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21" d="100"/>
          <a:sy n="121" d="100"/>
        </p:scale>
        <p:origin x="108" y="25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dirty="0"/>
              <a:t>Platforma digitalizace ve vzdělávání 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30. 11. 2022</a:t>
            </a: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Složení platformy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842130"/>
              </p:ext>
            </p:extLst>
          </p:nvPr>
        </p:nvGraphicFramePr>
        <p:xfrm>
          <a:off x="936567" y="2268000"/>
          <a:ext cx="10417233" cy="386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0514">
                  <a:extLst>
                    <a:ext uri="{9D8B030D-6E8A-4147-A177-3AD203B41FA5}">
                      <a16:colId xmlns:a16="http://schemas.microsoft.com/office/drawing/2014/main" val="2786999424"/>
                    </a:ext>
                  </a:extLst>
                </a:gridCol>
                <a:gridCol w="6076719">
                  <a:extLst>
                    <a:ext uri="{9D8B030D-6E8A-4147-A177-3AD203B41FA5}">
                      <a16:colId xmlns:a16="http://schemas.microsoft.com/office/drawing/2014/main" val="1992462766"/>
                    </a:ext>
                  </a:extLst>
                </a:gridCol>
              </a:tblGrid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Mgr. Martin Pustaj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n-NO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RT KAP III, OŠM KÚOK</a:t>
                      </a:r>
                      <a:endParaRPr lang="nn-NO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9915902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solidFill>
                            <a:srgbClr val="00549F"/>
                          </a:solidFill>
                          <a:effectLst/>
                        </a:rPr>
                        <a:t>doc. PhDr. Milan Klement, Ph.D.</a:t>
                      </a:r>
                      <a:endParaRPr lang="cs-CZ" sz="1200" b="0" i="0" u="none" strike="noStrike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Univerzita Palackého v Olomouci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22864749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Mgr. Zdeněk Přikryl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KMK ICT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62439189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solidFill>
                            <a:srgbClr val="00549F"/>
                          </a:solidFill>
                          <a:effectLst/>
                        </a:rPr>
                        <a:t>Mgr. Jakub Mrázek</a:t>
                      </a:r>
                      <a:endParaRPr lang="cs-CZ" sz="1200" b="0" i="0" u="none" strike="noStrike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KMK digitální gramotnosti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5673430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solidFill>
                            <a:srgbClr val="00549F"/>
                          </a:solidFill>
                          <a:effectLst/>
                        </a:rPr>
                        <a:t>Mgr. Jan Wossala, Ph.D.</a:t>
                      </a:r>
                      <a:endParaRPr lang="cs-CZ" sz="1200" b="0" i="0" u="none" strike="noStrike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Univerzita Palackého v Olomouci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425093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solidFill>
                            <a:srgbClr val="00549F"/>
                          </a:solidFill>
                          <a:effectLst/>
                        </a:rPr>
                        <a:t>Petr Seifert</a:t>
                      </a:r>
                      <a:endParaRPr lang="cs-CZ" sz="1200" b="0" i="0" u="none" strike="noStrike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Národní úřad pro kybernetickou a informační bezpečnost 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388855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solidFill>
                            <a:srgbClr val="00549F"/>
                          </a:solidFill>
                          <a:effectLst/>
                        </a:rPr>
                        <a:t>Mgr. Michal MRÁZEK Ph.D.</a:t>
                      </a:r>
                      <a:endParaRPr lang="cs-CZ" sz="1200" b="0" i="0" u="none" strike="noStrike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 err="1">
                          <a:solidFill>
                            <a:srgbClr val="00549F"/>
                          </a:solidFill>
                          <a:effectLst/>
                        </a:rPr>
                        <a:t>PdF</a:t>
                      </a:r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 Univerzita Palackého v Olomouci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4906752"/>
                  </a:ext>
                </a:extLst>
              </a:tr>
              <a:tr h="48285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Mgr. Tomáš DRAGON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 err="1">
                          <a:solidFill>
                            <a:srgbClr val="00549F"/>
                          </a:solidFill>
                          <a:effectLst/>
                        </a:rPr>
                        <a:t>PdF</a:t>
                      </a:r>
                      <a:r>
                        <a:rPr lang="cs-CZ" sz="1200" u="none" strike="noStrike" dirty="0">
                          <a:solidFill>
                            <a:srgbClr val="00549F"/>
                          </a:solidFill>
                          <a:effectLst/>
                        </a:rPr>
                        <a:t> Univerzita Palackého v Olomouci</a:t>
                      </a:r>
                      <a:endParaRPr lang="cs-CZ" sz="1200" b="0" i="0" u="none" strike="noStrike" dirty="0">
                        <a:solidFill>
                          <a:srgbClr val="0054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8854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Prioritizace</a:t>
            </a:r>
            <a:r>
              <a:rPr lang="cs-CZ" dirty="0"/>
              <a:t> potřeb – identifikované cíle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dirty="0"/>
              <a:t>Podpora budování a vybavování (hardwarové, softwarové) výukových prostor pro moderní, mobilně orientovaný rozvoj digitálních kompetencí.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Podpora zvyšování rychlosti na 1GB a kvality připojení škol a jejich prostor k počítačové sítí v rámci metalických, optických i bezdrátových sítí.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Podpora zvyšování digitálních kompetencí učitelů souvisejících s podporou rozvoje informatického myšlení žáků a studentů v rámci dalšího vzdělávání a specializovaných kurzů.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Zvyšování motivace žáků a studentů k rozvoji klíčových kompetencí, včetně digitálních, v rámci formálního i neformálního vzdělávání.</a:t>
            </a:r>
          </a:p>
        </p:txBody>
      </p:sp>
    </p:spTree>
    <p:extLst>
      <p:ext uri="{BB962C8B-B14F-4D97-AF65-F5344CB8AC3E}">
        <p14:creationId xmlns:p14="http://schemas.microsoft.com/office/powerpoint/2010/main" val="369889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Prioritizace potřeb – identifikované cíle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dirty="0"/>
              <a:t>Podpora vybavování žáků a učitelů škol vhodnou mobilní i stacionární výpočetní technikou a celky audiovizuální techniky.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Podpora zvyšování povědomí žáků a učitelů o kybernetické bezpečnosti, včetně hmotné a metodické podpory správců školních sítí, koordinátorů ICT a školních metodiků prevence v oblasti provozu a ochrany informačních systémů.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Podpora aktivit směřujících k vyšší provázanosti mezi vzdělávacím systémem a současnými a budoucími potřebami zaměstnavatelů v oblasti digitalizace a využití moderních digitálních technologií.</a:t>
            </a:r>
          </a:p>
        </p:txBody>
      </p:sp>
    </p:spTree>
    <p:extLst>
      <p:ext uri="{BB962C8B-B14F-4D97-AF65-F5344CB8AC3E}">
        <p14:creationId xmlns:p14="http://schemas.microsoft.com/office/powerpoint/2010/main" val="129941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Návrh akčního plánu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3120"/>
            <a:ext cx="10515600" cy="4027680"/>
          </a:xfrm>
        </p:spPr>
        <p:txBody>
          <a:bodyPr>
            <a:normAutofit/>
          </a:bodyPr>
          <a:lstStyle/>
          <a:p>
            <a:r>
              <a:rPr lang="cs-CZ" b="1" dirty="0"/>
              <a:t>Obecná priorita A3:</a:t>
            </a:r>
            <a:r>
              <a:rPr lang="cs-CZ" dirty="0"/>
              <a:t> Podpora digitální gramotnosti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b="1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852733"/>
              </p:ext>
            </p:extLst>
          </p:nvPr>
        </p:nvGraphicFramePr>
        <p:xfrm>
          <a:off x="899852" y="2654482"/>
          <a:ext cx="10453948" cy="3912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10250">
                  <a:extLst>
                    <a:ext uri="{9D8B030D-6E8A-4147-A177-3AD203B41FA5}">
                      <a16:colId xmlns:a16="http://schemas.microsoft.com/office/drawing/2014/main" val="1634160254"/>
                    </a:ext>
                  </a:extLst>
                </a:gridCol>
                <a:gridCol w="5343698">
                  <a:extLst>
                    <a:ext uri="{9D8B030D-6E8A-4147-A177-3AD203B41FA5}">
                      <a16:colId xmlns:a16="http://schemas.microsoft.com/office/drawing/2014/main" val="3076027655"/>
                    </a:ext>
                  </a:extLst>
                </a:gridCol>
              </a:tblGrid>
              <a:tr h="29101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Potřeba/Cíl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Činnosti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2493"/>
                  </a:ext>
                </a:extLst>
              </a:tr>
              <a:tr h="4580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effectLst/>
                        </a:rPr>
                        <a:t>Podpora zvyšování digitálních kompetencí žáků pro vzdělávání i praxi včetně zvyšování povědomí o kybernetické bezpečnosti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vzdělávacích či rozvojových aktivit (projekty, školení, workshopy, vzdělávací materiály,      e-learningové kurzy) zaměřených na zvyšování digitálních kompetencí žáků.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3873425628"/>
                  </a:ext>
                </a:extLst>
              </a:tr>
              <a:tr h="47804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t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vzdělávacích aktivit (projekty, školení, workshopy, vzdělávací materiály, e-</a:t>
                      </a:r>
                      <a:r>
                        <a:rPr lang="cs-CZ" sz="1000" u="none" strike="noStrike" dirty="0" err="1">
                          <a:effectLst/>
                        </a:rPr>
                        <a:t>learningové</a:t>
                      </a:r>
                      <a:r>
                        <a:rPr lang="cs-CZ" sz="1000" u="none" strike="noStrike" dirty="0">
                          <a:effectLst/>
                        </a:rPr>
                        <a:t> kurzy) zaměřených na zvyšování povědomí žáků o kybernetické bezpečnosti a bezpečném chování na Internetu.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164084485"/>
                  </a:ext>
                </a:extLst>
              </a:tr>
              <a:tr h="47804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effectLst/>
                        </a:rPr>
                        <a:t>Podpora zvyšování digitálních kompetencí učitelů včetně zvyšování povědomí o kybernetické bezpečnosti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vzdělávacích aktivit zaměřených na zvyšování digitálních kompetencí učitelů (projekty, školení, workshopy, vzdělávací materiály, e-</a:t>
                      </a:r>
                      <a:r>
                        <a:rPr lang="cs-CZ" sz="1000" u="none" strike="noStrike" dirty="0" err="1">
                          <a:effectLst/>
                        </a:rPr>
                        <a:t>learningové</a:t>
                      </a:r>
                      <a:r>
                        <a:rPr lang="cs-CZ" sz="1000" u="none" strike="noStrike" dirty="0">
                          <a:effectLst/>
                        </a:rPr>
                        <a:t> kurzy) pro práci s moderními vzdělávacími technologiemi.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1625995831"/>
                  </a:ext>
                </a:extLst>
              </a:tr>
              <a:tr h="60776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Realizace</a:t>
                      </a:r>
                      <a:r>
                        <a:rPr lang="cs-CZ" sz="1000" u="none" strike="noStrike" dirty="0">
                          <a:effectLst/>
                        </a:rPr>
                        <a:t> vzdělávacích aktivit (projekty, školení, workshopy, vzdělávací materiály, e-learningové kurzy) zaměřených na zvyšování povědomí učitelů a dalších pedagogických pracovníků o kybernetické bezpečnosti a bezpečném chování na Internetu.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639208576"/>
                  </a:ext>
                </a:extLst>
              </a:tr>
              <a:tr h="3217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Sdílení zkušeností mezi školami obdobného zaměření a spolupráce středních a základních škol.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3182665476"/>
                  </a:ext>
                </a:extLst>
              </a:tr>
              <a:tr h="3217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Podpora činnosti krajských metodických kabinetů digitální gramotnosti, ICT a virtuální reality.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185213783"/>
                  </a:ext>
                </a:extLst>
              </a:tr>
              <a:tr h="6342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Podpora činností (projekty, pedagogické stáže a praxe, workshopy, školení) souvisejících s přechodem škol na inovované RVP v oblasti Informatika (informatické myšlení, edukační robotika, algoritmizace a programování) a zapojení budoucích učitelů informatiky do výuky.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567020514"/>
                  </a:ext>
                </a:extLst>
              </a:tr>
              <a:tr h="3217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Síťování a podpora vytváření týmů a kabinetů zaměřených na zvyšování povědomí o kybernetické bezpečnosti.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782642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436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Návrh akčního plánu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3120"/>
            <a:ext cx="10515600" cy="4027680"/>
          </a:xfrm>
        </p:spPr>
        <p:txBody>
          <a:bodyPr>
            <a:normAutofit/>
          </a:bodyPr>
          <a:lstStyle/>
          <a:p>
            <a:r>
              <a:rPr lang="cs-CZ" b="1" dirty="0"/>
              <a:t>Obecná priorita A5:</a:t>
            </a:r>
            <a:r>
              <a:rPr lang="cs-CZ" dirty="0"/>
              <a:t> Podpora digitalizace ve vzdělávání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b="1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703618"/>
              </p:ext>
            </p:extLst>
          </p:nvPr>
        </p:nvGraphicFramePr>
        <p:xfrm>
          <a:off x="838200" y="2703978"/>
          <a:ext cx="10515600" cy="29915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38651">
                  <a:extLst>
                    <a:ext uri="{9D8B030D-6E8A-4147-A177-3AD203B41FA5}">
                      <a16:colId xmlns:a16="http://schemas.microsoft.com/office/drawing/2014/main" val="2108052762"/>
                    </a:ext>
                  </a:extLst>
                </a:gridCol>
                <a:gridCol w="5376949">
                  <a:extLst>
                    <a:ext uri="{9D8B030D-6E8A-4147-A177-3AD203B41FA5}">
                      <a16:colId xmlns:a16="http://schemas.microsoft.com/office/drawing/2014/main" val="139741390"/>
                    </a:ext>
                  </a:extLst>
                </a:gridCol>
              </a:tblGrid>
              <a:tr h="36260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Potřeba/Cíl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Činnosti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194085"/>
                  </a:ext>
                </a:extLst>
              </a:tr>
              <a:tr h="36260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effectLst/>
                        </a:rPr>
                        <a:t>Zvyšování úrovně hardwarového i softwarového vybavení žáků, učitelů a výukových prostor včetně zajištění dostatečné konektivity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projektů na zvyšování vybavenosti žáků a studentů výpočetní technikou, včetně podpory konceptu BYOT (</a:t>
                      </a:r>
                      <a:r>
                        <a:rPr lang="cs-CZ" sz="1000" u="none" strike="noStrike" dirty="0" err="1">
                          <a:effectLst/>
                        </a:rPr>
                        <a:t>Bring</a:t>
                      </a:r>
                      <a:r>
                        <a:rPr lang="cs-CZ" sz="1000" u="none" strike="noStrike" dirty="0">
                          <a:effectLst/>
                        </a:rPr>
                        <a:t> </a:t>
                      </a:r>
                      <a:r>
                        <a:rPr lang="cs-CZ" sz="1000" u="none" strike="noStrike" dirty="0" err="1">
                          <a:effectLst/>
                        </a:rPr>
                        <a:t>your</a:t>
                      </a:r>
                      <a:r>
                        <a:rPr lang="cs-CZ" sz="1000" u="none" strike="noStrike" dirty="0">
                          <a:effectLst/>
                        </a:rPr>
                        <a:t> </a:t>
                      </a:r>
                      <a:r>
                        <a:rPr lang="cs-CZ" sz="1000" u="none" strike="noStrike" dirty="0" err="1">
                          <a:effectLst/>
                        </a:rPr>
                        <a:t>own</a:t>
                      </a:r>
                      <a:r>
                        <a:rPr lang="cs-CZ" sz="1000" u="none" strike="noStrike" dirty="0">
                          <a:effectLst/>
                        </a:rPr>
                        <a:t> technology).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554659366"/>
                  </a:ext>
                </a:extLst>
              </a:tr>
              <a:tr h="36260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projektů na zvyšování vybavenosti učitelů výpočetní technikou a soubory AV techniky pro zajištění vyšší míry flexibility a mobily jejich výuky.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011505911"/>
                  </a:ext>
                </a:extLst>
              </a:tr>
              <a:tr h="4877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projektů zaměřených na budování nových a inovace či rozšiřování stávajících laboratoří a učeben hardwarovými vybavením a digitálními technologiemi pro podporu konceptu Průmysl 4.0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3373757258"/>
                  </a:ext>
                </a:extLst>
              </a:tr>
              <a:tr h="36260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Tvorba, implementace a nákup softwarových produktů či služeb souvisejících s rozvojem informatického myšlení a konceptu STEM.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228872025"/>
                  </a:ext>
                </a:extLst>
              </a:tr>
              <a:tr h="36260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projektů zaměřených na budování a rozšiřování páteřních či lokálních rozvodů počítačových sítí metalických, optických i bezdrátových.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458170586"/>
                  </a:ext>
                </a:extLst>
              </a:tr>
              <a:tr h="36260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 dirty="0">
                          <a:effectLst/>
                        </a:rPr>
                        <a:t>Vytváření motivačních podmínek pro provázání vzdělávacího systému s potřebami zaměstnavatelů v oblasti digitálních technologií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tc>
                  <a:txBody>
                    <a:bodyPr/>
                    <a:lstStyle/>
                    <a:p>
                      <a:pPr marL="171450" indent="-171450" algn="just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Realizace aktivit zaměřených na spolupráci škol a firem v oblasti digitálních technologií zaměřených na oblast STEM a Průmyslu 4.0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2383083372"/>
                  </a:ext>
                </a:extLst>
              </a:tr>
              <a:tr h="32815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 fontAlgn="t">
                        <a:buFont typeface="Arial" panose="020B0604020202020204" pitchFamily="34" charset="0"/>
                        <a:buChar char="•"/>
                      </a:pPr>
                      <a:r>
                        <a:rPr lang="cs-CZ" sz="1000" u="none" strike="noStrike" dirty="0">
                          <a:effectLst/>
                        </a:rPr>
                        <a:t>Síťování a podpora vytváření týmů a kabinetů zaměřených na transfer poznatků z praxe do školního vzdělávání.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ctr"/>
                </a:tc>
                <a:extLst>
                  <a:ext uri="{0D108BD9-81ED-4DB2-BD59-A6C34878D82A}">
                    <a16:rowId xmlns:a16="http://schemas.microsoft.com/office/drawing/2014/main" val="3015351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39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Service robot Microsoft PowerPoint Chatbot, robot, electronics,  presentation png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30" y="2326437"/>
            <a:ext cx="33147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Děkujeme za pozornost.</a:t>
            </a:r>
          </a:p>
        </p:txBody>
      </p:sp>
    </p:spTree>
    <p:extLst>
      <p:ext uri="{BB962C8B-B14F-4D97-AF65-F5344CB8AC3E}">
        <p14:creationId xmlns:p14="http://schemas.microsoft.com/office/powerpoint/2010/main" val="357350452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124</TotalTime>
  <Words>694</Words>
  <Application>Microsoft Office PowerPoint</Application>
  <PresentationFormat>Širokoúhlá obrazovka</PresentationFormat>
  <Paragraphs>56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Inter</vt:lpstr>
      <vt:lpstr>Motiv Office</vt:lpstr>
      <vt:lpstr>Platforma digitalizace ve vzdělávání </vt:lpstr>
      <vt:lpstr>Složení platformy</vt:lpstr>
      <vt:lpstr>Prioritizace potřeb – identifikované cíle</vt:lpstr>
      <vt:lpstr>Prioritizace potřeb – identifikované cíle</vt:lpstr>
      <vt:lpstr>Návrh akčního plánu</vt:lpstr>
      <vt:lpstr>Návrh akčního plánu</vt:lpstr>
      <vt:lpstr>Děkujeme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Milan Klement</cp:lastModifiedBy>
  <cp:revision>25</cp:revision>
  <dcterms:created xsi:type="dcterms:W3CDTF">2022-03-10T07:10:19Z</dcterms:created>
  <dcterms:modified xsi:type="dcterms:W3CDTF">2022-11-29T10:20:28Z</dcterms:modified>
</cp:coreProperties>
</file>