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5"/>
    <p:sldMasterId id="2147483676" r:id="rId6"/>
    <p:sldMasterId id="2147483691" r:id="rId7"/>
    <p:sldMasterId id="2147483702" r:id="rId8"/>
  </p:sldMasterIdLst>
  <p:notesMasterIdLst>
    <p:notesMasterId r:id="rId18"/>
  </p:notesMasterIdLst>
  <p:handoutMasterIdLst>
    <p:handoutMasterId r:id="rId19"/>
  </p:handoutMasterIdLst>
  <p:sldIdLst>
    <p:sldId id="531" r:id="rId9"/>
    <p:sldId id="532" r:id="rId10"/>
    <p:sldId id="550" r:id="rId11"/>
    <p:sldId id="551" r:id="rId12"/>
    <p:sldId id="552" r:id="rId13"/>
    <p:sldId id="557" r:id="rId14"/>
    <p:sldId id="537" r:id="rId15"/>
    <p:sldId id="554" r:id="rId16"/>
    <p:sldId id="545" r:id="rId17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FF7"/>
    <a:srgbClr val="7EA2D1"/>
    <a:srgbClr val="003399"/>
    <a:srgbClr val="3889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Tmavý styl 2 – zvýraznění 5/zvýraznění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78" autoAdjust="0"/>
    <p:restoredTop sz="87849" autoAdjust="0"/>
  </p:normalViewPr>
  <p:slideViewPr>
    <p:cSldViewPr snapToGrid="0">
      <p:cViewPr varScale="1">
        <p:scale>
          <a:sx n="65" d="100"/>
          <a:sy n="65" d="100"/>
        </p:scale>
        <p:origin x="269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5C36D5-50EE-48F3-8639-430CA27A17F3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EAA0F0-8CBB-43D5-A06D-AB175ECAE96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0601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4E047-F0E3-4D96-9601-877D0F44316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3F150-E127-4526-889F-47418C4ACA8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6320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8470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6942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34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0387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6158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4031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3060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nadpis 1"/>
          <p:cNvSpPr>
            <a:spLocks noGrp="1"/>
          </p:cNvSpPr>
          <p:nvPr>
            <p:ph type="title"/>
          </p:nvPr>
        </p:nvSpPr>
        <p:spPr>
          <a:xfrm>
            <a:off x="467140" y="801412"/>
            <a:ext cx="8229600" cy="6099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6593328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nadpis 1"/>
          <p:cNvSpPr>
            <a:spLocks noGrp="1"/>
          </p:cNvSpPr>
          <p:nvPr>
            <p:ph type="title"/>
          </p:nvPr>
        </p:nvSpPr>
        <p:spPr>
          <a:xfrm>
            <a:off x="467140" y="801412"/>
            <a:ext cx="8229600" cy="6099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4177665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nadpis 1"/>
          <p:cNvSpPr>
            <a:spLocks noGrp="1"/>
          </p:cNvSpPr>
          <p:nvPr>
            <p:ph type="title"/>
          </p:nvPr>
        </p:nvSpPr>
        <p:spPr>
          <a:xfrm>
            <a:off x="467140" y="801412"/>
            <a:ext cx="8229600" cy="6099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2136730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nadpis 1"/>
          <p:cNvSpPr>
            <a:spLocks noGrp="1"/>
          </p:cNvSpPr>
          <p:nvPr>
            <p:ph type="title"/>
          </p:nvPr>
        </p:nvSpPr>
        <p:spPr>
          <a:xfrm>
            <a:off x="467140" y="801412"/>
            <a:ext cx="8229600" cy="6099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099263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nadpis 1"/>
          <p:cNvSpPr>
            <a:spLocks noGrp="1"/>
          </p:cNvSpPr>
          <p:nvPr>
            <p:ph type="title"/>
          </p:nvPr>
        </p:nvSpPr>
        <p:spPr>
          <a:xfrm>
            <a:off x="467140" y="801412"/>
            <a:ext cx="8229600" cy="6099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743495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4767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79441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0165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56451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04523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79470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32390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14455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3586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04257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73641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9245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69183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75067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 descr="mmr_c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2565000" cy="562500"/>
          </a:xfrm>
          <a:prstGeom prst="rect">
            <a:avLst/>
          </a:prstGeom>
        </p:spPr>
      </p:pic>
      <p:sp>
        <p:nvSpPr>
          <p:cNvPr id="9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403648" y="4869160"/>
            <a:ext cx="7272808" cy="86409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autoři projektu</a:t>
            </a:r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NÁZEV PREZENTACE</a:t>
            </a:r>
          </a:p>
        </p:txBody>
      </p:sp>
      <p:sp>
        <p:nvSpPr>
          <p:cNvPr id="7" name="Podnadpis 2"/>
          <p:cNvSpPr txBox="1">
            <a:spLocks/>
          </p:cNvSpPr>
          <p:nvPr/>
        </p:nvSpPr>
        <p:spPr>
          <a:xfrm>
            <a:off x="1403648" y="3140968"/>
            <a:ext cx="7209184" cy="11521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cs-CZ" dirty="0">
                <a:solidFill>
                  <a:prstClr val="black"/>
                </a:solidFill>
              </a:rPr>
              <a:t>MINISTERSTVO PRO MÍSTNÍ ROZVOJ ČR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cs-CZ" dirty="0">
                <a:solidFill>
                  <a:prstClr val="black"/>
                </a:solidFill>
              </a:rPr>
              <a:t>OPERAČNÍ PROGRAM TECHNICKÁ POMOC</a:t>
            </a:r>
          </a:p>
        </p:txBody>
      </p:sp>
      <p:pic>
        <p:nvPicPr>
          <p:cNvPr id="10" name="Obrázek 9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2565000" cy="562500"/>
          </a:xfrm>
          <a:prstGeom prst="rect">
            <a:avLst/>
          </a:prstGeom>
        </p:spPr>
      </p:pic>
      <p:sp>
        <p:nvSpPr>
          <p:cNvPr id="11" name="Podnadpis 2"/>
          <p:cNvSpPr txBox="1">
            <a:spLocks/>
          </p:cNvSpPr>
          <p:nvPr userDrawn="1"/>
        </p:nvSpPr>
        <p:spPr>
          <a:xfrm>
            <a:off x="1403648" y="3140968"/>
            <a:ext cx="7209184" cy="11521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cs-CZ" dirty="0">
                <a:solidFill>
                  <a:prstClr val="black"/>
                </a:solidFill>
              </a:rPr>
              <a:t>MINISTERSTVO PRO MÍSTNÍ ROZVOJ ČR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cs-CZ" dirty="0">
                <a:solidFill>
                  <a:prstClr val="black"/>
                </a:solidFill>
              </a:rPr>
              <a:t>OPERAČNÍ PROGRAM TECHNICKÁ POMOC</a:t>
            </a:r>
          </a:p>
        </p:txBody>
      </p:sp>
    </p:spTree>
    <p:extLst>
      <p:ext uri="{BB962C8B-B14F-4D97-AF65-F5344CB8AC3E}">
        <p14:creationId xmlns:p14="http://schemas.microsoft.com/office/powerpoint/2010/main" val="6101339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2060848"/>
            <a:ext cx="8291264" cy="38884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NADPIS</a:t>
            </a:r>
          </a:p>
        </p:txBody>
      </p:sp>
      <p:pic>
        <p:nvPicPr>
          <p:cNvPr id="4" name="Obrázek 3" descr="mmr_c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  <p:pic>
        <p:nvPicPr>
          <p:cNvPr id="5" name="Obrázek 4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0776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1484784"/>
            <a:ext cx="8291264" cy="4464496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/>
              <a:t>Klepnutím vložíte text</a:t>
            </a:r>
          </a:p>
        </p:txBody>
      </p:sp>
      <p:pic>
        <p:nvPicPr>
          <p:cNvPr id="3" name="Obrázek 2" descr="mmr_c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  <p:pic>
        <p:nvPicPr>
          <p:cNvPr id="4" name="Obrázek 3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9332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NADPIS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388843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pic>
        <p:nvPicPr>
          <p:cNvPr id="5" name="Obrázek 4" descr="mmr_c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  <p:pic>
        <p:nvPicPr>
          <p:cNvPr id="6" name="Obrázek 5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2686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 descr="mmr_c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2565000" cy="562500"/>
          </a:xfrm>
          <a:prstGeom prst="rect">
            <a:avLst/>
          </a:prstGeom>
        </p:spPr>
      </p:pic>
      <p:sp>
        <p:nvSpPr>
          <p:cNvPr id="9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403648" y="4869160"/>
            <a:ext cx="7272808" cy="86409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autoři projektu</a:t>
            </a:r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NÁZEV PREZENTACE</a:t>
            </a:r>
          </a:p>
        </p:txBody>
      </p:sp>
      <p:sp>
        <p:nvSpPr>
          <p:cNvPr id="7" name="Podnadpis 2"/>
          <p:cNvSpPr txBox="1">
            <a:spLocks/>
          </p:cNvSpPr>
          <p:nvPr/>
        </p:nvSpPr>
        <p:spPr>
          <a:xfrm>
            <a:off x="1403648" y="3140968"/>
            <a:ext cx="7209184" cy="11521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cs-CZ" dirty="0">
                <a:solidFill>
                  <a:prstClr val="black"/>
                </a:solidFill>
              </a:rPr>
              <a:t>MINISTERSTVO PRO MÍSTNÍ ROZVOJ ČR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cs-CZ" dirty="0">
                <a:solidFill>
                  <a:prstClr val="black"/>
                </a:solidFill>
              </a:rPr>
              <a:t>OPERAČNÍ PROGRAM TECHNICKÁ POMOC</a:t>
            </a:r>
          </a:p>
        </p:txBody>
      </p:sp>
    </p:spTree>
    <p:extLst>
      <p:ext uri="{BB962C8B-B14F-4D97-AF65-F5344CB8AC3E}">
        <p14:creationId xmlns:p14="http://schemas.microsoft.com/office/powerpoint/2010/main" val="20609194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2060848"/>
            <a:ext cx="8291264" cy="38884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NADPIS</a:t>
            </a:r>
          </a:p>
        </p:txBody>
      </p:sp>
      <p:pic>
        <p:nvPicPr>
          <p:cNvPr id="4" name="Obrázek 3" descr="mmr_c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9311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NADPIS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388843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pic>
        <p:nvPicPr>
          <p:cNvPr id="5" name="Obrázek 4" descr="mmr_c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81307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 descr="mmr_c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2565000" cy="562500"/>
          </a:xfrm>
          <a:prstGeom prst="rect">
            <a:avLst/>
          </a:prstGeom>
        </p:spPr>
      </p:pic>
      <p:sp>
        <p:nvSpPr>
          <p:cNvPr id="9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403648" y="4869160"/>
            <a:ext cx="7272808" cy="86409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autoři projektu</a:t>
            </a:r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NÁZEV PREZENTACE</a:t>
            </a:r>
          </a:p>
        </p:txBody>
      </p:sp>
      <p:sp>
        <p:nvSpPr>
          <p:cNvPr id="7" name="Podnadpis 2"/>
          <p:cNvSpPr txBox="1">
            <a:spLocks/>
          </p:cNvSpPr>
          <p:nvPr/>
        </p:nvSpPr>
        <p:spPr>
          <a:xfrm>
            <a:off x="1403648" y="3140968"/>
            <a:ext cx="7209184" cy="11521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cs-CZ" dirty="0">
                <a:solidFill>
                  <a:prstClr val="black"/>
                </a:solidFill>
              </a:rPr>
              <a:t>MINISTERSTVO PRO MÍSTNÍ ROZVOJ ČR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cs-CZ" dirty="0">
                <a:solidFill>
                  <a:prstClr val="black"/>
                </a:solidFill>
              </a:rPr>
              <a:t>OPERAČNÍ PROGRAM TECHNICKÁ POMOC</a:t>
            </a:r>
          </a:p>
        </p:txBody>
      </p:sp>
    </p:spTree>
    <p:extLst>
      <p:ext uri="{BB962C8B-B14F-4D97-AF65-F5344CB8AC3E}">
        <p14:creationId xmlns:p14="http://schemas.microsoft.com/office/powerpoint/2010/main" val="18125966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2060848"/>
            <a:ext cx="8291264" cy="38884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NADPIS</a:t>
            </a:r>
          </a:p>
        </p:txBody>
      </p:sp>
      <p:pic>
        <p:nvPicPr>
          <p:cNvPr id="4" name="Obrázek 3" descr="mmr_c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98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62054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NADPIS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388843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pic>
        <p:nvPicPr>
          <p:cNvPr id="5" name="Obrázek 4" descr="mmr_c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58479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l">
              <a:buNone/>
              <a:defRPr sz="7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29.11.2021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0328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lang="cs-CZ" sz="2800" b="1" kern="1200" dirty="0">
                <a:solidFill>
                  <a:srgbClr val="38899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628650" y="1825625"/>
            <a:ext cx="7886700" cy="4003675"/>
          </a:xfrm>
        </p:spPr>
        <p:txBody>
          <a:bodyPr>
            <a:normAutofit/>
          </a:bodyPr>
          <a:lstStyle>
            <a:lvl1pPr marL="0" indent="0">
              <a:buNone/>
              <a:defRPr sz="2000" b="0" baseline="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 dirty="0"/>
              <a:t>Předepsané písmo</a:t>
            </a:r>
          </a:p>
          <a:p>
            <a:pPr lvl="0"/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6213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29.11.2021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7031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>
            <a:lvl2pPr>
              <a:defRPr sz="2000" b="1">
                <a:latin typeface="+mn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1" kern="1200" dirty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29.11.2021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4207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>
            <a:normAutofit/>
          </a:bodyPr>
          <a:lstStyle>
            <a:lvl1pPr marL="0" indent="0">
              <a:buNone/>
              <a:defRPr lang="cs-CZ" sz="2000" b="1" kern="1200" dirty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cs-CZ" dirty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29.11.2021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56803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29.11.2021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11293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29.11.2021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43810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29.11.2021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38122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29.11.2021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240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224229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29.11.2021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17972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29.11.2021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5372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465455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1618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956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9606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6903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7990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792451"/>
            <a:ext cx="7886700" cy="8982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135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061"/>
          <a:stretch/>
        </p:blipFill>
        <p:spPr>
          <a:xfrm>
            <a:off x="0" y="0"/>
            <a:ext cx="9144000" cy="613064"/>
          </a:xfrm>
          <a:prstGeom prst="rect">
            <a:avLst/>
          </a:prstGeom>
        </p:spPr>
      </p:pic>
      <p:pic>
        <p:nvPicPr>
          <p:cNvPr id="8" name="Obrázek 7"/>
          <p:cNvPicPr/>
          <p:nvPr userDrawn="1"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25"/>
          <a:stretch/>
        </p:blipFill>
        <p:spPr>
          <a:xfrm>
            <a:off x="2369127" y="5961239"/>
            <a:ext cx="4610100" cy="896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745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56" r:id="rId13"/>
    <p:sldLayoutId id="2147483671" r:id="rId14"/>
    <p:sldLayoutId id="2147483672" r:id="rId15"/>
    <p:sldLayoutId id="2147483673" r:id="rId16"/>
    <p:sldLayoutId id="2147483674" r:id="rId17"/>
    <p:sldLayoutId id="2147483675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792451"/>
            <a:ext cx="7886700" cy="8982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135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76D02-AD12-4212-8B08-025A0969B009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061"/>
          <a:stretch/>
        </p:blipFill>
        <p:spPr>
          <a:xfrm>
            <a:off x="0" y="0"/>
            <a:ext cx="9144000" cy="613064"/>
          </a:xfrm>
          <a:prstGeom prst="rect">
            <a:avLst/>
          </a:prstGeom>
        </p:spPr>
      </p:pic>
      <p:pic>
        <p:nvPicPr>
          <p:cNvPr id="8" name="Obrázek 7"/>
          <p:cNvPicPr/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25"/>
          <a:stretch/>
        </p:blipFill>
        <p:spPr>
          <a:xfrm>
            <a:off x="2369127" y="5961239"/>
            <a:ext cx="4610100" cy="896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300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512" y="1844824"/>
            <a:ext cx="5616624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bdélník 8"/>
          <p:cNvSpPr>
            <a:spLocks noChangeAspect="1"/>
          </p:cNvSpPr>
          <p:nvPr/>
        </p:nvSpPr>
        <p:spPr>
          <a:xfrm>
            <a:off x="0" y="1"/>
            <a:ext cx="9144000" cy="26064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noFill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noFill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583" y="6024901"/>
            <a:ext cx="2664865" cy="83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23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792451"/>
            <a:ext cx="7886700" cy="8982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135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Předepsané písmo </a:t>
            </a:r>
            <a:r>
              <a:rPr lang="cs-CZ" dirty="0" err="1"/>
              <a:t>Arial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76D02-AD12-4212-8B08-025A0969B009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29.11.2021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4A4EA-A9C1-45FB-BB29-DA4DE335826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4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226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None/>
        <a:defRPr lang="cs-CZ" sz="2800" b="1" kern="1200" dirty="0">
          <a:solidFill>
            <a:srgbClr val="388991"/>
          </a:solidFill>
          <a:latin typeface="+mn-lt"/>
          <a:ea typeface="+mn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0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635"/>
            <a:ext cx="9144000" cy="5360992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615797" y="2084344"/>
            <a:ext cx="75819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>
                <a:cs typeface="Arial" panose="020B0604020202020204" pitchFamily="34" charset="0"/>
              </a:rPr>
              <a:t>PODPORA KRAJSKÉHO AKČNÍHO PLÁNOVÁNÍ (P-KAP)</a:t>
            </a:r>
          </a:p>
          <a:p>
            <a:pPr algn="ctr"/>
            <a:endParaRPr lang="cs-CZ" sz="3600" b="1" dirty="0">
              <a:solidFill>
                <a:srgbClr val="38899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84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                  Realizátor projektu P-KAP  </a:t>
            </a:r>
            <a:br>
              <a:rPr lang="cs-CZ" dirty="0"/>
            </a:br>
            <a:r>
              <a:rPr lang="cs-CZ" dirty="0"/>
              <a:t>Národní pedagogický institut České Republiky 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600" b="1" dirty="0">
                <a:latin typeface="+mn-lt"/>
              </a:rPr>
              <a:t>Podpora krajského akčního plánování (P-KAP)</a:t>
            </a:r>
          </a:p>
          <a:p>
            <a:r>
              <a:rPr lang="cs-CZ" dirty="0">
                <a:latin typeface="+mn-lt"/>
              </a:rPr>
              <a:t>Období realizace: 1. 7. 2016 - 31. 12. 2021</a:t>
            </a:r>
          </a:p>
          <a:p>
            <a:pPr algn="just"/>
            <a:r>
              <a:rPr lang="cs-CZ" dirty="0">
                <a:latin typeface="+mn-lt"/>
              </a:rPr>
              <a:t>Projekt podpořil rozvoj vzdělávání a řízení ve středních a vyšších odborných školách ČR, a to v souladu se vzdělávací strategií MŠMT s využitím nového prvku - akčního plánování (AP). </a:t>
            </a:r>
          </a:p>
          <a:p>
            <a:pPr algn="just"/>
            <a:r>
              <a:rPr lang="cs-CZ" dirty="0">
                <a:latin typeface="+mn-lt"/>
              </a:rPr>
              <a:t>Zajistil metodickou a supervizní podporu při využívání AP na úrovni Olomouckého kraje - realizaci krajského akčního plánu (KAP) a také na úrovni škol - realizaci školních akčních plánů (ŠAP) a plánů aktivit rozvoje vzdělávání (PA). </a:t>
            </a:r>
          </a:p>
          <a:p>
            <a:pPr algn="just"/>
            <a:r>
              <a:rPr lang="cs-CZ" dirty="0">
                <a:latin typeface="+mn-lt"/>
              </a:rPr>
              <a:t>Umožnil efektivní podporu škol prostřednictvím projektů Šablony a koncentraci investic do školské infrastruktury podle potřeb OK.</a:t>
            </a:r>
          </a:p>
        </p:txBody>
      </p:sp>
    </p:spTree>
    <p:extLst>
      <p:ext uri="{BB962C8B-B14F-4D97-AF65-F5344CB8AC3E}">
        <p14:creationId xmlns:p14="http://schemas.microsoft.com/office/powerpoint/2010/main" val="3726565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Projekt P-KAP – informace o projektu v ČR</a:t>
            </a:r>
            <a:endParaRPr lang="cs-CZ" dirty="0">
              <a:solidFill>
                <a:srgbClr val="428D96"/>
              </a:solidFill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B2AA1A09-9E0B-484C-8798-2DEBE8C785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333" y="1487663"/>
            <a:ext cx="8155333" cy="44936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3818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Projekt P-KAP – informace o projektu v ČR</a:t>
            </a:r>
            <a:endParaRPr lang="cs-CZ" dirty="0">
              <a:solidFill>
                <a:srgbClr val="428D96"/>
              </a:solidFill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DAC65AD9-2346-4AC7-9A50-A2D034E6EA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339" y="1508090"/>
            <a:ext cx="8057322" cy="45122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07524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Projekt P-KAP – informace o projektu v ČR</a:t>
            </a:r>
            <a:endParaRPr lang="cs-CZ" dirty="0">
              <a:solidFill>
                <a:srgbClr val="428D96"/>
              </a:solidFill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9C886F57-9A86-4CE4-A0CF-040735D9CB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339" y="1500260"/>
            <a:ext cx="8057322" cy="45201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96282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Projekt P-KAP – b</a:t>
            </a:r>
            <a:r>
              <a:rPr lang="cs-CZ" sz="2800" b="1" dirty="0">
                <a:latin typeface="+mn-lt"/>
              </a:rPr>
              <a:t>ilance hlavních výstupů projektu                		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49" y="1690689"/>
            <a:ext cx="8144648" cy="4240554"/>
          </a:xfrm>
        </p:spPr>
        <p:txBody>
          <a:bodyPr>
            <a:normAutofit/>
          </a:bodyPr>
          <a:lstStyle/>
          <a:p>
            <a:endParaRPr lang="cs-CZ" sz="2200" b="1" dirty="0">
              <a:latin typeface="+mn-lt"/>
            </a:endParaRPr>
          </a:p>
          <a:p>
            <a:r>
              <a:rPr lang="cs-CZ" sz="2400" b="1" dirty="0">
                <a:latin typeface="+mn-lt"/>
              </a:rPr>
              <a:t>Počet podpořených projektů KAP OK                                       3</a:t>
            </a:r>
          </a:p>
          <a:p>
            <a:r>
              <a:rPr lang="cs-CZ" sz="2400" b="1" dirty="0">
                <a:latin typeface="+mn-lt"/>
              </a:rPr>
              <a:t>Počet šetření analytiky ve vzdělávání na školách                 94</a:t>
            </a:r>
          </a:p>
          <a:p>
            <a:r>
              <a:rPr lang="cs-CZ" sz="2400" b="1" dirty="0">
                <a:latin typeface="+mn-lt"/>
              </a:rPr>
              <a:t>Počet podpořených ŠAP                                                             68</a:t>
            </a:r>
          </a:p>
          <a:p>
            <a:r>
              <a:rPr lang="cs-CZ" sz="2400" b="1" dirty="0">
                <a:latin typeface="+mn-lt"/>
              </a:rPr>
              <a:t>Počet podpořených PA                                                               13</a:t>
            </a:r>
          </a:p>
          <a:p>
            <a:r>
              <a:rPr lang="cs-CZ" sz="2400" b="1" dirty="0">
                <a:latin typeface="+mn-lt"/>
              </a:rPr>
              <a:t>Počet zapojených škol do šablon                                              81</a:t>
            </a:r>
          </a:p>
          <a:p>
            <a:endParaRPr lang="cs-CZ" sz="2400" b="1" dirty="0">
              <a:latin typeface="+mn-lt"/>
            </a:endParaRPr>
          </a:p>
          <a:p>
            <a:r>
              <a:rPr lang="cs-CZ" sz="2400" b="1" dirty="0">
                <a:latin typeface="+mn-lt"/>
              </a:rPr>
              <a:t>Zapojení SŠ Olomouckého kraje do akčního plánování       82%</a:t>
            </a:r>
          </a:p>
          <a:p>
            <a:endParaRPr lang="cs-CZ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3482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Projekt P-KAP – přínosy projektu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49" y="1690689"/>
            <a:ext cx="8144648" cy="4240554"/>
          </a:xfrm>
        </p:spPr>
        <p:txBody>
          <a:bodyPr>
            <a:normAutofit fontScale="92500"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Interpretace výstupů ze šetření (analýza potřeb škol) v cílové skupině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Intenzivní podpora RT KAP Olomouckého kraje při metodickém vedení tvorby a realizace KAP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Odborná podpora v nastavení oblastí jednotlivých intervencí na krajské úrovni a práce </a:t>
            </a:r>
            <a:r>
              <a:rPr lang="cs-CZ" sz="2200" dirty="0" err="1">
                <a:latin typeface="+mn-lt"/>
              </a:rPr>
              <a:t>minitýmů</a:t>
            </a:r>
            <a:r>
              <a:rPr lang="cs-CZ" sz="2200" dirty="0">
                <a:latin typeface="+mn-lt"/>
              </a:rPr>
              <a:t> a platforem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Mapování stavu společného vzdělávání- inkluze na SŠ a VOŠ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Podpořené školy prostřednictvím vytvořené metodiky tvorby ŠAP/PA, </a:t>
            </a:r>
            <a:r>
              <a:rPr lang="cs-CZ" sz="2200" dirty="0" err="1">
                <a:latin typeface="+mn-lt"/>
              </a:rPr>
              <a:t>videometodiky</a:t>
            </a:r>
            <a:r>
              <a:rPr lang="cs-CZ" sz="2200" dirty="0">
                <a:latin typeface="+mn-lt"/>
              </a:rPr>
              <a:t>, osobních jednání, seminářů a účasti na poradách s řediteli škol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Podpořené VOŠ a SŠ pro podání žádostí o Šablony v rámci OP VVVV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Vytvoření odborného zázemí pro pedagogy k jednotlivým oblastem intervencí „Metodická síť odborníků“ po skončení projektu.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cs-CZ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4592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4E067FA-296E-48E6-B4B1-21460D357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4A5C15-2446-4DB1-830E-398B15FFFA8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925104"/>
            <a:ext cx="7886700" cy="3804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3611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             Závěrečná konference o spolupráci </a:t>
            </a:r>
            <a:br>
              <a:rPr lang="cs-CZ" dirty="0"/>
            </a:br>
            <a:r>
              <a:rPr lang="cs-CZ" dirty="0"/>
              <a:t>                     KAP OK a P-KAP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sz="3600" dirty="0"/>
          </a:p>
          <a:p>
            <a:endParaRPr lang="cs-CZ" sz="3600" dirty="0"/>
          </a:p>
          <a:p>
            <a:pPr algn="ctr"/>
            <a:r>
              <a:rPr lang="cs-CZ" sz="3600" dirty="0">
                <a:latin typeface="+mn-lt"/>
              </a:rPr>
              <a:t>DĚKUJI ZA SPOLUPRÁCI</a:t>
            </a:r>
          </a:p>
          <a:p>
            <a:pPr algn="ctr"/>
            <a:endParaRPr lang="cs-CZ" sz="3600" dirty="0"/>
          </a:p>
          <a:p>
            <a:r>
              <a:rPr lang="cs-CZ" sz="1800" b="1" dirty="0">
                <a:latin typeface="+mn-lt"/>
              </a:rPr>
              <a:t>            Olomouc 1.12.2021</a:t>
            </a:r>
          </a:p>
          <a:p>
            <a:pPr algn="ctr"/>
            <a:r>
              <a:rPr lang="cs-CZ" dirty="0">
                <a:latin typeface="+mn-lt"/>
              </a:rPr>
              <a:t>                                                                                PaedDr. Jiří Polášek           					      odborný garant NPIČR</a:t>
            </a:r>
          </a:p>
        </p:txBody>
      </p:sp>
    </p:spTree>
    <p:extLst>
      <p:ext uri="{BB962C8B-B14F-4D97-AF65-F5344CB8AC3E}">
        <p14:creationId xmlns:p14="http://schemas.microsoft.com/office/powerpoint/2010/main" val="2873977075"/>
      </p:ext>
    </p:extLst>
  </p:cSld>
  <p:clrMapOvr>
    <a:masterClrMapping/>
  </p:clrMapOvr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PTP2016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10CA98376D84445B27235C23C5DAEEA" ma:contentTypeVersion="3" ma:contentTypeDescription="Vytvoří nový dokument" ma:contentTypeScope="" ma:versionID="26bec60fd599d9bf8ccd2066ea928388">
  <xsd:schema xmlns:xsd="http://www.w3.org/2001/XMLSchema" xmlns:xs="http://www.w3.org/2001/XMLSchema" xmlns:p="http://schemas.microsoft.com/office/2006/metadata/properties" xmlns:ns2="0104a4cd-1400-468e-be1b-c7aad71d7d5a" targetNamespace="http://schemas.microsoft.com/office/2006/metadata/properties" ma:root="true" ma:fieldsID="5b2268967c3d466a78734da71f64c258" ns2:_="">
    <xsd:import namespace="0104a4cd-1400-468e-be1b-c7aad71d7d5a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4a4cd-1400-468e-be1b-c7aad71d7d5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Zachovat ID" ma:description="Ponechat ID po přidání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 ma:index="11" ma:displayName="Komentář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104a4cd-1400-468e-be1b-c7aad71d7d5a">15OPMSMT0001-28-46102</_dlc_DocId>
    <_dlc_DocIdUrl xmlns="0104a4cd-1400-468e-be1b-c7aad71d7d5a">
      <Url>https://op.msmt.cz/_layouts/15/DocIdRedir.aspx?ID=15OPMSMT0001-28-46102</Url>
      <Description>15OPMSMT0001-28-46102</Description>
    </_dlc_DocIdUrl>
  </documentManagement>
</p:properties>
</file>

<file path=customXml/itemProps1.xml><?xml version="1.0" encoding="utf-8"?>
<ds:datastoreItem xmlns:ds="http://schemas.openxmlformats.org/officeDocument/2006/customXml" ds:itemID="{241FC87D-118F-4FFF-98EE-59ADE527E458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EB7D9836-1CA0-4407-ABC7-093FC03A947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F87D1F-458E-4450-9293-E177BCBFDC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04a4cd-1400-468e-be1b-c7aad71d7d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B3836A6B-B9C0-4044-A2B1-4CDBD2A5CC87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0104a4cd-1400-468e-be1b-c7aad71d7d5a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4448</TotalTime>
  <Words>339</Words>
  <Application>Microsoft Office PowerPoint</Application>
  <PresentationFormat>Předvádění na obrazovce (4:3)</PresentationFormat>
  <Paragraphs>36</Paragraphs>
  <Slides>9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4</vt:i4>
      </vt:variant>
      <vt:variant>
        <vt:lpstr>Nadpisy snímků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Vlastní návrh</vt:lpstr>
      <vt:lpstr>1_Vlastní návrh</vt:lpstr>
      <vt:lpstr>OPTP2016</vt:lpstr>
      <vt:lpstr>2_Vlastní návrh</vt:lpstr>
      <vt:lpstr>Prezentace aplikace PowerPoint</vt:lpstr>
      <vt:lpstr>                  Realizátor projektu P-KAP   Národní pedagogický institut České Republiky </vt:lpstr>
      <vt:lpstr>Projekt P-KAP – informace o projektu v ČR</vt:lpstr>
      <vt:lpstr>Projekt P-KAP – informace o projektu v ČR</vt:lpstr>
      <vt:lpstr>Projekt P-KAP – informace o projektu v ČR</vt:lpstr>
      <vt:lpstr>Projekt P-KAP – bilance hlavních výstupů projektu                  </vt:lpstr>
      <vt:lpstr>Projekt P-KAP – přínosy projektu</vt:lpstr>
      <vt:lpstr>Prezentace aplikace PowerPoint</vt:lpstr>
      <vt:lpstr>             Závěrečná konference o spolupráci                       KAP OK a P-KAP</vt:lpstr>
    </vt:vector>
  </TitlesOfParts>
  <Company>MSMT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Prezentace_obecná šablona</dc:title>
  <dc:creator>Presová Eva</dc:creator>
  <cp:lastModifiedBy>Polášek Jiří</cp:lastModifiedBy>
  <cp:revision>492</cp:revision>
  <cp:lastPrinted>2017-02-15T12:02:50Z</cp:lastPrinted>
  <dcterms:created xsi:type="dcterms:W3CDTF">2015-09-11T08:58:50Z</dcterms:created>
  <dcterms:modified xsi:type="dcterms:W3CDTF">2021-11-29T12:59:09Z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0x010100810CA98376D84445B27235C23C5DAEEA</vt:lpwstr>
  </property>
  <property fmtid="{D5CDD505-2E9C-101B-9397-08002B2CF9AE}" pid="3" name="_dlc_DocIdItemGuid">
    <vt:lpwstr>07f55456-5ff6-47a6-ae31-a032f19ddca3</vt:lpwstr>
  </property>
  <property fmtid="{D5CDD505-2E9C-101B-9397-08002B2CF9AE}" pid="4" name="Komentář">
    <vt:lpwstr/>
  </property>
</Properties>
</file>