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0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237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4913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0692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198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929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607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7463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3029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271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28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454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8732C-711F-442C-B2C2-DCD76059BDE8}" type="datetimeFigureOut">
              <a:rPr lang="cs-CZ" smtClean="0"/>
              <a:t>30.10.2023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5713A-D694-4305-B90D-ADA727CF390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5140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jureckaa@ssprool.c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Škola a trh práce </a:t>
            </a:r>
            <a:br>
              <a:rPr lang="cs-CZ" dirty="0" smtClean="0"/>
            </a:br>
            <a:r>
              <a:rPr lang="cs-CZ" dirty="0" smtClean="0"/>
              <a:t>spolupráce se zaměstnavateli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765176"/>
            <a:ext cx="9144000" cy="1492624"/>
          </a:xfrm>
        </p:spPr>
        <p:txBody>
          <a:bodyPr>
            <a:normAutofit fontScale="40000" lnSpcReduction="20000"/>
          </a:bodyPr>
          <a:lstStyle/>
          <a:p>
            <a:pPr algn="l"/>
            <a:endParaRPr lang="cs-CZ" dirty="0" smtClean="0"/>
          </a:p>
          <a:p>
            <a:pPr algn="l"/>
            <a:endParaRPr lang="cs-CZ" dirty="0"/>
          </a:p>
          <a:p>
            <a:pPr algn="l"/>
            <a:r>
              <a:rPr lang="cs-CZ" sz="4200" dirty="0" smtClean="0"/>
              <a:t>Ing. Aleš Jurečka</a:t>
            </a:r>
          </a:p>
          <a:p>
            <a:pPr algn="l"/>
            <a:endParaRPr lang="cs-CZ" dirty="0"/>
          </a:p>
          <a:p>
            <a:pPr algn="l"/>
            <a:endParaRPr lang="cs-CZ" dirty="0" smtClean="0"/>
          </a:p>
          <a:p>
            <a:pPr algn="l"/>
            <a:r>
              <a:rPr lang="cs-CZ" dirty="0" smtClean="0"/>
              <a:t>								V Olomouci dne 1. 11. 2023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8269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	Škola a trh práce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Střední škola polytechnická spolupracuje při odborném vzdělávání cca se 150 firmami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Formy spolupráce:</a:t>
            </a:r>
          </a:p>
          <a:p>
            <a:pPr lvl="1"/>
            <a:r>
              <a:rPr lang="cs-CZ" dirty="0" smtClean="0"/>
              <a:t>Odborná školení</a:t>
            </a:r>
          </a:p>
          <a:p>
            <a:pPr lvl="1"/>
            <a:r>
              <a:rPr lang="cs-CZ" dirty="0" smtClean="0"/>
              <a:t>Exkurze do firem</a:t>
            </a:r>
          </a:p>
          <a:p>
            <a:pPr lvl="1"/>
            <a:r>
              <a:rPr lang="cs-CZ" dirty="0" smtClean="0"/>
              <a:t>Praxe žáků v rámci odborného výcviku</a:t>
            </a:r>
            <a:endParaRPr lang="cs-CZ" dirty="0"/>
          </a:p>
        </p:txBody>
      </p:sp>
      <p:pic>
        <p:nvPicPr>
          <p:cNvPr id="6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28" y="365125"/>
            <a:ext cx="1372985" cy="1325563"/>
          </a:xfrm>
        </p:spPr>
      </p:pic>
    </p:spTree>
    <p:extLst>
      <p:ext uri="{BB962C8B-B14F-4D97-AF65-F5344CB8AC3E}">
        <p14:creationId xmlns:p14="http://schemas.microsoft.com/office/powerpoint/2010/main" val="4251850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		Škola a trh práce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Realizace praxí:</a:t>
            </a:r>
          </a:p>
          <a:p>
            <a:pPr lvl="1"/>
            <a:r>
              <a:rPr lang="cs-CZ" dirty="0" smtClean="0"/>
              <a:t>Praxe žáků se realizují na základě smlouvy s firmou</a:t>
            </a:r>
          </a:p>
          <a:p>
            <a:pPr lvl="1"/>
            <a:r>
              <a:rPr lang="cs-CZ" dirty="0" smtClean="0"/>
              <a:t>Praxe učitelů se realizují v rámci projektů, nebo v rámci smlouvy s firmou</a:t>
            </a:r>
          </a:p>
          <a:p>
            <a:pPr lvl="1"/>
            <a:endParaRPr lang="cs-CZ" dirty="0" smtClean="0"/>
          </a:p>
          <a:p>
            <a:pPr lvl="1"/>
            <a:endParaRPr lang="cs-CZ" dirty="0"/>
          </a:p>
          <a:p>
            <a:r>
              <a:rPr lang="cs-CZ" dirty="0" smtClean="0"/>
              <a:t>Náplň praxe:</a:t>
            </a:r>
          </a:p>
          <a:p>
            <a:pPr lvl="1"/>
            <a:r>
              <a:rPr lang="cs-CZ" dirty="0" smtClean="0"/>
              <a:t>Náplň praxe u žáků se odvíjí s platného ŠVP</a:t>
            </a:r>
          </a:p>
          <a:p>
            <a:pPr lvl="1"/>
            <a:r>
              <a:rPr lang="cs-CZ" dirty="0" smtClean="0"/>
              <a:t>Náplň praxe u učitelů je realizována na základě požadavku jednotlivých učitelů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28" y="365125"/>
            <a:ext cx="1372985" cy="1325563"/>
          </a:xfrm>
        </p:spPr>
      </p:pic>
      <p:pic>
        <p:nvPicPr>
          <p:cNvPr id="5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5788"/>
            <a:ext cx="137298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1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		Škola a trh práce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Zaměstnavatelé mají možnost přímo ovlivňovat tvorbu a úpravy ŠVP</a:t>
            </a:r>
          </a:p>
          <a:p>
            <a:r>
              <a:rPr lang="cs-CZ" dirty="0" smtClean="0"/>
              <a:t>Firmy a zaměstnavatelé přímo konzultují se školou odbornou náplň výuky</a:t>
            </a:r>
          </a:p>
          <a:p>
            <a:r>
              <a:rPr lang="cs-CZ" dirty="0" smtClean="0"/>
              <a:t>Firmy a zaměstnavatelé, pomocí svých zástupců, jsou přímo účastny závěrečným zkouškám</a:t>
            </a:r>
          </a:p>
          <a:p>
            <a:r>
              <a:rPr lang="cs-CZ" dirty="0" smtClean="0"/>
              <a:t>Firmy a zaměstnavatelé mohou přímo oslovovat žáky a absolventy školy s nabídkou zaměstnání.</a:t>
            </a:r>
            <a:endParaRPr lang="cs-CZ" dirty="0"/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5788"/>
            <a:ext cx="137298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385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		Škola a trh práce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Škola spolupracuje při odborné výuce i s různými odbornými svazy, cechy a společenstvími</a:t>
            </a:r>
          </a:p>
          <a:p>
            <a:r>
              <a:rPr lang="cs-CZ" dirty="0" smtClean="0"/>
              <a:t>V otázce školství jsou velmi aktivní </a:t>
            </a:r>
            <a:r>
              <a:rPr lang="cs-CZ" dirty="0" smtClean="0"/>
              <a:t>Hospodářská komora ČR, Svaz </a:t>
            </a:r>
            <a:r>
              <a:rPr lang="cs-CZ" dirty="0" smtClean="0"/>
              <a:t>průmyslu a dopravy a Svaz podnikatelů ve stavebnictví</a:t>
            </a:r>
          </a:p>
          <a:p>
            <a:endParaRPr lang="cs-CZ" dirty="0"/>
          </a:p>
          <a:p>
            <a:r>
              <a:rPr lang="cs-CZ" b="1" u="sng" dirty="0" smtClean="0"/>
              <a:t>„Strategie SPS – perspektiva a vize vzdělávání stavebních řemesel 2030“</a:t>
            </a:r>
            <a:endParaRPr lang="cs-CZ" b="1" u="sng" dirty="0"/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5788"/>
            <a:ext cx="137298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880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		Škola a trh práce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Co bude dál?</a:t>
            </a:r>
          </a:p>
          <a:p>
            <a:r>
              <a:rPr lang="cs-CZ" dirty="0" smtClean="0"/>
              <a:t>Firmy budou muset spolupracovat se školami, pokud budou chtít zaměstnávat odborníky</a:t>
            </a:r>
          </a:p>
          <a:p>
            <a:r>
              <a:rPr lang="cs-CZ" dirty="0" smtClean="0"/>
              <a:t>Firmy se budou muset finančně podílet na odborném vzdělávání</a:t>
            </a:r>
          </a:p>
          <a:p>
            <a:r>
              <a:rPr lang="cs-CZ" dirty="0" smtClean="0"/>
              <a:t>Školy se budou muset otevřít diskuzi o směrování odborné výuky</a:t>
            </a:r>
          </a:p>
          <a:p>
            <a:r>
              <a:rPr lang="cs-CZ" dirty="0" smtClean="0"/>
              <a:t>Školy se budou muset víc zaměřit na motivační složku práce s žákem</a:t>
            </a:r>
            <a:endParaRPr lang="cs-CZ" dirty="0"/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5788"/>
            <a:ext cx="137298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960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		Škola a trh práce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cs-CZ" sz="8000" dirty="0" smtClean="0"/>
              <a:t>Děkuji za pozornost</a:t>
            </a:r>
            <a:endParaRPr lang="cs-CZ" sz="8000" dirty="0"/>
          </a:p>
          <a:p>
            <a:pPr marL="0" indent="0" algn="ctr">
              <a:buNone/>
            </a:pPr>
            <a:endParaRPr lang="cs-CZ" sz="8000" dirty="0" smtClean="0"/>
          </a:p>
          <a:p>
            <a:pPr marL="0" indent="0" algn="ctr">
              <a:buNone/>
            </a:pPr>
            <a:endParaRPr lang="cs-CZ" sz="8000" dirty="0"/>
          </a:p>
          <a:p>
            <a:pPr marL="0" indent="0" algn="r">
              <a:buNone/>
            </a:pPr>
            <a:r>
              <a:rPr lang="cs-CZ" sz="2400" dirty="0" smtClean="0"/>
              <a:t>Ing. Aleš Jurečka</a:t>
            </a:r>
          </a:p>
          <a:p>
            <a:pPr marL="0" indent="0" algn="r">
              <a:buNone/>
            </a:pPr>
            <a:r>
              <a:rPr lang="cs-CZ" sz="2400" dirty="0" smtClean="0">
                <a:hlinkClick r:id="rId2"/>
              </a:rPr>
              <a:t>jureckaa@ssprool.cz</a:t>
            </a:r>
            <a:endParaRPr lang="cs-CZ" sz="2400" dirty="0" smtClean="0"/>
          </a:p>
          <a:p>
            <a:pPr marL="0" indent="0" algn="r">
              <a:buNone/>
            </a:pPr>
            <a:r>
              <a:rPr lang="cs-CZ" sz="2400" dirty="0" smtClean="0"/>
              <a:t>+420724345169</a:t>
            </a:r>
            <a:endParaRPr lang="cs-CZ" sz="2400" dirty="0"/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5788"/>
            <a:ext cx="137298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91300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230</Words>
  <Application>Microsoft Office PowerPoint</Application>
  <PresentationFormat>Širokoúhlá obrazovka</PresentationFormat>
  <Paragraphs>47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Motiv Office</vt:lpstr>
      <vt:lpstr>Škola a trh práce  spolupráce se zaměstnavateli</vt:lpstr>
      <vt:lpstr> Škola a trh práce</vt:lpstr>
      <vt:lpstr>  Škola a trh práce</vt:lpstr>
      <vt:lpstr>  Škola a trh práce</vt:lpstr>
      <vt:lpstr>  Škola a trh práce</vt:lpstr>
      <vt:lpstr>  Škola a trh práce</vt:lpstr>
      <vt:lpstr>  Škola a trh práce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Škola a trh práce  spolupráce se zaměstnavateli</dc:title>
  <dc:creator>Jurečka Aleš</dc:creator>
  <cp:lastModifiedBy>Jurečka Aleš</cp:lastModifiedBy>
  <cp:revision>9</cp:revision>
  <dcterms:created xsi:type="dcterms:W3CDTF">2023-10-25T06:47:54Z</dcterms:created>
  <dcterms:modified xsi:type="dcterms:W3CDTF">2023-10-30T07:20:32Z</dcterms:modified>
</cp:coreProperties>
</file>