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2" r:id="rId3"/>
    <p:sldId id="274" r:id="rId4"/>
    <p:sldId id="273" r:id="rId5"/>
    <p:sldId id="271" r:id="rId6"/>
    <p:sldId id="275" r:id="rId7"/>
    <p:sldId id="278" r:id="rId8"/>
    <p:sldId id="277" r:id="rId9"/>
    <p:sldId id="27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109" d="100"/>
          <a:sy n="109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92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01.12.2021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Akční plánování v území</a:t>
            </a:r>
          </a:p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Co bude dál?</a:t>
            </a:r>
          </a:p>
          <a:p>
            <a:pPr algn="ctr"/>
            <a:endParaRPr lang="cs-CZ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3200" dirty="0" smtClean="0"/>
              <a:t>Závěrečný workshop KAP </a:t>
            </a:r>
            <a:endParaRPr lang="cs-CZ" sz="4000" dirty="0"/>
          </a:p>
          <a:p>
            <a:pPr algn="ctr"/>
            <a:r>
              <a:rPr lang="cs-CZ" sz="3200" dirty="0"/>
              <a:t>Olomouc </a:t>
            </a:r>
            <a:r>
              <a:rPr lang="cs-CZ" sz="3200" dirty="0" smtClean="0"/>
              <a:t>1. 12. 2021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dirty="0" smtClean="0"/>
              <a:t> </a:t>
            </a:r>
            <a:r>
              <a:rPr lang="cs-CZ" b="1" dirty="0" smtClean="0"/>
              <a:t>Obecné informace k výzvě </a:t>
            </a:r>
            <a:br>
              <a:rPr lang="cs-CZ" b="1" dirty="0" smtClean="0"/>
            </a:br>
            <a:r>
              <a:rPr lang="cs-CZ" b="1" dirty="0" smtClean="0"/>
              <a:t>Akční plánování v území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Datum </a:t>
            </a:r>
            <a:r>
              <a:rPr lang="cs-CZ" sz="2000" dirty="0"/>
              <a:t>vyhlášení výzvy, tj. zpřístupnění žádosti o podporu v IS KP14</a:t>
            </a:r>
            <a:r>
              <a:rPr lang="cs-CZ" sz="2000" dirty="0" smtClean="0"/>
              <a:t>+, současně datum zahájení příjmu žádostí </a:t>
            </a:r>
          </a:p>
          <a:p>
            <a:pPr marL="0" indent="0">
              <a:buNone/>
            </a:pPr>
            <a:r>
              <a:rPr lang="cs-CZ" sz="2000" dirty="0"/>
              <a:t>	</a:t>
            </a:r>
            <a:r>
              <a:rPr lang="cs-CZ" sz="2000" b="1" dirty="0" smtClean="0"/>
              <a:t>30</a:t>
            </a:r>
            <a:r>
              <a:rPr lang="cs-CZ" sz="2000" b="1" dirty="0"/>
              <a:t>. 9. 2020, od 14:00 hod</a:t>
            </a:r>
            <a:r>
              <a:rPr lang="cs-CZ" sz="2000" b="1" dirty="0" smtClean="0"/>
              <a:t>.</a:t>
            </a:r>
          </a:p>
          <a:p>
            <a:r>
              <a:rPr lang="cs-CZ" sz="2000" dirty="0"/>
              <a:t>Datum ukončení příjmu žádostí o </a:t>
            </a:r>
            <a:r>
              <a:rPr lang="cs-CZ" sz="2000" dirty="0" smtClean="0"/>
              <a:t>podporu</a:t>
            </a:r>
          </a:p>
          <a:p>
            <a:pPr marL="0" indent="0">
              <a:buNone/>
            </a:pPr>
            <a:r>
              <a:rPr lang="cs-CZ" sz="2000" b="1" dirty="0" smtClean="0"/>
              <a:t>	Do </a:t>
            </a:r>
            <a:r>
              <a:rPr lang="cs-CZ" sz="2000" b="1" dirty="0"/>
              <a:t>vyčerpání alokace, nejpozději do 31. 3. 2022 do 14:00:00 hod</a:t>
            </a:r>
            <a:r>
              <a:rPr lang="cs-CZ" sz="2000" b="1" dirty="0" smtClean="0"/>
              <a:t>.</a:t>
            </a:r>
          </a:p>
          <a:p>
            <a:r>
              <a:rPr lang="cs-CZ" sz="2000" dirty="0"/>
              <a:t>Nejzazší datum pro ukončení fyzické realizace </a:t>
            </a:r>
            <a:r>
              <a:rPr lang="cs-CZ" sz="2000" dirty="0" smtClean="0"/>
              <a:t>projektu</a:t>
            </a:r>
          </a:p>
          <a:p>
            <a:pPr marL="0" indent="0">
              <a:buNone/>
            </a:pPr>
            <a:r>
              <a:rPr lang="cs-CZ" sz="2000" b="1" dirty="0" smtClean="0"/>
              <a:t>	30</a:t>
            </a:r>
            <a:r>
              <a:rPr lang="cs-CZ" sz="2000" b="1" dirty="0"/>
              <a:t>. 11. </a:t>
            </a:r>
            <a:r>
              <a:rPr lang="cs-CZ" sz="2000" b="1" dirty="0" smtClean="0"/>
              <a:t>2023</a:t>
            </a:r>
          </a:p>
          <a:p>
            <a:r>
              <a:rPr lang="cs-CZ" sz="2000" dirty="0"/>
              <a:t>Minimální/maximální délka trvání </a:t>
            </a:r>
            <a:r>
              <a:rPr lang="cs-CZ" sz="2000" dirty="0" smtClean="0"/>
              <a:t>projektu</a:t>
            </a:r>
          </a:p>
          <a:p>
            <a:pPr marL="0" indent="0">
              <a:buNone/>
            </a:pPr>
            <a:r>
              <a:rPr lang="cs-CZ" sz="2000" b="1" dirty="0" smtClean="0"/>
              <a:t>	Minimální </a:t>
            </a:r>
            <a:r>
              <a:rPr lang="cs-CZ" sz="2000" b="1" dirty="0"/>
              <a:t>délka: 10 měsíců </a:t>
            </a:r>
          </a:p>
          <a:p>
            <a:pPr marL="0" indent="0">
              <a:buNone/>
            </a:pPr>
            <a:r>
              <a:rPr lang="cs-CZ" sz="2000" b="1" dirty="0" smtClean="0"/>
              <a:t>	Maximální </a:t>
            </a:r>
            <a:r>
              <a:rPr lang="cs-CZ" sz="2000" b="1" dirty="0"/>
              <a:t>délka: 36 </a:t>
            </a:r>
            <a:r>
              <a:rPr lang="cs-CZ" sz="2000" b="1" dirty="0" smtClean="0"/>
              <a:t>měsíců</a:t>
            </a:r>
          </a:p>
          <a:p>
            <a:r>
              <a:rPr lang="cs-CZ" sz="2000" dirty="0"/>
              <a:t>Alokace na </a:t>
            </a:r>
            <a:r>
              <a:rPr lang="cs-CZ" sz="2000" dirty="0" smtClean="0"/>
              <a:t>výzvu</a:t>
            </a:r>
          </a:p>
          <a:p>
            <a:pPr marL="0" indent="0">
              <a:buNone/>
            </a:pPr>
            <a:r>
              <a:rPr lang="cs-CZ" sz="2000" b="1" dirty="0" smtClean="0"/>
              <a:t>	600</a:t>
            </a:r>
            <a:r>
              <a:rPr lang="cs-CZ" sz="2000" b="1" dirty="0"/>
              <a:t> 000 000 Kč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1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Aktivity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/>
              <a:t>Aktivita A Místní akční plány rozvoje vzdělávání </a:t>
            </a:r>
            <a:r>
              <a:rPr lang="cs-CZ" sz="2800" b="1" dirty="0" smtClean="0"/>
              <a:t>III</a:t>
            </a:r>
          </a:p>
          <a:p>
            <a:r>
              <a:rPr lang="cs-CZ" sz="2400" dirty="0"/>
              <a:t>Rozvoj a aktualizace </a:t>
            </a:r>
            <a:r>
              <a:rPr lang="cs-CZ" sz="2400" dirty="0" smtClean="0"/>
              <a:t>MAP</a:t>
            </a:r>
          </a:p>
          <a:p>
            <a:r>
              <a:rPr lang="cs-CZ" sz="2400" dirty="0"/>
              <a:t>Evaluace procesu místního akčního </a:t>
            </a:r>
            <a:r>
              <a:rPr lang="cs-CZ" sz="2400" dirty="0" smtClean="0"/>
              <a:t>plánování</a:t>
            </a:r>
          </a:p>
          <a:p>
            <a:pPr marL="0" indent="0">
              <a:buNone/>
            </a:pPr>
            <a:r>
              <a:rPr lang="cs-CZ" sz="2800" b="1" dirty="0"/>
              <a:t>Aktivita B Krajské akční plány rozvoje vzdělávání III</a:t>
            </a:r>
          </a:p>
          <a:p>
            <a:r>
              <a:rPr lang="cs-CZ" sz="2400" dirty="0"/>
              <a:t>Rozvoj a aktualizace KAP</a:t>
            </a:r>
          </a:p>
          <a:p>
            <a:r>
              <a:rPr lang="cs-CZ" sz="2400" dirty="0"/>
              <a:t>Evaluace procesu krajského akčního </a:t>
            </a:r>
            <a:r>
              <a:rPr lang="cs-CZ" sz="2400" dirty="0" smtClean="0"/>
              <a:t>plánování</a:t>
            </a:r>
          </a:p>
          <a:p>
            <a:pPr marL="0" indent="0">
              <a:buNone/>
            </a:pPr>
            <a:r>
              <a:rPr lang="cs-CZ" sz="2800" b="1" dirty="0"/>
              <a:t>Aktivita C: Metodická podpora akčního </a:t>
            </a:r>
            <a:r>
              <a:rPr lang="cs-CZ" sz="2800" b="1" dirty="0" smtClean="0"/>
              <a:t>plánování</a:t>
            </a:r>
          </a:p>
          <a:p>
            <a:r>
              <a:rPr lang="cs-CZ" sz="2400" dirty="0"/>
              <a:t>Metodická podpora MAP a KAP</a:t>
            </a:r>
          </a:p>
          <a:p>
            <a:r>
              <a:rPr lang="cs-CZ" sz="2400" dirty="0"/>
              <a:t>Evaluace</a:t>
            </a:r>
          </a:p>
          <a:p>
            <a:pPr marL="0" indent="0">
              <a:buNone/>
            </a:pPr>
            <a:endParaRPr lang="cs-CZ" sz="2800" b="1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2628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/>
              <a:t>Vyloučené aktivity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dirty="0"/>
              <a:t>V rámci výzvy nejsou podporovány aktivity, které nejsou popsané v přílohách výzvy Postupy MAP III, Postupy KAP III, nebo v Pravidlech pro žadatele a příjemce – specifická část, kap. 5.2.4. Dále nejsou podporovány:</a:t>
            </a:r>
          </a:p>
          <a:p>
            <a:pPr lvl="0" algn="just"/>
            <a:r>
              <a:rPr lang="cs-CZ" sz="2100" dirty="0"/>
              <a:t>zřizování následujících pracovních pozic: školní asistent, asistent pedagoga, školní psycholog, speciální pedagog, sociální pedagog, kariérový poradce, zapojení ICT technika do výuky, koordinátor spolupráce školy a zaměstnavatele, odborník z praxe ve výuce;</a:t>
            </a:r>
          </a:p>
          <a:p>
            <a:pPr lvl="0" algn="just"/>
            <a:r>
              <a:rPr lang="cs-CZ" sz="2100" dirty="0"/>
              <a:t>aktivity vedoucí k zařazování a udržení dětí a žáků ve školách zřizovaných dle § 16 odst. 9 zákona č. 564/2004 Sb., školský zákon, ve znění pozdějších předpisů;</a:t>
            </a:r>
          </a:p>
          <a:p>
            <a:pPr lvl="0" algn="just"/>
            <a:r>
              <a:rPr lang="cs-CZ" sz="2100" dirty="0"/>
              <a:t>aktivity vedoucí k technickému zhodnocení budov či k pořízení dlouhodobého hmotného/nehmotného investičního majetku. 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99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600" b="1" dirty="0" smtClean="0"/>
              <a:t>Cílová skupina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cs-CZ" dirty="0"/>
              <a:t>Pedagogičtí pracovníci škol a školských zařízení včetně vedoucích pedagogických pracovníků;</a:t>
            </a:r>
          </a:p>
          <a:p>
            <a:pPr lvl="0"/>
            <a:r>
              <a:rPr lang="cs-CZ" dirty="0"/>
              <a:t>rodiče dětí a žáků</a:t>
            </a:r>
            <a:r>
              <a:rPr lang="cs-CZ" baseline="30000" dirty="0"/>
              <a:t> </a:t>
            </a:r>
            <a:r>
              <a:rPr lang="cs-CZ" dirty="0"/>
              <a:t>;</a:t>
            </a:r>
          </a:p>
          <a:p>
            <a:pPr lvl="0"/>
            <a:r>
              <a:rPr lang="cs-CZ" dirty="0"/>
              <a:t>zaměstnanci veřejné správy a zřizovatelů škol působící ve vzdělávací politice;</a:t>
            </a:r>
          </a:p>
          <a:p>
            <a:pPr lvl="0"/>
            <a:r>
              <a:rPr lang="cs-CZ" dirty="0"/>
              <a:t>veřejnost;</a:t>
            </a:r>
          </a:p>
          <a:p>
            <a:pPr lvl="0"/>
            <a:r>
              <a:rPr lang="cs-CZ" dirty="0"/>
              <a:t>pracovníci organizací působících ve vzdělávání;</a:t>
            </a:r>
          </a:p>
          <a:p>
            <a:r>
              <a:rPr lang="cs-CZ" dirty="0"/>
              <a:t>pracovníci a dobrovolní pracovníci organizací působících v oblasti vzdělávání nebo asistenčních službách a v oblasti neformálního vzdělávání dětí a mládeže. V rámci této cílové skupiny lze započíst i osoby dle zákona č. 89/2012 Sb., občanský zákoník, Hlava III, § 928 až 975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9177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cs-CZ" b="1" dirty="0"/>
              <a:t>Způsobilost výdajů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Datum způsobilosti výdajů (datum, od kdy je možné zahájit fyzickou realizaci):</a:t>
            </a:r>
          </a:p>
          <a:p>
            <a:pPr lvl="0"/>
            <a:r>
              <a:rPr lang="cs-CZ" b="1" dirty="0"/>
              <a:t>pro aktivitu A</a:t>
            </a:r>
            <a:r>
              <a:rPr lang="cs-CZ" dirty="0"/>
              <a:t> jsou výdaje způsobilé ode dne, který následuje po dni, ve kterém byla na daném území ukončena fyzická realizace projektu výzvy č. 02_17_047 Místní akční plány rozvoje vzdělávání, nebo od 1. 11. 2020, pokud na daném území nebyl realizován projekt z výzvy č. 02_17_047;</a:t>
            </a:r>
          </a:p>
          <a:p>
            <a:pPr lvl="0"/>
            <a:r>
              <a:rPr lang="cs-CZ" b="1" dirty="0"/>
              <a:t>pro aktivitu B</a:t>
            </a:r>
            <a:r>
              <a:rPr lang="cs-CZ" dirty="0"/>
              <a:t> jsou výdaje způsobilé ode dne, který následuje po dni, ve kterém byla ukončena fyzická realizace projektu ve výzvě č. 02_15_002 Krajské akční plány rozvoje vzdělávání;</a:t>
            </a:r>
          </a:p>
          <a:p>
            <a:pPr lvl="0"/>
            <a:r>
              <a:rPr lang="cs-CZ" b="1" dirty="0"/>
              <a:t>pro aktivitu C</a:t>
            </a:r>
            <a:r>
              <a:rPr lang="cs-CZ" dirty="0"/>
              <a:t> jsou výdaje způsobilé od 1. 12. 2021.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3111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600" b="1" dirty="0" smtClean="0"/>
              <a:t>Pokračování KAP, MAP v OK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Projekt s názvem </a:t>
            </a:r>
            <a:r>
              <a:rPr lang="cs-CZ" sz="2800" b="1" dirty="0" smtClean="0"/>
              <a:t>KAP III </a:t>
            </a:r>
            <a:r>
              <a:rPr lang="cs-CZ" sz="2800" smtClean="0"/>
              <a:t>je </a:t>
            </a:r>
            <a:r>
              <a:rPr lang="cs-CZ" sz="2800" smtClean="0"/>
              <a:t>schválen</a:t>
            </a:r>
            <a:endParaRPr lang="cs-CZ" sz="2800" dirty="0" smtClean="0"/>
          </a:p>
          <a:p>
            <a:r>
              <a:rPr lang="cs-CZ" sz="2800" dirty="0" smtClean="0"/>
              <a:t>Realizace plynule naváže od 1. 1. 2022</a:t>
            </a:r>
          </a:p>
          <a:p>
            <a:r>
              <a:rPr lang="cs-CZ" sz="2800" dirty="0" smtClean="0"/>
              <a:t>Vznikne soubor dokumentů KAP + akční plány rozvoje vzdělávání  na r. 2023, 2024, 2025</a:t>
            </a:r>
          </a:p>
          <a:p>
            <a:r>
              <a:rPr lang="cs-CZ" sz="2800" b="1" dirty="0" smtClean="0"/>
              <a:t>MAP III </a:t>
            </a:r>
            <a:r>
              <a:rPr lang="cs-CZ" sz="2800" dirty="0" smtClean="0"/>
              <a:t>– projekty jsou postupně schvalovány </a:t>
            </a:r>
            <a:r>
              <a:rPr lang="cs-CZ" sz="2800" dirty="0" smtClean="0"/>
              <a:t>a </a:t>
            </a:r>
            <a:r>
              <a:rPr lang="cs-CZ" sz="2800" dirty="0" smtClean="0"/>
              <a:t>plynule navazují </a:t>
            </a:r>
            <a:r>
              <a:rPr lang="cs-CZ" sz="2800" dirty="0" smtClean="0"/>
              <a:t>na </a:t>
            </a:r>
            <a:r>
              <a:rPr lang="cs-CZ" sz="2800" dirty="0" smtClean="0"/>
              <a:t>dobíhající realizace MAP </a:t>
            </a:r>
            <a:r>
              <a:rPr lang="cs-CZ" sz="2800" dirty="0" smtClean="0"/>
              <a:t>II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207422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dirty="0" smtClean="0"/>
              <a:t>		</a:t>
            </a:r>
            <a:r>
              <a:rPr lang="cs-CZ" b="1" dirty="0" smtClean="0"/>
              <a:t>OP JAK – principy akčního </a:t>
            </a:r>
            <a:br>
              <a:rPr lang="cs-CZ" b="1" dirty="0" smtClean="0"/>
            </a:br>
            <a:r>
              <a:rPr lang="cs-CZ" b="1" dirty="0" smtClean="0"/>
              <a:t>		plánování - předpoklad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b="1" dirty="0" smtClean="0"/>
              <a:t>Absorpce KAP do krajských Dlouhodobých záměrů vzdělávání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	KAP </a:t>
            </a:r>
            <a:r>
              <a:rPr lang="cs-CZ" dirty="0"/>
              <a:t>v současné podobě nadále nebude tvořen; principy akčního </a:t>
            </a:r>
            <a:r>
              <a:rPr lang="cs-CZ" dirty="0" smtClean="0"/>
              <a:t>	plánování budou </a:t>
            </a:r>
            <a:r>
              <a:rPr lang="cs-CZ" dirty="0"/>
              <a:t>implementovány do DZ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/>
              <a:t>	</a:t>
            </a:r>
            <a:r>
              <a:rPr lang="cs-CZ" dirty="0" smtClean="0"/>
              <a:t>(</a:t>
            </a:r>
            <a:r>
              <a:rPr lang="cs-CZ" dirty="0"/>
              <a:t>novela vyhlášky č. 15/2005 Sb.)</a:t>
            </a:r>
          </a:p>
          <a:p>
            <a:pPr marL="0" indent="0" algn="just">
              <a:buNone/>
            </a:pPr>
            <a:r>
              <a:rPr lang="cs-CZ" dirty="0" smtClean="0"/>
              <a:t>•	Implementační </a:t>
            </a:r>
            <a:r>
              <a:rPr lang="cs-CZ" dirty="0"/>
              <a:t>aktivity KAP/DZ budou nadále v OP JAK podporovány</a:t>
            </a:r>
          </a:p>
          <a:p>
            <a:pPr algn="just"/>
            <a:endParaRPr lang="cs-CZ" dirty="0"/>
          </a:p>
          <a:p>
            <a:pPr marL="0" indent="0" algn="just">
              <a:buNone/>
            </a:pPr>
            <a:r>
              <a:rPr lang="cs-CZ" b="1" dirty="0" smtClean="0"/>
              <a:t>MAP</a:t>
            </a:r>
            <a:endParaRPr lang="cs-CZ" dirty="0"/>
          </a:p>
          <a:p>
            <a:pPr marL="0" indent="0" algn="just">
              <a:buNone/>
            </a:pPr>
            <a:r>
              <a:rPr lang="pt-BR" dirty="0" smtClean="0"/>
              <a:t>•</a:t>
            </a:r>
            <a:r>
              <a:rPr lang="cs-CZ" dirty="0" smtClean="0"/>
              <a:t>	</a:t>
            </a:r>
            <a:r>
              <a:rPr lang="pt-BR" dirty="0" smtClean="0"/>
              <a:t>MAP </a:t>
            </a:r>
            <a:r>
              <a:rPr lang="pt-BR" dirty="0"/>
              <a:t>(vč. IMAP) bude v první části programového období (do 2024)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	</a:t>
            </a:r>
            <a:r>
              <a:rPr lang="pt-BR" dirty="0" smtClean="0"/>
              <a:t>v OP </a:t>
            </a:r>
            <a:r>
              <a:rPr lang="pt-BR" dirty="0"/>
              <a:t>JAK </a:t>
            </a:r>
            <a:r>
              <a:rPr lang="pt-BR" dirty="0" smtClean="0"/>
              <a:t>ponechán</a:t>
            </a:r>
            <a:endParaRPr lang="pt-BR" dirty="0"/>
          </a:p>
          <a:p>
            <a:pPr marL="0" indent="0" algn="just">
              <a:buNone/>
            </a:pPr>
            <a:r>
              <a:rPr lang="cs-CZ" dirty="0" smtClean="0"/>
              <a:t>•	Od </a:t>
            </a:r>
            <a:r>
              <a:rPr lang="cs-CZ" dirty="0"/>
              <a:t>2025 převezme MAP plánovaný </a:t>
            </a:r>
            <a:r>
              <a:rPr lang="cs-CZ" dirty="0" err="1" smtClean="0"/>
              <a:t>IPs</a:t>
            </a:r>
            <a:r>
              <a:rPr lang="cs-CZ" dirty="0" smtClean="0"/>
              <a:t> Střední </a:t>
            </a:r>
            <a:r>
              <a:rPr lang="cs-CZ" dirty="0"/>
              <a:t>článek podpory</a:t>
            </a:r>
          </a:p>
          <a:p>
            <a:pPr algn="just"/>
            <a:endParaRPr lang="cs-CZ" dirty="0"/>
          </a:p>
          <a:p>
            <a:pPr marL="0" indent="0" algn="just">
              <a:buNone/>
            </a:pPr>
            <a:r>
              <a:rPr lang="cs-CZ" b="1" dirty="0" smtClean="0"/>
              <a:t>ŠAP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	V </a:t>
            </a:r>
            <a:r>
              <a:rPr lang="cs-CZ" dirty="0"/>
              <a:t>řešení ve vazbě na Koncepci rozvoje školy (ČŠI) obohacenou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	o principy akčního plánování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1995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Děkuji za pozornost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Ing. Lenka Polachová,</a:t>
            </a:r>
          </a:p>
          <a:p>
            <a:r>
              <a:rPr lang="cs-CZ" dirty="0" smtClean="0"/>
              <a:t>projektová manažerka projektu KAP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453973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3990</TotalTime>
  <Words>689</Words>
  <Application>Microsoft Office PowerPoint</Application>
  <PresentationFormat>Předvádění na obrazovce (4:3)</PresentationFormat>
  <Paragraphs>76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Motiv systému Office</vt:lpstr>
      <vt:lpstr>Prezentace aplikace PowerPoint</vt:lpstr>
      <vt:lpstr> Obecné informace k výzvě  Akční plánování v území</vt:lpstr>
      <vt:lpstr>Aktivity</vt:lpstr>
      <vt:lpstr>Vyloučené aktivity</vt:lpstr>
      <vt:lpstr>Cílová skupina</vt:lpstr>
      <vt:lpstr>Způsobilost výdajů</vt:lpstr>
      <vt:lpstr>Pokračování KAP, MAP v OK</vt:lpstr>
      <vt:lpstr>  OP JAK – principy akčního    plánování - předpoklad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596</cp:revision>
  <dcterms:created xsi:type="dcterms:W3CDTF">2015-08-27T07:44:55Z</dcterms:created>
  <dcterms:modified xsi:type="dcterms:W3CDTF">2021-12-01T05:45:53Z</dcterms:modified>
</cp:coreProperties>
</file>