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19" r:id="rId3"/>
    <p:sldId id="317" r:id="rId4"/>
    <p:sldId id="294" r:id="rId5"/>
    <p:sldId id="296" r:id="rId6"/>
    <p:sldId id="318" r:id="rId7"/>
    <p:sldId id="321" r:id="rId8"/>
    <p:sldId id="322" r:id="rId9"/>
    <p:sldId id="323" r:id="rId10"/>
    <p:sldId id="308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109" d="100"/>
          <a:sy n="109" d="100"/>
        </p:scale>
        <p:origin x="169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5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422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26.05.2022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l.polachova@olkraj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mr.cz/cs/microsites/uzemni-dimenze/regionalni-rozvoj/ra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pjak.cz/aktuality/setkani-odbornych-partneru-k-nastaveni-a-implementaci-sablon-v-op-jak/" TargetMode="External"/><Relationship Id="rId2" Type="http://schemas.openxmlformats.org/officeDocument/2006/relationships/hyperlink" Target="https://opjak.cz/vyzvy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lanobnovycr.cz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du.cz/digitalizujeme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Calibri" panose="020F0502020204030204" pitchFamily="34" charset="0"/>
              </a:rPr>
              <a:t>Krajský akční plán rozvoje vzdělávání Olomouckého kraje III </a:t>
            </a: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lvl="0" algn="ctr"/>
            <a:r>
              <a:rPr lang="cs-CZ" sz="3200" b="1" dirty="0"/>
              <a:t>IROP </a:t>
            </a:r>
            <a:r>
              <a:rPr lang="cs-CZ" sz="3200" b="1" dirty="0" smtClean="0"/>
              <a:t>2021–2027, Vyhodnocení šablon z OP VVV</a:t>
            </a:r>
          </a:p>
          <a:p>
            <a:pPr lvl="0" algn="ctr"/>
            <a:r>
              <a:rPr lang="cs-CZ" sz="3200" b="1" dirty="0"/>
              <a:t>a</a:t>
            </a:r>
            <a:r>
              <a:rPr lang="cs-CZ" sz="3200" b="1" dirty="0" smtClean="0"/>
              <a:t> Národní </a:t>
            </a:r>
            <a:r>
              <a:rPr lang="cs-CZ" sz="3200" b="1" dirty="0"/>
              <a:t>plán </a:t>
            </a:r>
            <a:r>
              <a:rPr lang="cs-CZ" sz="3200" b="1" dirty="0" smtClean="0"/>
              <a:t>obnovy</a:t>
            </a:r>
          </a:p>
          <a:p>
            <a:pPr lvl="0" algn="ctr"/>
            <a:endParaRPr lang="cs-CZ" sz="2400" b="1" dirty="0"/>
          </a:p>
          <a:p>
            <a:pPr algn="ctr"/>
            <a:r>
              <a:rPr lang="cs-CZ" sz="2400" b="1" dirty="0"/>
              <a:t>Pracovní setkání ředitelů speciálních škol</a:t>
            </a:r>
          </a:p>
          <a:p>
            <a:pPr algn="ctr"/>
            <a:r>
              <a:rPr lang="cs-CZ" sz="2400" b="1" dirty="0"/>
              <a:t>v Olomouckém kraji konané v rámci projektu </a:t>
            </a:r>
            <a:endParaRPr lang="cs-CZ" sz="2400" b="1" dirty="0" smtClean="0"/>
          </a:p>
          <a:p>
            <a:pPr algn="ctr"/>
            <a:r>
              <a:rPr lang="cs-CZ" sz="2400" dirty="0" smtClean="0">
                <a:latin typeface="Calibri" panose="020F0502020204030204" pitchFamily="34" charset="0"/>
              </a:rPr>
              <a:t>Olomouc 26. </a:t>
            </a:r>
            <a:r>
              <a:rPr lang="cs-CZ" sz="2400" dirty="0">
                <a:latin typeface="Calibri" panose="020F0502020204030204" pitchFamily="34" charset="0"/>
              </a:rPr>
              <a:t>5</a:t>
            </a:r>
            <a:r>
              <a:rPr lang="cs-CZ" sz="2400" dirty="0" smtClean="0">
                <a:latin typeface="Calibri" panose="020F0502020204030204" pitchFamily="34" charset="0"/>
              </a:rPr>
              <a:t>. </a:t>
            </a:r>
            <a:r>
              <a:rPr lang="cs-CZ" sz="2400" dirty="0" smtClean="0">
                <a:latin typeface="Calibri" panose="020F0502020204030204" pitchFamily="34" charset="0"/>
              </a:rPr>
              <a:t>2022</a:t>
            </a:r>
            <a:endParaRPr lang="cs-CZ" sz="24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64329" y="4933203"/>
            <a:ext cx="84249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Ing. Lenka Polachová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Projektová manažerka    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projektu </a:t>
            </a:r>
            <a:r>
              <a:rPr lang="cs-CZ" sz="1500" i="1" dirty="0"/>
              <a:t>Krajský akční plán rozvoje vzdělávání Olomouckého </a:t>
            </a:r>
            <a:r>
              <a:rPr lang="cs-CZ" sz="1500" i="1" dirty="0" smtClean="0"/>
              <a:t>kraje III</a:t>
            </a:r>
            <a:endParaRPr lang="cs-CZ" sz="1500" i="1" dirty="0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4400" b="1" dirty="0" smtClean="0"/>
              <a:t>Děkuji za pozornost</a:t>
            </a:r>
            <a:endParaRPr lang="cs-CZ" sz="4400" b="1" dirty="0"/>
          </a:p>
          <a:p>
            <a:pPr marL="0" indent="0" algn="ctr">
              <a:buNone/>
            </a:pPr>
            <a:r>
              <a:rPr lang="cs-CZ" dirty="0" smtClean="0"/>
              <a:t>Ing. Lenka Polachová</a:t>
            </a:r>
          </a:p>
          <a:p>
            <a:pPr marL="0" indent="0" algn="ctr">
              <a:buNone/>
            </a:pPr>
            <a:r>
              <a:rPr lang="cs-CZ" dirty="0" smtClean="0">
                <a:hlinkClick r:id="rId2"/>
              </a:rPr>
              <a:t>l.polachova@olkraj.cz</a:t>
            </a:r>
            <a:endParaRPr lang="cs-CZ" dirty="0" smtClean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</p:txBody>
      </p:sp>
      <p:pic>
        <p:nvPicPr>
          <p:cNvPr id="4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38279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5760640" cy="418058"/>
          </a:xfrm>
        </p:spPr>
        <p:txBody>
          <a:bodyPr>
            <a:normAutofit fontScale="90000"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dirty="0"/>
              <a:t> </a:t>
            </a:r>
            <a:r>
              <a:rPr lang="cs-CZ" sz="4000" b="1" dirty="0"/>
              <a:t>IROP 2021 </a:t>
            </a:r>
            <a:r>
              <a:rPr lang="cs-CZ" sz="4000" b="1" dirty="0" smtClean="0"/>
              <a:t>- 2027 </a:t>
            </a:r>
            <a:r>
              <a:rPr lang="cs-CZ" sz="4000" b="1" dirty="0"/>
              <a:t/>
            </a:r>
            <a:br>
              <a:rPr lang="cs-CZ" sz="4000" b="1" dirty="0"/>
            </a:br>
            <a:r>
              <a:rPr lang="cs-CZ" sz="4000" b="1" dirty="0" smtClean="0"/>
              <a:t>Regionální </a:t>
            </a:r>
            <a:r>
              <a:rPr lang="cs-CZ" sz="4000" b="1" dirty="0"/>
              <a:t>akční </a:t>
            </a:r>
            <a:r>
              <a:rPr lang="cs-CZ" sz="4000" b="1" dirty="0" smtClean="0"/>
              <a:t>plán (RAP)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cs-CZ" dirty="0"/>
          </a:p>
          <a:p>
            <a:r>
              <a:rPr lang="cs-CZ" dirty="0"/>
              <a:t>Nástroj územní dimenze pro implementaci vybraných témat IROP</a:t>
            </a:r>
          </a:p>
          <a:p>
            <a:pPr marL="0" indent="0">
              <a:buNone/>
            </a:pPr>
            <a:r>
              <a:rPr lang="cs-CZ" b="1" dirty="0" smtClean="0"/>
              <a:t>	</a:t>
            </a:r>
            <a:r>
              <a:rPr lang="cs-CZ" dirty="0" smtClean="0"/>
              <a:t>- </a:t>
            </a:r>
            <a:r>
              <a:rPr lang="cs-CZ" b="1" dirty="0" smtClean="0"/>
              <a:t>školství </a:t>
            </a:r>
            <a:r>
              <a:rPr lang="cs-CZ" b="1" dirty="0"/>
              <a:t>(SŠ, SŠ/VOŠ, konzervatoře, poradny a speciální školy)</a:t>
            </a:r>
          </a:p>
          <a:p>
            <a:pPr marL="0" indent="0">
              <a:buNone/>
            </a:pPr>
            <a:r>
              <a:rPr lang="cs-CZ" dirty="0" smtClean="0"/>
              <a:t>	- silnice </a:t>
            </a:r>
            <a:r>
              <a:rPr lang="cs-CZ" dirty="0"/>
              <a:t>II. třídy</a:t>
            </a:r>
          </a:p>
          <a:p>
            <a:pPr marL="0" indent="0">
              <a:buNone/>
            </a:pPr>
            <a:r>
              <a:rPr lang="cs-CZ" dirty="0" smtClean="0"/>
              <a:t>	- </a:t>
            </a:r>
            <a:r>
              <a:rPr lang="cs-CZ" dirty="0" err="1" smtClean="0"/>
              <a:t>deinstitucionalizace</a:t>
            </a:r>
            <a:r>
              <a:rPr lang="cs-CZ" dirty="0" smtClean="0"/>
              <a:t> sociálních </a:t>
            </a:r>
            <a:r>
              <a:rPr lang="cs-CZ" dirty="0"/>
              <a:t>služeb</a:t>
            </a:r>
          </a:p>
          <a:p>
            <a:pPr marL="0" indent="0">
              <a:buNone/>
            </a:pPr>
            <a:r>
              <a:rPr lang="cs-CZ" dirty="0" smtClean="0"/>
              <a:t>	- zdravotnická </a:t>
            </a:r>
            <a:r>
              <a:rPr lang="cs-CZ" dirty="0"/>
              <a:t>záchranná služba</a:t>
            </a:r>
          </a:p>
          <a:p>
            <a:r>
              <a:rPr lang="cs-CZ" dirty="0" smtClean="0"/>
              <a:t>Nástroj </a:t>
            </a:r>
            <a:r>
              <a:rPr lang="cs-CZ" dirty="0"/>
              <a:t>plnění cílů Strategie regionálního rozvoje ČR 2021+</a:t>
            </a:r>
          </a:p>
          <a:p>
            <a:r>
              <a:rPr lang="cs-CZ" dirty="0" smtClean="0"/>
              <a:t>Nástroj </a:t>
            </a:r>
            <a:r>
              <a:rPr lang="cs-CZ" dirty="0"/>
              <a:t>pro vyvážený rozvoj v krajích </a:t>
            </a:r>
          </a:p>
          <a:p>
            <a:r>
              <a:rPr lang="cs-CZ" dirty="0" smtClean="0"/>
              <a:t>RAP </a:t>
            </a:r>
            <a:r>
              <a:rPr lang="cs-CZ" dirty="0"/>
              <a:t>je schvalován platformou </a:t>
            </a:r>
            <a:r>
              <a:rPr lang="cs-CZ" dirty="0" smtClean="0"/>
              <a:t>Regionální stálá konference (RSK)</a:t>
            </a:r>
            <a:endParaRPr lang="cs-CZ" dirty="0"/>
          </a:p>
          <a:p>
            <a:r>
              <a:rPr lang="cs-CZ" dirty="0" smtClean="0"/>
              <a:t>Posílení </a:t>
            </a:r>
            <a:r>
              <a:rPr lang="cs-CZ" dirty="0"/>
              <a:t>role územních partnerů, monitoring absorpční kapacity</a:t>
            </a:r>
          </a:p>
          <a:p>
            <a:r>
              <a:rPr lang="pt-BR" b="1" dirty="0" smtClean="0"/>
              <a:t>Identifikace </a:t>
            </a:r>
            <a:r>
              <a:rPr lang="pt-BR" b="1" dirty="0"/>
              <a:t>investičních priorit na regionální úrovni</a:t>
            </a:r>
            <a:endParaRPr lang="pt-BR" dirty="0"/>
          </a:p>
          <a:p>
            <a:r>
              <a:rPr lang="cs-CZ" dirty="0" smtClean="0"/>
              <a:t>Koordinace </a:t>
            </a:r>
            <a:r>
              <a:rPr lang="cs-CZ" dirty="0"/>
              <a:t>ze strany MMR-ORP </a:t>
            </a:r>
            <a:r>
              <a:rPr lang="cs-CZ" dirty="0" smtClean="0"/>
              <a:t>– </a:t>
            </a:r>
            <a:r>
              <a:rPr lang="cs-CZ" dirty="0" err="1" smtClean="0"/>
              <a:t>info</a:t>
            </a:r>
            <a:r>
              <a:rPr lang="cs-CZ" dirty="0" smtClean="0"/>
              <a:t> </a:t>
            </a:r>
            <a:r>
              <a:rPr lang="cs-CZ" dirty="0"/>
              <a:t>na webu územní dimenze </a:t>
            </a: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mmr.cz/cs/microsites/uzemni-dimenze/regionalni-rozvoj/rap</a:t>
            </a:r>
            <a:r>
              <a:rPr lang="cs-CZ" dirty="0" smtClean="0"/>
              <a:t> </a:t>
            </a:r>
            <a:endParaRPr lang="cs-CZ" dirty="0"/>
          </a:p>
          <a:p>
            <a:pPr marL="0" indent="0" algn="just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730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491064" cy="936104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Alokační klíče RAP pro IROP</a:t>
            </a:r>
            <a:endParaRPr lang="cs-CZ" sz="2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cs-CZ" dirty="0"/>
          </a:p>
          <a:p>
            <a:r>
              <a:rPr lang="cs-CZ" dirty="0"/>
              <a:t>Alokační klíče tvoří AKČR a schvaluje Národní </a:t>
            </a:r>
            <a:r>
              <a:rPr lang="cs-CZ" dirty="0" smtClean="0"/>
              <a:t>stálá </a:t>
            </a:r>
            <a:r>
              <a:rPr lang="cs-CZ" dirty="0"/>
              <a:t>konference (NSK)</a:t>
            </a:r>
          </a:p>
          <a:p>
            <a:r>
              <a:rPr lang="cs-CZ" dirty="0" smtClean="0"/>
              <a:t>Alokační </a:t>
            </a:r>
            <a:r>
              <a:rPr lang="cs-CZ" dirty="0"/>
              <a:t>klíče schváleny NSK 31. 1. 2022</a:t>
            </a:r>
          </a:p>
          <a:p>
            <a:pPr algn="just"/>
            <a:r>
              <a:rPr lang="cs-CZ" dirty="0" smtClean="0"/>
              <a:t>Na </a:t>
            </a:r>
            <a:r>
              <a:rPr lang="cs-CZ" dirty="0"/>
              <a:t>základě schválených alokačních klíčů bude v daných aktivitách IROP mezi jednotlivé kraje stanovena disponibilní alokace EFRR (tzv. „regionální obálky“)</a:t>
            </a:r>
          </a:p>
          <a:p>
            <a:pPr algn="just"/>
            <a:r>
              <a:rPr lang="cs-CZ" b="1" dirty="0" smtClean="0"/>
              <a:t>Neplatí </a:t>
            </a:r>
            <a:r>
              <a:rPr lang="cs-CZ" b="1" dirty="0"/>
              <a:t>pro aktivitu „Školská poradenská zařízení, vzdělávání ve školách a třídách zřízených dle §16 odst. 9 školského zákona a střediska výchovné péče“, kde RAP určuje investiční priority, ale nejsou stanoveny krajské alokace </a:t>
            </a:r>
          </a:p>
          <a:p>
            <a:pPr algn="just"/>
            <a:r>
              <a:rPr lang="cs-CZ" dirty="0" smtClean="0"/>
              <a:t>IROP </a:t>
            </a:r>
            <a:r>
              <a:rPr lang="cs-CZ" dirty="0"/>
              <a:t>vyhlásí v dané aktivitě výzvy dle typů regionů MRR a PR bez krajských obálek, bude posuzován soulad projektu s RAP, ale proces administrace výzvy a projektů bude shodný s ostatními průběžnými výzvami) </a:t>
            </a:r>
          </a:p>
          <a:p>
            <a:pPr marL="0" indent="0">
              <a:buNone/>
            </a:pPr>
            <a:endParaRPr lang="cs-CZ" dirty="0"/>
          </a:p>
          <a:p>
            <a:pPr algn="just"/>
            <a:endParaRPr lang="cs-CZ" dirty="0"/>
          </a:p>
          <a:p>
            <a:pPr marL="0" indent="0" algn="just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530773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131024" cy="1080120"/>
          </a:xfrm>
        </p:spPr>
        <p:txBody>
          <a:bodyPr>
            <a:noAutofit/>
          </a:bodyPr>
          <a:lstStyle/>
          <a:p>
            <a:r>
              <a:rPr lang="cs-CZ" b="1" dirty="0"/>
              <a:t>RAP </a:t>
            </a:r>
            <a:r>
              <a:rPr lang="cs-CZ" b="1" dirty="0" smtClean="0"/>
              <a:t>– seznam </a:t>
            </a:r>
            <a:r>
              <a:rPr lang="cs-CZ" b="1" dirty="0"/>
              <a:t>investičních priorit</a:t>
            </a:r>
            <a:endParaRPr lang="cs-CZ" sz="24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cs-CZ" dirty="0"/>
          </a:p>
          <a:p>
            <a:r>
              <a:rPr lang="cs-CZ" sz="3600" dirty="0"/>
              <a:t>RSK mohou mít svá vlastní kritéria pro určení priorit</a:t>
            </a:r>
          </a:p>
          <a:p>
            <a:r>
              <a:rPr lang="cs-CZ" sz="3600" dirty="0" smtClean="0"/>
              <a:t>Seznam </a:t>
            </a:r>
            <a:r>
              <a:rPr lang="cs-CZ" sz="3600" dirty="0"/>
              <a:t>investičních priorit RAP </a:t>
            </a:r>
            <a:r>
              <a:rPr lang="cs-CZ" sz="3600" b="1" dirty="0"/>
              <a:t>neurčuje pořadí priorit </a:t>
            </a:r>
            <a:endParaRPr lang="cs-CZ" sz="3600" dirty="0"/>
          </a:p>
          <a:p>
            <a:r>
              <a:rPr lang="cs-CZ" sz="3600" dirty="0" smtClean="0"/>
              <a:t>Pokud </a:t>
            </a:r>
            <a:r>
              <a:rPr lang="cs-CZ" sz="3600" dirty="0"/>
              <a:t>je RAP zpracován na 100 % alokace, budou z IROP podpořeny všechny identifikované priority (pokud projekty splní všechny podmínky přidělení dotace)</a:t>
            </a:r>
          </a:p>
          <a:p>
            <a:r>
              <a:rPr lang="cs-CZ" sz="3600" dirty="0" smtClean="0"/>
              <a:t>Pokud </a:t>
            </a:r>
            <a:r>
              <a:rPr lang="cs-CZ" sz="3600" dirty="0"/>
              <a:t>je RAP zpracován na 100 –130 % alokace, budou z IROP podpořeny identifikované priority předložené do alokace výzvy („regionální obálky“) dle pořadí předložení žádosti o podporu (pokud projekty splní všechny podmínky přidělení dotace)</a:t>
            </a:r>
          </a:p>
          <a:p>
            <a:r>
              <a:rPr lang="cs-CZ" sz="3600" dirty="0" smtClean="0"/>
              <a:t>Pro </a:t>
            </a:r>
            <a:r>
              <a:rPr lang="cs-CZ" sz="3600" dirty="0"/>
              <a:t>žádosti nad stanovenou „regionální obálku“ nejsou v IROP garantovány finanční prostředky</a:t>
            </a:r>
          </a:p>
          <a:p>
            <a:r>
              <a:rPr lang="cs-CZ" sz="3600" dirty="0" err="1" smtClean="0"/>
              <a:t>RAPy</a:t>
            </a:r>
            <a:r>
              <a:rPr lang="cs-CZ" sz="3600" dirty="0" smtClean="0"/>
              <a:t> musí </a:t>
            </a:r>
            <a:r>
              <a:rPr lang="cs-CZ" sz="3600" dirty="0"/>
              <a:t>být RSK schváleny před vyhlášením příslušných výzev IROP</a:t>
            </a:r>
          </a:p>
          <a:p>
            <a:r>
              <a:rPr lang="cs-CZ" sz="3600" dirty="0" smtClean="0"/>
              <a:t>Před </a:t>
            </a:r>
            <a:r>
              <a:rPr lang="cs-CZ" sz="3600" dirty="0"/>
              <a:t>vyhlášením výzvy IROP lze </a:t>
            </a:r>
            <a:r>
              <a:rPr lang="cs-CZ" sz="3600" dirty="0" err="1" smtClean="0"/>
              <a:t>RAPy</a:t>
            </a:r>
            <a:r>
              <a:rPr lang="cs-CZ" sz="3600" dirty="0" smtClean="0"/>
              <a:t> upravovat/schvalovat </a:t>
            </a:r>
            <a:r>
              <a:rPr lang="cs-CZ" sz="3600" dirty="0"/>
              <a:t>dle potřeb</a:t>
            </a:r>
          </a:p>
          <a:p>
            <a:r>
              <a:rPr lang="cs-CZ" sz="3600" dirty="0" smtClean="0"/>
              <a:t>Po </a:t>
            </a:r>
            <a:r>
              <a:rPr lang="cs-CZ" sz="3600" dirty="0"/>
              <a:t>vyhlášení výzvy IROP lze </a:t>
            </a:r>
            <a:r>
              <a:rPr lang="cs-CZ" sz="3600" dirty="0" err="1" smtClean="0"/>
              <a:t>RAPy</a:t>
            </a:r>
            <a:r>
              <a:rPr lang="cs-CZ" sz="3600" dirty="0" smtClean="0"/>
              <a:t> aktualizovat </a:t>
            </a:r>
            <a:r>
              <a:rPr lang="cs-CZ" sz="3600" dirty="0"/>
              <a:t>jednou za 6 měsíců od schválení aktivity RAP na RSK</a:t>
            </a:r>
          </a:p>
          <a:p>
            <a:r>
              <a:rPr lang="pl-PL" sz="3600" dirty="0" smtClean="0"/>
              <a:t>Podpořené </a:t>
            </a:r>
            <a:r>
              <a:rPr lang="pl-PL" sz="3600" dirty="0"/>
              <a:t>projekty z RAP musí zůstat v RAP po celou dobu uvedené </a:t>
            </a:r>
          </a:p>
          <a:p>
            <a:pPr marL="0" indent="0" algn="just">
              <a:buNone/>
            </a:pP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687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408712" cy="1143000"/>
          </a:xfrm>
        </p:spPr>
        <p:txBody>
          <a:bodyPr>
            <a:noAutofit/>
          </a:bodyPr>
          <a:lstStyle/>
          <a:p>
            <a:r>
              <a:rPr lang="cs-CZ" b="1" dirty="0"/>
              <a:t>Výzvy RAP v IROP</a:t>
            </a:r>
            <a:endParaRPr lang="cs-CZ" sz="3200" b="1" dirty="0">
              <a:solidFill>
                <a:srgbClr val="00206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cs-CZ" dirty="0"/>
          </a:p>
          <a:p>
            <a:r>
              <a:rPr lang="cs-CZ" dirty="0"/>
              <a:t>Seznam náhradních projektů je tvořen u ukončené výzvy po jejím dohodnocení, a to za výzvu jako celek -tzn., že nevznikají seznamy náhradníků podle krajských alokací, ale vzniká jeden seznam náhradníků dle data a času zaregistrování žádosti o podporu </a:t>
            </a:r>
          </a:p>
          <a:p>
            <a:r>
              <a:rPr lang="cs-CZ" dirty="0" smtClean="0"/>
              <a:t>Při </a:t>
            </a:r>
            <a:r>
              <a:rPr lang="cs-CZ" dirty="0"/>
              <a:t>případném navyšování alokace ukončené výzvy RAP již ŘO IROP nemusí reflektovat rozdělení krajských alokací a z navýšené alokace budou podpořeny projekty ze seznamu náhradních projektů či projekty po dohodnocení, a to dle data a času zaregistrování žádosti o podporu bez rozdílu krajské </a:t>
            </a:r>
            <a:r>
              <a:rPr lang="cs-CZ" dirty="0" smtClean="0"/>
              <a:t>příslušnosti</a:t>
            </a:r>
          </a:p>
          <a:p>
            <a:r>
              <a:rPr lang="cs-CZ" dirty="0" smtClean="0"/>
              <a:t>Je znám předběžný harmonogram výzev</a:t>
            </a:r>
            <a:endParaRPr lang="cs-CZ" dirty="0"/>
          </a:p>
          <a:p>
            <a:pPr marL="0" indent="0" algn="just">
              <a:buNone/>
            </a:pPr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6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0"/>
            <a:ext cx="6275040" cy="1417638"/>
          </a:xfrm>
        </p:spPr>
        <p:txBody>
          <a:bodyPr>
            <a:normAutofit/>
          </a:bodyPr>
          <a:lstStyle/>
          <a:p>
            <a:r>
              <a:rPr lang="cs-CZ" sz="2800" b="1" dirty="0" smtClean="0"/>
              <a:t>Operační program Jan Amos Komenský </a:t>
            </a:r>
            <a:br>
              <a:rPr lang="cs-CZ" sz="2800" b="1" dirty="0" smtClean="0"/>
            </a:br>
            <a:r>
              <a:rPr lang="cs-CZ" sz="2800" b="1" dirty="0" smtClean="0"/>
              <a:t>– plánované výzvy na šablony 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cs-CZ" sz="3600" dirty="0" smtClean="0"/>
              <a:t>Šablony pro MŠ a ZŠ I</a:t>
            </a:r>
          </a:p>
          <a:p>
            <a:pPr algn="just"/>
            <a:r>
              <a:rPr lang="cs-CZ" sz="3600" dirty="0" smtClean="0"/>
              <a:t>Šablony pro SŠ a VOŠ I</a:t>
            </a:r>
          </a:p>
          <a:p>
            <a:pPr marL="0" indent="0" algn="just">
              <a:buNone/>
            </a:pPr>
            <a:r>
              <a:rPr lang="cs-CZ" sz="3600" dirty="0" smtClean="0"/>
              <a:t>Vyhlášení výzvy </a:t>
            </a:r>
            <a:r>
              <a:rPr lang="cs-CZ" sz="3600" dirty="0" smtClean="0"/>
              <a:t>– </a:t>
            </a:r>
            <a:r>
              <a:rPr lang="cs-CZ" sz="3600" dirty="0" smtClean="0"/>
              <a:t>v květnu </a:t>
            </a:r>
            <a:r>
              <a:rPr lang="cs-CZ" sz="3600" dirty="0" smtClean="0"/>
              <a:t>2022, výzva pro MŠ a ZŠ I již byla vyhlášena</a:t>
            </a:r>
            <a:endParaRPr lang="cs-CZ" sz="3600" dirty="0" smtClean="0"/>
          </a:p>
          <a:p>
            <a:pPr marL="0" indent="0" algn="just">
              <a:buNone/>
            </a:pPr>
            <a:r>
              <a:rPr lang="cs-CZ" sz="3600" dirty="0" smtClean="0"/>
              <a:t>Harmonogram výzev je </a:t>
            </a:r>
            <a:r>
              <a:rPr lang="cs-CZ" sz="3600" dirty="0"/>
              <a:t>k dispozici na: </a:t>
            </a:r>
            <a:r>
              <a:rPr lang="cs-CZ" sz="3600" dirty="0">
                <a:hlinkClick r:id="rId2"/>
              </a:rPr>
              <a:t>https://opjak.cz/vyzvy</a:t>
            </a:r>
            <a:r>
              <a:rPr lang="cs-CZ" sz="3600" dirty="0" smtClean="0">
                <a:hlinkClick r:id="rId2"/>
              </a:rPr>
              <a:t>/</a:t>
            </a:r>
            <a:r>
              <a:rPr lang="cs-CZ" sz="3600" dirty="0" smtClean="0"/>
              <a:t> </a:t>
            </a:r>
          </a:p>
          <a:p>
            <a:pPr marL="0" indent="0" algn="just">
              <a:buNone/>
            </a:pPr>
            <a:r>
              <a:rPr lang="cs-CZ" sz="3600" dirty="0" smtClean="0"/>
              <a:t>Aktuální informace na: </a:t>
            </a:r>
          </a:p>
          <a:p>
            <a:pPr marL="0" indent="0" algn="just">
              <a:buNone/>
            </a:pPr>
            <a:r>
              <a:rPr lang="cs-CZ" sz="3600" dirty="0" smtClean="0">
                <a:hlinkClick r:id="rId3"/>
              </a:rPr>
              <a:t>https</a:t>
            </a:r>
            <a:r>
              <a:rPr lang="cs-CZ" sz="3600" dirty="0">
                <a:hlinkClick r:id="rId3"/>
              </a:rPr>
              <a:t>://opjak.cz/aktuality/setkani-odbornych-partneru-k-nastaveni-a-implementaci-sablon-v-op-jak</a:t>
            </a:r>
            <a:r>
              <a:rPr lang="cs-CZ" sz="3600" dirty="0" smtClean="0">
                <a:hlinkClick r:id="rId3"/>
              </a:rPr>
              <a:t>/</a:t>
            </a:r>
            <a:r>
              <a:rPr lang="cs-CZ" sz="36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510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131024" cy="1143000"/>
          </a:xfrm>
        </p:spPr>
        <p:txBody>
          <a:bodyPr>
            <a:normAutofit/>
          </a:bodyPr>
          <a:lstStyle/>
          <a:p>
            <a:r>
              <a:rPr lang="cs-CZ" b="1" dirty="0" smtClean="0"/>
              <a:t>Národní plán obnovy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b="1" dirty="0"/>
              <a:t>1. Digitální transformace</a:t>
            </a:r>
            <a:endParaRPr lang="cs-CZ" dirty="0"/>
          </a:p>
          <a:p>
            <a:pPr marL="0" indent="0">
              <a:buNone/>
            </a:pPr>
            <a:r>
              <a:rPr lang="pl-PL" b="1" dirty="0"/>
              <a:t>2. Fyzická infrastruktura a zelená tranzice</a:t>
            </a:r>
            <a:endParaRPr lang="pl-PL" dirty="0"/>
          </a:p>
          <a:p>
            <a:pPr marL="0" indent="0">
              <a:buNone/>
            </a:pPr>
            <a:r>
              <a:rPr lang="cs-CZ" b="1" dirty="0"/>
              <a:t>3. Vzdělávání a trh práce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es-ES" dirty="0" smtClean="0"/>
              <a:t>3.1 </a:t>
            </a:r>
            <a:r>
              <a:rPr lang="es-ES" dirty="0"/>
              <a:t>Inovace ve vzdělávání v kontextu digitalizace</a:t>
            </a:r>
          </a:p>
          <a:p>
            <a:pPr marL="0" indent="0">
              <a:buNone/>
            </a:pPr>
            <a:r>
              <a:rPr lang="cs-CZ" dirty="0" smtClean="0"/>
              <a:t>	3.2 Adaptace </a:t>
            </a:r>
            <a:r>
              <a:rPr lang="cs-CZ" dirty="0"/>
              <a:t>kapacity a zaměření školních programů</a:t>
            </a:r>
          </a:p>
          <a:p>
            <a:pPr marL="0" indent="0">
              <a:buNone/>
            </a:pPr>
            <a:r>
              <a:rPr lang="cs-CZ" dirty="0" smtClean="0"/>
              <a:t>	3.3 </a:t>
            </a:r>
            <a:r>
              <a:rPr lang="cs-CZ" dirty="0"/>
              <a:t>Modernizace služeb zaměstnanosti a rozvoj trhu </a:t>
            </a:r>
            <a:r>
              <a:rPr lang="cs-CZ" dirty="0" smtClean="0"/>
              <a:t>	práce 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4. Instituce a regulace a podpora podnikání v reakci </a:t>
            </a:r>
            <a:r>
              <a:rPr lang="cs-CZ" b="1" dirty="0" smtClean="0"/>
              <a:t>na COVID-19</a:t>
            </a:r>
            <a:endParaRPr lang="cs-CZ" dirty="0"/>
          </a:p>
          <a:p>
            <a:pPr marL="0" indent="0">
              <a:buNone/>
            </a:pPr>
            <a:r>
              <a:rPr lang="pt-BR" b="1" dirty="0"/>
              <a:t>5. Výzkum, vývoj a inovace</a:t>
            </a:r>
            <a:endParaRPr lang="pt-BR" dirty="0"/>
          </a:p>
          <a:p>
            <a:pPr marL="0" indent="0">
              <a:buNone/>
            </a:pPr>
            <a:r>
              <a:rPr lang="pl-PL" b="1" dirty="0"/>
              <a:t>6. Zdraví a odolnost obyvatel</a:t>
            </a:r>
            <a:endParaRPr lang="pl-PL" dirty="0"/>
          </a:p>
          <a:p>
            <a:pPr marL="0" indent="0">
              <a:buNone/>
            </a:pPr>
            <a:r>
              <a:rPr lang="cs-CZ" b="1" dirty="0">
                <a:hlinkClick r:id="rId2"/>
              </a:rPr>
              <a:t>https://www.planobnovycr.cz</a:t>
            </a:r>
            <a:r>
              <a:rPr lang="cs-CZ" b="1" dirty="0" smtClean="0">
                <a:hlinkClick r:id="rId2"/>
              </a:rPr>
              <a:t>/</a:t>
            </a:r>
            <a:r>
              <a:rPr lang="cs-CZ" b="1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8487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768752" cy="850106"/>
          </a:xfrm>
        </p:spPr>
        <p:txBody>
          <a:bodyPr>
            <a:noAutofit/>
          </a:bodyPr>
          <a:lstStyle/>
          <a:p>
            <a:r>
              <a:rPr lang="cs-CZ" sz="2800" b="1" dirty="0" smtClean="0"/>
              <a:t>Národní plán obnovy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es-ES" sz="2800" dirty="0" smtClean="0"/>
              <a:t>Komponenta </a:t>
            </a:r>
            <a:r>
              <a:rPr lang="es-ES" sz="2800" dirty="0"/>
              <a:t>3.1.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es-ES" sz="2800" dirty="0" smtClean="0"/>
              <a:t>(</a:t>
            </a:r>
            <a:r>
              <a:rPr lang="es-ES" sz="2800" dirty="0"/>
              <a:t>Inovace ve vzdělávání v kontextu digitalizace) 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cs-CZ" dirty="0"/>
          </a:p>
          <a:p>
            <a:r>
              <a:rPr lang="cs-CZ" dirty="0"/>
              <a:t>Cíl – vyvést českou ekonomiku z krize vyvolané pandemií </a:t>
            </a:r>
            <a:r>
              <a:rPr lang="cs-CZ" dirty="0" err="1"/>
              <a:t>Covid</a:t>
            </a:r>
            <a:r>
              <a:rPr lang="cs-CZ" dirty="0"/>
              <a:t> 19 </a:t>
            </a:r>
          </a:p>
          <a:p>
            <a:r>
              <a:rPr lang="es-ES" dirty="0" smtClean="0"/>
              <a:t>Vzdělání </a:t>
            </a:r>
            <a:r>
              <a:rPr lang="es-ES" dirty="0"/>
              <a:t>a trh práce – 41 mld., informace v kontextu digitalizace </a:t>
            </a:r>
          </a:p>
          <a:p>
            <a:r>
              <a:rPr lang="cs-CZ" dirty="0" smtClean="0"/>
              <a:t>Adaptace </a:t>
            </a:r>
            <a:r>
              <a:rPr lang="cs-CZ" dirty="0"/>
              <a:t>školských programů </a:t>
            </a:r>
          </a:p>
          <a:p>
            <a:r>
              <a:rPr lang="cs-CZ" dirty="0" smtClean="0"/>
              <a:t>Podpora </a:t>
            </a:r>
            <a:r>
              <a:rPr lang="cs-CZ" dirty="0"/>
              <a:t>ICT revizí </a:t>
            </a:r>
          </a:p>
          <a:p>
            <a:r>
              <a:rPr lang="cs-CZ" dirty="0" smtClean="0"/>
              <a:t>ICT </a:t>
            </a:r>
            <a:r>
              <a:rPr lang="cs-CZ" dirty="0"/>
              <a:t>Guru </a:t>
            </a:r>
          </a:p>
          <a:p>
            <a:r>
              <a:rPr lang="cs-CZ" dirty="0" smtClean="0"/>
              <a:t>IT </a:t>
            </a:r>
            <a:r>
              <a:rPr lang="cs-CZ" dirty="0"/>
              <a:t>ekosystémy </a:t>
            </a:r>
          </a:p>
          <a:p>
            <a:r>
              <a:rPr lang="cs-CZ" dirty="0" smtClean="0"/>
              <a:t>Harmonogram </a:t>
            </a:r>
            <a:r>
              <a:rPr lang="cs-CZ" dirty="0"/>
              <a:t>prací </a:t>
            </a:r>
          </a:p>
          <a:p>
            <a:r>
              <a:rPr lang="cs-CZ" dirty="0"/>
              <a:t>Web </a:t>
            </a:r>
            <a:r>
              <a:rPr lang="cs-CZ" dirty="0">
                <a:hlinkClick r:id="rId2"/>
              </a:rPr>
              <a:t>https://www.edu.cz/digitalizujeme</a:t>
            </a:r>
            <a:r>
              <a:rPr lang="cs-CZ" dirty="0" smtClean="0">
                <a:hlinkClick r:id="rId2"/>
              </a:rPr>
              <a:t>/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1687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43808" y="0"/>
            <a:ext cx="5842992" cy="1340768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Národní plán obnovy </a:t>
            </a:r>
            <a:br>
              <a:rPr lang="cs-CZ" sz="2800" b="1" dirty="0"/>
            </a:br>
            <a:r>
              <a:rPr lang="cs-CZ" sz="2800" dirty="0" smtClean="0"/>
              <a:t>Komponenta </a:t>
            </a:r>
            <a:r>
              <a:rPr lang="cs-CZ" sz="2800" dirty="0"/>
              <a:t>3.2.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(</a:t>
            </a:r>
            <a:r>
              <a:rPr lang="cs-CZ" sz="2800" dirty="0"/>
              <a:t>snižování nerovností ve vzdělávání)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cs-CZ" dirty="0"/>
          </a:p>
          <a:p>
            <a:r>
              <a:rPr lang="cs-CZ" dirty="0"/>
              <a:t>Podpora škol – 2022 až 2025, 400 škol, 2 </a:t>
            </a:r>
            <a:r>
              <a:rPr lang="cs-CZ" dirty="0" smtClean="0"/>
              <a:t>mld. </a:t>
            </a:r>
            <a:endParaRPr lang="cs-CZ" dirty="0"/>
          </a:p>
          <a:p>
            <a:r>
              <a:rPr lang="cs-CZ" dirty="0" smtClean="0"/>
              <a:t>Doučování </a:t>
            </a:r>
            <a:r>
              <a:rPr lang="cs-CZ" dirty="0"/>
              <a:t>žáků – 2022 až 2023, 500 000 žáků, </a:t>
            </a:r>
            <a:r>
              <a:rPr lang="cs-CZ" dirty="0" smtClean="0"/>
              <a:t>1 mld</a:t>
            </a:r>
            <a:r>
              <a:rPr lang="cs-CZ" dirty="0"/>
              <a:t>.</a:t>
            </a:r>
          </a:p>
          <a:p>
            <a:r>
              <a:rPr lang="cs-CZ" dirty="0" smtClean="0"/>
              <a:t>Půdorys </a:t>
            </a:r>
            <a:r>
              <a:rPr lang="cs-CZ" dirty="0"/>
              <a:t>intervencí – školy a školská poradenská zařízení, žáci (podpora vzdělávání, rodina) </a:t>
            </a:r>
          </a:p>
          <a:p>
            <a:r>
              <a:rPr lang="cs-CZ" dirty="0" smtClean="0"/>
              <a:t>Indikátory </a:t>
            </a:r>
            <a:r>
              <a:rPr lang="cs-CZ" dirty="0"/>
              <a:t>pro ŽŠ související se sociálním znevýhodněním – sociální znevýhodnění v obci, odhad počtu romských žáků, počet žáků s vietnamským nebo ukrajinským občanstvím, kvalifikovaný odhad sociálně znevýhodněných žáků, počet žáků z odlišného kulturního prostředí, míra předčasných odchodů ze ZŠ </a:t>
            </a:r>
          </a:p>
          <a:p>
            <a:r>
              <a:rPr lang="cs-CZ" dirty="0" smtClean="0"/>
              <a:t>Mapa </a:t>
            </a:r>
            <a:r>
              <a:rPr lang="cs-CZ" dirty="0"/>
              <a:t>Počty škol podle ORP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42311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2879</TotalTime>
  <Words>831</Words>
  <Application>Microsoft Office PowerPoint</Application>
  <PresentationFormat>Předvádění na obrazovce (4:3)</PresentationFormat>
  <Paragraphs>92</Paragraphs>
  <Slides>10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Motiv systému Office</vt:lpstr>
      <vt:lpstr>Prezentace aplikace PowerPoint</vt:lpstr>
      <vt:lpstr>  IROP 2021 - 2027  Regionální akční plán (RAP)</vt:lpstr>
      <vt:lpstr>Alokační klíče RAP pro IROP</vt:lpstr>
      <vt:lpstr>RAP – seznam investičních priorit</vt:lpstr>
      <vt:lpstr>Výzvy RAP v IROP</vt:lpstr>
      <vt:lpstr>Operační program Jan Amos Komenský  – plánované výzvy na šablony </vt:lpstr>
      <vt:lpstr>Národní plán obnovy</vt:lpstr>
      <vt:lpstr>Národní plán obnovy  Komponenta 3.1.  (Inovace ve vzdělávání v kontextu digitalizace) </vt:lpstr>
      <vt:lpstr>Národní plán obnovy  Komponenta 3.2.  (snižování nerovností ve vzdělávání)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Polachová Lenka</cp:lastModifiedBy>
  <cp:revision>537</cp:revision>
  <dcterms:created xsi:type="dcterms:W3CDTF">2015-08-27T07:44:55Z</dcterms:created>
  <dcterms:modified xsi:type="dcterms:W3CDTF">2022-05-26T04:16:52Z</dcterms:modified>
</cp:coreProperties>
</file>