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9"/>
  </p:notesMasterIdLst>
  <p:sldIdLst>
    <p:sldId id="291" r:id="rId2"/>
    <p:sldId id="296" r:id="rId3"/>
    <p:sldId id="292" r:id="rId4"/>
    <p:sldId id="293" r:id="rId5"/>
    <p:sldId id="294" r:id="rId6"/>
    <p:sldId id="295" r:id="rId7"/>
    <p:sldId id="297" r:id="rId8"/>
  </p:sldIdLst>
  <p:sldSz cx="12192000" cy="6858000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2" pos="3840" userDrawn="1">
          <p15:clr>
            <a:srgbClr val="A4A3A4"/>
          </p15:clr>
        </p15:guide>
        <p15:guide id="5" pos="529" userDrawn="1">
          <p15:clr>
            <a:srgbClr val="A4A3A4"/>
          </p15:clr>
        </p15:guide>
        <p15:guide id="6" orient="horz" userDrawn="1">
          <p15:clr>
            <a:srgbClr val="A4A3A4"/>
          </p15:clr>
        </p15:guide>
        <p15:guide id="7" pos="7151" userDrawn="1">
          <p15:clr>
            <a:srgbClr val="A4A3A4"/>
          </p15:clr>
        </p15:guide>
        <p15:guide id="8" orient="horz" pos="3861" userDrawn="1">
          <p15:clr>
            <a:srgbClr val="A4A3A4"/>
          </p15:clr>
        </p15:guide>
        <p15:guide id="10" orient="horz" pos="1434" userDrawn="1">
          <p15:clr>
            <a:srgbClr val="A4A3A4"/>
          </p15:clr>
        </p15:guide>
        <p15:guide id="11" orient="horz" pos="822" userDrawn="1">
          <p15:clr>
            <a:srgbClr val="A4A3A4"/>
          </p15:clr>
        </p15:guide>
        <p15:guide id="12" orient="horz" pos="1253" userDrawn="1">
          <p15:clr>
            <a:srgbClr val="A4A3A4"/>
          </p15:clr>
        </p15:guide>
        <p15:guide id="15" pos="413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549F"/>
    <a:srgbClr val="578A4C"/>
    <a:srgbClr val="A5C659"/>
    <a:srgbClr val="6BB7EB"/>
    <a:srgbClr val="EABB47"/>
    <a:srgbClr val="C4262E"/>
    <a:srgbClr val="92D400"/>
    <a:srgbClr val="A1C05B"/>
    <a:srgbClr val="93C84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6327"/>
  </p:normalViewPr>
  <p:slideViewPr>
    <p:cSldViewPr snapToGrid="0" snapToObjects="1" showGuides="1">
      <p:cViewPr varScale="1">
        <p:scale>
          <a:sx n="84" d="100"/>
          <a:sy n="84" d="100"/>
        </p:scale>
        <p:origin x="581" y="82"/>
      </p:cViewPr>
      <p:guideLst>
        <p:guide pos="3840"/>
        <p:guide pos="529"/>
        <p:guide orient="horz"/>
        <p:guide pos="7151"/>
        <p:guide orient="horz" pos="3861"/>
        <p:guide orient="horz" pos="1434"/>
        <p:guide orient="horz" pos="822"/>
        <p:guide orient="horz" pos="1253"/>
        <p:guide pos="413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01E40DC-3E09-D246-ACC8-8D44CF70B152}" type="datetimeFigureOut">
              <a:rPr lang="cs-CZ" smtClean="0"/>
              <a:t>29.11.2022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0055B3-7155-F446-AC50-9C579597B32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325321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svg"/><Relationship Id="rId4" Type="http://schemas.openxmlformats.org/officeDocument/2006/relationships/image" Target="../media/image1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Skupina 6">
            <a:extLst>
              <a:ext uri="{FF2B5EF4-FFF2-40B4-BE49-F238E27FC236}">
                <a16:creationId xmlns:a16="http://schemas.microsoft.com/office/drawing/2014/main" id="{1F89291F-BFF3-F149-8545-E5BD693BB10A}"/>
              </a:ext>
            </a:extLst>
          </p:cNvPr>
          <p:cNvGrpSpPr/>
          <p:nvPr userDrawn="1"/>
        </p:nvGrpSpPr>
        <p:grpSpPr>
          <a:xfrm>
            <a:off x="-1" y="0"/>
            <a:ext cx="12192001" cy="6858000"/>
            <a:chOff x="-1" y="0"/>
            <a:chExt cx="12192001" cy="6858000"/>
          </a:xfrm>
        </p:grpSpPr>
        <p:sp>
          <p:nvSpPr>
            <p:cNvPr id="8" name="Obdélník 7">
              <a:extLst>
                <a:ext uri="{FF2B5EF4-FFF2-40B4-BE49-F238E27FC236}">
                  <a16:creationId xmlns:a16="http://schemas.microsoft.com/office/drawing/2014/main" id="{9B8A71D6-4121-A049-9152-97C298ED2BB1}"/>
                </a:ext>
              </a:extLst>
            </p:cNvPr>
            <p:cNvSpPr/>
            <p:nvPr/>
          </p:nvSpPr>
          <p:spPr>
            <a:xfrm>
              <a:off x="-1" y="0"/>
              <a:ext cx="12192001" cy="6858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 dirty="0"/>
            </a:p>
          </p:txBody>
        </p:sp>
        <p:pic>
          <p:nvPicPr>
            <p:cNvPr id="9" name="Grafický objekt 19">
              <a:extLst>
                <a:ext uri="{FF2B5EF4-FFF2-40B4-BE49-F238E27FC236}">
                  <a16:creationId xmlns:a16="http://schemas.microsoft.com/office/drawing/2014/main" id="{D859EB27-7C8D-FB4C-ABB8-C95E4E30107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=""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6768667" y="765706"/>
              <a:ext cx="4259696" cy="532462"/>
            </a:xfrm>
            <a:prstGeom prst="rect">
              <a:avLst/>
            </a:prstGeom>
          </p:spPr>
        </p:pic>
        <p:pic>
          <p:nvPicPr>
            <p:cNvPr id="10" name="Grafický objekt 7">
              <a:extLst>
                <a:ext uri="{FF2B5EF4-FFF2-40B4-BE49-F238E27FC236}">
                  <a16:creationId xmlns:a16="http://schemas.microsoft.com/office/drawing/2014/main" id="{8F093256-8D25-044F-BFF0-EF923A8BDF2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=""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-1" y="0"/>
              <a:ext cx="7896226" cy="5687314"/>
            </a:xfrm>
            <a:prstGeom prst="rect">
              <a:avLst/>
            </a:prstGeom>
          </p:spPr>
        </p:pic>
      </p:grpSp>
      <p:sp>
        <p:nvSpPr>
          <p:cNvPr id="2" name="Nadpis 1">
            <a:extLst>
              <a:ext uri="{FF2B5EF4-FFF2-40B4-BE49-F238E27FC236}">
                <a16:creationId xmlns:a16="http://schemas.microsoft.com/office/drawing/2014/main" id="{E3D64F53-6641-8946-85D8-2D5EA31A8ED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384800" y="3636000"/>
            <a:ext cx="6750000" cy="1533600"/>
          </a:xfrm>
        </p:spPr>
        <p:txBody>
          <a:bodyPr anchor="b">
            <a:normAutofit/>
          </a:bodyPr>
          <a:lstStyle>
            <a:lvl1pPr algn="r">
              <a:defRPr sz="3600"/>
            </a:lvl1pPr>
          </a:lstStyle>
          <a:p>
            <a:r>
              <a:rPr lang="cs-CZ" dirty="0" smtClean="0"/>
              <a:t>Kliknutím lze upravit styl.</a:t>
            </a:r>
            <a:endParaRPr lang="cs-CZ" dirty="0"/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47204E7A-2188-624C-A10B-9B14021961F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384800" y="5374800"/>
            <a:ext cx="6750000" cy="936000"/>
          </a:xfrm>
        </p:spPr>
        <p:txBody>
          <a:bodyPr/>
          <a:lstStyle>
            <a:lvl1pPr marL="0" indent="0" algn="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 dirty="0" smtClean="0"/>
              <a:t>Kliknutím můžete upravit styl předlohy.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5664672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DD01DDCC-3029-9F4E-95D9-4BDAF75A3A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>
            <a:extLst>
              <a:ext uri="{FF2B5EF4-FFF2-40B4-BE49-F238E27FC236}">
                <a16:creationId xmlns:a16="http://schemas.microsoft.com/office/drawing/2014/main" id="{B5EB361E-08D2-DE42-9AD2-2722B2FC998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9E58958E-BAF2-4043-9B6A-5788E57E13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30C7D488-F6DF-344A-AE4B-C17C5131FD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01984AC4-89DC-3048-BE97-584ACDBF8E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377050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>
            <a:extLst>
              <a:ext uri="{FF2B5EF4-FFF2-40B4-BE49-F238E27FC236}">
                <a16:creationId xmlns:a16="http://schemas.microsoft.com/office/drawing/2014/main" id="{C9C61156-2D2A-6349-AB80-D946D1067A9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>
            <a:extLst>
              <a:ext uri="{FF2B5EF4-FFF2-40B4-BE49-F238E27FC236}">
                <a16:creationId xmlns:a16="http://schemas.microsoft.com/office/drawing/2014/main" id="{AF63548B-0631-3842-ADED-8A09B1C3201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2C3FE42E-7771-CC48-BD71-BDE25A9F03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BC9DAF4E-587E-474E-9EC6-282F2EBC1E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E6F5A078-CFCC-1D48-A208-343756D5F3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387293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420BC99E-F575-CD4F-BC8C-B6D0F1C7B1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549F"/>
                </a:solidFill>
              </a:defRPr>
            </a:lvl1pPr>
          </a:lstStyle>
          <a:p>
            <a:r>
              <a:rPr lang="cs-CZ" dirty="0" smtClean="0"/>
              <a:t>Kliknutím lze upravit styl.</a:t>
            </a:r>
            <a:endParaRPr lang="cs-CZ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846636C4-A3EA-684D-BB48-3F868DD7D6B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rgbClr val="00549F"/>
                </a:solidFill>
              </a:defRPr>
            </a:lvl1pPr>
            <a:lvl2pPr>
              <a:defRPr>
                <a:solidFill>
                  <a:srgbClr val="00549F"/>
                </a:solidFill>
              </a:defRPr>
            </a:lvl2pPr>
            <a:lvl3pPr>
              <a:defRPr>
                <a:solidFill>
                  <a:srgbClr val="00549F"/>
                </a:solidFill>
              </a:defRPr>
            </a:lvl3pPr>
            <a:lvl4pPr>
              <a:defRPr>
                <a:solidFill>
                  <a:srgbClr val="00549F"/>
                </a:solidFill>
              </a:defRPr>
            </a:lvl4pPr>
            <a:lvl5pPr>
              <a:defRPr>
                <a:solidFill>
                  <a:srgbClr val="00549F"/>
                </a:solidFill>
              </a:defRPr>
            </a:lvl5pPr>
          </a:lstStyle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77FA1B98-0F0A-804B-9EFB-6541F5139E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00549F"/>
                </a:solidFill>
              </a:defRPr>
            </a:lvl1pPr>
          </a:lstStyle>
          <a:p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CE878FF5-0B17-9941-82F2-7572495708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00549F"/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67649C84-5642-254D-9462-884B598577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00549F"/>
                </a:solidFill>
              </a:defRPr>
            </a:lvl1pPr>
          </a:lstStyle>
          <a:p>
            <a:fld id="{F756C1FA-8DED-774F-A9BF-965BD70CC5BD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166616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oddí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C2A1488F-B8BD-6C4D-AB8D-B06252DD25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s-CZ" dirty="0" smtClean="0"/>
              <a:t>Kliknutím lze upravit styl.</a:t>
            </a:r>
            <a:endParaRPr lang="cs-CZ" dirty="0"/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127B5E2E-DFC9-5A45-A199-DC7437FF0A4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rgbClr val="00549F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dirty="0" smtClean="0"/>
              <a:t>Upravte styly předlohy textu.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2F65DA62-5DB1-1846-9E72-4AF265C87D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F8395789-FFA9-6A48-956B-EF1DC9AF13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11AC4762-22A7-B142-A230-5302F205D6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515879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D3175D58-12AD-B84A-9ACC-A82DD980FC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F0F0FCBF-CF8C-0C45-8F30-B1531CB45A9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990799"/>
            <a:ext cx="5181600" cy="4186163"/>
          </a:xfrm>
        </p:spPr>
        <p:txBody>
          <a:bodyPr/>
          <a:lstStyle/>
          <a:p>
            <a:pPr lvl="0"/>
            <a:r>
              <a:rPr lang="cs-CZ" dirty="0" smtClean="0"/>
              <a:t>Upravte styly předlohy textu.</a:t>
            </a:r>
          </a:p>
          <a:p>
            <a:pPr lvl="1"/>
            <a:r>
              <a:rPr lang="cs-CZ" dirty="0" smtClean="0"/>
              <a:t>Druhá úroveň</a:t>
            </a:r>
          </a:p>
          <a:p>
            <a:pPr lvl="2"/>
            <a:r>
              <a:rPr lang="cs-CZ" dirty="0" smtClean="0"/>
              <a:t>Třetí úroveň</a:t>
            </a:r>
          </a:p>
          <a:p>
            <a:pPr lvl="3"/>
            <a:r>
              <a:rPr lang="cs-CZ" dirty="0" smtClean="0"/>
              <a:t>Čtvrtá úroveň</a:t>
            </a:r>
          </a:p>
          <a:p>
            <a:pPr lvl="4"/>
            <a:r>
              <a:rPr lang="cs-CZ" dirty="0" smtClean="0"/>
              <a:t>Pátá úroveň</a:t>
            </a:r>
            <a:endParaRPr lang="cs-CZ" dirty="0"/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22E56DF1-50BA-E140-92EC-104EAB7003E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990799"/>
            <a:ext cx="5181600" cy="4186163"/>
          </a:xfrm>
        </p:spPr>
        <p:txBody>
          <a:bodyPr/>
          <a:lstStyle/>
          <a:p>
            <a:pPr lvl="0"/>
            <a:r>
              <a:rPr lang="cs-CZ" dirty="0" smtClean="0"/>
              <a:t>Upravte styly předlohy textu.</a:t>
            </a:r>
          </a:p>
          <a:p>
            <a:pPr lvl="1"/>
            <a:r>
              <a:rPr lang="cs-CZ" dirty="0" smtClean="0"/>
              <a:t>Druhá úroveň</a:t>
            </a:r>
          </a:p>
          <a:p>
            <a:pPr lvl="2"/>
            <a:r>
              <a:rPr lang="cs-CZ" dirty="0" smtClean="0"/>
              <a:t>Třetí úroveň</a:t>
            </a:r>
          </a:p>
          <a:p>
            <a:pPr lvl="3"/>
            <a:r>
              <a:rPr lang="cs-CZ" dirty="0" smtClean="0"/>
              <a:t>Čtvrtá úroveň</a:t>
            </a:r>
          </a:p>
          <a:p>
            <a:pPr lvl="4"/>
            <a:r>
              <a:rPr lang="cs-CZ" dirty="0" smtClean="0"/>
              <a:t>Pátá úroveň</a:t>
            </a:r>
            <a:endParaRPr lang="cs-CZ" dirty="0"/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81A118F6-91BB-5B4E-9105-4A744995A2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ED99D79A-A34B-5E4E-BD52-7B47EF30AF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2BC3DBA3-F30E-054A-A599-FE6A6D323A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357138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8A4D6D53-2781-654E-BC8D-8DCFAA2C6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1306800"/>
            <a:ext cx="10515600" cy="684000"/>
          </a:xfrm>
        </p:spPr>
        <p:txBody>
          <a:bodyPr/>
          <a:lstStyle/>
          <a:p>
            <a:r>
              <a:rPr lang="cs-CZ" dirty="0" smtClean="0"/>
              <a:t>Kliknutím lze upravit styl.</a:t>
            </a:r>
            <a:endParaRPr lang="cs-CZ" dirty="0"/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3864ED1C-7B69-0348-A11D-AEEBDD71F38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990799"/>
            <a:ext cx="5157787" cy="5142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dirty="0" smtClean="0"/>
              <a:t>Upravte styly předlohy textu.</a:t>
            </a:r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356A51F1-1974-AC48-A80F-20A9EEBA9C6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text 4">
            <a:extLst>
              <a:ext uri="{FF2B5EF4-FFF2-40B4-BE49-F238E27FC236}">
                <a16:creationId xmlns:a16="http://schemas.microsoft.com/office/drawing/2014/main" id="{B00F50A2-1C4A-5948-BE8B-49F769660EA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990799"/>
            <a:ext cx="5183188" cy="5142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dirty="0" smtClean="0"/>
              <a:t>Upravte styly předlohy textu.</a:t>
            </a:r>
          </a:p>
        </p:txBody>
      </p:sp>
      <p:sp>
        <p:nvSpPr>
          <p:cNvPr id="6" name="Zástupný obsah 5">
            <a:extLst>
              <a:ext uri="{FF2B5EF4-FFF2-40B4-BE49-F238E27FC236}">
                <a16:creationId xmlns:a16="http://schemas.microsoft.com/office/drawing/2014/main" id="{7F59BBBA-C966-8046-8253-6FA4A97369F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>
            <a:extLst>
              <a:ext uri="{FF2B5EF4-FFF2-40B4-BE49-F238E27FC236}">
                <a16:creationId xmlns:a16="http://schemas.microsoft.com/office/drawing/2014/main" id="{8431FEF3-E8E8-764A-8425-D76EC96F26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8" name="Zástupný symbol pro zápatí 7">
            <a:extLst>
              <a:ext uri="{FF2B5EF4-FFF2-40B4-BE49-F238E27FC236}">
                <a16:creationId xmlns:a16="http://schemas.microsoft.com/office/drawing/2014/main" id="{57760BE4-BEDE-EC45-829F-8B835D7713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>
            <a:extLst>
              <a:ext uri="{FF2B5EF4-FFF2-40B4-BE49-F238E27FC236}">
                <a16:creationId xmlns:a16="http://schemas.microsoft.com/office/drawing/2014/main" id="{D55BC128-C9BD-2744-A437-600544B17F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252073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652A329B-A10A-1844-81FE-4F1BA6E8E7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>
            <a:extLst>
              <a:ext uri="{FF2B5EF4-FFF2-40B4-BE49-F238E27FC236}">
                <a16:creationId xmlns:a16="http://schemas.microsoft.com/office/drawing/2014/main" id="{1EC71333-B3E7-D44C-923B-31A328BFD2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zápatí 3">
            <a:extLst>
              <a:ext uri="{FF2B5EF4-FFF2-40B4-BE49-F238E27FC236}">
                <a16:creationId xmlns:a16="http://schemas.microsoft.com/office/drawing/2014/main" id="{8D4F56B5-69F8-9842-89E0-8584572C26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A2C60967-6179-1748-9882-4147B7FD12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520914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>
            <a:extLst>
              <a:ext uri="{FF2B5EF4-FFF2-40B4-BE49-F238E27FC236}">
                <a16:creationId xmlns:a16="http://schemas.microsoft.com/office/drawing/2014/main" id="{8AFF1581-7E1B-4C4C-9E2B-241D2E59A4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" name="Zástupný symbol pro zápatí 2">
            <a:extLst>
              <a:ext uri="{FF2B5EF4-FFF2-40B4-BE49-F238E27FC236}">
                <a16:creationId xmlns:a16="http://schemas.microsoft.com/office/drawing/2014/main" id="{662A342E-B1A3-1E42-96F5-03D898A2BB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B41026D2-DDB7-2C4B-B64A-F7847D569F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781733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1C2A16DA-D7E8-5649-9C03-290A0510B4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A2DB8DE4-6BC5-A348-A7D5-D9F5B9E402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text 3">
            <a:extLst>
              <a:ext uri="{FF2B5EF4-FFF2-40B4-BE49-F238E27FC236}">
                <a16:creationId xmlns:a16="http://schemas.microsoft.com/office/drawing/2014/main" id="{C43F7F5D-4343-F540-A8D8-A55E9F556E0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26B22C0C-88B0-3D4C-ABC1-BFCC0119A9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E7D2AC44-F960-D746-856F-0488AAABF0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A6E894C3-3974-3841-973A-EBDD4A18BF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040948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7B143B6F-9D61-124F-9986-7DE8D91D78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obrázku 2">
            <a:extLst>
              <a:ext uri="{FF2B5EF4-FFF2-40B4-BE49-F238E27FC236}">
                <a16:creationId xmlns:a16="http://schemas.microsoft.com/office/drawing/2014/main" id="{B184FF4E-EDAE-4D40-BA8C-F6093CC30A7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smtClean="0"/>
              <a:t>Kliknutím na ikonu přidáte obrázek.</a:t>
            </a:r>
            <a:endParaRPr lang="cs-CZ"/>
          </a:p>
        </p:txBody>
      </p:sp>
      <p:sp>
        <p:nvSpPr>
          <p:cNvPr id="4" name="Zástupný text 3">
            <a:extLst>
              <a:ext uri="{FF2B5EF4-FFF2-40B4-BE49-F238E27FC236}">
                <a16:creationId xmlns:a16="http://schemas.microsoft.com/office/drawing/2014/main" id="{60206F0B-6F67-3746-8B9F-FB42DE5A455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626AF41B-EB73-B049-ACCD-3FA0E9B4CC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1453D8BE-FDF7-5243-8A49-BBC8AEBE14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583D8E34-C96A-0649-A500-4C74135799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542340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sv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nadpis 1">
            <a:extLst>
              <a:ext uri="{FF2B5EF4-FFF2-40B4-BE49-F238E27FC236}">
                <a16:creationId xmlns:a16="http://schemas.microsoft.com/office/drawing/2014/main" id="{A1443AAB-CF41-0148-BC90-304F7189D4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306800"/>
            <a:ext cx="10515600" cy="68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dirty="0"/>
              <a:t>Kliknutím lze upravit styl.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41188D97-627F-714B-A0B0-855A906B52B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2268000"/>
            <a:ext cx="10515600" cy="3862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dirty="0"/>
              <a:t>Po kliknutí můžete upravovat styly textu v předloze.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  <a:p>
            <a:pPr lvl="3"/>
            <a:r>
              <a:rPr lang="cs-CZ" dirty="0"/>
              <a:t>Čtvrtá úroveň</a:t>
            </a:r>
          </a:p>
          <a:p>
            <a:pPr lvl="4"/>
            <a:r>
              <a:rPr lang="cs-CZ" dirty="0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BD5F214B-FF17-2E4F-97E8-98C001A5C2F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00549F"/>
                </a:solidFill>
              </a:defRPr>
            </a:lvl1pPr>
          </a:lstStyle>
          <a:p>
            <a:endParaRPr lang="cs-CZ" dirty="0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488D8351-1CFF-8748-B796-579D5EEDD7C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00549F"/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D66384A0-3575-644F-943F-3D8B6A8E5FC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00549F"/>
                </a:solidFill>
              </a:defRPr>
            </a:lvl1pPr>
          </a:lstStyle>
          <a:p>
            <a:fld id="{F756C1FA-8DED-774F-A9BF-965BD70CC5BD}" type="slidenum">
              <a:rPr lang="cs-CZ" smtClean="0"/>
              <a:pPr/>
              <a:t>‹#›</a:t>
            </a:fld>
            <a:endParaRPr lang="cs-CZ"/>
          </a:p>
        </p:txBody>
      </p:sp>
      <p:pic>
        <p:nvPicPr>
          <p:cNvPr id="7" name="Grafický objekt 6">
            <a:extLst>
              <a:ext uri="{FF2B5EF4-FFF2-40B4-BE49-F238E27FC236}">
                <a16:creationId xmlns:a16="http://schemas.microsoft.com/office/drawing/2014/main" id="{7F005F39-F40F-D346-82E7-15471EBD534F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96DAC541-7B7A-43D3-8B79-37D633B846F1}">
                <asvg:svgBlip xmlns=""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0" y="0"/>
            <a:ext cx="2111835" cy="15210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37372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rgbClr val="00549F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rgbClr val="00549F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rgbClr val="00549F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rgbClr val="00549F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00549F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00549F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jpeg"/><Relationship Id="rId5" Type="http://schemas.openxmlformats.org/officeDocument/2006/relationships/image" Target="../media/image4.svg"/><Relationship Id="rId4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mailto:m.hruby@olkraj.cz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Skupina 13">
            <a:extLst>
              <a:ext uri="{FF2B5EF4-FFF2-40B4-BE49-F238E27FC236}">
                <a16:creationId xmlns:a16="http://schemas.microsoft.com/office/drawing/2014/main" id="{1F89291F-BFF3-F149-8545-E5BD693BB10A}"/>
              </a:ext>
            </a:extLst>
          </p:cNvPr>
          <p:cNvGrpSpPr/>
          <p:nvPr/>
        </p:nvGrpSpPr>
        <p:grpSpPr>
          <a:xfrm>
            <a:off x="-1" y="0"/>
            <a:ext cx="12192001" cy="6858000"/>
            <a:chOff x="-1" y="0"/>
            <a:chExt cx="12192001" cy="6858000"/>
          </a:xfrm>
        </p:grpSpPr>
        <p:sp>
          <p:nvSpPr>
            <p:cNvPr id="7" name="Obdélník 6">
              <a:extLst>
                <a:ext uri="{FF2B5EF4-FFF2-40B4-BE49-F238E27FC236}">
                  <a16:creationId xmlns:a16="http://schemas.microsoft.com/office/drawing/2014/main" id="{9B8A71D6-4121-A049-9152-97C298ED2BB1}"/>
                </a:ext>
              </a:extLst>
            </p:cNvPr>
            <p:cNvSpPr/>
            <p:nvPr/>
          </p:nvSpPr>
          <p:spPr>
            <a:xfrm>
              <a:off x="-1" y="0"/>
              <a:ext cx="12192001" cy="6858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 dirty="0"/>
            </a:p>
          </p:txBody>
        </p:sp>
        <p:pic>
          <p:nvPicPr>
            <p:cNvPr id="20" name="Grafický objekt 19">
              <a:extLst>
                <a:ext uri="{FF2B5EF4-FFF2-40B4-BE49-F238E27FC236}">
                  <a16:creationId xmlns:a16="http://schemas.microsoft.com/office/drawing/2014/main" id="{D859EB27-7C8D-FB4C-ABB8-C95E4E30107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=""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6768667" y="765706"/>
              <a:ext cx="4259696" cy="532462"/>
            </a:xfrm>
            <a:prstGeom prst="rect">
              <a:avLst/>
            </a:prstGeom>
          </p:spPr>
        </p:pic>
        <p:pic>
          <p:nvPicPr>
            <p:cNvPr id="8" name="Grafický objekt 7">
              <a:extLst>
                <a:ext uri="{FF2B5EF4-FFF2-40B4-BE49-F238E27FC236}">
                  <a16:creationId xmlns:a16="http://schemas.microsoft.com/office/drawing/2014/main" id="{8F093256-8D25-044F-BFF0-EF923A8BDF2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=""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-1" y="0"/>
              <a:ext cx="7896226" cy="5687314"/>
            </a:xfrm>
            <a:prstGeom prst="rect">
              <a:avLst/>
            </a:prstGeom>
          </p:spPr>
        </p:pic>
      </p:grpSp>
      <p:sp>
        <p:nvSpPr>
          <p:cNvPr id="2" name="Nadpis 1">
            <a:extLst>
              <a:ext uri="{FF2B5EF4-FFF2-40B4-BE49-F238E27FC236}">
                <a16:creationId xmlns:a16="http://schemas.microsoft.com/office/drawing/2014/main" id="{C2A064BA-43CA-F941-BCEA-9499EDA1D9B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386369" y="3636974"/>
            <a:ext cx="6751435" cy="1533451"/>
          </a:xfrm>
        </p:spPr>
        <p:txBody>
          <a:bodyPr anchor="b">
            <a:normAutofit/>
          </a:bodyPr>
          <a:lstStyle/>
          <a:p>
            <a:r>
              <a:rPr lang="cs-CZ" sz="2600" b="1" dirty="0" smtClean="0">
                <a:latin typeface="Inter" panose="02000503000000020004" pitchFamily="2" charset="0"/>
                <a:ea typeface="Inter" panose="02000503000000020004" pitchFamily="2" charset="0"/>
                <a:cs typeface="Arial" panose="020B0604020202020204" pitchFamily="34" charset="0"/>
              </a:rPr>
              <a:t>Podpora </a:t>
            </a:r>
            <a:r>
              <a:rPr lang="cs-CZ" sz="2600" b="1" dirty="0">
                <a:latin typeface="Inter" panose="02000503000000020004" pitchFamily="2" charset="0"/>
                <a:ea typeface="Inter" panose="02000503000000020004" pitchFamily="2" charset="0"/>
                <a:cs typeface="Arial" panose="020B0604020202020204" pitchFamily="34" charset="0"/>
              </a:rPr>
              <a:t>kompetencí </a:t>
            </a:r>
            <a:r>
              <a:rPr lang="cs-CZ" sz="2600" b="1" dirty="0" smtClean="0">
                <a:latin typeface="Inter" panose="02000503000000020004" pitchFamily="2" charset="0"/>
                <a:ea typeface="Inter" panose="02000503000000020004" pitchFamily="2" charset="0"/>
                <a:cs typeface="Arial" panose="020B0604020202020204" pitchFamily="34" charset="0"/>
              </a:rPr>
              <a:t/>
            </a:r>
            <a:br>
              <a:rPr lang="cs-CZ" sz="2600" b="1" dirty="0" smtClean="0">
                <a:latin typeface="Inter" panose="02000503000000020004" pitchFamily="2" charset="0"/>
                <a:ea typeface="Inter" panose="02000503000000020004" pitchFamily="2" charset="0"/>
                <a:cs typeface="Arial" panose="020B0604020202020204" pitchFamily="34" charset="0"/>
              </a:rPr>
            </a:br>
            <a:r>
              <a:rPr lang="cs-CZ" sz="2600" b="1" dirty="0" smtClean="0">
                <a:latin typeface="Inter" panose="02000503000000020004" pitchFamily="2" charset="0"/>
                <a:ea typeface="Inter" panose="02000503000000020004" pitchFamily="2" charset="0"/>
                <a:cs typeface="Arial" panose="020B0604020202020204" pitchFamily="34" charset="0"/>
              </a:rPr>
              <a:t>k </a:t>
            </a:r>
            <a:r>
              <a:rPr lang="cs-CZ" sz="2600" b="1" dirty="0">
                <a:latin typeface="Inter" panose="02000503000000020004" pitchFamily="2" charset="0"/>
                <a:ea typeface="Inter" panose="02000503000000020004" pitchFamily="2" charset="0"/>
                <a:cs typeface="Arial" panose="020B0604020202020204" pitchFamily="34" charset="0"/>
              </a:rPr>
              <a:t>podnikavosti, iniciativě a </a:t>
            </a:r>
            <a:r>
              <a:rPr lang="cs-CZ" sz="2600" b="1" dirty="0" smtClean="0">
                <a:latin typeface="Inter" panose="02000503000000020004" pitchFamily="2" charset="0"/>
                <a:ea typeface="Inter" panose="02000503000000020004" pitchFamily="2" charset="0"/>
                <a:cs typeface="Arial" panose="020B0604020202020204" pitchFamily="34" charset="0"/>
              </a:rPr>
              <a:t>kreativitě </a:t>
            </a:r>
            <a:br>
              <a:rPr lang="cs-CZ" sz="2600" b="1" dirty="0" smtClean="0">
                <a:latin typeface="Inter" panose="02000503000000020004" pitchFamily="2" charset="0"/>
                <a:ea typeface="Inter" panose="02000503000000020004" pitchFamily="2" charset="0"/>
                <a:cs typeface="Arial" panose="020B0604020202020204" pitchFamily="34" charset="0"/>
              </a:rPr>
            </a:br>
            <a:r>
              <a:rPr lang="cs-CZ" sz="2600" b="1" dirty="0" smtClean="0">
                <a:latin typeface="Inter" panose="02000503000000020004" pitchFamily="2" charset="0"/>
                <a:ea typeface="Inter" panose="02000503000000020004" pitchFamily="2" charset="0"/>
                <a:cs typeface="Arial" panose="020B0604020202020204" pitchFamily="34" charset="0"/>
              </a:rPr>
              <a:t>v rámci KAP OK 2023 - 2025 </a:t>
            </a:r>
            <a:endParaRPr lang="cs-CZ" sz="2600" b="1" dirty="0">
              <a:solidFill>
                <a:srgbClr val="00549F"/>
              </a:solidFill>
              <a:latin typeface="Inter" panose="02000503000000020004" pitchFamily="2" charset="0"/>
              <a:ea typeface="Inter" panose="02000503000000020004" pitchFamily="2" charset="0"/>
              <a:cs typeface="Arial" panose="020B0604020202020204" pitchFamily="34" charset="0"/>
            </a:endParaRPr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130E3B1F-FFD6-DA4C-BD66-F1C7A0B2CBA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178829" y="5376396"/>
            <a:ext cx="5958976" cy="935027"/>
          </a:xfrm>
        </p:spPr>
        <p:txBody>
          <a:bodyPr>
            <a:normAutofit/>
          </a:bodyPr>
          <a:lstStyle/>
          <a:p>
            <a:pPr algn="r"/>
            <a:r>
              <a:rPr lang="cs-CZ" sz="2000" dirty="0" smtClean="0">
                <a:solidFill>
                  <a:srgbClr val="00549F"/>
                </a:solidFill>
                <a:latin typeface="Inter" panose="02000503000000020004" pitchFamily="2" charset="0"/>
                <a:ea typeface="Inter" panose="02000503000000020004" pitchFamily="2" charset="0"/>
                <a:cs typeface="Arial" panose="020B0604020202020204" pitchFamily="34" charset="0"/>
              </a:rPr>
              <a:t>Workshop KAP a setkání odborných platforem</a:t>
            </a:r>
          </a:p>
          <a:p>
            <a:pPr algn="r"/>
            <a:r>
              <a:rPr lang="cs-CZ" dirty="0" smtClean="0">
                <a:latin typeface="Inter" panose="02000503000000020004" pitchFamily="2" charset="0"/>
                <a:ea typeface="Inter" panose="02000503000000020004" pitchFamily="2" charset="0"/>
                <a:cs typeface="Arial" panose="020B0604020202020204" pitchFamily="34" charset="0"/>
              </a:rPr>
              <a:t>30. 11. 2022</a:t>
            </a:r>
            <a:endParaRPr lang="cs-CZ" sz="2000" dirty="0" smtClean="0">
              <a:solidFill>
                <a:srgbClr val="00549F"/>
              </a:solidFill>
              <a:latin typeface="Inter" panose="02000503000000020004" pitchFamily="2" charset="0"/>
              <a:ea typeface="Inter" panose="02000503000000020004" pitchFamily="2" charset="0"/>
              <a:cs typeface="Arial" panose="020B0604020202020204" pitchFamily="34" charset="0"/>
            </a:endParaRPr>
          </a:p>
        </p:txBody>
      </p:sp>
      <p:pic>
        <p:nvPicPr>
          <p:cNvPr id="9" name="Picture 2" descr="V:\PS_KUOK_Krajsky_akcni_plan\Publicita\logolink_MSMT_VVV_hor_barva_cz.jpg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5725776"/>
            <a:ext cx="5178830" cy="1132224"/>
          </a:xfrm>
          <a:prstGeom prst="rect">
            <a:avLst/>
          </a:prstGeom>
          <a:effectLst>
            <a:glow rad="127000">
              <a:schemeClr val="accent1">
                <a:alpha val="0"/>
              </a:schemeClr>
            </a:glow>
            <a:outerShdw blurRad="50800" dist="50800" dir="5400000" algn="ctr" rotWithShape="0">
              <a:srgbClr val="000000">
                <a:alpha val="0"/>
              </a:srgbClr>
            </a:outerShdw>
            <a:reflection stA="0" endPos="65000" dist="508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653212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cs-CZ" sz="1400" b="1" dirty="0" smtClean="0"/>
              <a:t>Hlavní obecná </a:t>
            </a:r>
            <a:r>
              <a:rPr lang="cs-CZ" sz="1400" b="1" dirty="0"/>
              <a:t>priorita </a:t>
            </a:r>
            <a:r>
              <a:rPr lang="cs-CZ" sz="1400" b="1" dirty="0" smtClean="0"/>
              <a:t>s nejvyšší důležitostí A4</a:t>
            </a:r>
            <a:r>
              <a:rPr lang="cs-CZ" sz="1400" dirty="0"/>
              <a:t>: Podpora kompetencí k podnikavosti, iniciativě a kreativitě, a to průřezově pro VOŠ, SŠ, ZŠ a pro oblast iniciativy a kreativity také pro </a:t>
            </a:r>
            <a:r>
              <a:rPr lang="cs-CZ" sz="1400" dirty="0" smtClean="0"/>
              <a:t>MŠ.</a:t>
            </a:r>
          </a:p>
          <a:p>
            <a:r>
              <a:rPr lang="cs-CZ" sz="1400" b="1" dirty="0"/>
              <a:t>Platforma kompetencí k podnikavosti, iniciativě a </a:t>
            </a:r>
            <a:r>
              <a:rPr lang="cs-CZ" sz="1400" b="1" dirty="0" smtClean="0"/>
              <a:t>kreativitě:</a:t>
            </a:r>
          </a:p>
          <a:p>
            <a:pPr lvl="1"/>
            <a:r>
              <a:rPr lang="cs-CZ" sz="1400" dirty="0" smtClean="0"/>
              <a:t>12 členů platformy: zástupci středních škol, UPOL, MAP Olomouc/SMOL, KCPP/MVŠO, ICOK, OHK </a:t>
            </a:r>
          </a:p>
          <a:p>
            <a:pPr marL="712788" lvl="1" indent="0">
              <a:buNone/>
            </a:pPr>
            <a:r>
              <a:rPr lang="cs-CZ" sz="1400" dirty="0" smtClean="0"/>
              <a:t>+ </a:t>
            </a:r>
            <a:r>
              <a:rPr lang="cs-CZ" sz="1400" dirty="0" err="1" smtClean="0"/>
              <a:t>minitým</a:t>
            </a:r>
            <a:r>
              <a:rPr lang="cs-CZ" sz="1400" dirty="0" smtClean="0"/>
              <a:t> k tématu podnikavosti, iniciativy a kreativity – 2 pracovníci realizačního týmu projektu KAP OK III      Mgr. Rudická, Ing. Hrubý.</a:t>
            </a:r>
          </a:p>
          <a:p>
            <a:pPr lvl="1"/>
            <a:r>
              <a:rPr lang="cs-CZ" sz="1400" dirty="0" smtClean="0"/>
              <a:t>Platforma působí od roku 2022, doposud proběhla 3 jednání, navazuje na činnost platformy z předchozího období.</a:t>
            </a:r>
            <a:endParaRPr lang="cs-CZ" sz="1400" dirty="0"/>
          </a:p>
          <a:p>
            <a:r>
              <a:rPr lang="cs-CZ" sz="1400" b="1" dirty="0" smtClean="0"/>
              <a:t>4 cíle/potřeby </a:t>
            </a:r>
            <a:r>
              <a:rPr lang="cs-CZ" sz="1400" dirty="0" smtClean="0"/>
              <a:t>v rámci priority A4:</a:t>
            </a:r>
          </a:p>
          <a:p>
            <a:pPr lvl="1">
              <a:spcBef>
                <a:spcPts val="0"/>
              </a:spcBef>
            </a:pPr>
            <a:r>
              <a:rPr lang="cs-CZ" sz="1400" dirty="0"/>
              <a:t>Rozvoj kompetencí pedagogů v oblasti podnikavosti, iniciativy a </a:t>
            </a:r>
            <a:r>
              <a:rPr lang="cs-CZ" sz="1400" dirty="0" smtClean="0"/>
              <a:t>kreativity.</a:t>
            </a:r>
          </a:p>
          <a:p>
            <a:pPr lvl="1">
              <a:spcBef>
                <a:spcPts val="0"/>
              </a:spcBef>
            </a:pPr>
            <a:r>
              <a:rPr lang="cs-CZ" sz="1400" dirty="0"/>
              <a:t>Rozvoj spolupráce škol s podnikateli v oblasti podpory kompetencí k podnikavosti, iniciativě a </a:t>
            </a:r>
            <a:r>
              <a:rPr lang="cs-CZ" sz="1400" dirty="0" smtClean="0"/>
              <a:t>kreativity.</a:t>
            </a:r>
          </a:p>
          <a:p>
            <a:pPr lvl="1">
              <a:spcBef>
                <a:spcPts val="0"/>
              </a:spcBef>
            </a:pPr>
            <a:r>
              <a:rPr lang="cs-CZ" sz="1400" dirty="0"/>
              <a:t>Aktivní zapojení žáků a studentů do činností a aktivit podporujících rozvoj kompetencí k podnikavosti, iniciativě a </a:t>
            </a:r>
            <a:r>
              <a:rPr lang="cs-CZ" sz="1400" dirty="0" smtClean="0"/>
              <a:t>kreativitě.</a:t>
            </a:r>
          </a:p>
          <a:p>
            <a:pPr lvl="1">
              <a:spcBef>
                <a:spcPts val="0"/>
              </a:spcBef>
            </a:pPr>
            <a:r>
              <a:rPr lang="cs-CZ" sz="1400" dirty="0"/>
              <a:t>Kvalitní materiální/technické vybavení a systémový přístup k rozvoji kompetencí k podnikavosti, iniciativě </a:t>
            </a:r>
            <a:r>
              <a:rPr lang="cs-CZ" sz="1400"/>
              <a:t>a </a:t>
            </a:r>
            <a:r>
              <a:rPr lang="cs-CZ" sz="1400" smtClean="0"/>
              <a:t>kreativitě.</a:t>
            </a:r>
            <a:endParaRPr lang="cs-CZ" sz="1400" dirty="0" smtClean="0"/>
          </a:p>
          <a:p>
            <a:r>
              <a:rPr lang="cs-CZ" sz="1400" dirty="0" smtClean="0"/>
              <a:t>V rámci těchto cílů/potřeb budou stanoveny </a:t>
            </a:r>
            <a:r>
              <a:rPr lang="cs-CZ" sz="1400" b="1" dirty="0" smtClean="0"/>
              <a:t>činnosti/aktivity</a:t>
            </a:r>
            <a:r>
              <a:rPr lang="cs-CZ" sz="1400" dirty="0" smtClean="0"/>
              <a:t>, které budou cíle naplňovat - </a:t>
            </a:r>
            <a:r>
              <a:rPr lang="cs-CZ" sz="1400" b="1" dirty="0" smtClean="0"/>
              <a:t>pracovní návrhy viz na dalších </a:t>
            </a:r>
            <a:r>
              <a:rPr lang="cs-CZ" sz="1400" b="1" dirty="0" err="1" smtClean="0"/>
              <a:t>slidech</a:t>
            </a:r>
            <a:r>
              <a:rPr lang="cs-CZ" sz="1400" dirty="0" smtClean="0"/>
              <a:t>.</a:t>
            </a:r>
            <a:endParaRPr lang="cs-CZ" sz="1400" dirty="0"/>
          </a:p>
        </p:txBody>
      </p:sp>
      <p:sp>
        <p:nvSpPr>
          <p:cNvPr id="4" name="Nadpis 1"/>
          <p:cNvSpPr>
            <a:spLocks noGrp="1"/>
          </p:cNvSpPr>
          <p:nvPr>
            <p:ph type="title"/>
          </p:nvPr>
        </p:nvSpPr>
        <p:spPr>
          <a:xfrm>
            <a:off x="838200" y="1306800"/>
            <a:ext cx="10515600" cy="684000"/>
          </a:xfrm>
        </p:spPr>
        <p:txBody>
          <a:bodyPr>
            <a:noAutofit/>
          </a:bodyPr>
          <a:lstStyle/>
          <a:p>
            <a:r>
              <a:rPr lang="cs-CZ" sz="2400" b="1" dirty="0" smtClean="0">
                <a:solidFill>
                  <a:srgbClr val="C00000"/>
                </a:solidFill>
              </a:rPr>
              <a:t>Podpora podnikavosti, iniciativy a kreativity v KAP OK 2023 - 2025  </a:t>
            </a:r>
            <a:endParaRPr lang="cs-CZ" sz="24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8697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2000" dirty="0" smtClean="0"/>
              <a:t>Potřeba/Cíl A.4.1</a:t>
            </a:r>
            <a:br>
              <a:rPr lang="cs-CZ" sz="2000" dirty="0" smtClean="0"/>
            </a:br>
            <a:r>
              <a:rPr lang="cs-CZ" sz="2000" b="1" dirty="0">
                <a:solidFill>
                  <a:srgbClr val="C00000"/>
                </a:solidFill>
              </a:rPr>
              <a:t>Rozvoj kompetencí pedagogů v oblasti podnikavosti, iniciativy a kreativity</a:t>
            </a:r>
            <a:r>
              <a:rPr lang="cs-CZ" sz="2000" dirty="0" smtClean="0">
                <a:solidFill>
                  <a:srgbClr val="C00000"/>
                </a:solidFill>
              </a:rPr>
              <a:t> </a:t>
            </a:r>
            <a:endParaRPr lang="cs-CZ" sz="2000" dirty="0">
              <a:solidFill>
                <a:srgbClr val="C00000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38200" y="2268000"/>
            <a:ext cx="10515600" cy="4032216"/>
          </a:xfrm>
        </p:spPr>
        <p:txBody>
          <a:bodyPr>
            <a:normAutofit fontScale="55000" lnSpcReduction="20000"/>
          </a:bodyPr>
          <a:lstStyle/>
          <a:p>
            <a:pPr lvl="0">
              <a:lnSpc>
                <a:spcPct val="100000"/>
              </a:lnSpc>
            </a:pPr>
            <a:r>
              <a:rPr lang="cs-CZ" dirty="0" smtClean="0"/>
              <a:t>Podpora </a:t>
            </a:r>
            <a:r>
              <a:rPr lang="cs-CZ" dirty="0"/>
              <a:t>realizace a dalšího rozvoje </a:t>
            </a:r>
            <a:r>
              <a:rPr lang="cs-CZ" b="1" dirty="0"/>
              <a:t>vzdělávání pro metodiky (koordinátory) výchovy k podnikavosti</a:t>
            </a:r>
            <a:r>
              <a:rPr lang="cs-CZ" dirty="0"/>
              <a:t>.</a:t>
            </a:r>
          </a:p>
          <a:p>
            <a:pPr lvl="0">
              <a:lnSpc>
                <a:spcPct val="100000"/>
              </a:lnSpc>
            </a:pPr>
            <a:r>
              <a:rPr lang="cs-CZ" dirty="0"/>
              <a:t>Podpora </a:t>
            </a:r>
            <a:r>
              <a:rPr lang="cs-CZ" b="1" dirty="0"/>
              <a:t>realizace vzdělávacích kurzů/DVPP pro pedagogy zaměřených na témata související s podporou kompetencí k podnikavostí, iniciativou a kreativitou</a:t>
            </a:r>
            <a:r>
              <a:rPr lang="cs-CZ" dirty="0"/>
              <a:t>, např. projektové vyučování, kritické myšlení, finanční gramotnost, kurzy komplexně postihující téma výchovy k podnikavosti.</a:t>
            </a:r>
          </a:p>
          <a:p>
            <a:pPr lvl="0">
              <a:lnSpc>
                <a:spcPct val="100000"/>
              </a:lnSpc>
            </a:pPr>
            <a:r>
              <a:rPr lang="cs-CZ" dirty="0"/>
              <a:t>Podpora realizace </a:t>
            </a:r>
            <a:r>
              <a:rPr lang="cs-CZ" b="1" dirty="0"/>
              <a:t>vzdělávání/rozvoje kompetencí pedagogů v oblasti výchovy k podnikavosti s využitím odborníků z praxe/spolupráce s podnikateli</a:t>
            </a:r>
            <a:r>
              <a:rPr lang="cs-CZ" dirty="0"/>
              <a:t>, např</a:t>
            </a:r>
            <a:r>
              <a:rPr lang="cs-CZ" dirty="0" smtClean="0"/>
              <a:t>.: </a:t>
            </a:r>
          </a:p>
          <a:p>
            <a:pPr lvl="1">
              <a:lnSpc>
                <a:spcPct val="100000"/>
              </a:lnSpc>
            </a:pPr>
            <a:r>
              <a:rPr lang="cs-CZ" dirty="0" smtClean="0"/>
              <a:t>stáže </a:t>
            </a:r>
            <a:r>
              <a:rPr lang="cs-CZ" dirty="0"/>
              <a:t>pedagogů u podnikatelů, </a:t>
            </a:r>
            <a:endParaRPr lang="cs-CZ" dirty="0" smtClean="0"/>
          </a:p>
          <a:p>
            <a:pPr lvl="1">
              <a:lnSpc>
                <a:spcPct val="100000"/>
              </a:lnSpc>
            </a:pPr>
            <a:r>
              <a:rPr lang="cs-CZ" dirty="0" smtClean="0"/>
              <a:t>Job-</a:t>
            </a:r>
            <a:r>
              <a:rPr lang="cs-CZ" dirty="0" err="1" smtClean="0"/>
              <a:t>shadowing</a:t>
            </a:r>
            <a:r>
              <a:rPr lang="cs-CZ" dirty="0" smtClean="0"/>
              <a:t> </a:t>
            </a:r>
            <a:r>
              <a:rPr lang="cs-CZ" dirty="0"/>
              <a:t>- “stínování” podnikatele, </a:t>
            </a:r>
            <a:endParaRPr lang="cs-CZ" dirty="0" smtClean="0"/>
          </a:p>
          <a:p>
            <a:pPr lvl="1">
              <a:lnSpc>
                <a:spcPct val="100000"/>
              </a:lnSpc>
            </a:pPr>
            <a:r>
              <a:rPr lang="cs-CZ" dirty="0" smtClean="0"/>
              <a:t>zapojení </a:t>
            </a:r>
            <a:r>
              <a:rPr lang="cs-CZ" dirty="0"/>
              <a:t>pedagogů do skutečných podnikových projektů, </a:t>
            </a:r>
            <a:endParaRPr lang="cs-CZ" dirty="0" smtClean="0"/>
          </a:p>
          <a:p>
            <a:pPr lvl="1">
              <a:lnSpc>
                <a:spcPct val="100000"/>
              </a:lnSpc>
            </a:pPr>
            <a:r>
              <a:rPr lang="cs-CZ" dirty="0" smtClean="0"/>
              <a:t>exkurze </a:t>
            </a:r>
            <a:r>
              <a:rPr lang="cs-CZ" dirty="0"/>
              <a:t>pedagogů v podnikatelské sféře, </a:t>
            </a:r>
            <a:endParaRPr lang="cs-CZ" dirty="0" smtClean="0"/>
          </a:p>
          <a:p>
            <a:pPr lvl="1">
              <a:lnSpc>
                <a:spcPct val="100000"/>
              </a:lnSpc>
            </a:pPr>
            <a:r>
              <a:rPr lang="cs-CZ" dirty="0" smtClean="0"/>
              <a:t>inspirativní </a:t>
            </a:r>
            <a:r>
              <a:rPr lang="cs-CZ" dirty="0"/>
              <a:t>setkání s podnikateli.</a:t>
            </a:r>
          </a:p>
          <a:p>
            <a:pPr>
              <a:lnSpc>
                <a:spcPct val="100000"/>
              </a:lnSpc>
            </a:pPr>
            <a:r>
              <a:rPr lang="cs-CZ" dirty="0"/>
              <a:t>Podpora </a:t>
            </a:r>
            <a:r>
              <a:rPr lang="cs-CZ" b="1" dirty="0"/>
              <a:t>možnosti konzultace pro pedagogy </a:t>
            </a:r>
            <a:r>
              <a:rPr lang="cs-CZ" dirty="0"/>
              <a:t>s odborníky (např. individuální konzultace, metodické dny, </a:t>
            </a:r>
            <a:r>
              <a:rPr lang="cs-CZ" dirty="0" err="1"/>
              <a:t>mentoring</a:t>
            </a:r>
            <a:r>
              <a:rPr lang="cs-CZ" dirty="0"/>
              <a:t>) a </a:t>
            </a:r>
            <a:r>
              <a:rPr lang="cs-CZ" b="1" dirty="0"/>
              <a:t>vytváření prostoru pro výměnu zkušeností v oblasti výchovy k podnikavosti mezi pedagogy </a:t>
            </a:r>
            <a:r>
              <a:rPr lang="cs-CZ" dirty="0"/>
              <a:t>(např. </a:t>
            </a:r>
            <a:r>
              <a:rPr lang="cs-CZ" dirty="0" err="1"/>
              <a:t>networking</a:t>
            </a:r>
            <a:r>
              <a:rPr lang="cs-CZ" dirty="0"/>
              <a:t>, projekty kolegiální podpory, mobilita pedagogů v rámci EU, specializovaný web</a:t>
            </a:r>
            <a:r>
              <a:rPr lang="cs-CZ" dirty="0" smtClean="0"/>
              <a:t>).</a:t>
            </a:r>
          </a:p>
          <a:p>
            <a:pPr>
              <a:lnSpc>
                <a:spcPct val="100000"/>
              </a:lnSpc>
            </a:pPr>
            <a:r>
              <a:rPr lang="cs-CZ" b="1" dirty="0"/>
              <a:t>Analýza nabídky vzdělávání v oblasti podpory kompetencí k podnikavosti</a:t>
            </a:r>
            <a:r>
              <a:rPr lang="cs-CZ" dirty="0"/>
              <a:t>, iniciativě a kreativitě pro pedagogy</a:t>
            </a:r>
            <a:r>
              <a:rPr lang="cs-CZ" dirty="0" smtClean="0"/>
              <a:t>.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518343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sz="2000" dirty="0" smtClean="0"/>
              <a:t>Potřeba/Cíl A.4.2</a:t>
            </a:r>
            <a:br>
              <a:rPr lang="cs-CZ" sz="2000" dirty="0" smtClean="0"/>
            </a:br>
            <a:r>
              <a:rPr lang="cs-CZ" sz="2200" b="1" dirty="0">
                <a:solidFill>
                  <a:srgbClr val="C00000"/>
                </a:solidFill>
              </a:rPr>
              <a:t>Rozvoj spolupráce škol s podnikateli v oblasti podpory kompetencí k podnikavosti, iniciativě a kreativitě</a:t>
            </a:r>
            <a:endParaRPr lang="cs-CZ" sz="2200" dirty="0">
              <a:solidFill>
                <a:srgbClr val="C00000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 lvl="0">
              <a:lnSpc>
                <a:spcPct val="100000"/>
              </a:lnSpc>
            </a:pPr>
            <a:r>
              <a:rPr lang="cs-CZ" dirty="0"/>
              <a:t>Podpora rozvoje </a:t>
            </a:r>
            <a:r>
              <a:rPr lang="cs-CZ" b="1" dirty="0"/>
              <a:t>spolupráce škol s podnikateli</a:t>
            </a:r>
            <a:r>
              <a:rPr lang="cs-CZ" dirty="0"/>
              <a:t> a dalšími partnery v oblastech, které </a:t>
            </a:r>
            <a:r>
              <a:rPr lang="cs-CZ" b="1" dirty="0"/>
              <a:t>podpoří rozvoj podnikavosti u žáků a studentů škol a kompetence pedagogů</a:t>
            </a:r>
            <a:r>
              <a:rPr lang="cs-CZ" dirty="0"/>
              <a:t>, </a:t>
            </a:r>
            <a:r>
              <a:rPr lang="cs-CZ" dirty="0" smtClean="0"/>
              <a:t>např.: </a:t>
            </a:r>
          </a:p>
          <a:p>
            <a:pPr lvl="1">
              <a:lnSpc>
                <a:spcPct val="100000"/>
              </a:lnSpc>
            </a:pPr>
            <a:r>
              <a:rPr lang="cs-CZ" dirty="0" smtClean="0"/>
              <a:t>návštěva </a:t>
            </a:r>
            <a:r>
              <a:rPr lang="cs-CZ" dirty="0"/>
              <a:t>a přednáška podnikatelů ve výuce, besedy s úspěšnými </a:t>
            </a:r>
            <a:r>
              <a:rPr lang="cs-CZ" dirty="0" smtClean="0"/>
              <a:t>podnikateli,</a:t>
            </a:r>
          </a:p>
          <a:p>
            <a:pPr lvl="1">
              <a:lnSpc>
                <a:spcPct val="100000"/>
              </a:lnSpc>
            </a:pPr>
            <a:r>
              <a:rPr lang="cs-CZ" dirty="0" smtClean="0"/>
              <a:t>realizace </a:t>
            </a:r>
            <a:r>
              <a:rPr lang="cs-CZ" dirty="0"/>
              <a:t>tandemové výuky s podnikatelem, </a:t>
            </a:r>
            <a:endParaRPr lang="cs-CZ" dirty="0" smtClean="0"/>
          </a:p>
          <a:p>
            <a:pPr lvl="1">
              <a:lnSpc>
                <a:spcPct val="100000"/>
              </a:lnSpc>
            </a:pPr>
            <a:r>
              <a:rPr lang="cs-CZ" dirty="0" smtClean="0"/>
              <a:t>exkurze </a:t>
            </a:r>
            <a:r>
              <a:rPr lang="cs-CZ" dirty="0"/>
              <a:t>v podnikatelské sféře, </a:t>
            </a:r>
            <a:endParaRPr lang="cs-CZ" dirty="0" smtClean="0"/>
          </a:p>
          <a:p>
            <a:pPr lvl="1">
              <a:lnSpc>
                <a:spcPct val="100000"/>
              </a:lnSpc>
            </a:pPr>
            <a:r>
              <a:rPr lang="cs-CZ" dirty="0" smtClean="0"/>
              <a:t>spolupráce </a:t>
            </a:r>
            <a:r>
              <a:rPr lang="cs-CZ" dirty="0"/>
              <a:t>s podnikateli v rámci soutěží pro žáky, burz práce, v rámci činnosti fiktivních a studentských firem, </a:t>
            </a:r>
            <a:endParaRPr lang="cs-CZ" dirty="0" smtClean="0"/>
          </a:p>
          <a:p>
            <a:pPr lvl="1">
              <a:lnSpc>
                <a:spcPct val="100000"/>
              </a:lnSpc>
            </a:pPr>
            <a:r>
              <a:rPr lang="cs-CZ" dirty="0" smtClean="0"/>
              <a:t>spolupráce </a:t>
            </a:r>
            <a:r>
              <a:rPr lang="cs-CZ" dirty="0"/>
              <a:t>škol s firmami na projektech, </a:t>
            </a:r>
            <a:endParaRPr lang="cs-CZ" dirty="0" smtClean="0"/>
          </a:p>
          <a:p>
            <a:pPr lvl="1">
              <a:lnSpc>
                <a:spcPct val="100000"/>
              </a:lnSpc>
            </a:pPr>
            <a:r>
              <a:rPr lang="cs-CZ" dirty="0" smtClean="0"/>
              <a:t>vedení </a:t>
            </a:r>
            <a:r>
              <a:rPr lang="cs-CZ" dirty="0"/>
              <a:t>studentské práce, </a:t>
            </a:r>
            <a:endParaRPr lang="cs-CZ" dirty="0" smtClean="0"/>
          </a:p>
          <a:p>
            <a:pPr lvl="1">
              <a:lnSpc>
                <a:spcPct val="100000"/>
              </a:lnSpc>
            </a:pPr>
            <a:r>
              <a:rPr lang="cs-CZ" dirty="0" smtClean="0"/>
              <a:t>zapojení </a:t>
            </a:r>
            <a:r>
              <a:rPr lang="cs-CZ" dirty="0"/>
              <a:t>podnikatelů do inovace ŠVP.</a:t>
            </a:r>
          </a:p>
          <a:p>
            <a:pPr lvl="0">
              <a:lnSpc>
                <a:spcPct val="100000"/>
              </a:lnSpc>
            </a:pPr>
            <a:r>
              <a:rPr lang="cs-CZ" b="1" dirty="0"/>
              <a:t>Praxe a stáže žáků ve </a:t>
            </a:r>
            <a:r>
              <a:rPr lang="cs-CZ" b="1" dirty="0" smtClean="0"/>
              <a:t>firmách</a:t>
            </a:r>
            <a:r>
              <a:rPr lang="cs-CZ" dirty="0" smtClean="0"/>
              <a:t>. </a:t>
            </a:r>
          </a:p>
          <a:p>
            <a:pPr lvl="0">
              <a:lnSpc>
                <a:spcPct val="100000"/>
              </a:lnSpc>
            </a:pPr>
            <a:r>
              <a:rPr lang="cs-CZ" b="1" dirty="0" smtClean="0"/>
              <a:t>Podniková </a:t>
            </a:r>
            <a:r>
              <a:rPr lang="cs-CZ" b="1" dirty="0"/>
              <a:t>stipendia</a:t>
            </a:r>
            <a:r>
              <a:rPr lang="cs-CZ" dirty="0"/>
              <a:t> a další formy finanční podpory školy od firem.</a:t>
            </a:r>
          </a:p>
          <a:p>
            <a:pPr>
              <a:lnSpc>
                <a:spcPct val="100000"/>
              </a:lnSpc>
            </a:pPr>
            <a:r>
              <a:rPr lang="cs-CZ" b="1" dirty="0"/>
              <a:t>Analýza stávajících a možnosti rozvoje nových </a:t>
            </a:r>
            <a:r>
              <a:rPr lang="cs-CZ" b="1" dirty="0" smtClean="0"/>
              <a:t>partnerství/spolupráce </a:t>
            </a:r>
            <a:r>
              <a:rPr lang="cs-CZ" b="1" dirty="0"/>
              <a:t>škol s podnikateli</a:t>
            </a:r>
            <a:r>
              <a:rPr lang="cs-CZ" dirty="0"/>
              <a:t> a dalšími partnery v regionu, podpora škol v navazování spolupráce s podnikateli a dalšími organizacemi podporujícími podnikatele, analytický/metodický materiál shrnující možnosti spolupráce škol s podnikateli.</a:t>
            </a:r>
          </a:p>
        </p:txBody>
      </p:sp>
    </p:spTree>
    <p:extLst>
      <p:ext uri="{BB962C8B-B14F-4D97-AF65-F5344CB8AC3E}">
        <p14:creationId xmlns:p14="http://schemas.microsoft.com/office/powerpoint/2010/main" val="946581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sz="2000" dirty="0" smtClean="0"/>
              <a:t>Potřeba/Cíl A.4.3</a:t>
            </a:r>
            <a:br>
              <a:rPr lang="cs-CZ" sz="2000" dirty="0" smtClean="0"/>
            </a:br>
            <a:r>
              <a:rPr lang="cs-CZ" sz="2200" b="1" dirty="0">
                <a:solidFill>
                  <a:srgbClr val="C00000"/>
                </a:solidFill>
              </a:rPr>
              <a:t>Aktivní zapojení žáků a studentů do činností a aktivit podporujících rozvoj kompetencí k podnikavosti, iniciativě a kreativitě</a:t>
            </a:r>
            <a:endParaRPr lang="cs-CZ" sz="2200" dirty="0">
              <a:solidFill>
                <a:srgbClr val="C00000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 lvl="0">
              <a:lnSpc>
                <a:spcPct val="100000"/>
              </a:lnSpc>
            </a:pPr>
            <a:r>
              <a:rPr lang="cs-CZ" b="1" dirty="0"/>
              <a:t>Výuka zaměřená na podporu výchovy k </a:t>
            </a:r>
            <a:r>
              <a:rPr lang="cs-CZ" b="1" dirty="0" smtClean="0"/>
              <a:t>podnikavosti</a:t>
            </a:r>
            <a:r>
              <a:rPr lang="cs-CZ" dirty="0" smtClean="0"/>
              <a:t>, např.:</a:t>
            </a:r>
          </a:p>
          <a:p>
            <a:pPr lvl="1">
              <a:lnSpc>
                <a:spcPct val="100000"/>
              </a:lnSpc>
            </a:pPr>
            <a:r>
              <a:rPr lang="cs-CZ" dirty="0" smtClean="0"/>
              <a:t>realizace </a:t>
            </a:r>
            <a:r>
              <a:rPr lang="cs-CZ" dirty="0"/>
              <a:t>projektového vyučování ve škole, projektových dnů a školních projektů, </a:t>
            </a:r>
            <a:endParaRPr lang="cs-CZ" dirty="0" smtClean="0"/>
          </a:p>
          <a:p>
            <a:pPr lvl="1">
              <a:lnSpc>
                <a:spcPct val="100000"/>
              </a:lnSpc>
            </a:pPr>
            <a:r>
              <a:rPr lang="cs-CZ" dirty="0" smtClean="0"/>
              <a:t>finanční </a:t>
            </a:r>
            <a:r>
              <a:rPr lang="cs-CZ" dirty="0"/>
              <a:t>gramotnost, </a:t>
            </a:r>
            <a:endParaRPr lang="cs-CZ" dirty="0" smtClean="0"/>
          </a:p>
          <a:p>
            <a:pPr lvl="1">
              <a:lnSpc>
                <a:spcPct val="100000"/>
              </a:lnSpc>
            </a:pPr>
            <a:r>
              <a:rPr lang="cs-CZ" dirty="0" smtClean="0"/>
              <a:t>podpora </a:t>
            </a:r>
            <a:r>
              <a:rPr lang="cs-CZ" dirty="0"/>
              <a:t>činnosti fiktivních firem, činnosti studentských firem, Junior </a:t>
            </a:r>
            <a:r>
              <a:rPr lang="cs-CZ" dirty="0" err="1"/>
              <a:t>Achievment</a:t>
            </a:r>
            <a:r>
              <a:rPr lang="cs-CZ" dirty="0"/>
              <a:t>, </a:t>
            </a:r>
            <a:endParaRPr lang="cs-CZ" dirty="0" smtClean="0"/>
          </a:p>
          <a:p>
            <a:pPr lvl="1">
              <a:lnSpc>
                <a:spcPct val="100000"/>
              </a:lnSpc>
            </a:pPr>
            <a:r>
              <a:rPr lang="cs-CZ" dirty="0" smtClean="0"/>
              <a:t>účast </a:t>
            </a:r>
            <a:r>
              <a:rPr lang="cs-CZ" dirty="0"/>
              <a:t>žáků v soutěžích a organizace soutěží podporujících kompetence k podnikavosti, iniciativě a </a:t>
            </a:r>
            <a:r>
              <a:rPr lang="cs-CZ" dirty="0" smtClean="0"/>
              <a:t>kreativitě.</a:t>
            </a:r>
            <a:endParaRPr lang="cs-CZ" dirty="0"/>
          </a:p>
          <a:p>
            <a:pPr lvl="0">
              <a:lnSpc>
                <a:spcPct val="100000"/>
              </a:lnSpc>
            </a:pPr>
            <a:r>
              <a:rPr lang="cs-CZ" b="1" dirty="0"/>
              <a:t>Zapojení žáků do aktivit školy podporujících podnikavost, iniciativu a kreativitu</a:t>
            </a:r>
            <a:r>
              <a:rPr lang="cs-CZ" dirty="0"/>
              <a:t>, </a:t>
            </a:r>
            <a:r>
              <a:rPr lang="cs-CZ" dirty="0" smtClean="0"/>
              <a:t>např. </a:t>
            </a:r>
            <a:r>
              <a:rPr lang="cs-CZ" dirty="0"/>
              <a:t>do činnosti školních firem/podniků (zapojení žáků do zakázek realizovaných školou), podpora zapojení žáků a studentů do školou organizovaných akcí v roli organizátorů apod.</a:t>
            </a:r>
          </a:p>
          <a:p>
            <a:pPr lvl="0">
              <a:lnSpc>
                <a:spcPct val="100000"/>
              </a:lnSpc>
            </a:pPr>
            <a:r>
              <a:rPr lang="cs-CZ" b="1" dirty="0"/>
              <a:t>Podpora kritického a inovativního myšlení </a:t>
            </a:r>
            <a:r>
              <a:rPr lang="cs-CZ" b="1" dirty="0" smtClean="0"/>
              <a:t>žáků</a:t>
            </a:r>
            <a:r>
              <a:rPr lang="cs-CZ" dirty="0" smtClean="0"/>
              <a:t>, např. zařazení </a:t>
            </a:r>
            <a:r>
              <a:rPr lang="cs-CZ" dirty="0"/>
              <a:t>do výuky metody aktivního učení pro práci s různými zdroji informací, třífázového modelu EUR, metody Brainstorming, programu Čtením a psaním ke kritickému myšlení, využívání didaktických (simulačních) her ve </a:t>
            </a:r>
            <a:r>
              <a:rPr lang="cs-CZ" dirty="0" smtClean="0"/>
              <a:t>výuce.</a:t>
            </a:r>
            <a:endParaRPr lang="cs-CZ" dirty="0"/>
          </a:p>
          <a:p>
            <a:pPr lvl="0">
              <a:lnSpc>
                <a:spcPct val="100000"/>
              </a:lnSpc>
            </a:pPr>
            <a:r>
              <a:rPr lang="cs-CZ" b="1" dirty="0"/>
              <a:t>Aktivity podporující u žáků povědomí o podnikání a pozitivní roli podniků a podnikatelů ve </a:t>
            </a:r>
            <a:r>
              <a:rPr lang="cs-CZ" b="1" dirty="0" smtClean="0"/>
              <a:t>společnosti</a:t>
            </a:r>
            <a:r>
              <a:rPr lang="cs-CZ" dirty="0" smtClean="0"/>
              <a:t>, např. setkávání </a:t>
            </a:r>
            <a:r>
              <a:rPr lang="cs-CZ" dirty="0"/>
              <a:t>žáků s úspěšnými </a:t>
            </a:r>
            <a:r>
              <a:rPr lang="cs-CZ" dirty="0" smtClean="0"/>
              <a:t>podnikateli, </a:t>
            </a:r>
            <a:r>
              <a:rPr lang="cs-CZ" dirty="0"/>
              <a:t>organizace besed s podnikateli, tematických výletů k dané problematice, motivační přednášky např. s mladými podnikateli, výjezdy </a:t>
            </a:r>
            <a:r>
              <a:rPr lang="cs-CZ" dirty="0" smtClean="0"/>
              <a:t>žáků do zahraničí.</a:t>
            </a:r>
            <a:endParaRPr lang="cs-CZ" dirty="0"/>
          </a:p>
          <a:p>
            <a:pPr>
              <a:lnSpc>
                <a:spcPct val="100000"/>
              </a:lnSpc>
            </a:pPr>
            <a:r>
              <a:rPr lang="cs-CZ" b="1" dirty="0"/>
              <a:t>Podpora rozvoje neformálního vzdělávání </a:t>
            </a:r>
            <a:r>
              <a:rPr lang="cs-CZ" dirty="0"/>
              <a:t>pro žáky a studenty v oblasti výchovy k </a:t>
            </a:r>
            <a:r>
              <a:rPr lang="cs-CZ" dirty="0" smtClean="0"/>
              <a:t>podnikavosti, např. kroužky</a:t>
            </a:r>
            <a:r>
              <a:rPr lang="cs-CZ" dirty="0"/>
              <a:t>, soutěže, workshopy apod</a:t>
            </a:r>
            <a:r>
              <a:rPr lang="cs-CZ" dirty="0" smtClean="0"/>
              <a:t>.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150503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sz="2000" smtClean="0"/>
              <a:t>Potřeba/Cíl </a:t>
            </a:r>
            <a:r>
              <a:rPr lang="cs-CZ" sz="2000" smtClean="0"/>
              <a:t>A.4.4</a:t>
            </a:r>
            <a:r>
              <a:rPr lang="cs-CZ" sz="2000" dirty="0" smtClean="0"/>
              <a:t/>
            </a:r>
            <a:br>
              <a:rPr lang="cs-CZ" sz="2000" dirty="0" smtClean="0"/>
            </a:br>
            <a:r>
              <a:rPr lang="cs-CZ" sz="2200" b="1" dirty="0">
                <a:solidFill>
                  <a:srgbClr val="C00000"/>
                </a:solidFill>
              </a:rPr>
              <a:t>Kvalitní materiální/technické vybavení a systémový přístup k rozvoji kompetencí k podnikavosti, iniciativě a </a:t>
            </a:r>
            <a:r>
              <a:rPr lang="cs-CZ" sz="2200" b="1" dirty="0" smtClean="0">
                <a:solidFill>
                  <a:srgbClr val="C00000"/>
                </a:solidFill>
              </a:rPr>
              <a:t>kreativitě</a:t>
            </a:r>
            <a:endParaRPr lang="cs-CZ" sz="2200" dirty="0">
              <a:solidFill>
                <a:srgbClr val="C00000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 lvl="0">
              <a:lnSpc>
                <a:spcPct val="100000"/>
              </a:lnSpc>
            </a:pPr>
            <a:r>
              <a:rPr lang="cs-CZ" b="1" dirty="0"/>
              <a:t>Podpora realizace/rozvoje koncepčního přístupu k podpoře podnikavosti</a:t>
            </a:r>
            <a:r>
              <a:rPr lang="cs-CZ" dirty="0"/>
              <a:t>, např</a:t>
            </a:r>
            <a:r>
              <a:rPr lang="cs-CZ" dirty="0" smtClean="0"/>
              <a:t>.:</a:t>
            </a:r>
          </a:p>
          <a:p>
            <a:pPr lvl="1">
              <a:lnSpc>
                <a:spcPct val="100000"/>
              </a:lnSpc>
            </a:pPr>
            <a:r>
              <a:rPr lang="cs-CZ" dirty="0" smtClean="0"/>
              <a:t>iniciace </a:t>
            </a:r>
            <a:r>
              <a:rPr lang="cs-CZ" dirty="0"/>
              <a:t>zpracování krajské strategie/koncepce v oblasti výchovy k podnikavosti, </a:t>
            </a:r>
            <a:endParaRPr lang="cs-CZ" dirty="0" smtClean="0"/>
          </a:p>
          <a:p>
            <a:pPr lvl="1">
              <a:lnSpc>
                <a:spcPct val="100000"/>
              </a:lnSpc>
            </a:pPr>
            <a:r>
              <a:rPr lang="cs-CZ" dirty="0" smtClean="0"/>
              <a:t>zpracování metodiky </a:t>
            </a:r>
            <a:r>
              <a:rPr lang="cs-CZ" dirty="0"/>
              <a:t>výuky výchovy k podnikavosti do škol, </a:t>
            </a:r>
            <a:endParaRPr lang="cs-CZ" dirty="0" smtClean="0"/>
          </a:p>
          <a:p>
            <a:pPr lvl="1">
              <a:lnSpc>
                <a:spcPct val="100000"/>
              </a:lnSpc>
            </a:pPr>
            <a:r>
              <a:rPr lang="cs-CZ" dirty="0" smtClean="0"/>
              <a:t>podpora </a:t>
            </a:r>
            <a:r>
              <a:rPr lang="cs-CZ" dirty="0"/>
              <a:t>zřízení pozice koordinátora/metodika výchovy k podnikavosti na škole, </a:t>
            </a:r>
            <a:endParaRPr lang="cs-CZ" dirty="0" smtClean="0"/>
          </a:p>
          <a:p>
            <a:pPr lvl="1">
              <a:lnSpc>
                <a:spcPct val="100000"/>
              </a:lnSpc>
            </a:pPr>
            <a:r>
              <a:rPr lang="cs-CZ" dirty="0" smtClean="0"/>
              <a:t>podpora zavedení </a:t>
            </a:r>
            <a:r>
              <a:rPr lang="cs-CZ" dirty="0"/>
              <a:t>samostatného předmětu na podporu rozvoje podnikavosti, iniciativy a kreativity, případně zohledňování ekonomických/podnikatelských aspektů i v neekonomických předmětech</a:t>
            </a:r>
            <a:r>
              <a:rPr lang="cs-CZ" dirty="0" smtClean="0"/>
              <a:t>.</a:t>
            </a:r>
          </a:p>
          <a:p>
            <a:pPr lvl="1">
              <a:lnSpc>
                <a:spcPct val="100000"/>
              </a:lnSpc>
            </a:pPr>
            <a:r>
              <a:rPr lang="cs-CZ" dirty="0" smtClean="0"/>
              <a:t>podpora inovace </a:t>
            </a:r>
            <a:r>
              <a:rPr lang="cs-CZ" dirty="0"/>
              <a:t>ŠVP (</a:t>
            </a:r>
            <a:r>
              <a:rPr lang="cs-CZ" dirty="0" smtClean="0"/>
              <a:t>zohlednění </a:t>
            </a:r>
            <a:r>
              <a:rPr lang="cs-CZ" dirty="0"/>
              <a:t>témat podporujících výchovu k podnikavosti</a:t>
            </a:r>
            <a:r>
              <a:rPr lang="cs-CZ" dirty="0" smtClean="0"/>
              <a:t>).</a:t>
            </a:r>
            <a:endParaRPr lang="cs-CZ" dirty="0"/>
          </a:p>
          <a:p>
            <a:pPr lvl="0">
              <a:lnSpc>
                <a:spcPct val="100000"/>
              </a:lnSpc>
            </a:pPr>
            <a:r>
              <a:rPr lang="cs-CZ" b="1" dirty="0"/>
              <a:t>Spolupráce škol</a:t>
            </a:r>
            <a:r>
              <a:rPr lang="cs-CZ" dirty="0"/>
              <a:t>, a to i napříč vzdělávacím spektrem, v oblasti výchovy k podnikavosti, využití/sdílení již existujících </a:t>
            </a:r>
            <a:r>
              <a:rPr lang="cs-CZ" dirty="0" smtClean="0"/>
              <a:t>aktivit. </a:t>
            </a:r>
            <a:endParaRPr lang="cs-CZ" dirty="0"/>
          </a:p>
          <a:p>
            <a:pPr lvl="0">
              <a:lnSpc>
                <a:spcPct val="100000"/>
              </a:lnSpc>
            </a:pPr>
            <a:r>
              <a:rPr lang="cs-CZ" b="1" dirty="0"/>
              <a:t>Realizace projektů školami </a:t>
            </a:r>
            <a:r>
              <a:rPr lang="cs-CZ" dirty="0"/>
              <a:t>za účelem ověření/implementace nových způsobů vzdělávání v oblasti podnikavosti, iniciativy a kreativity.</a:t>
            </a:r>
          </a:p>
          <a:p>
            <a:pPr>
              <a:lnSpc>
                <a:spcPct val="100000"/>
              </a:lnSpc>
            </a:pPr>
            <a:r>
              <a:rPr lang="cs-CZ" b="1" dirty="0"/>
              <a:t>Zajištění financování/využívání finančních zdrojů EU a dalších dotačních zdrojů k financování výuky/aktivit na podporu rozvoje výchovy k podnikavosti a související </a:t>
            </a:r>
            <a:r>
              <a:rPr lang="cs-CZ" b="1" dirty="0" smtClean="0"/>
              <a:t>infrastruktury</a:t>
            </a:r>
            <a:r>
              <a:rPr lang="cs-CZ" dirty="0" smtClean="0"/>
              <a:t>, např. vybavení </a:t>
            </a:r>
            <a:r>
              <a:rPr lang="cs-CZ" dirty="0"/>
              <a:t>škol/učeben, </a:t>
            </a:r>
            <a:r>
              <a:rPr lang="cs-CZ" dirty="0" smtClean="0"/>
              <a:t>vybavení fiktivních firem, </a:t>
            </a:r>
            <a:r>
              <a:rPr lang="cs-CZ" dirty="0"/>
              <a:t>ICT a kancelářská technika, </a:t>
            </a:r>
            <a:r>
              <a:rPr lang="cs-CZ" dirty="0" smtClean="0"/>
              <a:t>materiál, výukové </a:t>
            </a:r>
            <a:r>
              <a:rPr lang="cs-CZ" dirty="0"/>
              <a:t>pomůcky a </a:t>
            </a:r>
            <a:r>
              <a:rPr lang="cs-CZ" dirty="0" smtClean="0"/>
              <a:t>materiály, software, propagace </a:t>
            </a:r>
            <a:r>
              <a:rPr lang="cs-CZ" dirty="0"/>
              <a:t>aktivit</a:t>
            </a:r>
            <a:r>
              <a:rPr lang="cs-CZ" dirty="0" smtClean="0"/>
              <a:t>. Součástí také např. informování </a:t>
            </a:r>
            <a:r>
              <a:rPr lang="cs-CZ" dirty="0"/>
              <a:t>škol </a:t>
            </a:r>
            <a:r>
              <a:rPr lang="cs-CZ" dirty="0" smtClean="0"/>
              <a:t>o </a:t>
            </a:r>
            <a:r>
              <a:rPr lang="cs-CZ" dirty="0"/>
              <a:t>připravovaných a vyhlašovaných výzvách, dotačních programech.</a:t>
            </a:r>
          </a:p>
        </p:txBody>
      </p:sp>
    </p:spTree>
    <p:extLst>
      <p:ext uri="{BB962C8B-B14F-4D97-AF65-F5344CB8AC3E}">
        <p14:creationId xmlns:p14="http://schemas.microsoft.com/office/powerpoint/2010/main" val="1364485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cs-CZ" dirty="0"/>
          </a:p>
          <a:p>
            <a:pPr marL="0" indent="0" algn="ctr">
              <a:buNone/>
            </a:pPr>
            <a:r>
              <a:rPr lang="cs-CZ" sz="2200" dirty="0" smtClean="0"/>
              <a:t>Děkuji za pozornost</a:t>
            </a:r>
          </a:p>
          <a:p>
            <a:pPr marL="0" indent="0" algn="ctr">
              <a:buNone/>
            </a:pPr>
            <a:endParaRPr lang="cs-CZ" dirty="0" smtClean="0"/>
          </a:p>
          <a:p>
            <a:pPr marL="0" indent="0" algn="ctr">
              <a:buNone/>
            </a:pPr>
            <a:r>
              <a:rPr lang="cs-CZ" sz="2200" dirty="0" smtClean="0"/>
              <a:t>Martin Hrubý</a:t>
            </a:r>
          </a:p>
          <a:p>
            <a:pPr marL="0" indent="0" algn="ctr">
              <a:buNone/>
            </a:pPr>
            <a:r>
              <a:rPr lang="cs-CZ" sz="2200" dirty="0" smtClean="0">
                <a:hlinkClick r:id="rId2"/>
              </a:rPr>
              <a:t>m.hruby@olkraj.cz</a:t>
            </a:r>
            <a:endParaRPr lang="cs-CZ" sz="2200" dirty="0" smtClean="0"/>
          </a:p>
          <a:p>
            <a:pPr marL="0" indent="0" algn="ctr">
              <a:buNone/>
            </a:pPr>
            <a:r>
              <a:rPr lang="cs-CZ" sz="2200" dirty="0" smtClean="0"/>
              <a:t>+420 721 771 847</a:t>
            </a:r>
            <a:endParaRPr lang="cs-CZ" sz="2200" dirty="0"/>
          </a:p>
        </p:txBody>
      </p:sp>
    </p:spTree>
    <p:extLst>
      <p:ext uri="{BB962C8B-B14F-4D97-AF65-F5344CB8AC3E}">
        <p14:creationId xmlns:p14="http://schemas.microsoft.com/office/powerpoint/2010/main" val="3646504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iv Office">
  <a:themeElements>
    <a:clrScheme name="Olomoucký kraj">
      <a:dk1>
        <a:srgbClr val="000000"/>
      </a:dk1>
      <a:lt1>
        <a:srgbClr val="FFFFFF"/>
      </a:lt1>
      <a:dk2>
        <a:srgbClr val="02539F"/>
      </a:dk2>
      <a:lt2>
        <a:srgbClr val="E7E6E6"/>
      </a:lt2>
      <a:accent1>
        <a:srgbClr val="02539F"/>
      </a:accent1>
      <a:accent2>
        <a:srgbClr val="58894C"/>
      </a:accent2>
      <a:accent3>
        <a:srgbClr val="C4262D"/>
      </a:accent3>
      <a:accent4>
        <a:srgbClr val="9FBF5B"/>
      </a:accent4>
      <a:accent5>
        <a:srgbClr val="6AB6EA"/>
      </a:accent5>
      <a:accent6>
        <a:srgbClr val="E9BB46"/>
      </a:accent6>
      <a:hlink>
        <a:srgbClr val="0563C1"/>
      </a:hlink>
      <a:folHlink>
        <a:srgbClr val="954F72"/>
      </a:folHlink>
    </a:clrScheme>
    <a:fontScheme name="Inter">
      <a:majorFont>
        <a:latin typeface="Inter"/>
        <a:ea typeface=""/>
        <a:cs typeface=""/>
      </a:majorFont>
      <a:minorFont>
        <a:latin typeface="Inter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 bwMode="auto"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91240B29-F687-4F45-9708-019B960494DF}">
            <a14:hiddenLine xmlns:a14="http://schemas.microsoft.com/office/drawing/2010/main" w="3175" cap="flat" cmpd="sng">
              <a:solidFill>
                <a:srgbClr val="000000"/>
              </a:solidFill>
              <a:prstDash val="solid"/>
              <a:miter lim="400000"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rgbClr val="000000">
                    <a:alpha val="74998"/>
                  </a:srgbClr>
                </a:outerShdw>
              </a:effectLst>
            </a14:hiddenEffects>
          </a:ext>
        </a:extLst>
      </a:spPr>
      <a:bodyPr lIns="38100" tIns="38100" rIns="38100" bIns="38100"/>
      <a:lstStyle>
        <a:defPPr algn="l">
          <a:lnSpc>
            <a:spcPct val="150000"/>
          </a:lnSpc>
          <a:defRPr sz="1400" dirty="0">
            <a:solidFill>
              <a:schemeClr val="tx2"/>
            </a:solidFill>
            <a:ea typeface="+mj-ea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Prezentace OK.potx" id="{6F3F9BF8-1F67-4B46-B308-B76B3766940E}" vid="{C58A957F-67F5-6440-9449-FF9D378E82FB}"/>
    </a:ext>
  </a:extLst>
</a:theme>
</file>

<file path=ppt/theme/theme2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Prezentace OK</Template>
  <TotalTime>255</TotalTime>
  <Words>1064</Words>
  <Application>Microsoft Office PowerPoint</Application>
  <PresentationFormat>Širokoúhlá obrazovka</PresentationFormat>
  <Paragraphs>64</Paragraphs>
  <Slides>7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3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7</vt:i4>
      </vt:variant>
    </vt:vector>
  </HeadingPairs>
  <TitlesOfParts>
    <vt:vector size="11" baseType="lpstr">
      <vt:lpstr>Arial</vt:lpstr>
      <vt:lpstr>Calibri</vt:lpstr>
      <vt:lpstr>Inter</vt:lpstr>
      <vt:lpstr>Motiv Office</vt:lpstr>
      <vt:lpstr>Podpora kompetencí  k podnikavosti, iniciativě a kreativitě  v rámci KAP OK 2023 - 2025 </vt:lpstr>
      <vt:lpstr>Podpora podnikavosti, iniciativy a kreativity v KAP OK 2023 - 2025  </vt:lpstr>
      <vt:lpstr>Potřeba/Cíl A.4.1 Rozvoj kompetencí pedagogů v oblasti podnikavosti, iniciativy a kreativity </vt:lpstr>
      <vt:lpstr>Potřeba/Cíl A.4.2 Rozvoj spolupráce škol s podnikateli v oblasti podpory kompetencí k podnikavosti, iniciativě a kreativitě</vt:lpstr>
      <vt:lpstr>Potřeba/Cíl A.4.3 Aktivní zapojení žáků a studentů do činností a aktivit podporujících rozvoj kompetencí k podnikavosti, iniciativě a kreativitě</vt:lpstr>
      <vt:lpstr>Potřeba/Cíl A.4.4 Kvalitní materiální/technické vybavení a systémový přístup k rozvoji kompetencí k podnikavosti, iniciativě a kreativitě</vt:lpstr>
      <vt:lpstr>Prezentace aplikace PowerPoint</vt:lpstr>
    </vt:vector>
  </TitlesOfParts>
  <Company>VDI0101W10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Niče Luděk</dc:creator>
  <cp:lastModifiedBy>Hrubý Martin</cp:lastModifiedBy>
  <cp:revision>75</cp:revision>
  <dcterms:created xsi:type="dcterms:W3CDTF">2022-03-10T07:10:19Z</dcterms:created>
  <dcterms:modified xsi:type="dcterms:W3CDTF">2022-11-29T19:07:20Z</dcterms:modified>
</cp:coreProperties>
</file>