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8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66" r:id="rId10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0" y="66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8.10.2019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0262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470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497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6354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571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72400" y="3733249"/>
            <a:ext cx="7560000" cy="98252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Příprava nového vzdělávacího programu </a:t>
            </a:r>
            <a:r>
              <a:rPr lang="cs-CZ" dirty="0" smtClean="0"/>
              <a:t>Průmyslový design 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935893" y="4965700"/>
            <a:ext cx="3779111" cy="366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doc. PhDr. Hana Marešová, Ph.D., MBA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Univerzita Palackého v Olomouci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51420" y="2513907"/>
            <a:ext cx="7560000" cy="389866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ruhá nejstarší univerzita v ČR </a:t>
            </a:r>
            <a:r>
              <a:rPr lang="cs-CZ" dirty="0" smtClean="0">
                <a:solidFill>
                  <a:schemeClr val="tx1"/>
                </a:solidFill>
              </a:rPr>
              <a:t>(založena 1573) </a:t>
            </a:r>
            <a:endParaRPr lang="cs-CZ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8 fakult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270 </a:t>
            </a:r>
            <a:r>
              <a:rPr lang="cs-CZ" dirty="0" smtClean="0">
                <a:solidFill>
                  <a:schemeClr val="tx1"/>
                </a:solidFill>
              </a:rPr>
              <a:t>akreditovaných studijních programů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p</a:t>
            </a:r>
            <a:r>
              <a:rPr lang="cs-CZ" dirty="0" smtClean="0">
                <a:solidFill>
                  <a:schemeClr val="tx1"/>
                </a:solidFill>
              </a:rPr>
              <a:t>řes 20 000 studentů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3 </a:t>
            </a:r>
            <a:r>
              <a:rPr lang="cs-CZ" dirty="0" smtClean="0">
                <a:solidFill>
                  <a:schemeClr val="tx1"/>
                </a:solidFill>
              </a:rPr>
              <a:t>vědecko-výzkumná </a:t>
            </a:r>
            <a:r>
              <a:rPr lang="cs-CZ" dirty="0" err="1" smtClean="0">
                <a:solidFill>
                  <a:schemeClr val="tx1"/>
                </a:solidFill>
              </a:rPr>
              <a:t>VaVpI</a:t>
            </a:r>
            <a:r>
              <a:rPr lang="cs-CZ" dirty="0" smtClean="0">
                <a:solidFill>
                  <a:schemeClr val="tx1"/>
                </a:solidFill>
              </a:rPr>
              <a:t> centra</a:t>
            </a:r>
          </a:p>
          <a:p>
            <a:pPr lvl="1"/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Ústav molekulární a translační medicíny</a:t>
            </a:r>
          </a:p>
          <a:p>
            <a:pPr lvl="1"/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Regionální centrum pokročilých technologií a materiálů</a:t>
            </a:r>
          </a:p>
          <a:p>
            <a:pPr lvl="1"/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Centrum regionu Haná pro biotechnologický a zemědělský výzkum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Vědecko-technický park (VTP) – transfer technologií</a:t>
            </a:r>
            <a:endParaRPr lang="cs-CZ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266700" lvl="1" indent="0">
              <a:buNone/>
            </a:pPr>
            <a:endParaRPr lang="cs-CZ" b="1" dirty="0"/>
          </a:p>
          <a:p>
            <a:pPr lvl="1"/>
            <a:endParaRPr lang="cs-CZ" b="1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181" y="257969"/>
            <a:ext cx="26193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5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000" y="1847779"/>
            <a:ext cx="7560000" cy="748080"/>
          </a:xfrm>
        </p:spPr>
        <p:txBody>
          <a:bodyPr/>
          <a:lstStyle/>
          <a:p>
            <a:r>
              <a:rPr lang="cs-CZ" dirty="0" smtClean="0"/>
              <a:t>Spolupráce s regionem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2823637"/>
            <a:ext cx="7560000" cy="3898669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Národní </a:t>
            </a:r>
            <a:r>
              <a:rPr lang="cs-CZ" dirty="0" smtClean="0">
                <a:solidFill>
                  <a:schemeClr val="tx1"/>
                </a:solidFill>
              </a:rPr>
              <a:t>výzkumná </a:t>
            </a:r>
            <a:r>
              <a:rPr lang="cs-CZ" dirty="0">
                <a:solidFill>
                  <a:schemeClr val="tx1"/>
                </a:solidFill>
              </a:rPr>
              <a:t>a inovační strategie pro inteligentní specializaci České republiky (</a:t>
            </a:r>
            <a:r>
              <a:rPr lang="cs-CZ" i="1" dirty="0">
                <a:solidFill>
                  <a:schemeClr val="tx1"/>
                </a:solidFill>
              </a:rPr>
              <a:t>Národní RIS3 strategie</a:t>
            </a:r>
            <a:r>
              <a:rPr lang="cs-CZ" dirty="0">
                <a:solidFill>
                  <a:schemeClr val="tx1"/>
                </a:solidFill>
              </a:rPr>
              <a:t>) </a:t>
            </a:r>
            <a:r>
              <a:rPr lang="cs-CZ" dirty="0" smtClean="0">
                <a:solidFill>
                  <a:schemeClr val="tx1"/>
                </a:solidFill>
              </a:rPr>
              <a:t>a regionální </a:t>
            </a:r>
            <a:r>
              <a:rPr lang="cs-CZ" dirty="0" err="1" smtClean="0">
                <a:solidFill>
                  <a:schemeClr val="tx1"/>
                </a:solidFill>
              </a:rPr>
              <a:t>annex</a:t>
            </a:r>
            <a:r>
              <a:rPr lang="cs-CZ" dirty="0" smtClean="0">
                <a:solidFill>
                  <a:schemeClr val="tx1"/>
                </a:solidFill>
              </a:rPr>
              <a:t> pro Olomoucký kraj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b="1" i="1" dirty="0">
                <a:solidFill>
                  <a:schemeClr val="tx1"/>
                </a:solidFill>
              </a:rPr>
              <a:t>Kulturní a kreativní průmysly na Olomoucku </a:t>
            </a:r>
            <a:endParaRPr lang="cs-CZ" b="1" i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cs-CZ" dirty="0" smtClean="0">
                <a:solidFill>
                  <a:schemeClr val="tx1"/>
                </a:solidFill>
              </a:rPr>
              <a:t>Studie z </a:t>
            </a:r>
            <a:r>
              <a:rPr lang="cs-CZ" dirty="0">
                <a:solidFill>
                  <a:schemeClr val="tx1"/>
                </a:solidFill>
              </a:rPr>
              <a:t>roku </a:t>
            </a:r>
            <a:r>
              <a:rPr lang="cs-CZ" dirty="0" smtClean="0">
                <a:solidFill>
                  <a:schemeClr val="tx1"/>
                </a:solidFill>
              </a:rPr>
              <a:t>2016 (UP, SMOL, OK): mapování kulturních </a:t>
            </a:r>
            <a:r>
              <a:rPr lang="cs-CZ" dirty="0">
                <a:solidFill>
                  <a:schemeClr val="tx1"/>
                </a:solidFill>
              </a:rPr>
              <a:t>a </a:t>
            </a:r>
            <a:r>
              <a:rPr lang="cs-CZ" dirty="0" smtClean="0">
                <a:solidFill>
                  <a:schemeClr val="tx1"/>
                </a:solidFill>
              </a:rPr>
              <a:t>kreativních průmyslů </a:t>
            </a:r>
            <a:r>
              <a:rPr lang="cs-CZ" dirty="0">
                <a:solidFill>
                  <a:schemeClr val="tx1"/>
                </a:solidFill>
              </a:rPr>
              <a:t>na Olomoucku v </a:t>
            </a:r>
            <a:r>
              <a:rPr lang="cs-CZ" dirty="0" smtClean="0">
                <a:solidFill>
                  <a:schemeClr val="tx1"/>
                </a:solidFill>
              </a:rPr>
              <a:t>oblastech: </a:t>
            </a:r>
            <a:r>
              <a:rPr lang="cs-CZ" dirty="0">
                <a:solidFill>
                  <a:schemeClr val="tx1"/>
                </a:solidFill>
              </a:rPr>
              <a:t>scénická a výtvarná umění, kulturní a umělecké vzdělávání, kulturní dědictví, TV a rozhlas, Film a video, Hudba, Literatura, knihy a tisk, Vývoj software, Architektura, Oděvní a módní design, Design a </a:t>
            </a:r>
            <a:r>
              <a:rPr lang="cs-CZ" dirty="0" smtClean="0">
                <a:solidFill>
                  <a:schemeClr val="tx1"/>
                </a:solidFill>
              </a:rPr>
              <a:t>Reklama</a:t>
            </a:r>
          </a:p>
          <a:p>
            <a:pPr marL="0" indent="0" algn="just">
              <a:buNone/>
            </a:pPr>
            <a:r>
              <a:rPr lang="cs-CZ" dirty="0" smtClean="0">
                <a:solidFill>
                  <a:schemeClr val="tx1"/>
                </a:solidFill>
              </a:rPr>
              <a:t>V olomoucké aglomeraci: 1200 firem, veřejných institucí, neziskových organizací a živnostníků v kreativních odvětvích </a:t>
            </a:r>
            <a:endParaRPr lang="cs-CZ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367" y="417423"/>
            <a:ext cx="2868633" cy="217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7235" y="1458635"/>
            <a:ext cx="7560000" cy="748080"/>
          </a:xfrm>
        </p:spPr>
        <p:txBody>
          <a:bodyPr/>
          <a:lstStyle/>
          <a:p>
            <a:r>
              <a:rPr lang="cs-CZ" dirty="0" smtClean="0"/>
              <a:t>Nově připravované </a:t>
            </a:r>
            <a:r>
              <a:rPr lang="cs-CZ" dirty="0" smtClean="0"/>
              <a:t>programy/specializace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7235" y="2043954"/>
            <a:ext cx="7560000" cy="43282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dirty="0" smtClean="0"/>
              <a:t>Informatika</a:t>
            </a:r>
            <a:r>
              <a:rPr lang="cs-CZ" sz="1800" dirty="0" smtClean="0"/>
              <a:t> </a:t>
            </a:r>
            <a:endParaRPr lang="cs-CZ" sz="1800" dirty="0"/>
          </a:p>
          <a:p>
            <a:pPr lvl="2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Přírodovědecká fakulta Univerzity Palackého</a:t>
            </a:r>
          </a:p>
          <a:p>
            <a:pPr lvl="3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Aplikovaná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informatika – Programování a vývoje software </a:t>
            </a:r>
          </a:p>
          <a:p>
            <a:pPr lvl="3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Aplikovaná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informatika – Obecná informatika 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3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Aplikovaná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informatika – Informační technologie </a:t>
            </a:r>
          </a:p>
          <a:p>
            <a:pPr lvl="3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Informatika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– Umělá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inteligence</a:t>
            </a:r>
          </a:p>
          <a:p>
            <a:pPr lvl="3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Data Science 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3"/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lvl="3" indent="0">
              <a:buNone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Spolupráce s Vysokou školou báňskou – Technickou univerzitou Ostrava: </a:t>
            </a:r>
          </a:p>
          <a:p>
            <a:pPr marL="0" indent="0">
              <a:buNone/>
            </a:pPr>
            <a:r>
              <a:rPr lang="cs-CZ" sz="1800" b="1" dirty="0" smtClean="0"/>
              <a:t>Průmyslový </a:t>
            </a:r>
            <a:r>
              <a:rPr lang="cs-CZ" sz="1800" b="1" dirty="0"/>
              <a:t>design</a:t>
            </a:r>
            <a:r>
              <a:rPr lang="cs-CZ" sz="1800" dirty="0"/>
              <a:t> </a:t>
            </a:r>
            <a:endParaRPr lang="cs-CZ" sz="1800" dirty="0" smtClean="0"/>
          </a:p>
          <a:p>
            <a:pPr lvl="2"/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Pedagogická fakulta Univerzity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Palackého 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1800" b="1" dirty="0" smtClean="0"/>
              <a:t>Environmentální technologie</a:t>
            </a:r>
          </a:p>
          <a:p>
            <a:pPr lvl="2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Přírodovědecká fakulta Univerzity Palackého</a:t>
            </a:r>
            <a:endParaRPr lang="cs-CZ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1800" b="1" dirty="0" smtClean="0"/>
              <a:t>Technologie pro udržitelný rozvoj </a:t>
            </a:r>
          </a:p>
          <a:p>
            <a:pPr lvl="2"/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Přírodovědecká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fakulta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Univerzity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Palackého</a:t>
            </a:r>
            <a:endParaRPr lang="cs-CZ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7235" y="1458635"/>
            <a:ext cx="7560000" cy="748080"/>
          </a:xfrm>
        </p:spPr>
        <p:txBody>
          <a:bodyPr/>
          <a:lstStyle/>
          <a:p>
            <a:r>
              <a:rPr lang="cs-CZ" dirty="0" smtClean="0"/>
              <a:t>Průmyslový design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7235" y="2147516"/>
            <a:ext cx="7092741" cy="4693022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Univerzita Palackého (Pedagogická fakulta, Katedra výtvarné výchovy) – 1. a 2. ročník studia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Vysoká škola báňská – Technická univerzita Ostrava (Fakulta strojní) – 3. a 4. ročník studia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dirty="0" smtClean="0">
                <a:solidFill>
                  <a:schemeClr val="tx1"/>
                </a:solidFill>
              </a:rPr>
              <a:t>Název programu: </a:t>
            </a:r>
            <a:r>
              <a:rPr lang="cs-CZ" b="1" dirty="0" smtClean="0">
                <a:solidFill>
                  <a:schemeClr val="tx1"/>
                </a:solidFill>
              </a:rPr>
              <a:t>Průmyslový design </a:t>
            </a:r>
            <a:r>
              <a:rPr lang="cs-CZ" dirty="0" smtClean="0">
                <a:solidFill>
                  <a:schemeClr val="tx1"/>
                </a:solidFill>
              </a:rPr>
              <a:t>(</a:t>
            </a:r>
            <a:r>
              <a:rPr lang="cs-CZ" dirty="0" err="1" smtClean="0">
                <a:solidFill>
                  <a:schemeClr val="tx1"/>
                </a:solidFill>
              </a:rPr>
              <a:t>Industrial</a:t>
            </a:r>
            <a:r>
              <a:rPr lang="cs-CZ" dirty="0" smtClean="0">
                <a:solidFill>
                  <a:schemeClr val="tx1"/>
                </a:solidFill>
              </a:rPr>
              <a:t> Design)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dirty="0" smtClean="0">
                <a:solidFill>
                  <a:schemeClr val="tx1"/>
                </a:solidFill>
              </a:rPr>
              <a:t>Specializace: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Produktový design,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Materiály a technologie pro design,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Interiéry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dirty="0" smtClean="0">
                <a:solidFill>
                  <a:schemeClr val="tx1"/>
                </a:solidFill>
              </a:rPr>
              <a:t>Oblasti vzdělávání: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dirty="0" smtClean="0">
                <a:solidFill>
                  <a:schemeClr val="tx1"/>
                </a:solidFill>
              </a:rPr>
              <a:t>27 Strojírenství, technologie a materiály (50 %), 31 Umění  (50 %) 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731" y="95763"/>
            <a:ext cx="3590925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7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500" y="367027"/>
            <a:ext cx="3633735" cy="218321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7235" y="1458635"/>
            <a:ext cx="7560000" cy="748080"/>
          </a:xfrm>
        </p:spPr>
        <p:txBody>
          <a:bodyPr/>
          <a:lstStyle/>
          <a:p>
            <a:r>
              <a:rPr lang="cs-CZ" dirty="0" smtClean="0"/>
              <a:t>Průmyslový design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7234" y="2043954"/>
            <a:ext cx="7560001" cy="450476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2300" dirty="0" smtClean="0">
                <a:solidFill>
                  <a:schemeClr val="tx1"/>
                </a:solidFill>
              </a:rPr>
              <a:t>Bakalářský studijní program – 4 letý</a:t>
            </a: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2300" dirty="0" smtClean="0">
                <a:solidFill>
                  <a:schemeClr val="tx1"/>
                </a:solidFill>
              </a:rPr>
              <a:t>jazyk výuky: český </a:t>
            </a: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2300" b="1" dirty="0" smtClean="0">
                <a:solidFill>
                  <a:srgbClr val="C00000"/>
                </a:solidFill>
              </a:rPr>
              <a:t>Profil absolventa: </a:t>
            </a:r>
            <a:r>
              <a:rPr lang="cs-CZ" sz="2300" dirty="0" smtClean="0">
                <a:solidFill>
                  <a:schemeClr val="tx1"/>
                </a:solidFill>
              </a:rPr>
              <a:t>plně kvalifikovaný designér v jedné ze zvolených specializací. </a:t>
            </a: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2300" b="1" dirty="0" smtClean="0">
                <a:solidFill>
                  <a:schemeClr val="tx1"/>
                </a:solidFill>
              </a:rPr>
              <a:t>Odborné znalosti: </a:t>
            </a:r>
            <a:r>
              <a:rPr lang="cs-CZ" sz="2300" dirty="0" smtClean="0">
                <a:solidFill>
                  <a:schemeClr val="tx1"/>
                </a:solidFill>
              </a:rPr>
              <a:t>z dějin umění a designu, strojírenství, materiálů a technologií pro design. Znalost širokého spektra materiálů a povrchových úprav. Základní znalosti o degradačních procesech, funkčních vlastnostech materiálů a jejich zkoušení, </a:t>
            </a:r>
            <a:r>
              <a:rPr lang="cs-CZ" sz="2300" dirty="0">
                <a:solidFill>
                  <a:schemeClr val="tx1"/>
                </a:solidFill>
              </a:rPr>
              <a:t>metrologie, reverzního inženýrství, rapid </a:t>
            </a:r>
            <a:r>
              <a:rPr lang="cs-CZ" sz="2300" dirty="0" err="1">
                <a:solidFill>
                  <a:schemeClr val="tx1"/>
                </a:solidFill>
              </a:rPr>
              <a:t>prototypingu</a:t>
            </a:r>
            <a:r>
              <a:rPr lang="cs-CZ" sz="2300" dirty="0">
                <a:solidFill>
                  <a:schemeClr val="tx1"/>
                </a:solidFill>
              </a:rPr>
              <a:t>, počítačové grafiky, výpočetních </a:t>
            </a:r>
            <a:r>
              <a:rPr lang="cs-CZ" sz="2300" dirty="0" smtClean="0">
                <a:solidFill>
                  <a:schemeClr val="tx1"/>
                </a:solidFill>
              </a:rPr>
              <a:t>metod. Znalost numerických </a:t>
            </a:r>
            <a:r>
              <a:rPr lang="cs-CZ" sz="2300" dirty="0">
                <a:solidFill>
                  <a:schemeClr val="tx1"/>
                </a:solidFill>
              </a:rPr>
              <a:t>a experimentálních metod potřebných pro vývoj, respektive ověření funkčnosti prototypů. </a:t>
            </a:r>
            <a:endParaRPr lang="cs-CZ" sz="23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2300" b="1" dirty="0" smtClean="0">
                <a:solidFill>
                  <a:schemeClr val="tx1"/>
                </a:solidFill>
              </a:rPr>
              <a:t>Dovednosti: </a:t>
            </a:r>
            <a:r>
              <a:rPr lang="cs-CZ" sz="2300" dirty="0" smtClean="0">
                <a:solidFill>
                  <a:schemeClr val="tx1"/>
                </a:solidFill>
              </a:rPr>
              <a:t>Základní postupy </a:t>
            </a:r>
            <a:r>
              <a:rPr lang="cs-CZ" sz="2300" dirty="0">
                <a:solidFill>
                  <a:schemeClr val="tx1"/>
                </a:solidFill>
              </a:rPr>
              <a:t>při navrhování výrobků a s kritérii, hodnocení průmyslového designu. </a:t>
            </a:r>
            <a:r>
              <a:rPr lang="cs-CZ" sz="2300" dirty="0" smtClean="0">
                <a:solidFill>
                  <a:schemeClr val="tx1"/>
                </a:solidFill>
              </a:rPr>
              <a:t>Dovednost </a:t>
            </a:r>
            <a:r>
              <a:rPr lang="cs-CZ" sz="2300" dirty="0">
                <a:solidFill>
                  <a:schemeClr val="tx1"/>
                </a:solidFill>
              </a:rPr>
              <a:t>využívat CAD systémy a grafické programy pro vlastní tvorbu výtvarných návrhů, jejich technických řešení s vyústěním do 3D modelu a výkresové dokumentace. </a:t>
            </a:r>
            <a:r>
              <a:rPr lang="cs-CZ" sz="2300" dirty="0" smtClean="0">
                <a:solidFill>
                  <a:schemeClr val="tx1"/>
                </a:solidFill>
              </a:rPr>
              <a:t>Dovednost kombinovat </a:t>
            </a:r>
            <a:r>
              <a:rPr lang="cs-CZ" sz="2300" dirty="0">
                <a:solidFill>
                  <a:schemeClr val="tx1"/>
                </a:solidFill>
              </a:rPr>
              <a:t>technické předměty se základními designérskými disciplínami (design, kresba, modelování, ateliérová tvorba, ergonomie atd.).</a:t>
            </a:r>
            <a:endParaRPr lang="cs-CZ" sz="23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cs-CZ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7235" y="1458635"/>
            <a:ext cx="7560000" cy="748080"/>
          </a:xfrm>
        </p:spPr>
        <p:txBody>
          <a:bodyPr/>
          <a:lstStyle/>
          <a:p>
            <a:r>
              <a:rPr lang="cs-CZ" dirty="0" smtClean="0"/>
              <a:t>Průmyslový design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7234" y="2043954"/>
            <a:ext cx="7560001" cy="450476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1900" dirty="0" smtClean="0">
                <a:solidFill>
                  <a:schemeClr val="tx1"/>
                </a:solidFill>
              </a:rPr>
              <a:t>Specializace </a:t>
            </a:r>
            <a:r>
              <a:rPr lang="cs-CZ" sz="1900" b="1" dirty="0" smtClean="0">
                <a:solidFill>
                  <a:schemeClr val="tx1"/>
                </a:solidFill>
              </a:rPr>
              <a:t>Produktový design</a:t>
            </a:r>
            <a:r>
              <a:rPr lang="cs-CZ" sz="1900" dirty="0" smtClean="0">
                <a:solidFill>
                  <a:schemeClr val="tx1"/>
                </a:solidFill>
              </a:rPr>
              <a:t>: přehled </a:t>
            </a:r>
            <a:r>
              <a:rPr lang="cs-CZ" sz="1900" dirty="0">
                <a:solidFill>
                  <a:schemeClr val="tx1"/>
                </a:solidFill>
              </a:rPr>
              <a:t>o stávajících technologiích 3D tisku na bázi plastů, kovů, vláknových a částicových </a:t>
            </a:r>
            <a:r>
              <a:rPr lang="cs-CZ" sz="1900" dirty="0" err="1">
                <a:solidFill>
                  <a:schemeClr val="tx1"/>
                </a:solidFill>
              </a:rPr>
              <a:t>kompozitů</a:t>
            </a:r>
            <a:r>
              <a:rPr lang="cs-CZ" sz="1900" dirty="0">
                <a:solidFill>
                  <a:schemeClr val="tx1"/>
                </a:solidFill>
              </a:rPr>
              <a:t>. </a:t>
            </a:r>
            <a:r>
              <a:rPr lang="cs-CZ" sz="1900" dirty="0" smtClean="0">
                <a:solidFill>
                  <a:schemeClr val="tx1"/>
                </a:solidFill>
              </a:rPr>
              <a:t>Způsobilost obsluhovat v celé šíři technologie </a:t>
            </a:r>
            <a:r>
              <a:rPr lang="cs-CZ" sz="1900" dirty="0">
                <a:solidFill>
                  <a:schemeClr val="tx1"/>
                </a:solidFill>
              </a:rPr>
              <a:t>3D </a:t>
            </a:r>
            <a:r>
              <a:rPr lang="cs-CZ" sz="1900" dirty="0" smtClean="0">
                <a:solidFill>
                  <a:schemeClr val="tx1"/>
                </a:solidFill>
              </a:rPr>
              <a:t>tisku, </a:t>
            </a:r>
            <a:r>
              <a:rPr lang="cs-CZ" sz="1900" dirty="0">
                <a:solidFill>
                  <a:schemeClr val="tx1"/>
                </a:solidFill>
              </a:rPr>
              <a:t>tzn. od přípravy CAD modelu, přes optimalizaci vhodnými nástroji až po samotnou realizaci 3D tisku</a:t>
            </a:r>
            <a:r>
              <a:rPr lang="cs-CZ" sz="19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tx1"/>
                </a:solidFill>
              </a:rPr>
              <a:t>Specializace </a:t>
            </a:r>
            <a:r>
              <a:rPr lang="cs-CZ" sz="1900" b="1" dirty="0" smtClean="0">
                <a:solidFill>
                  <a:schemeClr val="tx1"/>
                </a:solidFill>
              </a:rPr>
              <a:t>Materiály a technologie pro design</a:t>
            </a:r>
            <a:r>
              <a:rPr lang="cs-CZ" sz="1900" dirty="0" smtClean="0">
                <a:solidFill>
                  <a:schemeClr val="tx1"/>
                </a:solidFill>
              </a:rPr>
              <a:t>: samostatná orientace v </a:t>
            </a:r>
            <a:r>
              <a:rPr lang="cs-CZ" sz="1900" dirty="0">
                <a:solidFill>
                  <a:schemeClr val="tx1"/>
                </a:solidFill>
              </a:rPr>
              <a:t>oboru s oporou ve vlastní výtvarné či odborné teoretické činnosti, </a:t>
            </a:r>
            <a:r>
              <a:rPr lang="cs-CZ" sz="1900" dirty="0" smtClean="0">
                <a:solidFill>
                  <a:schemeClr val="tx1"/>
                </a:solidFill>
              </a:rPr>
              <a:t>nacházení nových a netradičních řešení </a:t>
            </a:r>
            <a:r>
              <a:rPr lang="cs-CZ" sz="1900" dirty="0">
                <a:solidFill>
                  <a:schemeClr val="tx1"/>
                </a:solidFill>
              </a:rPr>
              <a:t>dílčích úloh profesní praxe s využitím nových materiálů a technologií, </a:t>
            </a:r>
            <a:r>
              <a:rPr lang="cs-CZ" sz="1900" dirty="0" smtClean="0">
                <a:solidFill>
                  <a:schemeClr val="tx1"/>
                </a:solidFill>
              </a:rPr>
              <a:t>prosazení osobního přístupu a tvůrčího zázemí (schopnost vytvořit </a:t>
            </a:r>
            <a:r>
              <a:rPr lang="cs-CZ" sz="1900" dirty="0">
                <a:solidFill>
                  <a:schemeClr val="tx1"/>
                </a:solidFill>
              </a:rPr>
              <a:t>vlastní ateliér). </a:t>
            </a:r>
            <a:endParaRPr lang="cs-CZ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s-CZ" sz="1900" dirty="0" smtClean="0">
                <a:solidFill>
                  <a:schemeClr val="tx1"/>
                </a:solidFill>
              </a:rPr>
              <a:t>Specializace </a:t>
            </a:r>
            <a:r>
              <a:rPr lang="cs-CZ" sz="1900" b="1" dirty="0" smtClean="0">
                <a:solidFill>
                  <a:schemeClr val="tx1"/>
                </a:solidFill>
              </a:rPr>
              <a:t>Interiéry</a:t>
            </a:r>
            <a:r>
              <a:rPr lang="cs-CZ" sz="1900" dirty="0" smtClean="0">
                <a:solidFill>
                  <a:schemeClr val="tx1"/>
                </a:solidFill>
              </a:rPr>
              <a:t>: designér </a:t>
            </a:r>
            <a:r>
              <a:rPr lang="cs-CZ" sz="1900" dirty="0">
                <a:solidFill>
                  <a:schemeClr val="tx1"/>
                </a:solidFill>
              </a:rPr>
              <a:t>interiéru</a:t>
            </a:r>
            <a:r>
              <a:rPr lang="cs-CZ" sz="1900" dirty="0" smtClean="0">
                <a:solidFill>
                  <a:schemeClr val="tx1"/>
                </a:solidFill>
              </a:rPr>
              <a:t>, schopnost celého  procesu </a:t>
            </a:r>
            <a:r>
              <a:rPr lang="cs-CZ" sz="1900" dirty="0">
                <a:solidFill>
                  <a:schemeClr val="tx1"/>
                </a:solidFill>
              </a:rPr>
              <a:t>navrhování, </a:t>
            </a:r>
            <a:r>
              <a:rPr lang="cs-CZ" sz="1900" dirty="0" smtClean="0">
                <a:solidFill>
                  <a:schemeClr val="tx1"/>
                </a:solidFill>
              </a:rPr>
              <a:t>schopnost porozumět </a:t>
            </a:r>
            <a:r>
              <a:rPr lang="cs-CZ" sz="1900" dirty="0">
                <a:solidFill>
                  <a:schemeClr val="tx1"/>
                </a:solidFill>
              </a:rPr>
              <a:t>zadavateli a navést ho k pokud možno jasnému definování účelu daného interiéru, </a:t>
            </a:r>
            <a:r>
              <a:rPr lang="cs-CZ" sz="1900" dirty="0" smtClean="0">
                <a:solidFill>
                  <a:schemeClr val="tx1"/>
                </a:solidFill>
              </a:rPr>
              <a:t>schopnost komunikovat </a:t>
            </a:r>
            <a:r>
              <a:rPr lang="cs-CZ" sz="1900" dirty="0">
                <a:solidFill>
                  <a:schemeClr val="tx1"/>
                </a:solidFill>
              </a:rPr>
              <a:t>s </a:t>
            </a:r>
            <a:r>
              <a:rPr lang="cs-CZ" sz="1900" dirty="0" smtClean="0">
                <a:solidFill>
                  <a:schemeClr val="tx1"/>
                </a:solidFill>
              </a:rPr>
              <a:t>kolegy </a:t>
            </a:r>
            <a:r>
              <a:rPr lang="cs-CZ" sz="1900" dirty="0">
                <a:solidFill>
                  <a:schemeClr val="tx1"/>
                </a:solidFill>
              </a:rPr>
              <a:t>a spolupracovníky. </a:t>
            </a:r>
            <a:r>
              <a:rPr lang="cs-CZ" sz="1900" dirty="0" smtClean="0">
                <a:solidFill>
                  <a:schemeClr val="tx1"/>
                </a:solidFill>
              </a:rPr>
              <a:t>Schopnost dlouhodobé, důsledné a efektivní spolupráce </a:t>
            </a:r>
            <a:r>
              <a:rPr lang="cs-CZ" sz="1900" dirty="0">
                <a:solidFill>
                  <a:schemeClr val="tx1"/>
                </a:solidFill>
              </a:rPr>
              <a:t>s dodavateli dílčích částí interiéru. 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9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7235" y="1458635"/>
            <a:ext cx="7560000" cy="748080"/>
          </a:xfrm>
        </p:spPr>
        <p:txBody>
          <a:bodyPr/>
          <a:lstStyle/>
          <a:p>
            <a:r>
              <a:rPr lang="cs-CZ" dirty="0" smtClean="0"/>
              <a:t>Průmyslový design – příklady předmětů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7235" y="2043952"/>
            <a:ext cx="7913013" cy="5015753"/>
          </a:xfrm>
        </p:spPr>
        <p:txBody>
          <a:bodyPr>
            <a:normAutofit fontScale="92500" lnSpcReduction="20000"/>
          </a:bodyPr>
          <a:lstStyle/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Aditivní </a:t>
            </a:r>
            <a:r>
              <a:rPr lang="cs-CZ" sz="1800" dirty="0">
                <a:solidFill>
                  <a:schemeClr val="tx1"/>
                </a:solidFill>
              </a:rPr>
              <a:t>technologie v průmyslovém designu (346-0005/01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Ateliér </a:t>
            </a:r>
            <a:r>
              <a:rPr lang="cs-CZ" sz="1800" dirty="0">
                <a:solidFill>
                  <a:schemeClr val="tx1"/>
                </a:solidFill>
              </a:rPr>
              <a:t>navrhování bytových interiérů (226-0015/01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Ateliér </a:t>
            </a:r>
            <a:r>
              <a:rPr lang="cs-CZ" sz="1800" dirty="0">
                <a:solidFill>
                  <a:schemeClr val="tx1"/>
                </a:solidFill>
              </a:rPr>
              <a:t>navrhování drobného objektu uměleckého designu (</a:t>
            </a:r>
            <a:r>
              <a:rPr lang="cs-CZ" sz="1800" dirty="0" smtClean="0">
                <a:solidFill>
                  <a:schemeClr val="tx1"/>
                </a:solidFill>
              </a:rPr>
              <a:t>226-0019/01)</a:t>
            </a: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Ateliér </a:t>
            </a:r>
            <a:r>
              <a:rPr lang="cs-CZ" sz="1800" dirty="0">
                <a:solidFill>
                  <a:schemeClr val="tx1"/>
                </a:solidFill>
              </a:rPr>
              <a:t>navrhování společenských interiérů (226-0020/01)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Ateliér </a:t>
            </a:r>
            <a:r>
              <a:rPr lang="cs-CZ" sz="1800" dirty="0">
                <a:solidFill>
                  <a:schemeClr val="tx1"/>
                </a:solidFill>
              </a:rPr>
              <a:t>produktového designu I (340-0386/01)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Barva </a:t>
            </a:r>
            <a:r>
              <a:rPr lang="cs-CZ" sz="1800" dirty="0">
                <a:solidFill>
                  <a:schemeClr val="tx1"/>
                </a:solidFill>
              </a:rPr>
              <a:t>a design (330-7013/01)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CAD </a:t>
            </a:r>
            <a:r>
              <a:rPr lang="cs-CZ" sz="1800" dirty="0">
                <a:solidFill>
                  <a:schemeClr val="tx1"/>
                </a:solidFill>
              </a:rPr>
              <a:t>- průmyslový design I (340-0338/07)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Dějiny </a:t>
            </a:r>
            <a:r>
              <a:rPr lang="cs-CZ" sz="1800" dirty="0">
                <a:solidFill>
                  <a:schemeClr val="tx1"/>
                </a:solidFill>
              </a:rPr>
              <a:t>designu </a:t>
            </a:r>
            <a:r>
              <a:rPr lang="cs-CZ" sz="1800" dirty="0" smtClean="0">
                <a:solidFill>
                  <a:schemeClr val="tx1"/>
                </a:solidFill>
              </a:rPr>
              <a:t>1 </a:t>
            </a:r>
            <a:r>
              <a:rPr lang="cs-CZ" sz="1800" dirty="0">
                <a:solidFill>
                  <a:schemeClr val="tx1"/>
                </a:solidFill>
              </a:rPr>
              <a:t>(632-2014/01)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Dějiny </a:t>
            </a:r>
            <a:r>
              <a:rPr lang="cs-CZ" sz="1800" dirty="0">
                <a:solidFill>
                  <a:schemeClr val="tx1"/>
                </a:solidFill>
              </a:rPr>
              <a:t>umění 1 (330-7014/01)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Design </a:t>
            </a:r>
            <a:r>
              <a:rPr lang="cs-CZ" sz="1800" dirty="0" err="1">
                <a:solidFill>
                  <a:schemeClr val="tx1"/>
                </a:solidFill>
              </a:rPr>
              <a:t>Functionality</a:t>
            </a:r>
            <a:r>
              <a:rPr lang="cs-CZ" sz="1800" dirty="0">
                <a:solidFill>
                  <a:schemeClr val="tx1"/>
                </a:solidFill>
              </a:rPr>
              <a:t> (330-7002/01)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Ergonomie </a:t>
            </a:r>
            <a:r>
              <a:rPr lang="cs-CZ" sz="1800" dirty="0">
                <a:solidFill>
                  <a:schemeClr val="tx1"/>
                </a:solidFill>
              </a:rPr>
              <a:t>(330-7017/01)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Estetika </a:t>
            </a:r>
            <a:r>
              <a:rPr lang="cs-CZ" sz="1800" dirty="0">
                <a:solidFill>
                  <a:schemeClr val="tx1"/>
                </a:solidFill>
              </a:rPr>
              <a:t>(330-7018/01)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Figurální </a:t>
            </a:r>
            <a:r>
              <a:rPr lang="cs-CZ" sz="1800" dirty="0">
                <a:solidFill>
                  <a:schemeClr val="tx1"/>
                </a:solidFill>
              </a:rPr>
              <a:t>kresba 1 (330-7040/01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Fotografie </a:t>
            </a:r>
            <a:r>
              <a:rPr lang="cs-CZ" sz="1800" dirty="0">
                <a:solidFill>
                  <a:schemeClr val="tx1"/>
                </a:solidFill>
              </a:rPr>
              <a:t>1 (330-7020/01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Grafický </a:t>
            </a:r>
            <a:r>
              <a:rPr lang="cs-CZ" sz="1800" dirty="0">
                <a:solidFill>
                  <a:schemeClr val="tx1"/>
                </a:solidFill>
              </a:rPr>
              <a:t>design 1 (330-7025/01)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Intermediální </a:t>
            </a:r>
            <a:r>
              <a:rPr lang="cs-CZ" sz="1800" dirty="0">
                <a:solidFill>
                  <a:schemeClr val="tx1"/>
                </a:solidFill>
              </a:rPr>
              <a:t>tvorba 1 (330-7027/01) </a:t>
            </a:r>
            <a:r>
              <a:rPr lang="cs-CZ" sz="1800" dirty="0" smtClean="0">
                <a:solidFill>
                  <a:schemeClr val="tx1"/>
                </a:solidFill>
              </a:rPr>
              <a:t>Kresba </a:t>
            </a:r>
            <a:r>
              <a:rPr lang="cs-CZ" sz="1800" dirty="0">
                <a:solidFill>
                  <a:schemeClr val="tx1"/>
                </a:solidFill>
              </a:rPr>
              <a:t>1 (330-7030/01) </a:t>
            </a:r>
            <a:endParaRPr lang="cs-CZ" sz="1800" dirty="0" smtClean="0">
              <a:solidFill>
                <a:schemeClr val="tx1"/>
              </a:solidFill>
            </a:endParaRPr>
          </a:p>
          <a:p>
            <a:pPr marL="2160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Legislativní </a:t>
            </a:r>
            <a:r>
              <a:rPr lang="cs-CZ" sz="1800" dirty="0">
                <a:solidFill>
                  <a:schemeClr val="tx1"/>
                </a:solidFill>
              </a:rPr>
              <a:t>a ekonomické otázky při navrhování a realizaci interiérů (226-0038/01) </a:t>
            </a:r>
            <a:r>
              <a:rPr lang="cs-CZ" sz="1800" dirty="0" smtClean="0">
                <a:solidFill>
                  <a:schemeClr val="tx1"/>
                </a:solidFill>
              </a:rPr>
              <a:t>…</a:t>
            </a:r>
            <a:endParaRPr lang="cs-CZ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5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72400" y="3733249"/>
            <a:ext cx="7560000" cy="98252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/>
              <a:t>Příprava nového vzdělávacího programu </a:t>
            </a:r>
            <a:r>
              <a:rPr lang="cs-CZ" dirty="0" smtClean="0"/>
              <a:t>Průmyslový design 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935893" y="4965700"/>
            <a:ext cx="3779111" cy="366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doc. PhDr. Hana Marešová, Ph.D., MBA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24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P_prezentace_cz_4x3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UP_prezentace_cz_4x3</Template>
  <TotalTime>93</TotalTime>
  <Words>761</Words>
  <Application>Microsoft Office PowerPoint</Application>
  <PresentationFormat>Vlastní</PresentationFormat>
  <Paragraphs>87</Paragraphs>
  <Slides>9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UP_prezentace_cz_4x3</vt:lpstr>
      <vt:lpstr>Příprava nového vzdělávacího programu Průmyslový design </vt:lpstr>
      <vt:lpstr>Univerzita Palackého v Olomouci</vt:lpstr>
      <vt:lpstr>Spolupráce s regionem</vt:lpstr>
      <vt:lpstr>Nově připravované programy/specializace</vt:lpstr>
      <vt:lpstr>Průmyslový design </vt:lpstr>
      <vt:lpstr>Průmyslový design </vt:lpstr>
      <vt:lpstr>Průmyslový design </vt:lpstr>
      <vt:lpstr>Průmyslový design – příklady předmětů  </vt:lpstr>
      <vt:lpstr>Příprava nového vzdělávacího programu Průmyslový design </vt:lpstr>
    </vt:vector>
  </TitlesOfParts>
  <Company>Univerzita Palackého v Olomouci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Janakova Michaela</dc:creator>
  <cp:lastModifiedBy>uzivatel</cp:lastModifiedBy>
  <cp:revision>21</cp:revision>
  <dcterms:created xsi:type="dcterms:W3CDTF">2019-08-28T06:54:29Z</dcterms:created>
  <dcterms:modified xsi:type="dcterms:W3CDTF">2019-10-08T23:04:01Z</dcterms:modified>
</cp:coreProperties>
</file>