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62" r:id="rId4"/>
    <p:sldId id="266" r:id="rId5"/>
    <p:sldId id="263" r:id="rId6"/>
    <p:sldId id="264" r:id="rId7"/>
    <p:sldId id="260" r:id="rId8"/>
    <p:sldId id="265" r:id="rId9"/>
    <p:sldId id="259" r:id="rId10"/>
    <p:sldId id="267" r:id="rId11"/>
    <p:sldId id="26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-186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9B3E9-5F1C-4350-B849-E1F16D0A4363}" type="datetimeFigureOut">
              <a:rPr lang="cs-CZ" smtClean="0"/>
              <a:pPr/>
              <a:t>19.10.2017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2D273-2A7E-4BF3-83D7-9F320F120D6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9150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2E16B-7516-401A-833D-0934C0BE55F2}" type="datetimeFigureOut">
              <a:rPr lang="cs-CZ" smtClean="0"/>
              <a:pPr/>
              <a:t>19.10.2017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76934-5BD9-4087-8414-994592C606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9473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76934-5BD9-4087-8414-994592C6064A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4684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76934-5BD9-4087-8414-994592C6064A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798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76934-5BD9-4087-8414-994592C6064A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467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5201C-3065-48F7-9992-B4CBF5DAD4A1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EB9CA-0550-4173-9B18-F74B89C88038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08685-FF90-4AE0-8BD7-DA8379AE3018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7ED18-9655-48B4-8443-824FCF8385C9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AB2D8-EB29-4FC1-9BC1-324698180EFA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D8428-5FDD-4176-B34E-95FB05C65824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2AB1-1EBF-498D-B234-BF64DA4CD5A7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2B3D-5C1F-4BE6-99BA-977390416991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1972-30A1-4137-ADDE-F28AD9781E42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3B4E-023C-42A3-B0DE-B828496A7A82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CF52-DF9F-4545-A3BD-B69A98E8AD91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4922-B198-4AF6-8716-A35DF4697FB7}" type="datetime8">
              <a:rPr lang="cs-CZ" smtClean="0"/>
              <a:pPr/>
              <a:t>19.10.2017 8:58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CF667-0649-41BB-96ED-F7DA37C2FE4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hyperlink" Target="https://www.ton.eu/cz/ton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kkovarikova.cz/o-nas/" TargetMode="External"/><Relationship Id="rId5" Type="http://schemas.openxmlformats.org/officeDocument/2006/relationships/hyperlink" Target="http://www.montaze.cz/o-nas/vice-nez-60-let-uspechu/" TargetMode="External"/><Relationship Id="rId4" Type="http://schemas.openxmlformats.org/officeDocument/2006/relationships/hyperlink" Target="https://www.ssmp.cz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strukturalni-fondy-1/vzory-priloh-pro-vyzvy-c-02-16-035-a-02-16-042-podpora-sko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www.msmt.cz/strukturalni-fondy-1/vzory-priloh-pro-vyzvy-c-02-16-035-a-02-16-042-podpora-sko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43608" y="3861049"/>
            <a:ext cx="7776864" cy="1008111"/>
          </a:xfrm>
        </p:spPr>
        <p:txBody>
          <a:bodyPr>
            <a:normAutofit/>
          </a:bodyPr>
          <a:lstStyle/>
          <a:p>
            <a:pPr algn="l"/>
            <a:r>
              <a:rPr lang="cs-CZ" sz="5400" b="1" dirty="0" smtClean="0">
                <a:latin typeface="Georgia" pitchFamily="18" charset="0"/>
              </a:rPr>
              <a:t>STÁŽ A JEJÍ PŘÍNOS</a:t>
            </a:r>
            <a:endParaRPr lang="cs-CZ" sz="5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ZÁVĚREČNÉ ZHODNOCENÍ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v</a:t>
            </a:r>
            <a:r>
              <a:rPr lang="cs-CZ" dirty="0" smtClean="0">
                <a:latin typeface="Georgia" pitchFamily="18" charset="0"/>
              </a:rPr>
              <a:t>ýborná osobní zkušenost</a:t>
            </a:r>
          </a:p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s</a:t>
            </a:r>
            <a:r>
              <a:rPr lang="cs-CZ" dirty="0" smtClean="0">
                <a:latin typeface="Georgia" pitchFamily="18" charset="0"/>
              </a:rPr>
              <a:t>mysluplný týden letních prázdnin</a:t>
            </a:r>
          </a:p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s</a:t>
            </a:r>
            <a:r>
              <a:rPr lang="cs-CZ" dirty="0" smtClean="0">
                <a:latin typeface="Georgia" pitchFamily="18" charset="0"/>
              </a:rPr>
              <a:t>kvělý přístup a vstřícnost garantů</a:t>
            </a:r>
          </a:p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m</a:t>
            </a:r>
            <a:r>
              <a:rPr lang="cs-CZ" dirty="0" smtClean="0">
                <a:latin typeface="Georgia" pitchFamily="18" charset="0"/>
              </a:rPr>
              <a:t>ožnost srovnat „školní“ a „firemní“ život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9/10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97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43608" y="3645025"/>
            <a:ext cx="7776864" cy="1224135"/>
          </a:xfrm>
        </p:spPr>
        <p:txBody>
          <a:bodyPr>
            <a:normAutofit fontScale="90000"/>
          </a:bodyPr>
          <a:lstStyle/>
          <a:p>
            <a:pPr algn="l"/>
            <a:r>
              <a:rPr lang="cs-CZ" sz="3000" b="1" dirty="0" smtClean="0">
                <a:latin typeface="Georgia" pitchFamily="18" charset="0"/>
              </a:rPr>
              <a:t/>
            </a:r>
            <a:br>
              <a:rPr lang="cs-CZ" sz="3000" b="1" dirty="0" smtClean="0">
                <a:latin typeface="Georgia" pitchFamily="18" charset="0"/>
              </a:rPr>
            </a:br>
            <a:r>
              <a:rPr lang="cs-CZ" sz="3000" b="1" dirty="0" smtClean="0">
                <a:latin typeface="Georgia" pitchFamily="18" charset="0"/>
              </a:rPr>
              <a:t>Děkuji Vám za pozornost</a:t>
            </a:r>
            <a:br>
              <a:rPr lang="cs-CZ" sz="3000" b="1" dirty="0" smtClean="0">
                <a:latin typeface="Georgia" pitchFamily="18" charset="0"/>
              </a:rPr>
            </a:br>
            <a:r>
              <a:rPr lang="cs-CZ" sz="3000" b="1" dirty="0" smtClean="0">
                <a:latin typeface="Georgia" pitchFamily="18" charset="0"/>
              </a:rPr>
              <a:t/>
            </a:r>
            <a:br>
              <a:rPr lang="cs-CZ" sz="3000" b="1" dirty="0" smtClean="0">
                <a:latin typeface="Georgia" pitchFamily="18" charset="0"/>
              </a:rPr>
            </a:br>
            <a:r>
              <a:rPr lang="cs-CZ" sz="1500" b="1" dirty="0" smtClean="0">
                <a:latin typeface="Georgia" pitchFamily="18" charset="0"/>
              </a:rPr>
              <a:t>Se stážemi pedagogů GP </a:t>
            </a:r>
            <a:r>
              <a:rPr lang="cs-CZ" sz="1500" b="1" smtClean="0">
                <a:latin typeface="Georgia" pitchFamily="18" charset="0"/>
              </a:rPr>
              <a:t>a </a:t>
            </a:r>
            <a:r>
              <a:rPr lang="cs-CZ" sz="1500" b="1" smtClean="0">
                <a:latin typeface="Georgia" pitchFamily="18" charset="0"/>
              </a:rPr>
              <a:t>SOŠŽ </a:t>
            </a:r>
            <a:r>
              <a:rPr lang="cs-CZ" sz="1500" b="1" dirty="0" smtClean="0">
                <a:latin typeface="Georgia" pitchFamily="18" charset="0"/>
              </a:rPr>
              <a:t>Vás seznámila Mgr. Věra </a:t>
            </a:r>
            <a:r>
              <a:rPr lang="cs-CZ" sz="1500" b="1" dirty="0" err="1" smtClean="0">
                <a:latin typeface="Georgia" pitchFamily="18" charset="0"/>
              </a:rPr>
              <a:t>Lačňáková</a:t>
            </a:r>
            <a:endParaRPr lang="cs-CZ" sz="15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5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JAK VYBRAT STÁŽ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Stáž je zaměřena </a:t>
            </a:r>
            <a:r>
              <a:rPr lang="cs-CZ" dirty="0">
                <a:latin typeface="Georgia" panose="02040502050405020303" pitchFamily="18" charset="0"/>
              </a:rPr>
              <a:t>na rozvoj odborných kompetencí využitelných ve </a:t>
            </a:r>
            <a:r>
              <a:rPr lang="cs-CZ" dirty="0" smtClean="0">
                <a:latin typeface="Georgia" panose="02040502050405020303" pitchFamily="18" charset="0"/>
              </a:rPr>
              <a:t>výuce.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Se žádostí o spolupráci škola osloví možného </a:t>
            </a:r>
            <a:r>
              <a:rPr lang="cs-CZ" dirty="0">
                <a:latin typeface="Georgia" panose="02040502050405020303" pitchFamily="18" charset="0"/>
              </a:rPr>
              <a:t>budoucího zaměstnavatele absolventů školy </a:t>
            </a:r>
            <a:r>
              <a:rPr lang="cs-CZ" sz="2300" dirty="0" smtClean="0">
                <a:latin typeface="Georgia" panose="02040502050405020303" pitchFamily="18" charset="0"/>
              </a:rPr>
              <a:t>(firmu/společnost/instituci)</a:t>
            </a:r>
            <a:r>
              <a:rPr lang="cs-CZ" dirty="0" smtClean="0">
                <a:latin typeface="Georgia" panose="02040502050405020303" pitchFamily="18" charset="0"/>
              </a:rPr>
              <a:t>.</a:t>
            </a:r>
            <a:r>
              <a:rPr lang="cs-CZ" sz="2300" dirty="0" smtClean="0">
                <a:latin typeface="Georgia" panose="02040502050405020303" pitchFamily="18" charset="0"/>
              </a:rPr>
              <a:t> </a:t>
            </a:r>
            <a:endParaRPr lang="cs-CZ" sz="2300" dirty="0">
              <a:latin typeface="Georgia" panose="02040502050405020303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>
                <a:latin typeface="Georgia" pitchFamily="18" charset="0"/>
              </a:rPr>
              <a:t>1</a:t>
            </a:r>
            <a:r>
              <a:rPr lang="cs-CZ" sz="2000" dirty="0" smtClean="0">
                <a:latin typeface="Georgia" pitchFamily="18" charset="0"/>
              </a:rPr>
              <a:t>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JAK VYBRAT STÁŽ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Odborné předměty 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ŠVP </a:t>
            </a:r>
            <a:r>
              <a:rPr lang="cs-CZ" dirty="0">
                <a:latin typeface="Georgia" panose="02040502050405020303" pitchFamily="18" charset="0"/>
              </a:rPr>
              <a:t>–</a:t>
            </a:r>
            <a:r>
              <a:rPr lang="cs-CZ" dirty="0" smtClean="0">
                <a:latin typeface="Georgia" panose="02040502050405020303" pitchFamily="18" charset="0"/>
              </a:rPr>
              <a:t> profil absolventa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Možný budoucí zaměstnavatel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2/10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8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NAŠE STÁŽE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1988840"/>
            <a:ext cx="7427168" cy="4137323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3"/>
              </a:buBlip>
            </a:pPr>
            <a:r>
              <a:rPr lang="cs-CZ" b="1" dirty="0" smtClean="0">
                <a:latin typeface="Georgia" panose="02040502050405020303" pitchFamily="18" charset="0"/>
                <a:hlinkClick r:id="rId4"/>
              </a:rPr>
              <a:t>Sociální služby města Přerova, p. o.                               </a:t>
            </a:r>
            <a:endParaRPr lang="cs-CZ" b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cs-CZ" sz="2200" b="1" dirty="0">
                <a:latin typeface="Georgia" panose="02040502050405020303" pitchFamily="18" charset="0"/>
              </a:rPr>
              <a:t> </a:t>
            </a:r>
            <a:r>
              <a:rPr lang="cs-CZ" sz="2200" b="1" dirty="0" smtClean="0">
                <a:latin typeface="Georgia" panose="02040502050405020303" pitchFamily="18" charset="0"/>
              </a:rPr>
              <a:t>     </a:t>
            </a:r>
            <a:r>
              <a:rPr lang="cs-CZ" sz="2200" dirty="0" smtClean="0">
                <a:latin typeface="Georgia" panose="02040502050405020303" pitchFamily="18" charset="0"/>
              </a:rPr>
              <a:t>(pro obor Veřejnosprávní činnost)</a:t>
            </a:r>
          </a:p>
          <a:p>
            <a:pPr marL="0" indent="0">
              <a:buNone/>
            </a:pPr>
            <a:endParaRPr lang="cs-CZ" sz="22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sz="1200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b="1" dirty="0" smtClean="0">
                <a:latin typeface="Georgia" panose="02040502050405020303" pitchFamily="18" charset="0"/>
                <a:hlinkClick r:id="rId5"/>
              </a:rPr>
              <a:t>MONTÁŽE Přerov, a. s.</a:t>
            </a:r>
            <a:endParaRPr lang="cs-CZ" b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cs-CZ" sz="2200" dirty="0" smtClean="0">
                <a:latin typeface="Georgia" panose="02040502050405020303" pitchFamily="18" charset="0"/>
              </a:rPr>
              <a:t>       (</a:t>
            </a:r>
            <a:r>
              <a:rPr lang="cs-CZ" sz="2200" dirty="0">
                <a:latin typeface="Georgia" panose="02040502050405020303" pitchFamily="18" charset="0"/>
              </a:rPr>
              <a:t>pro obor Veřejnosprávní činnost</a:t>
            </a:r>
            <a:r>
              <a:rPr lang="cs-CZ" sz="2200" dirty="0" smtClean="0">
                <a:latin typeface="Georgia" panose="02040502050405020303" pitchFamily="18" charset="0"/>
              </a:rPr>
              <a:t>)</a:t>
            </a:r>
          </a:p>
          <a:p>
            <a:pPr marL="0" indent="0">
              <a:buNone/>
            </a:pPr>
            <a:endParaRPr lang="cs-CZ" sz="22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sz="1200" dirty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b="1" dirty="0" smtClean="0">
                <a:latin typeface="Georgia" panose="02040502050405020303" pitchFamily="18" charset="0"/>
                <a:hlinkClick r:id="rId6"/>
              </a:rPr>
              <a:t>Advokátní kancelář </a:t>
            </a:r>
            <a:endParaRPr lang="cs-CZ" b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cs-CZ" b="1" dirty="0">
                <a:latin typeface="Georgia" panose="02040502050405020303" pitchFamily="18" charset="0"/>
              </a:rPr>
              <a:t> </a:t>
            </a:r>
            <a:r>
              <a:rPr lang="cs-CZ" b="1" dirty="0" smtClean="0">
                <a:latin typeface="Georgia" panose="02040502050405020303" pitchFamily="18" charset="0"/>
              </a:rPr>
              <a:t>    Mgr. Dominika Kovaříková</a:t>
            </a:r>
          </a:p>
          <a:p>
            <a:pPr marL="0" indent="0">
              <a:buNone/>
            </a:pPr>
            <a:r>
              <a:rPr lang="cs-CZ" sz="2200" dirty="0" smtClean="0">
                <a:latin typeface="Georgia" panose="02040502050405020303" pitchFamily="18" charset="0"/>
              </a:rPr>
              <a:t>       (pro </a:t>
            </a:r>
            <a:r>
              <a:rPr lang="cs-CZ" sz="2200" dirty="0">
                <a:latin typeface="Georgia" panose="02040502050405020303" pitchFamily="18" charset="0"/>
              </a:rPr>
              <a:t>obor Veřejnosprávní činnost</a:t>
            </a:r>
            <a:r>
              <a:rPr lang="cs-CZ" sz="2200" dirty="0" smtClean="0">
                <a:latin typeface="Georgia" panose="02040502050405020303" pitchFamily="18" charset="0"/>
              </a:rPr>
              <a:t>)</a:t>
            </a:r>
          </a:p>
          <a:p>
            <a:pPr marL="0" indent="0">
              <a:buNone/>
            </a:pPr>
            <a:endParaRPr lang="cs-CZ" sz="22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sz="1200" dirty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b="1" dirty="0">
                <a:latin typeface="Georgia" panose="02040502050405020303" pitchFamily="18" charset="0"/>
                <a:hlinkClick r:id="rId7"/>
              </a:rPr>
              <a:t>TON a. s., Bystřice pod Hostýnem</a:t>
            </a:r>
            <a:endParaRPr lang="cs-CZ" b="1" dirty="0">
              <a:latin typeface="Georgia" panose="02040502050405020303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dirty="0">
                <a:latin typeface="Georgia" panose="02040502050405020303" pitchFamily="18" charset="0"/>
              </a:rPr>
              <a:t>     </a:t>
            </a:r>
            <a:r>
              <a:rPr lang="cs-CZ" sz="2200" dirty="0" smtClean="0">
                <a:latin typeface="Georgia" panose="02040502050405020303" pitchFamily="18" charset="0"/>
              </a:rPr>
              <a:t>(</a:t>
            </a:r>
            <a:r>
              <a:rPr lang="cs-CZ" sz="2200" dirty="0">
                <a:latin typeface="Georgia" panose="02040502050405020303" pitchFamily="18" charset="0"/>
              </a:rPr>
              <a:t>pro obor Ekonomika a podnikání</a:t>
            </a:r>
            <a:r>
              <a:rPr lang="cs-CZ" dirty="0" smtClean="0">
                <a:latin typeface="Georgia" panose="02040502050405020303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cs-CZ" dirty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endParaRPr lang="cs-CZ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3/10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17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DOKUMENTACE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Dohoda o spolupráci  mezi školou                          a zaměstnavatelem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Úprava pracovních pozic stáže ve vztahu</a:t>
            </a:r>
          </a:p>
          <a:p>
            <a:pPr marL="0" indent="0">
              <a:buNone/>
            </a:pPr>
            <a:r>
              <a:rPr lang="cs-CZ" dirty="0" smtClean="0">
                <a:latin typeface="Georgia" panose="02040502050405020303" pitchFamily="18" charset="0"/>
              </a:rPr>
              <a:t>    škola – pedagog</a:t>
            </a:r>
          </a:p>
          <a:p>
            <a:pPr marL="0" indent="0">
              <a:buNone/>
            </a:pPr>
            <a:r>
              <a:rPr lang="cs-CZ" dirty="0">
                <a:latin typeface="Georgia" panose="02040502050405020303" pitchFamily="18" charset="0"/>
              </a:rPr>
              <a:t> </a:t>
            </a:r>
            <a:r>
              <a:rPr lang="cs-CZ" dirty="0" smtClean="0">
                <a:latin typeface="Georgia" panose="02040502050405020303" pitchFamily="18" charset="0"/>
              </a:rPr>
              <a:t>   škola </a:t>
            </a:r>
            <a:r>
              <a:rPr lang="cs-CZ" dirty="0">
                <a:latin typeface="Georgia" panose="02040502050405020303" pitchFamily="18" charset="0"/>
              </a:rPr>
              <a:t>–</a:t>
            </a:r>
            <a:r>
              <a:rPr lang="cs-CZ" dirty="0" smtClean="0">
                <a:latin typeface="Georgia" panose="02040502050405020303" pitchFamily="18" charset="0"/>
              </a:rPr>
              <a:t> garant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  <a:p>
            <a:pPr>
              <a:buBlip>
                <a:blip r:embed="rId3"/>
              </a:buBlip>
            </a:pPr>
            <a:r>
              <a:rPr lang="cs-CZ" dirty="0" smtClean="0">
                <a:latin typeface="Georgia" panose="02040502050405020303" pitchFamily="18" charset="0"/>
              </a:rPr>
              <a:t>Záznam o provedené stáži</a:t>
            </a:r>
          </a:p>
          <a:p>
            <a:pPr marL="0" indent="0">
              <a:buNone/>
            </a:pPr>
            <a:endParaRPr lang="cs-CZ" dirty="0" smtClean="0">
              <a:latin typeface="Georgia" panose="02040502050405020303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4/10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02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8064896" cy="1368152"/>
          </a:xfrm>
        </p:spPr>
        <p:txBody>
          <a:bodyPr>
            <a:noAutofit/>
          </a:bodyPr>
          <a:lstStyle/>
          <a:p>
            <a:r>
              <a:rPr lang="cs-CZ" sz="3600" b="1" dirty="0">
                <a:latin typeface="Georgia" panose="02040502050405020303" pitchFamily="18" charset="0"/>
              </a:rPr>
              <a:t>Dohoda o spolupráci  mezi školou </a:t>
            </a:r>
            <a:r>
              <a:rPr lang="cs-CZ" sz="3600" b="1" dirty="0" smtClean="0">
                <a:latin typeface="Georgia" panose="02040502050405020303" pitchFamily="18" charset="0"/>
              </a:rPr>
              <a:t>a </a:t>
            </a:r>
            <a:r>
              <a:rPr lang="cs-CZ" sz="3600" b="1" dirty="0">
                <a:latin typeface="Georgia" panose="02040502050405020303" pitchFamily="18" charset="0"/>
              </a:rPr>
              <a:t>zaměstnavatelem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>
                <a:latin typeface="Georgia" panose="02040502050405020303" pitchFamily="18" charset="0"/>
                <a:hlinkClick r:id="rId3"/>
              </a:rPr>
              <a:t>http://</a:t>
            </a:r>
            <a:r>
              <a:rPr lang="cs-CZ" dirty="0" smtClean="0">
                <a:latin typeface="Georgia" panose="02040502050405020303" pitchFamily="18" charset="0"/>
                <a:hlinkClick r:id="rId3"/>
              </a:rPr>
              <a:t>www.msmt.cz/strukturalni-fondy-1/vzory-priloh-pro-vyzvy-c-02-16-035-a-02-16-042-podpora-skol</a:t>
            </a:r>
            <a:endParaRPr lang="cs-CZ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dirty="0">
              <a:latin typeface="Georgia" panose="02040502050405020303" pitchFamily="18" charset="0"/>
            </a:endParaRPr>
          </a:p>
          <a:p>
            <a:pPr>
              <a:buBlip>
                <a:blip r:embed="rId4"/>
              </a:buBlip>
            </a:pPr>
            <a:r>
              <a:rPr lang="cs-CZ" i="1" dirty="0" smtClean="0">
                <a:latin typeface="Georgia" panose="02040502050405020303" pitchFamily="18" charset="0"/>
              </a:rPr>
              <a:t>Podepisuje statutární orgán zaměstnavatele a statutární orgán školy; je zde uveden pedagog a garant praxe.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5/10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r>
              <a:rPr lang="cs-CZ" sz="3600" b="1" dirty="0">
                <a:latin typeface="Georgia" panose="02040502050405020303" pitchFamily="18" charset="0"/>
              </a:rPr>
              <a:t>Úprava pracovních pozic </a:t>
            </a:r>
            <a:r>
              <a:rPr lang="cs-CZ" sz="3600" b="1" dirty="0" smtClean="0">
                <a:latin typeface="Georgia" panose="02040502050405020303" pitchFamily="18" charset="0"/>
              </a:rPr>
              <a:t>stáže</a:t>
            </a:r>
            <a:endParaRPr lang="cs-CZ" sz="3600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204864"/>
            <a:ext cx="7427168" cy="39212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4300" dirty="0" smtClean="0">
                <a:latin typeface="Georgia" pitchFamily="18" charset="0"/>
              </a:rPr>
              <a:t>Použili jsme školní vzor dohody                                o provedení práce.</a:t>
            </a:r>
          </a:p>
          <a:p>
            <a:pPr marL="0" indent="0">
              <a:buNone/>
            </a:pPr>
            <a:endParaRPr lang="cs-CZ" sz="1600" dirty="0" smtClean="0">
              <a:latin typeface="Georgia" pitchFamily="18" charset="0"/>
            </a:endParaRPr>
          </a:p>
          <a:p>
            <a:pPr>
              <a:buBlip>
                <a:blip r:embed="rId3"/>
              </a:buBlip>
            </a:pPr>
            <a:r>
              <a:rPr lang="cs-CZ" sz="4300" i="1" dirty="0" smtClean="0">
                <a:latin typeface="Georgia" pitchFamily="18" charset="0"/>
              </a:rPr>
              <a:t>DPP </a:t>
            </a:r>
            <a:r>
              <a:rPr lang="cs-CZ" sz="4300" i="1" dirty="0">
                <a:latin typeface="Georgia" pitchFamily="18" charset="0"/>
              </a:rPr>
              <a:t>pedagog </a:t>
            </a:r>
            <a:r>
              <a:rPr lang="cs-CZ" sz="4300" i="1" dirty="0" smtClean="0">
                <a:latin typeface="Georgia" pitchFamily="18" charset="0"/>
              </a:rPr>
              <a:t>– lze v době prázdnin (jinak řešit odměnou)</a:t>
            </a:r>
          </a:p>
          <a:p>
            <a:pPr>
              <a:buBlip>
                <a:blip r:embed="rId3"/>
              </a:buBlip>
            </a:pPr>
            <a:r>
              <a:rPr lang="cs-CZ" sz="4300" i="1" dirty="0" smtClean="0">
                <a:latin typeface="Georgia" pitchFamily="18" charset="0"/>
              </a:rPr>
              <a:t>DPP garant – doporučuji souhlas zaměstnavatele</a:t>
            </a:r>
          </a:p>
          <a:p>
            <a:pPr marL="0" indent="0">
              <a:buNone/>
            </a:pPr>
            <a:endParaRPr lang="cs-CZ" sz="1600" i="1" dirty="0">
              <a:latin typeface="Georgia" pitchFamily="18" charset="0"/>
            </a:endParaRPr>
          </a:p>
          <a:p>
            <a:pPr marL="0" indent="0">
              <a:buNone/>
            </a:pPr>
            <a:r>
              <a:rPr lang="cs-CZ" sz="2600" i="1" dirty="0" smtClean="0">
                <a:latin typeface="Georgia" pitchFamily="18" charset="0"/>
              </a:rPr>
              <a:t>Rozsah: </a:t>
            </a:r>
          </a:p>
          <a:p>
            <a:pPr marL="0" indent="0">
              <a:buNone/>
            </a:pPr>
            <a:r>
              <a:rPr lang="cs-CZ" sz="2600" i="1" dirty="0" smtClean="0">
                <a:latin typeface="Georgia" pitchFamily="18" charset="0"/>
              </a:rPr>
              <a:t>40 hodin stáže + 20 hodin příprava návštěv, reflexe, doporučení pro práci pedagoga</a:t>
            </a:r>
            <a:r>
              <a:rPr lang="cs-CZ" sz="2600" i="1" dirty="0">
                <a:latin typeface="Georgia" pitchFamily="18" charset="0"/>
              </a:rPr>
              <a:t>; pedagog navíc </a:t>
            </a:r>
            <a:r>
              <a:rPr lang="cs-CZ" sz="2600" i="1" dirty="0" smtClean="0">
                <a:latin typeface="Georgia" pitchFamily="18" charset="0"/>
              </a:rPr>
              <a:t> zajistí interní </a:t>
            </a:r>
            <a:r>
              <a:rPr lang="cs-CZ" sz="2600" i="1" dirty="0">
                <a:latin typeface="Georgia" pitchFamily="18" charset="0"/>
              </a:rPr>
              <a:t>sdílení zkušeností pro ostatní pedagogy ze své </a:t>
            </a:r>
            <a:r>
              <a:rPr lang="cs-CZ" sz="2600" i="1" dirty="0" smtClean="0">
                <a:latin typeface="Georgia" pitchFamily="18" charset="0"/>
              </a:rPr>
              <a:t>školy (povinné).</a:t>
            </a:r>
          </a:p>
          <a:p>
            <a:pPr marL="0" indent="0">
              <a:buNone/>
            </a:pPr>
            <a:endParaRPr lang="cs-CZ" dirty="0">
              <a:latin typeface="Georgia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6/10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5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latin typeface="Georgia" panose="02040502050405020303" pitchFamily="18" charset="0"/>
              </a:rPr>
              <a:t>Záznam o provedené stáži</a:t>
            </a:r>
            <a:endParaRPr lang="cs-CZ" sz="3600" b="1" dirty="0">
              <a:latin typeface="Georgia" panose="02040502050405020303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132856"/>
            <a:ext cx="7427168" cy="4176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3500" dirty="0">
                <a:latin typeface="Georgia" panose="02040502050405020303" pitchFamily="18" charset="0"/>
                <a:hlinkClick r:id="rId4"/>
              </a:rPr>
              <a:t>http://</a:t>
            </a:r>
            <a:r>
              <a:rPr lang="cs-CZ" sz="3500" dirty="0" smtClean="0">
                <a:latin typeface="Georgia" panose="02040502050405020303" pitchFamily="18" charset="0"/>
                <a:hlinkClick r:id="rId4"/>
              </a:rPr>
              <a:t>www.msmt.cz/strukturalni-fondy-1/vzory-priloh-pro-vyzvy-c-02-16-035-a-02-16-042-podpora-skol</a:t>
            </a:r>
            <a:endParaRPr lang="cs-CZ" sz="35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cs-CZ" sz="1300" dirty="0">
              <a:latin typeface="Georgia" panose="02040502050405020303" pitchFamily="18" charset="0"/>
            </a:endParaRPr>
          </a:p>
          <a:p>
            <a:pPr>
              <a:buBlip>
                <a:blip r:embed="rId5"/>
              </a:buBlip>
            </a:pPr>
            <a:r>
              <a:rPr lang="cs-CZ" sz="3500" i="1" dirty="0" smtClean="0">
                <a:latin typeface="Georgia" panose="02040502050405020303" pitchFamily="18" charset="0"/>
              </a:rPr>
              <a:t>Součástí záznamu je také zápis                          z </a:t>
            </a:r>
            <a:r>
              <a:rPr lang="cs-CZ" sz="3500" i="1" dirty="0">
                <a:latin typeface="Georgia" panose="02040502050405020303" pitchFamily="18" charset="0"/>
              </a:rPr>
              <a:t>interního sdílení zkušeností pro ostatní </a:t>
            </a:r>
            <a:r>
              <a:rPr lang="cs-CZ" sz="3500" i="1" dirty="0" smtClean="0">
                <a:latin typeface="Georgia" panose="02040502050405020303" pitchFamily="18" charset="0"/>
              </a:rPr>
              <a:t>pedagogy.</a:t>
            </a:r>
          </a:p>
          <a:p>
            <a:pPr>
              <a:buBlip>
                <a:blip r:embed="rId5"/>
              </a:buBlip>
            </a:pPr>
            <a:r>
              <a:rPr lang="cs-CZ" sz="3500" i="1" dirty="0" smtClean="0">
                <a:latin typeface="Georgia" panose="02040502050405020303" pitchFamily="18" charset="0"/>
              </a:rPr>
              <a:t>Poté</a:t>
            </a:r>
            <a:r>
              <a:rPr lang="cs-CZ" sz="3500" i="1" dirty="0">
                <a:latin typeface="Georgia" panose="02040502050405020303" pitchFamily="18" charset="0"/>
              </a:rPr>
              <a:t>, co splníte všechny náležitosti, </a:t>
            </a:r>
            <a:r>
              <a:rPr lang="cs-CZ" sz="3500" i="1" u="sng" dirty="0">
                <a:latin typeface="Georgia" panose="02040502050405020303" pitchFamily="18" charset="0"/>
              </a:rPr>
              <a:t>tedy </a:t>
            </a:r>
            <a:r>
              <a:rPr lang="cs-CZ" sz="3500" i="1" u="sng" dirty="0" smtClean="0">
                <a:latin typeface="Georgia" panose="02040502050405020303" pitchFamily="18" charset="0"/>
              </a:rPr>
              <a:t>                i </a:t>
            </a:r>
            <a:r>
              <a:rPr lang="cs-CZ" sz="3500" i="1" u="sng" dirty="0">
                <a:latin typeface="Georgia" panose="02040502050405020303" pitchFamily="18" charset="0"/>
              </a:rPr>
              <a:t>interní </a:t>
            </a:r>
            <a:r>
              <a:rPr lang="cs-CZ" sz="3500" i="1" u="sng" dirty="0" smtClean="0">
                <a:latin typeface="Georgia" panose="02040502050405020303" pitchFamily="18" charset="0"/>
              </a:rPr>
              <a:t>sdílení</a:t>
            </a:r>
            <a:r>
              <a:rPr lang="cs-CZ" sz="3500" i="1" dirty="0" smtClean="0">
                <a:latin typeface="Georgia" panose="02040502050405020303" pitchFamily="18" charset="0"/>
              </a:rPr>
              <a:t>, musí záznam podepsat pedagog, garant, statutární orgán školy                           a statutární orgán zaměstnavatele.</a:t>
            </a:r>
          </a:p>
          <a:p>
            <a:pPr marL="0" indent="0">
              <a:buNone/>
            </a:pPr>
            <a:endParaRPr lang="cs-CZ" i="1" dirty="0" smtClean="0">
              <a:latin typeface="Georgia" panose="02040502050405020303" pitchFamily="18" charset="0"/>
            </a:endParaRPr>
          </a:p>
          <a:p>
            <a:pPr>
              <a:buBlip>
                <a:blip r:embed="rId5"/>
              </a:buBlip>
            </a:pPr>
            <a:endParaRPr lang="cs-CZ" i="1" dirty="0" smtClean="0">
              <a:latin typeface="Georgia" panose="02040502050405020303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7/10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5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908720"/>
            <a:ext cx="7427168" cy="1152128"/>
          </a:xfrm>
        </p:spPr>
        <p:txBody>
          <a:bodyPr>
            <a:normAutofit/>
          </a:bodyPr>
          <a:lstStyle/>
          <a:p>
            <a:pPr algn="l"/>
            <a:r>
              <a:rPr lang="cs-CZ" sz="3600" b="1" dirty="0" smtClean="0">
                <a:latin typeface="Georgia" pitchFamily="18" charset="0"/>
              </a:rPr>
              <a:t>PŘÍNOS</a:t>
            </a:r>
            <a:endParaRPr lang="cs-CZ" sz="3600" b="1" dirty="0">
              <a:latin typeface="Georgia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9632" y="2420888"/>
            <a:ext cx="7427168" cy="3705275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cs-CZ" dirty="0" smtClean="0">
                <a:latin typeface="Georgia" pitchFamily="18" charset="0"/>
              </a:rPr>
              <a:t>rozvoj odborných kompetencí využitelných ve výuce</a:t>
            </a:r>
          </a:p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s</a:t>
            </a:r>
            <a:r>
              <a:rPr lang="cs-CZ" dirty="0" smtClean="0">
                <a:latin typeface="Georgia" pitchFamily="18" charset="0"/>
              </a:rPr>
              <a:t>rovnání školní teorie s praktickými postupy v organizacích</a:t>
            </a:r>
          </a:p>
          <a:p>
            <a:pPr>
              <a:buBlip>
                <a:blip r:embed="rId3"/>
              </a:buBlip>
            </a:pPr>
            <a:r>
              <a:rPr lang="cs-CZ" dirty="0">
                <a:latin typeface="Georgia" pitchFamily="18" charset="0"/>
              </a:rPr>
              <a:t>m</a:t>
            </a:r>
            <a:r>
              <a:rPr lang="cs-CZ" dirty="0" smtClean="0">
                <a:latin typeface="Georgia" pitchFamily="18" charset="0"/>
              </a:rPr>
              <a:t>ožnost obohatit výuku reálnými příklady</a:t>
            </a:r>
            <a:endParaRPr lang="cs-CZ" dirty="0">
              <a:latin typeface="Georgia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876256" y="5944195"/>
            <a:ext cx="2133600" cy="365125"/>
          </a:xfrm>
        </p:spPr>
        <p:txBody>
          <a:bodyPr/>
          <a:lstStyle/>
          <a:p>
            <a:r>
              <a:rPr lang="cs-CZ" sz="2000" dirty="0" smtClean="0">
                <a:latin typeface="Georgia" pitchFamily="18" charset="0"/>
              </a:rPr>
              <a:t>8/10</a:t>
            </a:r>
            <a:endParaRPr lang="cs-CZ" sz="2000" dirty="0">
              <a:latin typeface="Georgia" pitchFamily="18" charset="0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876256" y="6237312"/>
            <a:ext cx="2133600" cy="365125"/>
          </a:xfrm>
        </p:spPr>
        <p:txBody>
          <a:bodyPr/>
          <a:lstStyle/>
          <a:p>
            <a:pPr algn="r"/>
            <a:fld id="{07F9CF23-6AA4-47C5-AB9B-EB81BC1AF2EE}" type="datetime8">
              <a:rPr lang="cs-CZ" smtClean="0">
                <a:latin typeface="Georgia" pitchFamily="18" charset="0"/>
              </a:rPr>
              <a:pPr algn="r"/>
              <a:t>19.10.2017 8:58</a:t>
            </a:fld>
            <a:endParaRPr lang="cs-CZ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162</TotalTime>
  <Words>335</Words>
  <Application>Microsoft Office PowerPoint</Application>
  <PresentationFormat>Předvádění na obrazovce (4:3)</PresentationFormat>
  <Paragraphs>85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Georgia</vt:lpstr>
      <vt:lpstr>1</vt:lpstr>
      <vt:lpstr>STÁŽ A JEJÍ PŘÍNOS</vt:lpstr>
      <vt:lpstr>JAK VYBRAT STÁŽ</vt:lpstr>
      <vt:lpstr>JAK VYBRAT STÁŽ</vt:lpstr>
      <vt:lpstr>NAŠE STÁŽE</vt:lpstr>
      <vt:lpstr>DOKUMENTACE</vt:lpstr>
      <vt:lpstr>Dohoda o spolupráci  mezi školou a zaměstnavatelem</vt:lpstr>
      <vt:lpstr>Úprava pracovních pozic stáže</vt:lpstr>
      <vt:lpstr>Záznam o provedené stáži</vt:lpstr>
      <vt:lpstr>PŘÍNOS</vt:lpstr>
      <vt:lpstr>ZÁVĚREČNÉ ZHODNOCENÍ</vt:lpstr>
      <vt:lpstr> Děkuji Vám za pozornost  Se stážemi pedagogů GP a SOŠŽ Vás seznámila Mgr. Věra Lačňáková</vt:lpstr>
    </vt:vector>
  </TitlesOfParts>
  <Company>Vysoká škola logistiky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pro prezentace</dc:title>
  <dc:creator>%username%</dc:creator>
  <cp:lastModifiedBy>Lačňáková Věra</cp:lastModifiedBy>
  <cp:revision>23</cp:revision>
  <dcterms:created xsi:type="dcterms:W3CDTF">2012-10-08T13:16:57Z</dcterms:created>
  <dcterms:modified xsi:type="dcterms:W3CDTF">2017-10-19T06:58:22Z</dcterms:modified>
</cp:coreProperties>
</file>