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7" r:id="rId1"/>
  </p:sldMasterIdLst>
  <p:notesMasterIdLst>
    <p:notesMasterId r:id="rId11"/>
  </p:notesMasterIdLst>
  <p:handoutMasterIdLst>
    <p:handoutMasterId r:id="rId12"/>
  </p:handoutMasterIdLst>
  <p:sldIdLst>
    <p:sldId id="256" r:id="rId2"/>
    <p:sldId id="317" r:id="rId3"/>
    <p:sldId id="329" r:id="rId4"/>
    <p:sldId id="330" r:id="rId5"/>
    <p:sldId id="331" r:id="rId6"/>
    <p:sldId id="328" r:id="rId7"/>
    <p:sldId id="332" r:id="rId8"/>
    <p:sldId id="327" r:id="rId9"/>
    <p:sldId id="319" r:id="rId10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88" autoAdjust="0"/>
    <p:restoredTop sz="94671" autoAdjust="0"/>
  </p:normalViewPr>
  <p:slideViewPr>
    <p:cSldViewPr>
      <p:cViewPr varScale="1">
        <p:scale>
          <a:sx n="108" d="100"/>
          <a:sy n="108" d="100"/>
        </p:scale>
        <p:origin x="504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880" y="-126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4971165C-4382-424E-9505-95D68F23AF4F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60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D8E91019-A055-4C0A-8303-60D7233D8B1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68138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5562" tIns="47781" rIns="95562" bIns="47781" rtlCol="0"/>
          <a:lstStyle>
            <a:lvl1pPr algn="r">
              <a:defRPr sz="1300"/>
            </a:lvl1pPr>
          </a:lstStyle>
          <a:p>
            <a:fld id="{AEE3945A-8DB9-4344-9252-7C095CE2B840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2" tIns="47781" rIns="95562" bIns="47781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5562" tIns="47781" rIns="95562" bIns="47781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l">
              <a:defRPr sz="13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60" cy="496332"/>
          </a:xfrm>
          <a:prstGeom prst="rect">
            <a:avLst/>
          </a:prstGeom>
        </p:spPr>
        <p:txBody>
          <a:bodyPr vert="horz" lIns="95562" tIns="47781" rIns="95562" bIns="47781" rtlCol="0" anchor="b"/>
          <a:lstStyle>
            <a:lvl1pPr algn="r">
              <a:defRPr sz="1300"/>
            </a:lvl1pPr>
          </a:lstStyle>
          <a:p>
            <a:fld id="{ABCC41F2-E063-418F-9B22-EA255D8F8E3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85791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CC41F2-E063-418F-9B22-EA255D8F8E3E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76204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2367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9100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11849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1803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684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2001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70285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2330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4017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10075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7688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568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5432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918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9000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501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25AFD4-9C33-4E8B-9BAA-6FA315B805CA}" type="datetimeFigureOut">
              <a:rPr lang="cs-CZ" smtClean="0"/>
              <a:t>15.3.2017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247DC1E8-2770-4730-90E2-D83B29F5A36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486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  <p:sldLayoutId id="2147484001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  <p:sldLayoutId id="2147484010" r:id="rId13"/>
    <p:sldLayoutId id="2147484011" r:id="rId14"/>
    <p:sldLayoutId id="2147484012" r:id="rId15"/>
    <p:sldLayoutId id="214748401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466044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PODPORA NADÁNÍ</a:t>
            </a:r>
            <a:br>
              <a:rPr lang="cs-CZ" sz="36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*VZDĚLÁVÁNÍ*</a:t>
            </a:r>
            <a:br>
              <a:rPr lang="cs-CZ" sz="36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cs-CZ" sz="36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VOLNOČASOVÁ PEDAGOGIKA</a:t>
            </a:r>
            <a:endParaRPr lang="cs-CZ" sz="36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75656" y="-315416"/>
            <a:ext cx="6400800" cy="2616696"/>
          </a:xfrm>
        </p:spPr>
        <p:txBody>
          <a:bodyPr>
            <a:noAutofit/>
          </a:bodyPr>
          <a:lstStyle/>
          <a:p>
            <a:endParaRPr lang="cs-CZ" sz="2400" dirty="0"/>
          </a:p>
          <a:p>
            <a:pPr algn="ctr"/>
            <a:r>
              <a:rPr lang="cs-CZ" sz="2400" dirty="0" smtClean="0"/>
              <a:t>     </a:t>
            </a:r>
            <a:r>
              <a:rPr lang="cs-CZ" sz="2400" dirty="0" smtClean="0">
                <a:cs typeface="Times New Roman" panose="02020603050405020304" pitchFamily="18" charset="0"/>
              </a:rPr>
              <a:t>Mgr. Blanka Mašková</a:t>
            </a:r>
            <a:br>
              <a:rPr lang="cs-CZ" sz="2400" dirty="0" smtClean="0">
                <a:cs typeface="Times New Roman" panose="02020603050405020304" pitchFamily="18" charset="0"/>
              </a:rPr>
            </a:br>
            <a:r>
              <a:rPr lang="cs-CZ" sz="2400" dirty="0" smtClean="0">
                <a:cs typeface="Times New Roman" panose="02020603050405020304" pitchFamily="18" charset="0"/>
              </a:rPr>
              <a:t>Středisko volného času ATLAS a BIOS, Přerov</a:t>
            </a:r>
          </a:p>
          <a:p>
            <a:endParaRPr lang="cs-CZ" sz="2400" dirty="0"/>
          </a:p>
          <a:p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16186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59632" y="562670"/>
            <a:ext cx="8229600" cy="562074"/>
          </a:xfrm>
        </p:spPr>
        <p:txBody>
          <a:bodyPr>
            <a:noAutofit/>
          </a:bodyPr>
          <a:lstStyle/>
          <a:p>
            <a:pPr algn="ctr"/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PÉČE O NADÁNÍ JE NEDÍLNOU A VÝZNAMNOU SOUČÁSTÍ  ZÁJMOVÉHO  VZDĚLÁVÁNÍ </a:t>
            </a:r>
            <a:endParaRPr lang="cs-CZ" sz="24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79128" y="1196752"/>
            <a:ext cx="7557368" cy="554461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cs-CZ" sz="1700" dirty="0" smtClean="0"/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1700" b="1" dirty="0" smtClean="0">
                <a:cs typeface="Times New Roman" panose="02020603050405020304" pitchFamily="18" charset="0"/>
              </a:rPr>
              <a:t>Dle Školského zákona </a:t>
            </a:r>
            <a:r>
              <a:rPr lang="cs-CZ" sz="1700" b="1" dirty="0">
                <a:cs typeface="Times New Roman" panose="02020603050405020304" pitchFamily="18" charset="0"/>
              </a:rPr>
              <a:t>č</a:t>
            </a:r>
            <a:r>
              <a:rPr lang="cs-CZ" sz="1700" b="1" dirty="0" smtClean="0">
                <a:cs typeface="Times New Roman" panose="02020603050405020304" pitchFamily="18" charset="0"/>
              </a:rPr>
              <a:t>. 561/04 </a:t>
            </a:r>
            <a:r>
              <a:rPr lang="cs-CZ" sz="1700" b="1" dirty="0">
                <a:cs typeface="Times New Roman" panose="02020603050405020304" pitchFamily="18" charset="0"/>
              </a:rPr>
              <a:t>Sb., </a:t>
            </a:r>
            <a:r>
              <a:rPr lang="cs-CZ" sz="1700" b="1" dirty="0" smtClean="0">
                <a:cs typeface="Times New Roman" panose="02020603050405020304" pitchFamily="18" charset="0"/>
              </a:rPr>
              <a:t>§ 111, </a:t>
            </a:r>
            <a:r>
              <a:rPr lang="cs-CZ" sz="1700" b="1" dirty="0">
                <a:cs typeface="Times New Roman" panose="02020603050405020304" pitchFamily="18" charset="0"/>
              </a:rPr>
              <a:t>odst. </a:t>
            </a:r>
            <a:r>
              <a:rPr lang="cs-CZ" sz="1700" b="1" dirty="0" smtClean="0">
                <a:cs typeface="Times New Roman" panose="02020603050405020304" pitchFamily="18" charset="0"/>
              </a:rPr>
              <a:t>2, </a:t>
            </a:r>
            <a:r>
              <a:rPr lang="cs-CZ" sz="1700" dirty="0" smtClean="0">
                <a:cs typeface="Times New Roman" panose="02020603050405020304" pitchFamily="18" charset="0"/>
              </a:rPr>
              <a:t>se </a:t>
            </a:r>
            <a:r>
              <a:rPr lang="cs-CZ" sz="1700" dirty="0">
                <a:cs typeface="Times New Roman" panose="02020603050405020304" pitchFamily="18" charset="0"/>
              </a:rPr>
              <a:t>Střediska volného času </a:t>
            </a:r>
            <a:r>
              <a:rPr lang="cs-CZ" sz="1700" dirty="0" smtClean="0">
                <a:cs typeface="Times New Roman" panose="02020603050405020304" pitchFamily="18" charset="0"/>
              </a:rPr>
              <a:t>dále </a:t>
            </a:r>
            <a:r>
              <a:rPr lang="cs-CZ" sz="1700" dirty="0">
                <a:cs typeface="Times New Roman" panose="02020603050405020304" pitchFamily="18" charset="0"/>
              </a:rPr>
              <a:t>podílejí na další péči o nadané děti, žáky a studenty a ve spolupráci se školami a dalšími institucemi rovněž na organizaci soutěží a přehlídek dětí a žáků.</a:t>
            </a:r>
          </a:p>
          <a:p>
            <a:pPr algn="just">
              <a:buFont typeface="Wingdings" panose="05000000000000000000" pitchFamily="2" charset="2"/>
              <a:buChar char="v"/>
            </a:pPr>
            <a:endParaRPr lang="cs-CZ" sz="1700" b="1" dirty="0" smtClean="0"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1700" b="1" dirty="0" smtClean="0">
                <a:cs typeface="Times New Roman" panose="02020603050405020304" pitchFamily="18" charset="0"/>
              </a:rPr>
              <a:t>SVČ a DDM v Olomouckém kraji </a:t>
            </a:r>
            <a:r>
              <a:rPr lang="cs-CZ" sz="1700" dirty="0" smtClean="0">
                <a:cs typeface="Times New Roman" panose="02020603050405020304" pitchFamily="18" charset="0"/>
              </a:rPr>
              <a:t>úspěšně dlouhodobě naplňují výše zmiňované znění školského zákona nejen v rámci pravidelných aktivit (kroužky, kurzy aj. zájmové útvary), ale také jako iniciátoři a realizátoři mnoha nepravidelných aktivit, které napomáhají rozvíjet různé typy nadání. Od svého vzniku Olomoucký Kraj přikládá velký význam podpoře soutěží a přehlídek různého typu, stěžejní jsou ale soutěže a přehlídky MŠMT. Olomoucký Kraj se rozhodl využít možností SVČ a oslovil 5 školských organizací pro zájmové vzdělávání (Olomouc, Přerov, Prostějov, Šumperk a Jeseník), které pověřil organizováním okresních, krajských, i celostátních soutěží a přehlídek.</a:t>
            </a:r>
            <a:endParaRPr lang="cs-CZ" sz="17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17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PODPORA SOUTĚŽÍ A PŘEHLÍDEK V ZÁJMOVÉM VZDĚLÁVÁNÍ</a:t>
            </a:r>
            <a:endParaRPr lang="cs-CZ" sz="24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619672" y="1700808"/>
            <a:ext cx="6914728" cy="4535760"/>
          </a:xfrm>
        </p:spPr>
        <p:txBody>
          <a:bodyPr>
            <a:normAutofit fontScale="62500" lnSpcReduction="2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cs-CZ" sz="2700" dirty="0" smtClean="0">
                <a:cs typeface="Times New Roman" panose="02020603050405020304" pitchFamily="18" charset="0"/>
              </a:rPr>
              <a:t>Soutěže a přehlídky jsou podle odborníků v oblasti pedagogiky považovány za hlavní nástroje, podle kterých lze identifikovat nadané dítě (žáka) v různých oborech,</a:t>
            </a:r>
            <a:br>
              <a:rPr lang="cs-CZ" sz="2700" dirty="0" smtClean="0">
                <a:cs typeface="Times New Roman" panose="02020603050405020304" pitchFamily="18" charset="0"/>
              </a:rPr>
            </a:br>
            <a:r>
              <a:rPr lang="cs-CZ" sz="2700" dirty="0" smtClean="0">
                <a:cs typeface="Times New Roman" panose="02020603050405020304" pitchFamily="18" charset="0"/>
              </a:rPr>
              <a:t>či věkových skupinách. </a:t>
            </a:r>
          </a:p>
          <a:p>
            <a:pPr marL="0" indent="0" algn="just">
              <a:buNone/>
            </a:pPr>
            <a:endParaRPr lang="cs-CZ" sz="2700" dirty="0" smtClean="0"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2700" dirty="0" smtClean="0">
                <a:cs typeface="Times New Roman" panose="02020603050405020304" pitchFamily="18" charset="0"/>
              </a:rPr>
              <a:t>MŠMT vyhlašuje každoročně na 150 celostátních soutěží </a:t>
            </a:r>
            <a:br>
              <a:rPr lang="cs-CZ" sz="2700" dirty="0" smtClean="0">
                <a:cs typeface="Times New Roman" panose="02020603050405020304" pitchFamily="18" charset="0"/>
              </a:rPr>
            </a:br>
            <a:r>
              <a:rPr lang="cs-CZ" sz="2700" dirty="0" smtClean="0">
                <a:cs typeface="Times New Roman" panose="02020603050405020304" pitchFamily="18" charset="0"/>
              </a:rPr>
              <a:t>a přehlídek s cílem podpořit práci s talentovanými žáky, zvyšovat kvalitu a rozšířit péči o talentované. </a:t>
            </a:r>
            <a:br>
              <a:rPr lang="cs-CZ" sz="2700" dirty="0" smtClean="0">
                <a:cs typeface="Times New Roman" panose="02020603050405020304" pitchFamily="18" charset="0"/>
              </a:rPr>
            </a:br>
            <a:endParaRPr lang="cs-CZ" sz="2700" dirty="0" smtClean="0"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2700" dirty="0" smtClean="0">
                <a:cs typeface="Times New Roman" panose="02020603050405020304" pitchFamily="18" charset="0"/>
              </a:rPr>
              <a:t>Od roku 2011 MŠMT vyhlašuje dotační program, který má ocenit tuto práci škol i finančními prostředky. Program EXCELENCE byl nejprve jen pro střední školy a od r. 2016 </a:t>
            </a:r>
            <a:r>
              <a:rPr lang="cs-CZ" sz="2700" dirty="0">
                <a:cs typeface="Times New Roman" panose="02020603050405020304" pitchFamily="18" charset="0"/>
              </a:rPr>
              <a:t/>
            </a:r>
            <a:br>
              <a:rPr lang="cs-CZ" sz="2700" dirty="0">
                <a:cs typeface="Times New Roman" panose="02020603050405020304" pitchFamily="18" charset="0"/>
              </a:rPr>
            </a:br>
            <a:r>
              <a:rPr lang="cs-CZ" sz="2700" dirty="0" smtClean="0">
                <a:cs typeface="Times New Roman" panose="02020603050405020304" pitchFamily="18" charset="0"/>
              </a:rPr>
              <a:t>je i pro školy základní. Olomoucký Kraj, i díky kvalitně zpracovaným podkladům organizátory soutěží, patří </a:t>
            </a:r>
            <a:br>
              <a:rPr lang="cs-CZ" sz="2700" dirty="0" smtClean="0">
                <a:cs typeface="Times New Roman" panose="02020603050405020304" pitchFamily="18" charset="0"/>
              </a:rPr>
            </a:br>
            <a:r>
              <a:rPr lang="cs-CZ" sz="2700" dirty="0" smtClean="0">
                <a:cs typeface="Times New Roman" panose="02020603050405020304" pitchFamily="18" charset="0"/>
              </a:rPr>
              <a:t>od začátku EXCELENCE mezi nejúspěšnější žadatele programu, což dokládá tabulka zpracovaná </a:t>
            </a:r>
            <a:br>
              <a:rPr lang="cs-CZ" sz="2700" dirty="0" smtClean="0">
                <a:cs typeface="Times New Roman" panose="02020603050405020304" pitchFamily="18" charset="0"/>
              </a:rPr>
            </a:br>
            <a:r>
              <a:rPr lang="cs-CZ" sz="2700" dirty="0" smtClean="0">
                <a:cs typeface="Times New Roman" panose="02020603050405020304" pitchFamily="18" charset="0"/>
              </a:rPr>
              <a:t>Bc. Kateřinou Koskovou, pracovnicí na </a:t>
            </a:r>
            <a:r>
              <a:rPr lang="cs-CZ" sz="2700" dirty="0" smtClean="0"/>
              <a:t>Odboru </a:t>
            </a:r>
            <a:r>
              <a:rPr lang="cs-CZ" sz="2700" dirty="0"/>
              <a:t>školství, sportu a </a:t>
            </a:r>
            <a:r>
              <a:rPr lang="cs-CZ" sz="2700" dirty="0" smtClean="0"/>
              <a:t>kultury, oddělení </a:t>
            </a:r>
            <a:r>
              <a:rPr lang="cs-CZ" sz="2700" dirty="0"/>
              <a:t>krajského vzdělávání, sportu </a:t>
            </a:r>
            <a:r>
              <a:rPr lang="cs-CZ" sz="2700" dirty="0" smtClean="0"/>
              <a:t/>
            </a:r>
            <a:br>
              <a:rPr lang="cs-CZ" sz="2700" dirty="0" smtClean="0"/>
            </a:br>
            <a:r>
              <a:rPr lang="cs-CZ" sz="2700" dirty="0" smtClean="0"/>
              <a:t>a dotací Olomouckého Kraje.</a:t>
            </a:r>
            <a:endParaRPr lang="cs-CZ" sz="2700" dirty="0"/>
          </a:p>
          <a:p>
            <a:pPr marL="0" indent="0">
              <a:buNone/>
            </a:pPr>
            <a:endParaRPr lang="cs-CZ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46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HODNOCENÍ ŽÁKŮ A ŠKOL PODLE VÝSLEDKŮ </a:t>
            </a:r>
            <a:b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V SOUTĚŽÍCH</a:t>
            </a:r>
            <a:endParaRPr lang="cs-CZ" sz="24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grpSp>
        <p:nvGrpSpPr>
          <p:cNvPr id="211" name="Group 5"/>
          <p:cNvGrpSpPr>
            <a:grpSpLocks noChangeAspect="1"/>
          </p:cNvGrpSpPr>
          <p:nvPr/>
        </p:nvGrpSpPr>
        <p:grpSpPr bwMode="auto">
          <a:xfrm>
            <a:off x="1161166" y="1484112"/>
            <a:ext cx="7370763" cy="3370262"/>
            <a:chOff x="549" y="1134"/>
            <a:chExt cx="4643" cy="2123"/>
          </a:xfrm>
        </p:grpSpPr>
        <p:sp>
          <p:nvSpPr>
            <p:cNvPr id="212" name="AutoShape 4"/>
            <p:cNvSpPr>
              <a:spLocks noChangeAspect="1" noChangeArrowheads="1" noTextEdit="1"/>
            </p:cNvSpPr>
            <p:nvPr/>
          </p:nvSpPr>
          <p:spPr bwMode="auto">
            <a:xfrm>
              <a:off x="549" y="1134"/>
              <a:ext cx="4643" cy="2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sz="1700" dirty="0"/>
            </a:p>
          </p:txBody>
        </p:sp>
        <p:grpSp>
          <p:nvGrpSpPr>
            <p:cNvPr id="213" name="Group 206"/>
            <p:cNvGrpSpPr>
              <a:grpSpLocks/>
            </p:cNvGrpSpPr>
            <p:nvPr/>
          </p:nvGrpSpPr>
          <p:grpSpPr bwMode="auto">
            <a:xfrm>
              <a:off x="755" y="1159"/>
              <a:ext cx="3914" cy="1898"/>
              <a:chOff x="755" y="1159"/>
              <a:chExt cx="3914" cy="1898"/>
            </a:xfrm>
          </p:grpSpPr>
          <p:sp>
            <p:nvSpPr>
              <p:cNvPr id="219" name="Rectangle 6"/>
              <p:cNvSpPr>
                <a:spLocks noChangeArrowheads="1"/>
              </p:cNvSpPr>
              <p:nvPr/>
            </p:nvSpPr>
            <p:spPr bwMode="auto">
              <a:xfrm>
                <a:off x="755" y="1159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1" name="Rectangle 8"/>
              <p:cNvSpPr>
                <a:spLocks noChangeArrowheads="1"/>
              </p:cNvSpPr>
              <p:nvPr/>
            </p:nvSpPr>
            <p:spPr bwMode="auto">
              <a:xfrm>
                <a:off x="2628" y="1159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3" name="Rectangle 10"/>
              <p:cNvSpPr>
                <a:spLocks noChangeArrowheads="1"/>
              </p:cNvSpPr>
              <p:nvPr/>
            </p:nvSpPr>
            <p:spPr bwMode="auto">
              <a:xfrm>
                <a:off x="3670" y="1159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5" name="Rectangle 12"/>
              <p:cNvSpPr>
                <a:spLocks noChangeArrowheads="1"/>
              </p:cNvSpPr>
              <p:nvPr/>
            </p:nvSpPr>
            <p:spPr bwMode="auto">
              <a:xfrm>
                <a:off x="3987" y="1159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6" name="Rectangle 13"/>
              <p:cNvSpPr>
                <a:spLocks noChangeArrowheads="1"/>
              </p:cNvSpPr>
              <p:nvPr/>
            </p:nvSpPr>
            <p:spPr bwMode="auto">
              <a:xfrm>
                <a:off x="4011" y="1159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0" name="Rectangle 17"/>
              <p:cNvSpPr>
                <a:spLocks noChangeArrowheads="1"/>
              </p:cNvSpPr>
              <p:nvPr/>
            </p:nvSpPr>
            <p:spPr bwMode="auto">
              <a:xfrm>
                <a:off x="4407" y="1314"/>
                <a:ext cx="85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1" name="Rectangle 18"/>
              <p:cNvSpPr>
                <a:spLocks noChangeArrowheads="1"/>
              </p:cNvSpPr>
              <p:nvPr/>
            </p:nvSpPr>
            <p:spPr bwMode="auto">
              <a:xfrm>
                <a:off x="4431" y="1314"/>
                <a:ext cx="85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3" name="Rectangle 20"/>
              <p:cNvSpPr>
                <a:spLocks noChangeArrowheads="1"/>
              </p:cNvSpPr>
              <p:nvPr/>
            </p:nvSpPr>
            <p:spPr bwMode="auto">
              <a:xfrm>
                <a:off x="3446" y="1468"/>
                <a:ext cx="85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1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4" name="Rectangle 21"/>
              <p:cNvSpPr>
                <a:spLocks noChangeArrowheads="1"/>
              </p:cNvSpPr>
              <p:nvPr/>
            </p:nvSpPr>
            <p:spPr bwMode="auto">
              <a:xfrm>
                <a:off x="2917" y="1622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5" name="Rectangle 22"/>
              <p:cNvSpPr>
                <a:spLocks noChangeArrowheads="1"/>
              </p:cNvSpPr>
              <p:nvPr/>
            </p:nvSpPr>
            <p:spPr bwMode="auto">
              <a:xfrm>
                <a:off x="1128" y="1781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6" name="Rectangle 23"/>
              <p:cNvSpPr>
                <a:spLocks noChangeArrowheads="1"/>
              </p:cNvSpPr>
              <p:nvPr/>
            </p:nvSpPr>
            <p:spPr bwMode="auto">
              <a:xfrm>
                <a:off x="1296" y="1781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1" name="Rectangle 28"/>
              <p:cNvSpPr>
                <a:spLocks noChangeArrowheads="1"/>
              </p:cNvSpPr>
              <p:nvPr/>
            </p:nvSpPr>
            <p:spPr bwMode="auto">
              <a:xfrm>
                <a:off x="2871" y="1915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4" name="Rectangle 31"/>
              <p:cNvSpPr>
                <a:spLocks noChangeArrowheads="1"/>
              </p:cNvSpPr>
              <p:nvPr/>
            </p:nvSpPr>
            <p:spPr bwMode="auto">
              <a:xfrm>
                <a:off x="3419" y="1915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6" name="Rectangle 33"/>
              <p:cNvSpPr>
                <a:spLocks noChangeArrowheads="1"/>
              </p:cNvSpPr>
              <p:nvPr/>
            </p:nvSpPr>
            <p:spPr bwMode="auto">
              <a:xfrm>
                <a:off x="4217" y="1915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7" name="Rectangle 34"/>
              <p:cNvSpPr>
                <a:spLocks noChangeArrowheads="1"/>
              </p:cNvSpPr>
              <p:nvPr/>
            </p:nvSpPr>
            <p:spPr bwMode="auto">
              <a:xfrm>
                <a:off x="1070" y="177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48" name="Rectangle 35"/>
              <p:cNvSpPr>
                <a:spLocks noChangeArrowheads="1"/>
              </p:cNvSpPr>
              <p:nvPr/>
            </p:nvSpPr>
            <p:spPr bwMode="auto">
              <a:xfrm>
                <a:off x="1070" y="177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50" name="Rectangle 37"/>
              <p:cNvSpPr>
                <a:spLocks noChangeArrowheads="1"/>
              </p:cNvSpPr>
              <p:nvPr/>
            </p:nvSpPr>
            <p:spPr bwMode="auto">
              <a:xfrm>
                <a:off x="1974" y="177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52" name="Rectangle 39"/>
              <p:cNvSpPr>
                <a:spLocks noChangeArrowheads="1"/>
              </p:cNvSpPr>
              <p:nvPr/>
            </p:nvSpPr>
            <p:spPr bwMode="auto">
              <a:xfrm>
                <a:off x="3319" y="177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54" name="Rectangle 41"/>
              <p:cNvSpPr>
                <a:spLocks noChangeArrowheads="1"/>
              </p:cNvSpPr>
              <p:nvPr/>
            </p:nvSpPr>
            <p:spPr bwMode="auto">
              <a:xfrm>
                <a:off x="4664" y="177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55" name="Rectangle 42"/>
              <p:cNvSpPr>
                <a:spLocks noChangeArrowheads="1"/>
              </p:cNvSpPr>
              <p:nvPr/>
            </p:nvSpPr>
            <p:spPr bwMode="auto">
              <a:xfrm>
                <a:off x="4664" y="177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61" name="Rectangle 48"/>
              <p:cNvSpPr>
                <a:spLocks noChangeArrowheads="1"/>
              </p:cNvSpPr>
              <p:nvPr/>
            </p:nvSpPr>
            <p:spPr bwMode="auto">
              <a:xfrm>
                <a:off x="1239" y="2054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3" name="Rectangle 50"/>
              <p:cNvSpPr>
                <a:spLocks noChangeArrowheads="1"/>
              </p:cNvSpPr>
              <p:nvPr/>
            </p:nvSpPr>
            <p:spPr bwMode="auto">
              <a:xfrm>
                <a:off x="2030" y="2054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8" name="Rectangle 55"/>
              <p:cNvSpPr>
                <a:spLocks noChangeArrowheads="1"/>
              </p:cNvSpPr>
              <p:nvPr/>
            </p:nvSpPr>
            <p:spPr bwMode="auto">
              <a:xfrm>
                <a:off x="2598" y="2054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0" name="Rectangle 57"/>
              <p:cNvSpPr>
                <a:spLocks noChangeArrowheads="1"/>
              </p:cNvSpPr>
              <p:nvPr/>
            </p:nvSpPr>
            <p:spPr bwMode="auto">
              <a:xfrm>
                <a:off x="3409" y="2054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1" name="Rectangle 58"/>
              <p:cNvSpPr>
                <a:spLocks noChangeArrowheads="1"/>
              </p:cNvSpPr>
              <p:nvPr/>
            </p:nvSpPr>
            <p:spPr bwMode="auto">
              <a:xfrm>
                <a:off x="1070" y="2051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73" name="Rectangle 60"/>
              <p:cNvSpPr>
                <a:spLocks noChangeArrowheads="1"/>
              </p:cNvSpPr>
              <p:nvPr/>
            </p:nvSpPr>
            <p:spPr bwMode="auto">
              <a:xfrm>
                <a:off x="1974" y="2051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75" name="Rectangle 62"/>
              <p:cNvSpPr>
                <a:spLocks noChangeArrowheads="1"/>
              </p:cNvSpPr>
              <p:nvPr/>
            </p:nvSpPr>
            <p:spPr bwMode="auto">
              <a:xfrm>
                <a:off x="3319" y="2051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77" name="Rectangle 64"/>
              <p:cNvSpPr>
                <a:spLocks noChangeArrowheads="1"/>
              </p:cNvSpPr>
              <p:nvPr/>
            </p:nvSpPr>
            <p:spPr bwMode="auto">
              <a:xfrm>
                <a:off x="4664" y="2051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83" name="Rectangle 70"/>
              <p:cNvSpPr>
                <a:spLocks noChangeArrowheads="1"/>
              </p:cNvSpPr>
              <p:nvPr/>
            </p:nvSpPr>
            <p:spPr bwMode="auto">
              <a:xfrm>
                <a:off x="1351" y="2193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5" name="Rectangle 72"/>
              <p:cNvSpPr>
                <a:spLocks noChangeArrowheads="1"/>
              </p:cNvSpPr>
              <p:nvPr/>
            </p:nvSpPr>
            <p:spPr bwMode="auto">
              <a:xfrm>
                <a:off x="2086" y="2193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7" name="Rectangle 74"/>
              <p:cNvSpPr>
                <a:spLocks noChangeArrowheads="1"/>
              </p:cNvSpPr>
              <p:nvPr/>
            </p:nvSpPr>
            <p:spPr bwMode="auto">
              <a:xfrm>
                <a:off x="2278" y="2193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9" name="Rectangle 76"/>
              <p:cNvSpPr>
                <a:spLocks noChangeArrowheads="1"/>
              </p:cNvSpPr>
              <p:nvPr/>
            </p:nvSpPr>
            <p:spPr bwMode="auto">
              <a:xfrm>
                <a:off x="2599" y="2193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1" name="Rectangle 78"/>
              <p:cNvSpPr>
                <a:spLocks noChangeArrowheads="1"/>
              </p:cNvSpPr>
              <p:nvPr/>
            </p:nvSpPr>
            <p:spPr bwMode="auto">
              <a:xfrm>
                <a:off x="3049" y="2193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3" name="Rectangle 80"/>
              <p:cNvSpPr>
                <a:spLocks noChangeArrowheads="1"/>
              </p:cNvSpPr>
              <p:nvPr/>
            </p:nvSpPr>
            <p:spPr bwMode="auto">
              <a:xfrm>
                <a:off x="3409" y="2193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4" name="Rectangle 81"/>
              <p:cNvSpPr>
                <a:spLocks noChangeArrowheads="1"/>
              </p:cNvSpPr>
              <p:nvPr/>
            </p:nvSpPr>
            <p:spPr bwMode="auto">
              <a:xfrm>
                <a:off x="1070" y="2190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96" name="Rectangle 83"/>
              <p:cNvSpPr>
                <a:spLocks noChangeArrowheads="1"/>
              </p:cNvSpPr>
              <p:nvPr/>
            </p:nvSpPr>
            <p:spPr bwMode="auto">
              <a:xfrm>
                <a:off x="1974" y="2190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298" name="Rectangle 85"/>
              <p:cNvSpPr>
                <a:spLocks noChangeArrowheads="1"/>
              </p:cNvSpPr>
              <p:nvPr/>
            </p:nvSpPr>
            <p:spPr bwMode="auto">
              <a:xfrm>
                <a:off x="3319" y="2190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00" name="Rectangle 87"/>
              <p:cNvSpPr>
                <a:spLocks noChangeArrowheads="1"/>
              </p:cNvSpPr>
              <p:nvPr/>
            </p:nvSpPr>
            <p:spPr bwMode="auto">
              <a:xfrm>
                <a:off x="4664" y="2190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06" name="Rectangle 93"/>
              <p:cNvSpPr>
                <a:spLocks noChangeArrowheads="1"/>
              </p:cNvSpPr>
              <p:nvPr/>
            </p:nvSpPr>
            <p:spPr bwMode="auto">
              <a:xfrm>
                <a:off x="1351" y="2332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0" name="Rectangle 97"/>
              <p:cNvSpPr>
                <a:spLocks noChangeArrowheads="1"/>
              </p:cNvSpPr>
              <p:nvPr/>
            </p:nvSpPr>
            <p:spPr bwMode="auto">
              <a:xfrm>
                <a:off x="2278" y="2332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2" name="Rectangle 99"/>
              <p:cNvSpPr>
                <a:spLocks noChangeArrowheads="1"/>
              </p:cNvSpPr>
              <p:nvPr/>
            </p:nvSpPr>
            <p:spPr bwMode="auto">
              <a:xfrm>
                <a:off x="2599" y="2332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4" name="Rectangle 101"/>
              <p:cNvSpPr>
                <a:spLocks noChangeArrowheads="1"/>
              </p:cNvSpPr>
              <p:nvPr/>
            </p:nvSpPr>
            <p:spPr bwMode="auto">
              <a:xfrm>
                <a:off x="3049" y="2332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6" name="Rectangle 103"/>
              <p:cNvSpPr>
                <a:spLocks noChangeArrowheads="1"/>
              </p:cNvSpPr>
              <p:nvPr/>
            </p:nvSpPr>
            <p:spPr bwMode="auto">
              <a:xfrm>
                <a:off x="3409" y="2332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Rectangle 104"/>
              <p:cNvSpPr>
                <a:spLocks noChangeArrowheads="1"/>
              </p:cNvSpPr>
              <p:nvPr/>
            </p:nvSpPr>
            <p:spPr bwMode="auto">
              <a:xfrm>
                <a:off x="1070" y="2329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19" name="Rectangle 106"/>
              <p:cNvSpPr>
                <a:spLocks noChangeArrowheads="1"/>
              </p:cNvSpPr>
              <p:nvPr/>
            </p:nvSpPr>
            <p:spPr bwMode="auto">
              <a:xfrm>
                <a:off x="1974" y="2329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21" name="Rectangle 108"/>
              <p:cNvSpPr>
                <a:spLocks noChangeArrowheads="1"/>
              </p:cNvSpPr>
              <p:nvPr/>
            </p:nvSpPr>
            <p:spPr bwMode="auto">
              <a:xfrm>
                <a:off x="3319" y="2329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23" name="Rectangle 110"/>
              <p:cNvSpPr>
                <a:spLocks noChangeArrowheads="1"/>
              </p:cNvSpPr>
              <p:nvPr/>
            </p:nvSpPr>
            <p:spPr bwMode="auto">
              <a:xfrm>
                <a:off x="4664" y="2329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29" name="Rectangle 116"/>
              <p:cNvSpPr>
                <a:spLocks noChangeArrowheads="1"/>
              </p:cNvSpPr>
              <p:nvPr/>
            </p:nvSpPr>
            <p:spPr bwMode="auto">
              <a:xfrm>
                <a:off x="1351" y="2471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5" name="Rectangle 122"/>
              <p:cNvSpPr>
                <a:spLocks noChangeArrowheads="1"/>
              </p:cNvSpPr>
              <p:nvPr/>
            </p:nvSpPr>
            <p:spPr bwMode="auto">
              <a:xfrm>
                <a:off x="2599" y="2471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7" name="Rectangle 124"/>
              <p:cNvSpPr>
                <a:spLocks noChangeArrowheads="1"/>
              </p:cNvSpPr>
              <p:nvPr/>
            </p:nvSpPr>
            <p:spPr bwMode="auto">
              <a:xfrm>
                <a:off x="3049" y="2471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8" name="Rectangle 125"/>
              <p:cNvSpPr>
                <a:spLocks noChangeArrowheads="1"/>
              </p:cNvSpPr>
              <p:nvPr/>
            </p:nvSpPr>
            <p:spPr bwMode="auto">
              <a:xfrm>
                <a:off x="3376" y="2471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9" name="Rectangle 126"/>
              <p:cNvSpPr>
                <a:spLocks noChangeArrowheads="1"/>
              </p:cNvSpPr>
              <p:nvPr/>
            </p:nvSpPr>
            <p:spPr bwMode="auto">
              <a:xfrm>
                <a:off x="3409" y="2471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0" name="Rectangle 127"/>
              <p:cNvSpPr>
                <a:spLocks noChangeArrowheads="1"/>
              </p:cNvSpPr>
              <p:nvPr/>
            </p:nvSpPr>
            <p:spPr bwMode="auto">
              <a:xfrm>
                <a:off x="1070" y="246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42" name="Rectangle 129"/>
              <p:cNvSpPr>
                <a:spLocks noChangeArrowheads="1"/>
              </p:cNvSpPr>
              <p:nvPr/>
            </p:nvSpPr>
            <p:spPr bwMode="auto">
              <a:xfrm>
                <a:off x="1974" y="246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44" name="Rectangle 131"/>
              <p:cNvSpPr>
                <a:spLocks noChangeArrowheads="1"/>
              </p:cNvSpPr>
              <p:nvPr/>
            </p:nvSpPr>
            <p:spPr bwMode="auto">
              <a:xfrm>
                <a:off x="3319" y="246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46" name="Rectangle 133"/>
              <p:cNvSpPr>
                <a:spLocks noChangeArrowheads="1"/>
              </p:cNvSpPr>
              <p:nvPr/>
            </p:nvSpPr>
            <p:spPr bwMode="auto">
              <a:xfrm>
                <a:off x="4664" y="2468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52" name="Rectangle 139"/>
              <p:cNvSpPr>
                <a:spLocks noChangeArrowheads="1"/>
              </p:cNvSpPr>
              <p:nvPr/>
            </p:nvSpPr>
            <p:spPr bwMode="auto">
              <a:xfrm>
                <a:off x="1351" y="2611"/>
                <a:ext cx="0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cs-CZ" altLang="cs-CZ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8" name="Rectangle 145"/>
              <p:cNvSpPr>
                <a:spLocks noChangeArrowheads="1"/>
              </p:cNvSpPr>
              <p:nvPr/>
            </p:nvSpPr>
            <p:spPr bwMode="auto">
              <a:xfrm>
                <a:off x="2599" y="2611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0" name="Rectangle 147"/>
              <p:cNvSpPr>
                <a:spLocks noChangeArrowheads="1"/>
              </p:cNvSpPr>
              <p:nvPr/>
            </p:nvSpPr>
            <p:spPr bwMode="auto">
              <a:xfrm>
                <a:off x="3049" y="2611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2" name="Rectangle 149"/>
              <p:cNvSpPr>
                <a:spLocks noChangeArrowheads="1"/>
              </p:cNvSpPr>
              <p:nvPr/>
            </p:nvSpPr>
            <p:spPr bwMode="auto">
              <a:xfrm>
                <a:off x="3409" y="2611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3" name="Rectangle 150"/>
              <p:cNvSpPr>
                <a:spLocks noChangeArrowheads="1"/>
              </p:cNvSpPr>
              <p:nvPr/>
            </p:nvSpPr>
            <p:spPr bwMode="auto">
              <a:xfrm>
                <a:off x="1070" y="2607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65" name="Rectangle 152"/>
              <p:cNvSpPr>
                <a:spLocks noChangeArrowheads="1"/>
              </p:cNvSpPr>
              <p:nvPr/>
            </p:nvSpPr>
            <p:spPr bwMode="auto">
              <a:xfrm>
                <a:off x="1974" y="2607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67" name="Rectangle 154"/>
              <p:cNvSpPr>
                <a:spLocks noChangeArrowheads="1"/>
              </p:cNvSpPr>
              <p:nvPr/>
            </p:nvSpPr>
            <p:spPr bwMode="auto">
              <a:xfrm>
                <a:off x="3319" y="2607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69" name="Rectangle 156"/>
              <p:cNvSpPr>
                <a:spLocks noChangeArrowheads="1"/>
              </p:cNvSpPr>
              <p:nvPr/>
            </p:nvSpPr>
            <p:spPr bwMode="auto">
              <a:xfrm>
                <a:off x="4664" y="2607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79" name="Rectangle 166"/>
              <p:cNvSpPr>
                <a:spLocks noChangeArrowheads="1"/>
              </p:cNvSpPr>
              <p:nvPr/>
            </p:nvSpPr>
            <p:spPr bwMode="auto">
              <a:xfrm>
                <a:off x="2470" y="2750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3" name="Rectangle 170"/>
              <p:cNvSpPr>
                <a:spLocks noChangeArrowheads="1"/>
              </p:cNvSpPr>
              <p:nvPr/>
            </p:nvSpPr>
            <p:spPr bwMode="auto">
              <a:xfrm>
                <a:off x="3049" y="2750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7" name="Rectangle 174"/>
              <p:cNvSpPr>
                <a:spLocks noChangeArrowheads="1"/>
              </p:cNvSpPr>
              <p:nvPr/>
            </p:nvSpPr>
            <p:spPr bwMode="auto">
              <a:xfrm>
                <a:off x="4313" y="2750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8" name="Rectangle 175"/>
              <p:cNvSpPr>
                <a:spLocks noChangeArrowheads="1"/>
              </p:cNvSpPr>
              <p:nvPr/>
            </p:nvSpPr>
            <p:spPr bwMode="auto">
              <a:xfrm>
                <a:off x="1070" y="2746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90" name="Rectangle 177"/>
              <p:cNvSpPr>
                <a:spLocks noChangeArrowheads="1"/>
              </p:cNvSpPr>
              <p:nvPr/>
            </p:nvSpPr>
            <p:spPr bwMode="auto">
              <a:xfrm>
                <a:off x="1974" y="2746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92" name="Rectangle 179"/>
              <p:cNvSpPr>
                <a:spLocks noChangeArrowheads="1"/>
              </p:cNvSpPr>
              <p:nvPr/>
            </p:nvSpPr>
            <p:spPr bwMode="auto">
              <a:xfrm>
                <a:off x="3319" y="2746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394" name="Rectangle 181"/>
              <p:cNvSpPr>
                <a:spLocks noChangeArrowheads="1"/>
              </p:cNvSpPr>
              <p:nvPr/>
            </p:nvSpPr>
            <p:spPr bwMode="auto">
              <a:xfrm>
                <a:off x="4664" y="2746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00" name="Rectangle 187"/>
              <p:cNvSpPr>
                <a:spLocks noChangeArrowheads="1"/>
              </p:cNvSpPr>
              <p:nvPr/>
            </p:nvSpPr>
            <p:spPr bwMode="auto">
              <a:xfrm>
                <a:off x="1520" y="2889"/>
                <a:ext cx="83" cy="1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cs-CZ" altLang="cs-CZ" sz="14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Calibri" pitchFamily="34" charset="0"/>
                    <a:cs typeface="Arial" pitchFamily="34" charset="0"/>
                  </a:rPr>
                  <a:t> </a:t>
                </a:r>
                <a:endParaRPr kumimoji="0" lang="cs-CZ" altLang="cs-CZ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3" name="Rectangle 190"/>
              <p:cNvSpPr>
                <a:spLocks noChangeArrowheads="1"/>
              </p:cNvSpPr>
              <p:nvPr/>
            </p:nvSpPr>
            <p:spPr bwMode="auto">
              <a:xfrm>
                <a:off x="1070" y="288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05" name="Rectangle 192"/>
              <p:cNvSpPr>
                <a:spLocks noChangeArrowheads="1"/>
              </p:cNvSpPr>
              <p:nvPr/>
            </p:nvSpPr>
            <p:spPr bwMode="auto">
              <a:xfrm>
                <a:off x="1974" y="288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07" name="Rectangle 194"/>
              <p:cNvSpPr>
                <a:spLocks noChangeArrowheads="1"/>
              </p:cNvSpPr>
              <p:nvPr/>
            </p:nvSpPr>
            <p:spPr bwMode="auto">
              <a:xfrm>
                <a:off x="3319" y="288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09" name="Rectangle 196"/>
              <p:cNvSpPr>
                <a:spLocks noChangeArrowheads="1"/>
              </p:cNvSpPr>
              <p:nvPr/>
            </p:nvSpPr>
            <p:spPr bwMode="auto">
              <a:xfrm>
                <a:off x="4664" y="288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11" name="Rectangle 198"/>
              <p:cNvSpPr>
                <a:spLocks noChangeArrowheads="1"/>
              </p:cNvSpPr>
              <p:nvPr/>
            </p:nvSpPr>
            <p:spPr bwMode="auto">
              <a:xfrm>
                <a:off x="1070" y="302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12" name="Rectangle 199"/>
              <p:cNvSpPr>
                <a:spLocks noChangeArrowheads="1"/>
              </p:cNvSpPr>
              <p:nvPr/>
            </p:nvSpPr>
            <p:spPr bwMode="auto">
              <a:xfrm>
                <a:off x="1070" y="302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15" name="Rectangle 202"/>
              <p:cNvSpPr>
                <a:spLocks noChangeArrowheads="1"/>
              </p:cNvSpPr>
              <p:nvPr/>
            </p:nvSpPr>
            <p:spPr bwMode="auto">
              <a:xfrm>
                <a:off x="1974" y="302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  <p:sp>
            <p:nvSpPr>
              <p:cNvPr id="418" name="Rectangle 205"/>
              <p:cNvSpPr>
                <a:spLocks noChangeArrowheads="1"/>
              </p:cNvSpPr>
              <p:nvPr/>
            </p:nvSpPr>
            <p:spPr bwMode="auto">
              <a:xfrm>
                <a:off x="3319" y="3025"/>
                <a:ext cx="5" cy="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cs-CZ"/>
              </a:p>
            </p:txBody>
          </p:sp>
        </p:grpSp>
        <p:sp>
          <p:nvSpPr>
            <p:cNvPr id="216" name="Rectangle 209"/>
            <p:cNvSpPr>
              <a:spLocks noChangeArrowheads="1"/>
            </p:cNvSpPr>
            <p:nvPr/>
          </p:nvSpPr>
          <p:spPr bwMode="auto">
            <a:xfrm>
              <a:off x="4664" y="3025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17" name="Rectangle 210"/>
            <p:cNvSpPr>
              <a:spLocks noChangeArrowheads="1"/>
            </p:cNvSpPr>
            <p:nvPr/>
          </p:nvSpPr>
          <p:spPr bwMode="auto">
            <a:xfrm>
              <a:off x="4664" y="3025"/>
              <a:ext cx="5" cy="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/>
            </a:p>
          </p:txBody>
        </p:sp>
        <p:sp>
          <p:nvSpPr>
            <p:cNvPr id="218" name="Rectangle 211"/>
            <p:cNvSpPr>
              <a:spLocks noChangeArrowheads="1"/>
            </p:cNvSpPr>
            <p:nvPr/>
          </p:nvSpPr>
          <p:spPr bwMode="auto">
            <a:xfrm>
              <a:off x="652" y="3029"/>
              <a:ext cx="83" cy="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cs-CZ" altLang="cs-CZ" sz="14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20" name="Zástupný symbol pro obsah 2"/>
          <p:cNvSpPr>
            <a:spLocks noGrp="1"/>
          </p:cNvSpPr>
          <p:nvPr>
            <p:ph idx="1"/>
          </p:nvPr>
        </p:nvSpPr>
        <p:spPr>
          <a:xfrm>
            <a:off x="1914969" y="1579163"/>
            <a:ext cx="6732115" cy="377762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1700" dirty="0">
                <a:cs typeface="Times New Roman" panose="02020603050405020304" pitchFamily="18" charset="0"/>
              </a:rPr>
              <a:t>	</a:t>
            </a:r>
            <a:r>
              <a:rPr lang="cs-CZ" sz="1700" dirty="0" smtClean="0">
                <a:cs typeface="Times New Roman" panose="02020603050405020304" pitchFamily="18" charset="0"/>
              </a:rPr>
              <a:t>Přehled finančních prostředků získaných z rozvojového programu MŠMT pro školy Olomouckého Kraje ,,Hodnocení žáků a škol podle výsledků v soutěžích Excelence středních </a:t>
            </a:r>
            <a:br>
              <a:rPr lang="cs-CZ" sz="1700" dirty="0" smtClean="0">
                <a:cs typeface="Times New Roman" panose="02020603050405020304" pitchFamily="18" charset="0"/>
              </a:rPr>
            </a:br>
            <a:r>
              <a:rPr lang="cs-CZ" sz="1700" dirty="0" smtClean="0">
                <a:cs typeface="Times New Roman" panose="02020603050405020304" pitchFamily="18" charset="0"/>
              </a:rPr>
              <a:t>a základních škol“, v letech 2011 – 2016.</a:t>
            </a:r>
          </a:p>
        </p:txBody>
      </p:sp>
      <p:graphicFrame>
        <p:nvGraphicFramePr>
          <p:cNvPr id="1026" name="Tabulka 10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567073"/>
              </p:ext>
            </p:extLst>
          </p:nvPr>
        </p:nvGraphicFramePr>
        <p:xfrm>
          <a:off x="1763688" y="2969049"/>
          <a:ext cx="6944459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1771"/>
                <a:gridCol w="3096344"/>
                <a:gridCol w="3096344"/>
              </a:tblGrid>
              <a:tr h="576731"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Rok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Finanční</a:t>
                      </a:r>
                      <a:r>
                        <a:rPr lang="cs-CZ" sz="1700" baseline="0" dirty="0" smtClean="0"/>
                        <a:t> prostředky získané </a:t>
                      </a:r>
                      <a:br>
                        <a:rPr lang="cs-CZ" sz="1700" baseline="0" dirty="0" smtClean="0"/>
                      </a:br>
                      <a:r>
                        <a:rPr lang="cs-CZ" sz="1700" baseline="0" dirty="0" smtClean="0"/>
                        <a:t>z RP EXCELENCE SŠ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700" dirty="0" smtClean="0"/>
                        <a:t>Finanční</a:t>
                      </a:r>
                      <a:r>
                        <a:rPr lang="cs-CZ" sz="1700" baseline="0" dirty="0" smtClean="0"/>
                        <a:t> prostředky získané z RP EXCELENCE ZŠ</a:t>
                      </a:r>
                      <a:endParaRPr lang="cs-CZ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2011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1 589 992 Kč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-</a:t>
                      </a:r>
                      <a:endParaRPr lang="cs-CZ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2012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1 634 413 Kč (2. místo)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-</a:t>
                      </a:r>
                      <a:endParaRPr lang="cs-CZ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2013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1 437 058 Kč (5. místo)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-</a:t>
                      </a:r>
                      <a:endParaRPr lang="cs-CZ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2014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1 603 033 Kč (4. místo)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-</a:t>
                      </a:r>
                      <a:endParaRPr lang="cs-CZ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2015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1 633 503 Kč (3. místo)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-</a:t>
                      </a:r>
                      <a:endParaRPr lang="cs-CZ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2016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1 517 261 Kč (4. místo)</a:t>
                      </a:r>
                      <a:endParaRPr lang="cs-CZ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sz="1700" dirty="0" smtClean="0"/>
                        <a:t>491 490 Kč (3.</a:t>
                      </a:r>
                      <a:r>
                        <a:rPr lang="cs-CZ" sz="1700" baseline="0" dirty="0" smtClean="0"/>
                        <a:t> místo)</a:t>
                      </a:r>
                      <a:endParaRPr lang="cs-CZ" sz="17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168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VOLNOČASOVÁ PEDAGOGIKA </a:t>
            </a:r>
            <a:b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A JEJÍ PŘÍNOS V PRÁCI S TALENTOVANÝMI</a:t>
            </a:r>
            <a:endParaRPr lang="cs-CZ" sz="24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19535" y="1556792"/>
            <a:ext cx="6591985" cy="377762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cs-CZ" sz="1700" dirty="0">
                <a:cs typeface="Times New Roman" panose="02020603050405020304" pitchFamily="18" charset="0"/>
              </a:rPr>
              <a:t>	</a:t>
            </a:r>
            <a:r>
              <a:rPr lang="cs-CZ" sz="1700" dirty="0" smtClean="0">
                <a:cs typeface="Times New Roman" panose="02020603050405020304" pitchFamily="18" charset="0"/>
              </a:rPr>
              <a:t>Typologie podle </a:t>
            </a:r>
            <a:r>
              <a:rPr lang="cs-CZ" sz="1700" dirty="0" err="1" smtClean="0">
                <a:cs typeface="Times New Roman" panose="02020603050405020304" pitchFamily="18" charset="0"/>
              </a:rPr>
              <a:t>Bettse</a:t>
            </a:r>
            <a:r>
              <a:rPr lang="cs-CZ" sz="1700" dirty="0" smtClean="0">
                <a:cs typeface="Times New Roman" panose="02020603050405020304" pitchFamily="18" charset="0"/>
              </a:rPr>
              <a:t> a </a:t>
            </a:r>
            <a:r>
              <a:rPr lang="cs-CZ" sz="1700" dirty="0" err="1" smtClean="0">
                <a:cs typeface="Times New Roman" panose="02020603050405020304" pitchFamily="18" charset="0"/>
              </a:rPr>
              <a:t>Neihartové</a:t>
            </a:r>
            <a:r>
              <a:rPr lang="cs-CZ" sz="1700" dirty="0" smtClean="0">
                <a:cs typeface="Times New Roman" panose="02020603050405020304" pitchFamily="18" charset="0"/>
              </a:rPr>
              <a:t> hovoří o 6 obecných typech nadaných dětí. </a:t>
            </a:r>
            <a:r>
              <a:rPr lang="cs-CZ" sz="1700" dirty="0">
                <a:cs typeface="Times New Roman" panose="02020603050405020304" pitchFamily="18" charset="0"/>
              </a:rPr>
              <a:t>Zájmové vzdělávání realizované SVČ a DDM poskytuje jedinečný prostor pro rozvíjení </a:t>
            </a:r>
            <a:r>
              <a:rPr lang="cs-CZ" sz="1700" dirty="0" smtClean="0">
                <a:cs typeface="Times New Roman" panose="02020603050405020304" pitchFamily="18" charset="0"/>
              </a:rPr>
              <a:t>všech </a:t>
            </a:r>
            <a:r>
              <a:rPr lang="cs-CZ" sz="1700" dirty="0">
                <a:cs typeface="Times New Roman" panose="02020603050405020304" pitchFamily="18" charset="0"/>
              </a:rPr>
              <a:t>typů nadání</a:t>
            </a:r>
            <a:r>
              <a:rPr lang="cs-CZ" sz="1700" dirty="0" smtClean="0"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17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ÚSPĚŠNĚ NADANÉ</a:t>
            </a:r>
            <a:r>
              <a:rPr lang="cs-CZ" sz="17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cs-CZ" sz="1700" dirty="0" smtClean="0">
                <a:cs typeface="Times New Roman" panose="02020603050405020304" pitchFamily="18" charset="0"/>
              </a:rPr>
              <a:t>můžete nalézt v mnoha zájmových činnostech, jsou to děti sociálně zdatné, které si umí „hledat“ v oblasti svých zájmů. 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1700" dirty="0" smtClean="0">
                <a:cs typeface="Times New Roman" panose="02020603050405020304" pitchFamily="18" charset="0"/>
              </a:rPr>
              <a:t>Děti s </a:t>
            </a:r>
            <a:r>
              <a:rPr lang="cs-CZ" sz="17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KREATIVNÍM NADÁNÍM</a:t>
            </a:r>
            <a:r>
              <a:rPr lang="cs-CZ" sz="17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cs-CZ" sz="1700" dirty="0" smtClean="0">
                <a:cs typeface="Times New Roman" panose="02020603050405020304" pitchFamily="18" charset="0"/>
              </a:rPr>
              <a:t>„odkryje“ často členství </a:t>
            </a:r>
            <a:br>
              <a:rPr lang="cs-CZ" sz="1700" dirty="0" smtClean="0">
                <a:cs typeface="Times New Roman" panose="02020603050405020304" pitchFamily="18" charset="0"/>
              </a:rPr>
            </a:br>
            <a:r>
              <a:rPr lang="cs-CZ" sz="1700" dirty="0" smtClean="0">
                <a:cs typeface="Times New Roman" panose="02020603050405020304" pitchFamily="18" charset="0"/>
              </a:rPr>
              <a:t>v nějakém   tvořivém, umělecky  zaměřeném zájmovém útvaru.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17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NADANÍ NEZÁVISLE UČÍCÍ SE </a:t>
            </a:r>
            <a:r>
              <a:rPr lang="cs-CZ" sz="1700" dirty="0" smtClean="0">
                <a:cs typeface="Times New Roman" panose="02020603050405020304" pitchFamily="18" charset="0"/>
              </a:rPr>
              <a:t>patří často mezi iniciátory různých nepravidelných aktivit vyplývajících z pravidelné činnosti, které se tyto děti účastní. Děti jsou komunikativní a neformální prostor  v SVČ nebo DDM jim umožňuje využívat získané vědomosti, patří mezi. </a:t>
            </a:r>
          </a:p>
        </p:txBody>
      </p:sp>
    </p:spTree>
    <p:extLst>
      <p:ext uri="{BB962C8B-B14F-4D97-AF65-F5344CB8AC3E}">
        <p14:creationId xmlns:p14="http://schemas.microsoft.com/office/powerpoint/2010/main" val="32128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07704" y="620688"/>
            <a:ext cx="6696744" cy="5217443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cs-CZ" sz="1700" dirty="0">
                <a:cs typeface="Times New Roman" panose="02020603050405020304" pitchFamily="18" charset="0"/>
              </a:rPr>
              <a:t>Zájmová činnost je vhodná pro objevení </a:t>
            </a:r>
            <a:r>
              <a:rPr lang="cs-CZ" sz="17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UTAJENĚ NADANÝCH </a:t>
            </a:r>
            <a:r>
              <a:rPr lang="cs-CZ" sz="1700" dirty="0">
                <a:cs typeface="Times New Roman" panose="02020603050405020304" pitchFamily="18" charset="0"/>
              </a:rPr>
              <a:t>mezi které patří více děvčata s výborným písemným projevem, která nechtějí být zviditelněna. 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sz="1700" dirty="0">
                <a:cs typeface="Times New Roman" panose="02020603050405020304" pitchFamily="18" charset="0"/>
              </a:rPr>
              <a:t>Příležitost </a:t>
            </a:r>
            <a:r>
              <a:rPr lang="cs-CZ" sz="1700" dirty="0" smtClean="0">
                <a:cs typeface="Times New Roman" panose="02020603050405020304" pitchFamily="18" charset="0"/>
              </a:rPr>
              <a:t>projevit </a:t>
            </a:r>
            <a:r>
              <a:rPr lang="cs-CZ" sz="1700" dirty="0">
                <a:cs typeface="Times New Roman" panose="02020603050405020304" pitchFamily="18" charset="0"/>
              </a:rPr>
              <a:t>svůj talent mají ve volnočasových zařízeních také děti tzv. </a:t>
            </a:r>
            <a:r>
              <a:rPr lang="cs-CZ" sz="1700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DVAKRÁT </a:t>
            </a:r>
            <a:r>
              <a:rPr lang="cs-CZ" sz="17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VYJÍMEČNÉ, </a:t>
            </a:r>
            <a:r>
              <a:rPr lang="cs-CZ" sz="1700" dirty="0">
                <a:cs typeface="Times New Roman" panose="02020603050405020304" pitchFamily="18" charset="0"/>
              </a:rPr>
              <a:t>tedy děti s různými </a:t>
            </a:r>
            <a:r>
              <a:rPr lang="cs-CZ" sz="1700" dirty="0" smtClean="0">
                <a:cs typeface="Times New Roman" panose="02020603050405020304" pitchFamily="18" charset="0"/>
              </a:rPr>
              <a:t>,,</a:t>
            </a:r>
            <a:r>
              <a:rPr lang="cs-CZ" sz="1700" dirty="0" err="1" smtClean="0">
                <a:cs typeface="Times New Roman" panose="02020603050405020304" pitchFamily="18" charset="0"/>
              </a:rPr>
              <a:t>dys</a:t>
            </a:r>
            <a:r>
              <a:rPr lang="cs-CZ" sz="1700" dirty="0" smtClean="0">
                <a:cs typeface="Times New Roman" panose="02020603050405020304" pitchFamily="18" charset="0"/>
              </a:rPr>
              <a:t>“ </a:t>
            </a:r>
            <a:r>
              <a:rPr lang="cs-CZ" sz="1700" dirty="0">
                <a:cs typeface="Times New Roman" panose="02020603050405020304" pitchFamily="18" charset="0"/>
              </a:rPr>
              <a:t>nebo poškozením sluchu, zraku apod., kde </a:t>
            </a:r>
            <a:r>
              <a:rPr lang="cs-CZ" sz="1700" dirty="0" smtClean="0">
                <a:cs typeface="Times New Roman" panose="02020603050405020304" pitchFamily="18" charset="0"/>
              </a:rPr>
              <a:t>handicap v </a:t>
            </a:r>
            <a:r>
              <a:rPr lang="cs-CZ" sz="1700" dirty="0">
                <a:cs typeface="Times New Roman" panose="02020603050405020304" pitchFamily="18" charset="0"/>
              </a:rPr>
              <a:t>této oblasti může zakrývat nadání v určité oblasti, vysoký intelekt. Vhodně zvolená zájmová činnost může tyto nadané děti zviditelnit a povzbudit.     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cs-CZ" sz="1700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ANTISOCIÁLNÍ nebo „ZTROSKOTANÉ“ NADANÉ DÍTĚ </a:t>
            </a:r>
            <a:r>
              <a:rPr lang="cs-CZ" sz="1700" dirty="0" smtClean="0">
                <a:cs typeface="Times New Roman" panose="02020603050405020304" pitchFamily="18" charset="0"/>
              </a:rPr>
              <a:t>bývá často v opozici téměř vůči všemu, je ale možné, že jej osloví tzv. přirozená autorita vedoucího kroužku, odborníka v oboru. Aktivita v neformálním prostředí může být pro tyto děti záchrannou sítí.</a:t>
            </a:r>
          </a:p>
          <a:p>
            <a:pPr marL="0" indent="0">
              <a:buNone/>
            </a:pPr>
            <a:endParaRPr lang="cs-CZ" sz="1700" dirty="0" smtClean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cs-CZ" sz="17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endParaRPr lang="cs-CZ" sz="17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73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979712" y="620688"/>
            <a:ext cx="6591985" cy="576064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	V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zájmovém vzdělávání se talentovaným dětem věnujeme od počátků Domů dětí a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mládeže a od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r. 2004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/>
            </a:r>
            <a:b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je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vše základní, potřebné k práci s nadanými na našich zařízeních, podchyceno i ve školském zákoně. </a:t>
            </a:r>
          </a:p>
          <a:p>
            <a:pPr marL="0" indent="0" algn="just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	Síť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středisek volného času nabízí neformální prostředí otevřené všem věkovým, sociálním a odbornostním skupinám, s kvalitními pedagogy a externími i interními odborníky. Domy dětí a mládeže a Střediska volného času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/>
            </a:r>
            <a:b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si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kladou za cíl zajistit spokojený život dítěte a podporovat jeho všestranný rozvoj vhodnými mimoškolními aktivitami.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/>
            </a:r>
            <a:b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V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případě diagnostiky určitého talentu u dětí v některé </a:t>
            </a:r>
            <a:br>
              <a:rPr lang="cs-CZ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</a:b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z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oblastí, rozvíjí jejich předpoklady. Záměrem volnočasových zařízení v této oblasti je zejména rozvoj schopností těchto relativně nadaných dětí .</a:t>
            </a:r>
          </a:p>
          <a:p>
            <a:pPr marL="0" indent="0" algn="just">
              <a:buNone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	Důležitý </a:t>
            </a:r>
            <a:r>
              <a:rPr lang="cs-CZ" dirty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je individuální přístup ke každému jedinci. Cílem škol a školských zařízení není jen rozvoj vědomostí, ale celé osobnosti dítěte. Pedagogové volného času kladou velký důraz také na podporu sociálních a emocionálních schopností, které bývají v některých případech slabší stránkou talentovaných dětí. Učí děti poznávat jejich přednosti a případné slabiny změnit k lepšímu. Také je učí lépe zvládat stres, který přináší každá výjimečnost.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2264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635896" y="620688"/>
            <a:ext cx="8229600" cy="720080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Něco málo na závěr</a:t>
            </a:r>
            <a:endParaRPr lang="cs-CZ" sz="24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71192" y="1268760"/>
            <a:ext cx="6589240" cy="5256584"/>
          </a:xfrm>
        </p:spPr>
        <p:txBody>
          <a:bodyPr>
            <a:normAutofit fontScale="92500" lnSpcReduction="10000"/>
          </a:bodyPr>
          <a:lstStyle/>
          <a:p>
            <a:pPr algn="just">
              <a:buFont typeface="Wingdings" panose="05000000000000000000" pitchFamily="2" charset="2"/>
              <a:buChar char="v"/>
            </a:pPr>
            <a:r>
              <a:rPr lang="cs-CZ" dirty="0" smtClean="0">
                <a:cs typeface="Times New Roman" panose="02020603050405020304" pitchFamily="18" charset="0"/>
              </a:rPr>
              <a:t>J.A.K. považoval za úvodní potřebu dítěte „dobře </a:t>
            </a:r>
            <a:br>
              <a:rPr lang="cs-CZ" dirty="0" smtClean="0">
                <a:cs typeface="Times New Roman" panose="02020603050405020304" pitchFamily="18" charset="0"/>
              </a:rPr>
            </a:br>
            <a:r>
              <a:rPr lang="cs-CZ" dirty="0" smtClean="0">
                <a:cs typeface="Times New Roman" panose="02020603050405020304" pitchFamily="18" charset="0"/>
              </a:rPr>
              <a:t>se narodit“, tedy aby se narodilo zdravé, chtěné, vítané </a:t>
            </a:r>
            <a:br>
              <a:rPr lang="cs-CZ" dirty="0" smtClean="0">
                <a:cs typeface="Times New Roman" panose="02020603050405020304" pitchFamily="18" charset="0"/>
              </a:rPr>
            </a:br>
            <a:r>
              <a:rPr lang="cs-CZ" dirty="0" smtClean="0">
                <a:cs typeface="Times New Roman" panose="02020603050405020304" pitchFamily="18" charset="0"/>
              </a:rPr>
              <a:t>a nadané.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dirty="0" smtClean="0">
                <a:cs typeface="Times New Roman" panose="02020603050405020304" pitchFamily="18" charset="0"/>
              </a:rPr>
              <a:t>Je krásné objevit a podporovat rozvoj nadání dítěte, neméně důležité ale je stále respektovat věkové </a:t>
            </a:r>
            <a:br>
              <a:rPr lang="cs-CZ" dirty="0" smtClean="0">
                <a:cs typeface="Times New Roman" panose="02020603050405020304" pitchFamily="18" charset="0"/>
              </a:rPr>
            </a:br>
            <a:r>
              <a:rPr lang="cs-CZ" dirty="0" smtClean="0">
                <a:cs typeface="Times New Roman" panose="02020603050405020304" pitchFamily="18" charset="0"/>
              </a:rPr>
              <a:t>a individuální zvláštnosti, aby nebyl tlak na děti nepřiměřený a demotivující. Dnes často chtějí rodiče vidět úspěch dítěte hned a bohužel i za tu cenu, že u dítěte se vytrácí pocit radosti z činnosti, která je jim blízká a ve které dosahují výborné výsledky. Hlavně pokud se přidá časový pres, často promítání vlastních tužeb rodičů do dítěte, nebo snaha dospělých uspokojit své ego.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cs-CZ" dirty="0">
                <a:cs typeface="Times New Roman" panose="02020603050405020304" pitchFamily="18" charset="0"/>
              </a:rPr>
              <a:t>Pokud je podpora rodičů </a:t>
            </a:r>
            <a:r>
              <a:rPr lang="cs-CZ" dirty="0" smtClean="0">
                <a:cs typeface="Times New Roman" panose="02020603050405020304" pitchFamily="18" charset="0"/>
              </a:rPr>
              <a:t>přiměřená</a:t>
            </a:r>
            <a:r>
              <a:rPr lang="cs-CZ" dirty="0">
                <a:cs typeface="Times New Roman" panose="02020603050405020304" pitchFamily="18" charset="0"/>
              </a:rPr>
              <a:t>, vyvážená, koordinovaná se školou a doplněná </a:t>
            </a:r>
            <a:r>
              <a:rPr lang="cs-CZ" dirty="0" smtClean="0">
                <a:cs typeface="Times New Roman" panose="02020603050405020304" pitchFamily="18" charset="0"/>
              </a:rPr>
              <a:t>vhodným výběrem </a:t>
            </a:r>
            <a:r>
              <a:rPr lang="cs-CZ" dirty="0">
                <a:cs typeface="Times New Roman" panose="02020603050405020304" pitchFamily="18" charset="0"/>
              </a:rPr>
              <a:t>volnočasových </a:t>
            </a:r>
            <a:r>
              <a:rPr lang="cs-CZ" dirty="0" smtClean="0">
                <a:cs typeface="Times New Roman" panose="02020603050405020304" pitchFamily="18" charset="0"/>
              </a:rPr>
              <a:t>aktivit, tak lze napomáhat rozvoji osobnosti dítěte. </a:t>
            </a:r>
            <a:r>
              <a:rPr lang="cs-CZ" dirty="0">
                <a:cs typeface="Times New Roman" panose="02020603050405020304" pitchFamily="18" charset="0"/>
              </a:rPr>
              <a:t>Také účast na </a:t>
            </a:r>
            <a:r>
              <a:rPr lang="cs-CZ">
                <a:cs typeface="Times New Roman" panose="02020603050405020304" pitchFamily="18" charset="0"/>
              </a:rPr>
              <a:t>soutěžích </a:t>
            </a:r>
            <a:r>
              <a:rPr lang="cs-CZ" smtClean="0">
                <a:cs typeface="Times New Roman" panose="02020603050405020304" pitchFamily="18" charset="0"/>
              </a:rPr>
              <a:t>potom může </a:t>
            </a:r>
            <a:r>
              <a:rPr lang="cs-CZ" dirty="0">
                <a:cs typeface="Times New Roman" panose="02020603050405020304" pitchFamily="18" charset="0"/>
              </a:rPr>
              <a:t>být pro </a:t>
            </a:r>
            <a:r>
              <a:rPr lang="cs-CZ">
                <a:cs typeface="Times New Roman" panose="02020603050405020304" pitchFamily="18" charset="0"/>
              </a:rPr>
              <a:t>děti </a:t>
            </a:r>
            <a:r>
              <a:rPr lang="cs-CZ" smtClean="0">
                <a:cs typeface="Times New Roman" panose="02020603050405020304" pitchFamily="18" charset="0"/>
              </a:rPr>
              <a:t>možností, </a:t>
            </a:r>
            <a:r>
              <a:rPr lang="cs-CZ" dirty="0">
                <a:cs typeface="Times New Roman" panose="02020603050405020304" pitchFamily="18" charset="0"/>
              </a:rPr>
              <a:t>jak zažít svůj pocit úspěchu, který vede k </a:t>
            </a:r>
            <a:r>
              <a:rPr lang="cs-CZ" dirty="0" smtClean="0">
                <a:cs typeface="Times New Roman" panose="02020603050405020304" pitchFamily="18" charset="0"/>
              </a:rPr>
              <a:t>vytváření </a:t>
            </a:r>
            <a:r>
              <a:rPr lang="cs-CZ" dirty="0">
                <a:cs typeface="Times New Roman" panose="02020603050405020304" pitchFamily="18" charset="0"/>
              </a:rPr>
              <a:t>zdravě soutěživé osobnosti s větším předpokladem uplatnění v </a:t>
            </a:r>
            <a:r>
              <a:rPr lang="cs-CZ" dirty="0" smtClean="0">
                <a:cs typeface="Times New Roman" panose="02020603050405020304" pitchFamily="18" charset="0"/>
              </a:rPr>
              <a:t>dalším životě.</a:t>
            </a:r>
            <a:endParaRPr lang="cs-CZ" dirty="0">
              <a:cs typeface="Times New Roman" panose="02020603050405020304" pitchFamily="18" charset="0"/>
            </a:endParaRPr>
          </a:p>
          <a:p>
            <a:pPr algn="just"/>
            <a:endParaRPr lang="cs-CZ" sz="2400" b="1" dirty="0"/>
          </a:p>
          <a:p>
            <a:pPr algn="just"/>
            <a:endParaRPr lang="cs-CZ" sz="2400" b="1" dirty="0" smtClean="0"/>
          </a:p>
          <a:p>
            <a:pPr algn="just"/>
            <a:endParaRPr lang="cs-CZ" sz="2400" b="1" dirty="0"/>
          </a:p>
          <a:p>
            <a:pPr algn="just"/>
            <a:endParaRPr lang="cs-CZ" sz="2400" b="1" dirty="0" smtClean="0"/>
          </a:p>
          <a:p>
            <a:pPr algn="just"/>
            <a:endParaRPr lang="cs-CZ" sz="2400" b="1" dirty="0"/>
          </a:p>
          <a:p>
            <a:pPr algn="just"/>
            <a:endParaRPr lang="cs-CZ" sz="2400" b="1" dirty="0" smtClean="0"/>
          </a:p>
          <a:p>
            <a:pPr marL="0" indent="0" algn="just">
              <a:buNone/>
            </a:pPr>
            <a:endParaRPr lang="cs-CZ" sz="2400" b="1" dirty="0"/>
          </a:p>
        </p:txBody>
      </p:sp>
    </p:spTree>
    <p:extLst>
      <p:ext uri="{BB962C8B-B14F-4D97-AF65-F5344CB8AC3E}">
        <p14:creationId xmlns:p14="http://schemas.microsoft.com/office/powerpoint/2010/main" val="386236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3275856" y="620688"/>
            <a:ext cx="8229600" cy="720080"/>
          </a:xfrm>
        </p:spPr>
        <p:txBody>
          <a:bodyPr>
            <a:normAutofit/>
          </a:bodyPr>
          <a:lstStyle/>
          <a:p>
            <a:r>
              <a:rPr lang="cs-CZ" sz="2400" b="1" dirty="0" smtClean="0">
                <a:solidFill>
                  <a:schemeClr val="accent1">
                    <a:lumMod val="75000"/>
                  </a:schemeClr>
                </a:solidFill>
                <a:cs typeface="Times New Roman" panose="02020603050405020304" pitchFamily="18" charset="0"/>
              </a:rPr>
              <a:t>DĚKUJI ZA POZORNOST</a:t>
            </a:r>
            <a:endParaRPr lang="cs-CZ" sz="2400" b="1" dirty="0">
              <a:solidFill>
                <a:schemeClr val="accent1">
                  <a:lumMod val="75000"/>
                </a:schemeClr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99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ébla">
  <a:themeElements>
    <a:clrScheme name="Fialová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Stébla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tébla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3663</TotalTime>
  <Words>471</Words>
  <Application>Microsoft Office PowerPoint</Application>
  <PresentationFormat>Předvádění na obrazovce (4:3)</PresentationFormat>
  <Paragraphs>95</Paragraphs>
  <Slides>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</vt:lpstr>
      <vt:lpstr>Wingdings 3</vt:lpstr>
      <vt:lpstr>Stébla</vt:lpstr>
      <vt:lpstr>PODPORA NADÁNÍ *VZDĚLÁVÁNÍ* VOLNOČASOVÁ PEDAGOGIKA</vt:lpstr>
      <vt:lpstr>PÉČE O NADÁNÍ JE NEDÍLNOU A VÝZNAMNOU SOUČÁSTÍ  ZÁJMOVÉHO  VZDĚLÁVÁNÍ </vt:lpstr>
      <vt:lpstr>PODPORA SOUTĚŽÍ A PŘEHLÍDEK V ZÁJMOVÉM VZDĚLÁVÁNÍ</vt:lpstr>
      <vt:lpstr>HODNOCENÍ ŽÁKŮ A ŠKOL PODLE VÝSLEDKŮ  V SOUTĚŽÍCH</vt:lpstr>
      <vt:lpstr>VOLNOČASOVÁ PEDAGOGIKA  A JEJÍ PŘÍNOS V PRÁCI S TALENTOVANÝMI</vt:lpstr>
      <vt:lpstr>Prezentace aplikace PowerPoint</vt:lpstr>
      <vt:lpstr>Prezentace aplikace PowerPoint</vt:lpstr>
      <vt:lpstr>Něco málo na závěr</vt:lpstr>
      <vt:lpstr>DĚKUJI ZA POZORNOST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Pracovnělékařské služby a vybrané otázky zákoníku práce</dc:title>
  <dc:creator>Dana</dc:creator>
  <cp:lastModifiedBy>Karásková Dita</cp:lastModifiedBy>
  <cp:revision>185</cp:revision>
  <cp:lastPrinted>2017-03-15T11:15:20Z</cp:lastPrinted>
  <dcterms:created xsi:type="dcterms:W3CDTF">2013-04-28T07:25:21Z</dcterms:created>
  <dcterms:modified xsi:type="dcterms:W3CDTF">2017-03-15T11:15:26Z</dcterms:modified>
</cp:coreProperties>
</file>