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63" r:id="rId2"/>
    <p:sldId id="257" r:id="rId3"/>
    <p:sldId id="270" r:id="rId4"/>
    <p:sldId id="265" r:id="rId5"/>
    <p:sldId id="271" r:id="rId6"/>
    <p:sldId id="266" r:id="rId7"/>
    <p:sldId id="267" r:id="rId8"/>
    <p:sldId id="272" r:id="rId9"/>
    <p:sldId id="269" r:id="rId10"/>
    <p:sldId id="274" r:id="rId11"/>
    <p:sldId id="273" r:id="rId12"/>
    <p:sldId id="264" r:id="rId13"/>
  </p:sldIdLst>
  <p:sldSz cx="12192000" cy="6858000"/>
  <p:notesSz cx="6797675" cy="992822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A133"/>
    <a:srgbClr val="6D6E70"/>
    <a:srgbClr val="55A5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7" d="100"/>
          <a:sy n="97" d="100"/>
        </p:scale>
        <p:origin x="261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A076C-4431-437F-ADA4-DD7F8436D897}" type="datetimeFigureOut">
              <a:rPr lang="cs-CZ" smtClean="0"/>
              <a:t>12.06.2017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4E4E18-05F7-4561-97E9-60C373CB3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8432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 (dva řádky, s podnadpise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/>
          <p:cNvSpPr/>
          <p:nvPr userDrawn="1"/>
        </p:nvSpPr>
        <p:spPr>
          <a:xfrm>
            <a:off x="-1" y="0"/>
            <a:ext cx="12192000" cy="5896800"/>
          </a:xfrm>
          <a:prstGeom prst="rect">
            <a:avLst/>
          </a:prstGeom>
          <a:solidFill>
            <a:srgbClr val="53A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98400" y="1180803"/>
            <a:ext cx="10358400" cy="3277127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cs-CZ" dirty="0"/>
              <a:t>Kliknutím lze</a:t>
            </a:r>
            <a:br>
              <a:rPr lang="cs-CZ" dirty="0"/>
            </a:br>
            <a:r>
              <a:rPr lang="cs-CZ" dirty="0"/>
              <a:t>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8400" y="4456800"/>
            <a:ext cx="10358400" cy="360000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cxnSp>
        <p:nvCxnSpPr>
          <p:cNvPr id="12" name="Přímá spojnice 11"/>
          <p:cNvCxnSpPr/>
          <p:nvPr userDrawn="1"/>
        </p:nvCxnSpPr>
        <p:spPr>
          <a:xfrm>
            <a:off x="545279" y="2620800"/>
            <a:ext cx="0" cy="2340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Obrázek 1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14920" y="360000"/>
            <a:ext cx="1292760" cy="8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579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 (dva řád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brázek 1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99499" y="3312525"/>
            <a:ext cx="3892500" cy="3555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372400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196800"/>
            <a:ext cx="5157787" cy="29808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2372400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3196800"/>
            <a:ext cx="5183188" cy="29808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14" name="Obdélník 13"/>
          <p:cNvSpPr/>
          <p:nvPr userDrawn="1"/>
        </p:nvSpPr>
        <p:spPr>
          <a:xfrm>
            <a:off x="-1" y="0"/>
            <a:ext cx="12192000" cy="1828800"/>
          </a:xfrm>
          <a:prstGeom prst="rect">
            <a:avLst/>
          </a:prstGeom>
          <a:solidFill>
            <a:srgbClr val="53A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80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998400" y="313200"/>
            <a:ext cx="10356989" cy="1267951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Kliknutím lze</a:t>
            </a:r>
            <a:br>
              <a:rPr lang="cs-CZ" dirty="0"/>
            </a:br>
            <a:r>
              <a:rPr lang="cs-CZ" dirty="0"/>
              <a:t>upravit styl.</a:t>
            </a:r>
            <a:endParaRPr lang="en-US" dirty="0"/>
          </a:p>
        </p:txBody>
      </p:sp>
      <p:cxnSp>
        <p:nvCxnSpPr>
          <p:cNvPr id="16" name="Přímá spojnice 15"/>
          <p:cNvCxnSpPr/>
          <p:nvPr userDrawn="1"/>
        </p:nvCxnSpPr>
        <p:spPr>
          <a:xfrm>
            <a:off x="545282" y="313200"/>
            <a:ext cx="1" cy="1267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100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ze nadpis (jeden řáde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 userDrawn="1"/>
        </p:nvSpPr>
        <p:spPr>
          <a:xfrm>
            <a:off x="-1" y="0"/>
            <a:ext cx="12192000" cy="1281600"/>
          </a:xfrm>
          <a:prstGeom prst="rect">
            <a:avLst/>
          </a:prstGeom>
          <a:solidFill>
            <a:srgbClr val="53A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80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98400" y="313200"/>
            <a:ext cx="10358400" cy="720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cxnSp>
        <p:nvCxnSpPr>
          <p:cNvPr id="8" name="Přímá spojnice 7"/>
          <p:cNvCxnSpPr/>
          <p:nvPr userDrawn="1"/>
        </p:nvCxnSpPr>
        <p:spPr>
          <a:xfrm>
            <a:off x="545282" y="313200"/>
            <a:ext cx="1" cy="720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99499" y="3312525"/>
            <a:ext cx="3892500" cy="355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54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ze nadpis (dva řád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-1" y="0"/>
            <a:ext cx="12192000" cy="1828800"/>
          </a:xfrm>
          <a:prstGeom prst="rect">
            <a:avLst/>
          </a:prstGeom>
          <a:solidFill>
            <a:srgbClr val="53A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80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98400" y="313200"/>
            <a:ext cx="10358400" cy="1267951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Kliknutím lze</a:t>
            </a:r>
            <a:br>
              <a:rPr lang="cs-CZ" dirty="0"/>
            </a:br>
            <a:r>
              <a:rPr lang="cs-CZ" dirty="0"/>
              <a:t>upravit styl.</a:t>
            </a:r>
            <a:endParaRPr lang="en-US" dirty="0"/>
          </a:p>
        </p:txBody>
      </p:sp>
      <p:cxnSp>
        <p:nvCxnSpPr>
          <p:cNvPr id="12" name="Přímá spojnice 11"/>
          <p:cNvCxnSpPr/>
          <p:nvPr userDrawn="1"/>
        </p:nvCxnSpPr>
        <p:spPr>
          <a:xfrm>
            <a:off x="545282" y="313200"/>
            <a:ext cx="1" cy="1267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Obrázek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99499" y="3312525"/>
            <a:ext cx="3892500" cy="355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517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 (s atome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99499" y="3312525"/>
            <a:ext cx="3892500" cy="355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28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 (bez atom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957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 (dva řádky, bez podnadpis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/>
          <p:cNvSpPr/>
          <p:nvPr userDrawn="1"/>
        </p:nvSpPr>
        <p:spPr>
          <a:xfrm>
            <a:off x="-1" y="0"/>
            <a:ext cx="12192000" cy="5896800"/>
          </a:xfrm>
          <a:prstGeom prst="rect">
            <a:avLst/>
          </a:prstGeom>
          <a:solidFill>
            <a:srgbClr val="53A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98400" y="1180800"/>
            <a:ext cx="10358400" cy="376935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cs-CZ" dirty="0"/>
              <a:t>Kliknutím lze</a:t>
            </a:r>
            <a:br>
              <a:rPr lang="cs-CZ" dirty="0"/>
            </a:br>
            <a:r>
              <a:rPr lang="cs-CZ" dirty="0"/>
              <a:t>upravit styl.</a:t>
            </a:r>
            <a:endParaRPr lang="en-US" dirty="0"/>
          </a:p>
        </p:txBody>
      </p:sp>
      <p:cxnSp>
        <p:nvCxnSpPr>
          <p:cNvPr id="12" name="Přímá spojnice 11"/>
          <p:cNvCxnSpPr/>
          <p:nvPr userDrawn="1"/>
        </p:nvCxnSpPr>
        <p:spPr>
          <a:xfrm>
            <a:off x="545279" y="3162300"/>
            <a:ext cx="0" cy="17985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Obrázek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14920" y="360000"/>
            <a:ext cx="1292760" cy="8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12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 (tři řádky, s podnadpise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/>
          <p:cNvSpPr/>
          <p:nvPr userDrawn="1"/>
        </p:nvSpPr>
        <p:spPr>
          <a:xfrm>
            <a:off x="-1" y="0"/>
            <a:ext cx="12192000" cy="5896800"/>
          </a:xfrm>
          <a:prstGeom prst="rect">
            <a:avLst/>
          </a:prstGeom>
          <a:solidFill>
            <a:srgbClr val="53A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98400" y="1180803"/>
            <a:ext cx="10358400" cy="3277127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cs-CZ" dirty="0"/>
              <a:t>Kliknutím</a:t>
            </a:r>
            <a:br>
              <a:rPr lang="cs-CZ" dirty="0"/>
            </a:br>
            <a:r>
              <a:rPr lang="cs-CZ" dirty="0"/>
              <a:t>lze upravit</a:t>
            </a:r>
            <a:br>
              <a:rPr lang="cs-CZ" dirty="0"/>
            </a:br>
            <a:r>
              <a:rPr lang="cs-CZ" dirty="0"/>
              <a:t>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8400" y="4456800"/>
            <a:ext cx="10358400" cy="360000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cxnSp>
        <p:nvCxnSpPr>
          <p:cNvPr id="12" name="Přímá spojnice 11"/>
          <p:cNvCxnSpPr/>
          <p:nvPr userDrawn="1"/>
        </p:nvCxnSpPr>
        <p:spPr>
          <a:xfrm>
            <a:off x="545279" y="1738800"/>
            <a:ext cx="0" cy="3222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Obrázek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14920" y="360000"/>
            <a:ext cx="1292760" cy="8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44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 (tři řádky, bez podnadpis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/>
          <p:cNvSpPr/>
          <p:nvPr userDrawn="1"/>
        </p:nvSpPr>
        <p:spPr>
          <a:xfrm>
            <a:off x="-1" y="0"/>
            <a:ext cx="12192000" cy="5896800"/>
          </a:xfrm>
          <a:prstGeom prst="rect">
            <a:avLst/>
          </a:prstGeom>
          <a:solidFill>
            <a:srgbClr val="53A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98400" y="1180800"/>
            <a:ext cx="10358400" cy="376935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cs-CZ" dirty="0"/>
              <a:t>Kliknutím</a:t>
            </a:r>
            <a:br>
              <a:rPr lang="cs-CZ" dirty="0"/>
            </a:br>
            <a:r>
              <a:rPr lang="cs-CZ" dirty="0"/>
              <a:t>lze upravit</a:t>
            </a:r>
            <a:br>
              <a:rPr lang="cs-CZ" dirty="0"/>
            </a:br>
            <a:r>
              <a:rPr lang="cs-CZ" dirty="0"/>
              <a:t>styl.</a:t>
            </a:r>
            <a:endParaRPr lang="en-US" dirty="0"/>
          </a:p>
        </p:txBody>
      </p:sp>
      <p:cxnSp>
        <p:nvCxnSpPr>
          <p:cNvPr id="12" name="Přímá spojnice 11"/>
          <p:cNvCxnSpPr/>
          <p:nvPr userDrawn="1"/>
        </p:nvCxnSpPr>
        <p:spPr>
          <a:xfrm>
            <a:off x="545279" y="2276476"/>
            <a:ext cx="0" cy="268432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14920" y="360000"/>
            <a:ext cx="1292760" cy="8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096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(jeden řáde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99499" y="3312525"/>
            <a:ext cx="3892500" cy="3555000"/>
          </a:xfrm>
          <a:prstGeom prst="rect">
            <a:avLst/>
          </a:prstGeom>
        </p:spPr>
      </p:pic>
      <p:sp>
        <p:nvSpPr>
          <p:cNvPr id="7" name="Obdélník 6"/>
          <p:cNvSpPr/>
          <p:nvPr userDrawn="1"/>
        </p:nvSpPr>
        <p:spPr>
          <a:xfrm>
            <a:off x="-1" y="0"/>
            <a:ext cx="12192000" cy="1281600"/>
          </a:xfrm>
          <a:prstGeom prst="rect">
            <a:avLst/>
          </a:prstGeom>
          <a:solidFill>
            <a:srgbClr val="53A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400" y="313200"/>
            <a:ext cx="10355400" cy="720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53A133"/>
              </a:buClr>
              <a:defRPr>
                <a:solidFill>
                  <a:srgbClr val="6D6E70"/>
                </a:solidFill>
              </a:defRPr>
            </a:lvl1pPr>
            <a:lvl2pPr>
              <a:buClr>
                <a:srgbClr val="A1CD53"/>
              </a:buClr>
              <a:defRPr>
                <a:solidFill>
                  <a:srgbClr val="6D6E70"/>
                </a:solidFill>
              </a:defRPr>
            </a:lvl2pPr>
            <a:lvl3pPr>
              <a:buClr>
                <a:srgbClr val="A1CD53"/>
              </a:buClr>
              <a:defRPr>
                <a:solidFill>
                  <a:srgbClr val="6D6E70"/>
                </a:solidFill>
              </a:defRPr>
            </a:lvl3pPr>
            <a:lvl4pPr>
              <a:buClr>
                <a:srgbClr val="A1CD53"/>
              </a:buClr>
              <a:defRPr>
                <a:solidFill>
                  <a:srgbClr val="6D6E70"/>
                </a:solidFill>
              </a:defRPr>
            </a:lvl4pPr>
            <a:lvl5pPr>
              <a:buClr>
                <a:srgbClr val="A1CD53"/>
              </a:buClr>
              <a:defRPr>
                <a:solidFill>
                  <a:srgbClr val="6D6E70"/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cxnSp>
        <p:nvCxnSpPr>
          <p:cNvPr id="8" name="Přímá spojnice 7"/>
          <p:cNvCxnSpPr/>
          <p:nvPr userDrawn="1"/>
        </p:nvCxnSpPr>
        <p:spPr>
          <a:xfrm>
            <a:off x="545282" y="313200"/>
            <a:ext cx="1" cy="720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685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(dva řád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99499" y="3312525"/>
            <a:ext cx="3892500" cy="3555000"/>
          </a:xfrm>
          <a:prstGeom prst="rect">
            <a:avLst/>
          </a:prstGeom>
        </p:spPr>
      </p:pic>
      <p:sp>
        <p:nvSpPr>
          <p:cNvPr id="7" name="Obdélník 6"/>
          <p:cNvSpPr/>
          <p:nvPr userDrawn="1"/>
        </p:nvSpPr>
        <p:spPr>
          <a:xfrm>
            <a:off x="-1" y="0"/>
            <a:ext cx="12192000" cy="1828800"/>
          </a:xfrm>
          <a:prstGeom prst="rect">
            <a:avLst/>
          </a:prstGeom>
          <a:solidFill>
            <a:srgbClr val="53A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98400" y="313200"/>
            <a:ext cx="10195200" cy="1267951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Kliknutím lze</a:t>
            </a:r>
            <a:br>
              <a:rPr lang="cs-CZ" dirty="0"/>
            </a:br>
            <a:r>
              <a:rPr lang="cs-CZ" dirty="0"/>
              <a:t>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72400"/>
            <a:ext cx="10515600" cy="3805200"/>
          </a:xfrm>
        </p:spPr>
        <p:txBody>
          <a:bodyPr/>
          <a:lstStyle>
            <a:lvl1pPr>
              <a:buClr>
                <a:srgbClr val="53A133"/>
              </a:buClr>
              <a:defRPr>
                <a:solidFill>
                  <a:srgbClr val="6D6E70"/>
                </a:solidFill>
              </a:defRPr>
            </a:lvl1pPr>
            <a:lvl2pPr>
              <a:buClr>
                <a:srgbClr val="A1CD53"/>
              </a:buClr>
              <a:defRPr>
                <a:solidFill>
                  <a:srgbClr val="6D6E70"/>
                </a:solidFill>
              </a:defRPr>
            </a:lvl2pPr>
            <a:lvl3pPr>
              <a:buClr>
                <a:srgbClr val="A1CD53"/>
              </a:buClr>
              <a:defRPr>
                <a:solidFill>
                  <a:srgbClr val="6D6E70"/>
                </a:solidFill>
              </a:defRPr>
            </a:lvl3pPr>
            <a:lvl4pPr>
              <a:buClr>
                <a:srgbClr val="A1CD53"/>
              </a:buClr>
              <a:defRPr>
                <a:solidFill>
                  <a:srgbClr val="6D6E70"/>
                </a:solidFill>
              </a:defRPr>
            </a:lvl4pPr>
            <a:lvl5pPr>
              <a:buClr>
                <a:srgbClr val="A1CD53"/>
              </a:buClr>
              <a:defRPr>
                <a:solidFill>
                  <a:srgbClr val="6D6E70"/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cxnSp>
        <p:nvCxnSpPr>
          <p:cNvPr id="8" name="Přímá spojnice 7"/>
          <p:cNvCxnSpPr/>
          <p:nvPr userDrawn="1"/>
        </p:nvCxnSpPr>
        <p:spPr>
          <a:xfrm>
            <a:off x="545282" y="313200"/>
            <a:ext cx="1" cy="1267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162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(jeden řáde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99499" y="3312525"/>
            <a:ext cx="3892500" cy="3555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8" name="Obdélník 7"/>
          <p:cNvSpPr/>
          <p:nvPr userDrawn="1"/>
        </p:nvSpPr>
        <p:spPr>
          <a:xfrm>
            <a:off x="-1" y="0"/>
            <a:ext cx="12192000" cy="1281600"/>
          </a:xfrm>
          <a:prstGeom prst="rect">
            <a:avLst/>
          </a:prstGeom>
          <a:solidFill>
            <a:srgbClr val="53A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80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98400" y="313200"/>
            <a:ext cx="10355400" cy="720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cxnSp>
        <p:nvCxnSpPr>
          <p:cNvPr id="10" name="Přímá spojnice 9"/>
          <p:cNvCxnSpPr/>
          <p:nvPr userDrawn="1"/>
        </p:nvCxnSpPr>
        <p:spPr>
          <a:xfrm>
            <a:off x="545282" y="313200"/>
            <a:ext cx="1" cy="720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41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(dva řád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brázek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99499" y="3312525"/>
            <a:ext cx="3892500" cy="3555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72400"/>
            <a:ext cx="5181600" cy="38052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372400"/>
            <a:ext cx="5181600" cy="38052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12" name="Obdélník 11"/>
          <p:cNvSpPr/>
          <p:nvPr userDrawn="1"/>
        </p:nvSpPr>
        <p:spPr>
          <a:xfrm>
            <a:off x="-1" y="0"/>
            <a:ext cx="12192000" cy="1828800"/>
          </a:xfrm>
          <a:prstGeom prst="rect">
            <a:avLst/>
          </a:prstGeom>
          <a:solidFill>
            <a:srgbClr val="53A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800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998400" y="313200"/>
            <a:ext cx="10355400" cy="1267951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Kliknutím lze</a:t>
            </a:r>
            <a:br>
              <a:rPr lang="cs-CZ" dirty="0"/>
            </a:br>
            <a:r>
              <a:rPr lang="cs-CZ" dirty="0"/>
              <a:t>upravit styl.</a:t>
            </a:r>
            <a:endParaRPr lang="en-US" dirty="0"/>
          </a:p>
        </p:txBody>
      </p:sp>
      <p:cxnSp>
        <p:nvCxnSpPr>
          <p:cNvPr id="14" name="Přímá spojnice 13"/>
          <p:cNvCxnSpPr/>
          <p:nvPr userDrawn="1"/>
        </p:nvCxnSpPr>
        <p:spPr>
          <a:xfrm>
            <a:off x="545282" y="313200"/>
            <a:ext cx="1" cy="1267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449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 (jeden řáde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99499" y="3312525"/>
            <a:ext cx="3892500" cy="3555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825200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649600"/>
            <a:ext cx="5157787" cy="35280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825200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649600"/>
            <a:ext cx="5183188" cy="35280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11" name="Obdélník 10"/>
          <p:cNvSpPr/>
          <p:nvPr userDrawn="1"/>
        </p:nvSpPr>
        <p:spPr>
          <a:xfrm>
            <a:off x="-1" y="0"/>
            <a:ext cx="12192000" cy="1281600"/>
          </a:xfrm>
          <a:prstGeom prst="rect">
            <a:avLst/>
          </a:prstGeom>
          <a:solidFill>
            <a:srgbClr val="53A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80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998400" y="313200"/>
            <a:ext cx="10356989" cy="720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cxnSp>
        <p:nvCxnSpPr>
          <p:cNvPr id="13" name="Přímá spojnice 12"/>
          <p:cNvCxnSpPr/>
          <p:nvPr userDrawn="1"/>
        </p:nvCxnSpPr>
        <p:spPr>
          <a:xfrm>
            <a:off x="545282" y="313200"/>
            <a:ext cx="1" cy="720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09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019BC-8B89-49D1-BCA6-46B41B058E62}" type="datetimeFigureOut">
              <a:rPr lang="cs-CZ" smtClean="0"/>
              <a:t>12.06.2017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8AA6C-E179-4DA5-81DE-F99FA74B04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1604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3" r:id="rId3"/>
    <p:sldLayoutId id="2147483675" r:id="rId4"/>
    <p:sldLayoutId id="2147483662" r:id="rId5"/>
    <p:sldLayoutId id="2147483668" r:id="rId6"/>
    <p:sldLayoutId id="2147483664" r:id="rId7"/>
    <p:sldLayoutId id="2147483669" r:id="rId8"/>
    <p:sldLayoutId id="2147483665" r:id="rId9"/>
    <p:sldLayoutId id="2147483670" r:id="rId10"/>
    <p:sldLayoutId id="2147483666" r:id="rId11"/>
    <p:sldLayoutId id="2147483671" r:id="rId12"/>
    <p:sldLayoutId id="2147483667" r:id="rId13"/>
    <p:sldLayoutId id="2147483672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3000"/>
        </a:spcBef>
        <a:buClr>
          <a:srgbClr val="53A133"/>
        </a:buClr>
        <a:buFont typeface="Arial" panose="020B0604020202020204" pitchFamily="34" charset="0"/>
        <a:buChar char="•"/>
        <a:defRPr sz="2800" kern="1200">
          <a:solidFill>
            <a:srgbClr val="6D6E7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A1CD53"/>
        </a:buClr>
        <a:buFont typeface="Arial" panose="020B0604020202020204" pitchFamily="34" charset="0"/>
        <a:buChar char="•"/>
        <a:defRPr sz="2400" kern="1200">
          <a:solidFill>
            <a:srgbClr val="6D6E7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A1CD53"/>
        </a:buClr>
        <a:buFont typeface="Arial" panose="020B0604020202020204" pitchFamily="34" charset="0"/>
        <a:buChar char="•"/>
        <a:defRPr sz="2000" kern="1200">
          <a:solidFill>
            <a:srgbClr val="6D6E7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A1CD53"/>
        </a:buClr>
        <a:buFont typeface="Arial" panose="020B0604020202020204" pitchFamily="34" charset="0"/>
        <a:buChar char="•"/>
        <a:defRPr sz="1800" kern="1200">
          <a:solidFill>
            <a:srgbClr val="6D6E7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A1CD53"/>
        </a:buClr>
        <a:buFont typeface="Arial" panose="020B0604020202020204" pitchFamily="34" charset="0"/>
        <a:buChar char="•"/>
        <a:defRPr sz="1800" kern="1200">
          <a:solidFill>
            <a:srgbClr val="6D6E7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5400" dirty="0"/>
              <a:t>Úspěšně realizované a plánované projekty k podpoře podnikavosti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sz="3200" dirty="0"/>
              <a:t>Platforma kompetencí k podnikavosti, iniciativě a kreativitě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250" y="6167505"/>
            <a:ext cx="616000" cy="401333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4643" y="6316838"/>
            <a:ext cx="1045333" cy="16800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0335" y="6316838"/>
            <a:ext cx="494667" cy="25200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9394" y="6274838"/>
            <a:ext cx="87733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19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KURZ PODNIKATELSKÝCH DOVEDNOSTÍ</a:t>
            </a:r>
            <a:br>
              <a:rPr lang="cs-CZ" dirty="0"/>
            </a:br>
            <a:r>
              <a:rPr lang="cs-CZ" sz="2700" dirty="0"/>
              <a:t>BUSINESS TALENT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8400" y="1561218"/>
            <a:ext cx="10652178" cy="509296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2400" dirty="0"/>
              <a:t>Forma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cs-CZ" sz="2000" dirty="0"/>
              <a:t>osobní účast (volnočasová aktivita)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cs-CZ" sz="2000" dirty="0" err="1"/>
              <a:t>webináře</a:t>
            </a:r>
            <a:r>
              <a:rPr lang="cs-CZ" sz="2000" dirty="0"/>
              <a:t> (vybraná témata)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2400" dirty="0"/>
              <a:t>Rozsah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cs-CZ" sz="2000" dirty="0"/>
              <a:t>10-12 workshopů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cs-CZ" sz="2000" dirty="0"/>
              <a:t>1x týdně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2400" dirty="0"/>
              <a:t>Úspěšní absolventi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cs-CZ" sz="2000" dirty="0"/>
              <a:t>certifikát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cs-CZ" sz="2000" dirty="0"/>
              <a:t>výstupy z psychologických testů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cs-CZ" sz="2000" dirty="0"/>
              <a:t>další bonusy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4946B3D-A1C2-485D-BBEA-7283F35BC3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0103" y="493610"/>
            <a:ext cx="1250475" cy="35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026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Shrnutí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2400"/>
              </a:spcAft>
              <a:buNone/>
            </a:pPr>
            <a:r>
              <a:rPr lang="cs-CZ" dirty="0"/>
              <a:t>Aktivity BEACPP4OK zaměřené na podnikavost, kreativitu a iniciativu: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dirty="0"/>
              <a:t>Inspirativní setkání s úspěšnými podnikateli		On-line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dirty="0"/>
              <a:t>Workshopy							Webináře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dirty="0"/>
              <a:t>Kurzy pro pedagogy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dirty="0"/>
              <a:t>Podnikatelské outdoory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dirty="0"/>
              <a:t>Kurz podnikatelských dovedností				Webináře</a:t>
            </a:r>
          </a:p>
        </p:txBody>
      </p:sp>
    </p:spTree>
    <p:extLst>
      <p:ext uri="{BB962C8B-B14F-4D97-AF65-F5344CB8AC3E}">
        <p14:creationId xmlns:p14="http://schemas.microsoft.com/office/powerpoint/2010/main" val="389041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81" y="5442566"/>
            <a:ext cx="1361250" cy="87750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8322" y="5442566"/>
            <a:ext cx="1068750" cy="70875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9952" y="5778482"/>
            <a:ext cx="1800000" cy="29250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60011" y="5690404"/>
            <a:ext cx="855000" cy="42750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21918" y="5690404"/>
            <a:ext cx="1597500" cy="43875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0" y="0"/>
            <a:ext cx="12192000" cy="2526632"/>
          </a:xfrm>
          <a:prstGeom prst="rect">
            <a:avLst/>
          </a:prstGeom>
          <a:solidFill>
            <a:srgbClr val="53A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  <a:p>
            <a:pPr algn="ctr"/>
            <a:endParaRPr lang="cs-CZ" dirty="0"/>
          </a:p>
          <a:p>
            <a:pPr algn="ctr"/>
            <a:endParaRPr lang="cs-CZ" sz="500" dirty="0"/>
          </a:p>
          <a:p>
            <a:pPr algn="ctr"/>
            <a:r>
              <a:rPr lang="cs-CZ" sz="3600" dirty="0"/>
              <a:t>DĚKUJI ZA POZORNOST</a:t>
            </a:r>
          </a:p>
          <a:p>
            <a:pPr algn="ctr"/>
            <a:endParaRPr lang="cs-CZ" dirty="0"/>
          </a:p>
        </p:txBody>
      </p:sp>
      <p:sp>
        <p:nvSpPr>
          <p:cNvPr id="10" name="Obdélník 9"/>
          <p:cNvSpPr/>
          <p:nvPr/>
        </p:nvSpPr>
        <p:spPr>
          <a:xfrm>
            <a:off x="0" y="3054440"/>
            <a:ext cx="12192000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dirty="0">
                <a:solidFill>
                  <a:srgbClr val="53A133"/>
                </a:solidFill>
              </a:rPr>
              <a:t>Ing. Kateřina Kramplová Kasparová</a:t>
            </a:r>
          </a:p>
          <a:p>
            <a:pPr algn="ctr"/>
            <a:endParaRPr lang="cs-CZ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katerina.kramplova@beacpp.cz </a:t>
            </a:r>
            <a:r>
              <a:rPr lang="cs-CZ" b="1" dirty="0">
                <a:solidFill>
                  <a:srgbClr val="53A133"/>
                </a:solidFill>
              </a:rPr>
              <a:t>|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+420 720 731 808</a:t>
            </a:r>
          </a:p>
          <a:p>
            <a:pPr algn="ctr"/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BEA centrum práce a podnikání </a:t>
            </a:r>
            <a:r>
              <a:rPr lang="cs-CZ" b="1" dirty="0">
                <a:solidFill>
                  <a:srgbClr val="53A133"/>
                </a:solidFill>
              </a:rPr>
              <a:t>|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tř. Kosmonautů 1288/1, 779 00  Olomouc </a:t>
            </a:r>
            <a:r>
              <a:rPr lang="cs-CZ" b="1" dirty="0">
                <a:solidFill>
                  <a:srgbClr val="53A133"/>
                </a:solidFill>
              </a:rPr>
              <a:t>|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www.beacpp.cz </a:t>
            </a:r>
            <a:r>
              <a:rPr lang="cs-CZ" b="1" dirty="0">
                <a:solidFill>
                  <a:srgbClr val="53A133"/>
                </a:solidFill>
              </a:rPr>
              <a:t>|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www.beacampus.cz</a:t>
            </a:r>
          </a:p>
        </p:txBody>
      </p:sp>
    </p:spTree>
    <p:extLst>
      <p:ext uri="{BB962C8B-B14F-4D97-AF65-F5344CB8AC3E}">
        <p14:creationId xmlns:p14="http://schemas.microsoft.com/office/powerpoint/2010/main" val="280544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BEA centrum práce a podnikání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84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Cíle</a:t>
            </a:r>
          </a:p>
          <a:p>
            <a:r>
              <a:rPr lang="cs-CZ" dirty="0"/>
              <a:t>Podpora podnikavosti a rozvoje digitální gramotnosti</a:t>
            </a:r>
          </a:p>
          <a:p>
            <a:r>
              <a:rPr lang="cs-CZ" dirty="0"/>
              <a:t>Zavádění moderních způsobů vzdělávání (interaktivní webináře)</a:t>
            </a:r>
          </a:p>
          <a:p>
            <a:r>
              <a:rPr lang="cs-CZ" dirty="0"/>
              <a:t>Přenos zkušeností z praxe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1273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INSPIRATIVNÍ SETKÁNÍ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8400" y="1858675"/>
            <a:ext cx="10515600" cy="4351338"/>
          </a:xfrm>
        </p:spPr>
        <p:txBody>
          <a:bodyPr/>
          <a:lstStyle/>
          <a:p>
            <a:r>
              <a:rPr lang="cs-CZ" dirty="0"/>
              <a:t>Pozvání úspěšného podnikatele, cestovatele, významné osobnosti</a:t>
            </a:r>
          </a:p>
          <a:p>
            <a:r>
              <a:rPr lang="cs-CZ" dirty="0"/>
              <a:t>Přednáška, diskuse (60 min.)</a:t>
            </a:r>
          </a:p>
          <a:p>
            <a:r>
              <a:rPr lang="cs-CZ" dirty="0"/>
              <a:t>Osobní účast plus on-line živý přenos do škol</a:t>
            </a:r>
          </a:p>
          <a:p>
            <a:r>
              <a:rPr lang="cs-CZ" dirty="0"/>
              <a:t>Hlavní přínos - transfer zkušeností z praxe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3377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INSPIRATIVNÍ SETKÁNÍ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71308" y="1808402"/>
            <a:ext cx="3430543" cy="3484145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37" t="8495"/>
          <a:stretch/>
        </p:blipFill>
        <p:spPr>
          <a:xfrm>
            <a:off x="8073660" y="5292852"/>
            <a:ext cx="3760362" cy="122067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5050347" y="2027870"/>
            <a:ext cx="262871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Osobnosti, které nás inspirovaly</a:t>
            </a:r>
          </a:p>
          <a:p>
            <a:endParaRPr lang="cs-CZ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14 zajímavých příběhů, jak úspěšně rozjet podnikání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1 095 osobně přítomných studentů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866 online sledujících studentů  </a:t>
            </a:r>
          </a:p>
          <a:p>
            <a:endParaRPr lang="cs-CZ" dirty="0">
              <a:solidFill>
                <a:schemeClr val="accent6"/>
              </a:solidFill>
              <a:latin typeface="Corbel" panose="020B0503020204020204" pitchFamily="34" charset="0"/>
            </a:endParaRPr>
          </a:p>
        </p:txBody>
      </p:sp>
      <p:pic>
        <p:nvPicPr>
          <p:cNvPr id="9" name="Picture 4" descr="http://www.bea4junior.cz/data/staticke_texty/3/foto/01-zm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2" r="584"/>
          <a:stretch/>
        </p:blipFill>
        <p:spPr bwMode="auto">
          <a:xfrm>
            <a:off x="489284" y="2027870"/>
            <a:ext cx="3911976" cy="32646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655248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WORKSHOPY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cs-CZ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cs-CZ" dirty="0"/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998400" y="1978025"/>
            <a:ext cx="65161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3000"/>
              </a:spcBef>
              <a:buClr>
                <a:srgbClr val="53A133"/>
              </a:buClr>
              <a:buFont typeface="Arial" panose="020B0604020202020204" pitchFamily="34" charset="0"/>
              <a:buChar char="•"/>
              <a:defRPr sz="28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A1CD53"/>
              </a:buClr>
              <a:buFont typeface="Arial" panose="020B0604020202020204" pitchFamily="34" charset="0"/>
              <a:buChar char="•"/>
              <a:defRPr sz="24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A1CD53"/>
              </a:buClr>
              <a:buFont typeface="Arial" panose="020B0604020202020204" pitchFamily="34" charset="0"/>
              <a:buChar char="•"/>
              <a:defRPr sz="20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A1CD53"/>
              </a:buClr>
              <a:buFont typeface="Arial" panose="020B0604020202020204" pitchFamily="34" charset="0"/>
              <a:buChar char="•"/>
              <a:defRPr sz="18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A1CD53"/>
              </a:buClr>
              <a:buFont typeface="Arial" panose="020B0604020202020204" pitchFamily="34" charset="0"/>
              <a:buChar char="•"/>
              <a:defRPr sz="18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Témata Podnikavost, iniciativa, kreativita:</a:t>
            </a:r>
          </a:p>
          <a:p>
            <a:pPr lvl="1"/>
            <a:r>
              <a:rPr lang="cs-CZ" dirty="0"/>
              <a:t>podnikání, management, marketing a média</a:t>
            </a:r>
          </a:p>
          <a:p>
            <a:pPr lvl="1"/>
            <a:r>
              <a:rPr lang="cs-CZ" dirty="0"/>
              <a:t>myšlenkové mapy, kreativní prezentace aj.</a:t>
            </a:r>
          </a:p>
          <a:p>
            <a:r>
              <a:rPr lang="cs-CZ" dirty="0"/>
              <a:t>Více než 1.500 žáků a studentů</a:t>
            </a:r>
          </a:p>
          <a:p>
            <a:r>
              <a:rPr lang="cs-CZ" dirty="0"/>
              <a:t>Lektoři MVŠO</a:t>
            </a:r>
          </a:p>
          <a:p>
            <a:r>
              <a:rPr lang="cs-CZ" dirty="0"/>
              <a:t>Konání přímo ve školách</a:t>
            </a:r>
          </a:p>
          <a:p>
            <a:r>
              <a:rPr lang="cs-CZ" dirty="0"/>
              <a:t>Rozsah 2 vyučovací hodiny</a:t>
            </a:r>
          </a:p>
          <a:p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8" b="2216"/>
          <a:stretch/>
        </p:blipFill>
        <p:spPr>
          <a:xfrm>
            <a:off x="7916778" y="1978025"/>
            <a:ext cx="3733800" cy="29870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44946B3D-A1C2-485D-BBEA-7283F35BC3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0103" y="493610"/>
            <a:ext cx="1250475" cy="35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93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WORKSHOPY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37674" y="1697286"/>
            <a:ext cx="3613484" cy="4759659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cs-CZ" sz="1500" b="1" dirty="0"/>
              <a:t>Podnikavost</a:t>
            </a:r>
            <a:endParaRPr lang="cs-CZ" sz="1500" dirty="0"/>
          </a:p>
          <a:p>
            <a:pPr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1500" dirty="0"/>
              <a:t>Jak úspěšně rozjet podnikání a (ne)začínat na zelené louce?</a:t>
            </a:r>
          </a:p>
          <a:p>
            <a:pPr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1500" dirty="0"/>
              <a:t>Management? Bez plánování, organizování a kontroly to nejde!</a:t>
            </a:r>
          </a:p>
          <a:p>
            <a:pPr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1500" dirty="0"/>
              <a:t>Management? Bez vedení a řízení to nejde!</a:t>
            </a:r>
          </a:p>
          <a:p>
            <a:pPr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1500" dirty="0"/>
              <a:t>Proč je marketing důležitý a jak správně namíchat marketingový mix?</a:t>
            </a:r>
          </a:p>
          <a:p>
            <a:pPr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1500" dirty="0"/>
              <a:t>Patří sociální sítě, cloudové technologie a big data do podnikání?</a:t>
            </a:r>
          </a:p>
          <a:p>
            <a:pPr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1500" dirty="0">
                <a:solidFill>
                  <a:schemeClr val="accent6">
                    <a:lumMod val="75000"/>
                  </a:schemeClr>
                </a:solidFill>
              </a:rPr>
              <a:t>Hra Cashflow aneb Vyběhni z krysího závodu – NOVINKA</a:t>
            </a:r>
          </a:p>
          <a:p>
            <a:pPr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endParaRPr lang="cs-CZ" sz="1500" dirty="0"/>
          </a:p>
          <a:p>
            <a:pPr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endParaRPr lang="cs-CZ" sz="1500" dirty="0"/>
          </a:p>
          <a:p>
            <a: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cs-CZ" sz="1500" dirty="0"/>
          </a:p>
          <a:p>
            <a: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cs-CZ" sz="1500" dirty="0"/>
              <a:t> </a:t>
            </a:r>
          </a:p>
          <a:p>
            <a: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cs-CZ" sz="1500" dirty="0"/>
              <a:t> </a:t>
            </a:r>
          </a:p>
          <a:p>
            <a:pPr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endParaRPr lang="cs-CZ" sz="1500" dirty="0"/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5281863" y="1665202"/>
            <a:ext cx="6605337" cy="47917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3000"/>
              </a:spcBef>
              <a:buClr>
                <a:srgbClr val="53A133"/>
              </a:buClr>
              <a:buFont typeface="Arial" panose="020B0604020202020204" pitchFamily="34" charset="0"/>
              <a:buChar char="•"/>
              <a:defRPr sz="28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A1CD53"/>
              </a:buClr>
              <a:buFont typeface="Arial" panose="020B0604020202020204" pitchFamily="34" charset="0"/>
              <a:buChar char="•"/>
              <a:defRPr sz="24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A1CD53"/>
              </a:buClr>
              <a:buFont typeface="Arial" panose="020B0604020202020204" pitchFamily="34" charset="0"/>
              <a:buChar char="•"/>
              <a:defRPr sz="20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A1CD53"/>
              </a:buClr>
              <a:buFont typeface="Arial" panose="020B0604020202020204" pitchFamily="34" charset="0"/>
              <a:buChar char="•"/>
              <a:defRPr sz="18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A1CD53"/>
              </a:buClr>
              <a:buFont typeface="Arial" panose="020B0604020202020204" pitchFamily="34" charset="0"/>
              <a:buChar char="•"/>
              <a:defRPr sz="18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s-CZ" sz="1500" b="1" dirty="0"/>
              <a:t>Iniciativa</a:t>
            </a:r>
            <a:endParaRPr lang="cs-CZ" sz="15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500" dirty="0"/>
              <a:t>Co po maturitě? Škola, zaměstnání nebo podnikání?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500" dirty="0"/>
              <a:t>Buďte pány svého času. Je tu Time management!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500" dirty="0">
                <a:solidFill>
                  <a:schemeClr val="accent6">
                    <a:lumMod val="75000"/>
                  </a:schemeClr>
                </a:solidFill>
              </a:rPr>
              <a:t>Etiketa v zaměstnání - NOVINKA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cs-CZ" sz="15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s-CZ" sz="1500" b="1" dirty="0"/>
              <a:t>Kreativita</a:t>
            </a:r>
            <a:endParaRPr lang="cs-CZ" sz="15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500" dirty="0"/>
              <a:t>Desatero dobré prezentace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500" dirty="0"/>
              <a:t>Chcete využívat všechny možnosti vašeho mozku? Používejte myšlenkové mapy!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500" dirty="0"/>
              <a:t>Nástroje kreativní prezentace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500" dirty="0">
                <a:solidFill>
                  <a:schemeClr val="accent6">
                    <a:lumMod val="75000"/>
                  </a:schemeClr>
                </a:solidFill>
              </a:rPr>
              <a:t>Komunikační a prezentační dovednosti - NOVINKA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s-CZ" sz="1500" dirty="0"/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s-CZ" sz="1500" b="1" dirty="0"/>
              <a:t>Ostatní:</a:t>
            </a:r>
            <a:endParaRPr lang="cs-CZ" sz="15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500" dirty="0"/>
              <a:t>Posviťme si na média aneb Vliv médií na společnost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500" dirty="0"/>
              <a:t>Proč Olomoucký kraj podporuje inovace?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500" dirty="0">
                <a:solidFill>
                  <a:schemeClr val="accent6">
                    <a:lumMod val="75000"/>
                  </a:schemeClr>
                </a:solidFill>
              </a:rPr>
              <a:t>Jak funguje a jak na nás působí reklama? – NOVINKA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500" dirty="0">
                <a:solidFill>
                  <a:schemeClr val="accent6">
                    <a:lumMod val="75000"/>
                  </a:schemeClr>
                </a:solidFill>
              </a:rPr>
              <a:t>Mediální manipulace a jak se jí bránit - NOVINKA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s-CZ" sz="1500" dirty="0"/>
              <a:t> 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cs-CZ" sz="1500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44946B3D-A1C2-485D-BBEA-7283F35BC3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0103" y="493610"/>
            <a:ext cx="1250475" cy="35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26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KURZY PRO PEDAGOGY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61474" y="3948017"/>
            <a:ext cx="3693916" cy="2585808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s-CZ" sz="1600" b="1" dirty="0"/>
              <a:t>Výchova k podnikavosti</a:t>
            </a:r>
            <a:endParaRPr lang="cs-CZ" sz="16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600" dirty="0"/>
              <a:t>Podnikavost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600" dirty="0"/>
              <a:t>Personální management založený na kompetencích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600" dirty="0"/>
              <a:t>Osobní management zaměřený na Time management, delegování a vedení porad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600" dirty="0"/>
              <a:t>Projektový a dotační management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cs-CZ" sz="1600" dirty="0"/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8085113" y="3903527"/>
            <a:ext cx="3409057" cy="2850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3000"/>
              </a:spcBef>
              <a:buClr>
                <a:srgbClr val="53A133"/>
              </a:buClr>
              <a:buFont typeface="Arial" panose="020B0604020202020204" pitchFamily="34" charset="0"/>
              <a:buChar char="•"/>
              <a:defRPr sz="28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A1CD53"/>
              </a:buClr>
              <a:buFont typeface="Arial" panose="020B0604020202020204" pitchFamily="34" charset="0"/>
              <a:buChar char="•"/>
              <a:defRPr sz="24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A1CD53"/>
              </a:buClr>
              <a:buFont typeface="Arial" panose="020B0604020202020204" pitchFamily="34" charset="0"/>
              <a:buChar char="•"/>
              <a:defRPr sz="20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A1CD53"/>
              </a:buClr>
              <a:buFont typeface="Arial" panose="020B0604020202020204" pitchFamily="34" charset="0"/>
              <a:buChar char="•"/>
              <a:defRPr sz="18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A1CD53"/>
              </a:buClr>
              <a:buFont typeface="Arial" panose="020B0604020202020204" pitchFamily="34" charset="0"/>
              <a:buChar char="•"/>
              <a:defRPr sz="18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s-CZ" sz="1600" b="1" dirty="0"/>
              <a:t>ICT</a:t>
            </a:r>
            <a:endParaRPr lang="cs-CZ" sz="16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600" dirty="0"/>
              <a:t>Využití ICT ve výuce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600" dirty="0"/>
              <a:t>Efektivní techniky výuky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600" dirty="0"/>
              <a:t>Nástroje kreativní prezentace ve výuce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600" dirty="0"/>
              <a:t>Nástroje moderní a efektivní propagace školy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600" i="1" dirty="0"/>
              <a:t>Školní web</a:t>
            </a: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998400" y="1641143"/>
            <a:ext cx="10952968" cy="172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3000"/>
              </a:spcBef>
              <a:buClr>
                <a:srgbClr val="53A133"/>
              </a:buClr>
              <a:buFont typeface="Arial" panose="020B0604020202020204" pitchFamily="34" charset="0"/>
              <a:buChar char="•"/>
              <a:defRPr sz="28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A1CD53"/>
              </a:buClr>
              <a:buFont typeface="Arial" panose="020B0604020202020204" pitchFamily="34" charset="0"/>
              <a:buChar char="•"/>
              <a:defRPr sz="24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A1CD53"/>
              </a:buClr>
              <a:buFont typeface="Arial" panose="020B0604020202020204" pitchFamily="34" charset="0"/>
              <a:buChar char="•"/>
              <a:defRPr sz="20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A1CD53"/>
              </a:buClr>
              <a:buFont typeface="Arial" panose="020B0604020202020204" pitchFamily="34" charset="0"/>
              <a:buChar char="•"/>
              <a:defRPr sz="18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A1CD53"/>
              </a:buClr>
              <a:buFont typeface="Arial" panose="020B0604020202020204" pitchFamily="34" charset="0"/>
              <a:buChar char="•"/>
              <a:defRPr sz="18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/>
              <a:t>Akreditované kurzy DVPP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/>
              <a:t>Soulad se šablonami MŠMT (8/16/24 hod)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cs-CZ" dirty="0"/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583756" y="3948017"/>
            <a:ext cx="2899832" cy="2013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3000"/>
              </a:spcBef>
              <a:buClr>
                <a:srgbClr val="53A133"/>
              </a:buClr>
              <a:buFont typeface="Arial" panose="020B0604020202020204" pitchFamily="34" charset="0"/>
              <a:buChar char="•"/>
              <a:defRPr sz="28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A1CD53"/>
              </a:buClr>
              <a:buFont typeface="Arial" panose="020B0604020202020204" pitchFamily="34" charset="0"/>
              <a:buChar char="•"/>
              <a:defRPr sz="24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A1CD53"/>
              </a:buClr>
              <a:buFont typeface="Arial" panose="020B0604020202020204" pitchFamily="34" charset="0"/>
              <a:buChar char="•"/>
              <a:defRPr sz="20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A1CD53"/>
              </a:buClr>
              <a:buFont typeface="Arial" panose="020B0604020202020204" pitchFamily="34" charset="0"/>
              <a:buChar char="•"/>
              <a:defRPr sz="18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A1CD53"/>
              </a:buClr>
              <a:buFont typeface="Arial" panose="020B0604020202020204" pitchFamily="34" charset="0"/>
              <a:buChar char="•"/>
              <a:defRPr sz="1800" kern="1200">
                <a:solidFill>
                  <a:srgbClr val="6D6E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s-CZ" sz="1600" b="1" dirty="0"/>
              <a:t>Osobnostně sociální rozvoj</a:t>
            </a:r>
            <a:r>
              <a:rPr lang="cs-CZ" sz="1600" dirty="0"/>
              <a:t> 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600" dirty="0"/>
              <a:t>Kritické myšlení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600" dirty="0"/>
              <a:t>Myšlenkové mapy ve výuce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1600" dirty="0"/>
              <a:t>Prezentační dovednosti pro pedagogy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cs-CZ" sz="16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cs-CZ" sz="1600" dirty="0"/>
          </a:p>
        </p:txBody>
      </p:sp>
      <p:cxnSp>
        <p:nvCxnSpPr>
          <p:cNvPr id="9" name="Přímá spojnice 8"/>
          <p:cNvCxnSpPr>
            <a:cxnSpLocks/>
          </p:cNvCxnSpPr>
          <p:nvPr/>
        </p:nvCxnSpPr>
        <p:spPr>
          <a:xfrm>
            <a:off x="561474" y="3368842"/>
            <a:ext cx="10792326" cy="0"/>
          </a:xfrm>
          <a:prstGeom prst="line">
            <a:avLst/>
          </a:prstGeom>
          <a:ln w="571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8" name="Obrázek 7">
            <a:extLst>
              <a:ext uri="{FF2B5EF4-FFF2-40B4-BE49-F238E27FC236}">
                <a16:creationId xmlns:a16="http://schemas.microsoft.com/office/drawing/2014/main" id="{44946B3D-A1C2-485D-BBEA-7283F35BC3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0103" y="493610"/>
            <a:ext cx="1250475" cy="35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53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OUTDOOROVÉ AKTIVITY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8400" y="1836642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dirty="0"/>
              <a:t>Zaměření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cs-CZ" dirty="0"/>
              <a:t>Podnikatelský (manažerský) outdoor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cs-CZ" dirty="0"/>
              <a:t>Outdoor zaměřený na komunikační dovednosti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cs-CZ" dirty="0"/>
              <a:t>Jazykový outdoor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dirty="0"/>
              <a:t>Nácvik praktických dovedností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dirty="0"/>
              <a:t>Odborné zajištění ve spolupráci s MVŠO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dirty="0"/>
              <a:t>Forma: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cs-CZ" dirty="0"/>
              <a:t>Délka 1-4 dny dle zaměření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cs-CZ" dirty="0"/>
              <a:t>Lokalita dle požadavku a možností školy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4946B3D-A1C2-485D-BBEA-7283F35BC3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0103" y="493610"/>
            <a:ext cx="1250475" cy="35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45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KURZ PODNIKATELSKÝCH DOVEDNOSTÍ</a:t>
            </a:r>
            <a:br>
              <a:rPr lang="cs-CZ" dirty="0"/>
            </a:br>
            <a:r>
              <a:rPr lang="cs-CZ" sz="2700" dirty="0"/>
              <a:t>BUSINESS TALENT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8400" y="1561218"/>
            <a:ext cx="10652178" cy="529678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2400" dirty="0"/>
              <a:t>Novinka připravovaná ve spolupráci s MVŠO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2400" dirty="0"/>
              <a:t>Určeno pro studenty SŠ (nejen ekonomické obory)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2400" dirty="0"/>
              <a:t>Zapojení odborníků z praxe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2400" dirty="0"/>
              <a:t>Nácvik praktických dovedností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2400" dirty="0"/>
              <a:t>Náplň</a:t>
            </a:r>
          </a:p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000" dirty="0"/>
              <a:t>Manažerské dovednosti a sebepoznání</a:t>
            </a:r>
          </a:p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000" dirty="0"/>
              <a:t>Jak vybudovat vlastní podnik</a:t>
            </a:r>
          </a:p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000" dirty="0"/>
              <a:t>Podnikatelský nápad, podnikatelský plán, rizika v podnikání</a:t>
            </a:r>
          </a:p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000" dirty="0"/>
              <a:t>Propagace, marketing a PR, prezentace firmy a své práce</a:t>
            </a:r>
          </a:p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000" dirty="0"/>
              <a:t>Principy toku peněz</a:t>
            </a:r>
          </a:p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000" dirty="0"/>
              <a:t>Manažerské hry, simulace problémů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cs-CZ" sz="240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4946B3D-A1C2-485D-BBEA-7283F35BC3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0103" y="493610"/>
            <a:ext cx="1250475" cy="35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5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EACPP_prezentace_16-9" id="{89C10503-B33F-4045-BB53-0304777343DC}" vid="{F99681C7-5501-4E19-B8C2-AEBFFFDB8D72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BEACPP_prezentace_16-9 loga editovatelna</Template>
  <TotalTime>1136</TotalTime>
  <Words>504</Words>
  <Application>Microsoft Office PowerPoint</Application>
  <PresentationFormat>Širokoúhlá obrazovka</PresentationFormat>
  <Paragraphs>122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Corbel</vt:lpstr>
      <vt:lpstr>Wingdings</vt:lpstr>
      <vt:lpstr>Motiv Office</vt:lpstr>
      <vt:lpstr>Úspěšně realizované a plánované projekty k podpoře podnikavosti</vt:lpstr>
      <vt:lpstr>BEA centrum práce a podnikání</vt:lpstr>
      <vt:lpstr>INSPIRATIVNÍ SETKÁNÍ</vt:lpstr>
      <vt:lpstr>INSPIRATIVNÍ SETKÁNÍ</vt:lpstr>
      <vt:lpstr>WORKSHOPY</vt:lpstr>
      <vt:lpstr>WORKSHOPY</vt:lpstr>
      <vt:lpstr>KURZY PRO PEDAGOGY</vt:lpstr>
      <vt:lpstr>OUTDOOROVÉ AKTIVITY</vt:lpstr>
      <vt:lpstr>KURZ PODNIKATELSKÝCH DOVEDNOSTÍ BUSINESS TALENT</vt:lpstr>
      <vt:lpstr>KURZ PODNIKATELSKÝCH DOVEDNOSTÍ BUSINESS TALENT</vt:lpstr>
      <vt:lpstr>Shrnutí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Platforma kompetencí k podnikavosti, iniciativě a kreativitě</dc:title>
  <dc:creator>Kateřina Kramplová</dc:creator>
  <cp:lastModifiedBy>Kateřina Kramplová</cp:lastModifiedBy>
  <cp:revision>21</cp:revision>
  <cp:lastPrinted>2017-06-12T05:17:18Z</cp:lastPrinted>
  <dcterms:created xsi:type="dcterms:W3CDTF">2017-05-17T04:39:45Z</dcterms:created>
  <dcterms:modified xsi:type="dcterms:W3CDTF">2017-06-12T05:18:02Z</dcterms:modified>
</cp:coreProperties>
</file>