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27"/>
  </p:notesMasterIdLst>
  <p:sldIdLst>
    <p:sldId id="256" r:id="rId2"/>
    <p:sldId id="302" r:id="rId3"/>
    <p:sldId id="257" r:id="rId4"/>
    <p:sldId id="304" r:id="rId5"/>
    <p:sldId id="303" r:id="rId6"/>
    <p:sldId id="269" r:id="rId7"/>
    <p:sldId id="270" r:id="rId8"/>
    <p:sldId id="274" r:id="rId9"/>
    <p:sldId id="271" r:id="rId10"/>
    <p:sldId id="273" r:id="rId11"/>
    <p:sldId id="272" r:id="rId12"/>
    <p:sldId id="276" r:id="rId13"/>
    <p:sldId id="277" r:id="rId14"/>
    <p:sldId id="281" r:id="rId15"/>
    <p:sldId id="280" r:id="rId16"/>
    <p:sldId id="278" r:id="rId17"/>
    <p:sldId id="279" r:id="rId18"/>
    <p:sldId id="282" r:id="rId19"/>
    <p:sldId id="284" r:id="rId20"/>
    <p:sldId id="283" r:id="rId21"/>
    <p:sldId id="285" r:id="rId22"/>
    <p:sldId id="287" r:id="rId23"/>
    <p:sldId id="288" r:id="rId24"/>
    <p:sldId id="286" r:id="rId25"/>
    <p:sldId id="305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E49B7-9A51-42EE-8D1F-A50A5695F3BB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3D499-80B1-4911-9EEB-A7B364F53C41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2414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3D499-80B1-4911-9EEB-A7B364F53C41}" type="slidenum">
              <a:rPr lang="cs-CZ" smtClean="0"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1230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923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541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7569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9880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3132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673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9424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3111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449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272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08077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24849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729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883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94993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1667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ED6C4-198E-4FDB-8F2D-1C521A214BAC}" type="datetimeFigureOut">
              <a:rPr lang="cs-CZ" smtClean="0"/>
              <a:t>14. 1. 2018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FD0373-43C4-45ED-886A-E593FC7CFFB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1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g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06" y="1073277"/>
            <a:ext cx="4870510" cy="450522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softEdge rad="139700"/>
          </a:effec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8468" y="609299"/>
            <a:ext cx="4070004" cy="2875534"/>
          </a:xfrm>
        </p:spPr>
        <p:txBody>
          <a:bodyPr>
            <a:normAutofit/>
          </a:bodyPr>
          <a:lstStyle/>
          <a:p>
            <a:r>
              <a:rPr lang="cs-CZ" dirty="0"/>
              <a:t>pÁPÁ hrátky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76BC0373-6F79-4403-AA14-F88F840B2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48" y="5559806"/>
            <a:ext cx="2417069" cy="1188722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4A0A292D-449F-46C7-9B9D-8196A5FBCD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417" y="5868417"/>
            <a:ext cx="149542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72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52"/>
    </mc:Choice>
    <mc:Fallback xmlns="">
      <p:transition spd="slow" advTm="215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54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55" name="Straight Connector 54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8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Isosceles Triangle 5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0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62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70" r="-3" b="32818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32" name="Zástupný symbol pro obsah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88" b="-5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3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Nadpis 1"/>
          <p:cNvSpPr>
            <a:spLocks noGrp="1"/>
          </p:cNvSpPr>
          <p:nvPr>
            <p:ph type="title"/>
          </p:nvPr>
        </p:nvSpPr>
        <p:spPr>
          <a:xfrm>
            <a:off x="5815834" y="2102362"/>
            <a:ext cx="3702008" cy="175737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</a:pPr>
            <a:r>
              <a:rPr lang="en-US" dirty="0" err="1"/>
              <a:t>Ozvučený</a:t>
            </a:r>
            <a:r>
              <a:rPr lang="en-US" dirty="0"/>
              <a:t> </a:t>
            </a:r>
            <a:r>
              <a:rPr lang="en-US" dirty="0" err="1"/>
              <a:t>míč</a:t>
            </a:r>
            <a:br>
              <a:rPr lang="cs-CZ" dirty="0"/>
            </a:br>
            <a:br>
              <a:rPr lang="en-US" dirty="0"/>
            </a:br>
            <a:r>
              <a:rPr lang="cs-CZ" dirty="0"/>
              <a:t>K</a:t>
            </a:r>
            <a:r>
              <a:rPr lang="en-US" dirty="0" err="1"/>
              <a:t>resba</a:t>
            </a:r>
            <a:r>
              <a:rPr lang="en-US" dirty="0"/>
              <a:t> bez zrakové kontroly </a:t>
            </a:r>
          </a:p>
        </p:txBody>
      </p:sp>
    </p:spTree>
    <p:extLst>
      <p:ext uri="{BB962C8B-B14F-4D97-AF65-F5344CB8AC3E}">
        <p14:creationId xmlns:p14="http://schemas.microsoft.com/office/powerpoint/2010/main" val="842212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FBBA17-68C1-41F9-89F3-78F3F2DB97BC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6" name="Straight Connector 15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3" r="-3" b="-3"/>
          <a:stretch/>
        </p:blipFill>
        <p:spPr>
          <a:xfrm>
            <a:off x="452814" y="-1"/>
            <a:ext cx="4942147" cy="2621148"/>
          </a:xfrm>
          <a:custGeom>
            <a:avLst/>
            <a:gdLst>
              <a:gd name="connsiteX0" fmla="*/ 389783 w 4942147"/>
              <a:gd name="connsiteY0" fmla="*/ 0 h 2621148"/>
              <a:gd name="connsiteX1" fmla="*/ 4942147 w 4942147"/>
              <a:gd name="connsiteY1" fmla="*/ 0 h 2621148"/>
              <a:gd name="connsiteX2" fmla="*/ 4942147 w 4942147"/>
              <a:gd name="connsiteY2" fmla="*/ 21851 h 2621148"/>
              <a:gd name="connsiteX3" fmla="*/ 4550886 w 4942147"/>
              <a:gd name="connsiteY3" fmla="*/ 2621148 h 2621148"/>
              <a:gd name="connsiteX4" fmla="*/ 0 w 4942147"/>
              <a:gd name="connsiteY4" fmla="*/ 2621148 h 262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2147" h="2621148">
                <a:moveTo>
                  <a:pt x="389783" y="0"/>
                </a:moveTo>
                <a:lnTo>
                  <a:pt x="4942147" y="0"/>
                </a:lnTo>
                <a:lnTo>
                  <a:pt x="4942147" y="21851"/>
                </a:lnTo>
                <a:lnTo>
                  <a:pt x="4550886" y="2621148"/>
                </a:lnTo>
                <a:lnTo>
                  <a:pt x="0" y="2621148"/>
                </a:lnTo>
                <a:close/>
              </a:path>
            </a:pathLst>
          </a:cu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6" b="1"/>
          <a:stretch/>
        </p:blipFill>
        <p:spPr>
          <a:xfrm>
            <a:off x="1" y="2621147"/>
            <a:ext cx="5003699" cy="4236853"/>
          </a:xfrm>
          <a:custGeom>
            <a:avLst/>
            <a:gdLst>
              <a:gd name="connsiteX0" fmla="*/ 452813 w 5003699"/>
              <a:gd name="connsiteY0" fmla="*/ 0 h 4236853"/>
              <a:gd name="connsiteX1" fmla="*/ 5003699 w 5003699"/>
              <a:gd name="connsiteY1" fmla="*/ 0 h 4236853"/>
              <a:gd name="connsiteX2" fmla="*/ 4365943 w 5003699"/>
              <a:gd name="connsiteY2" fmla="*/ 4236853 h 4236853"/>
              <a:gd name="connsiteX3" fmla="*/ 0 w 5003699"/>
              <a:gd name="connsiteY3" fmla="*/ 4236853 h 4236853"/>
              <a:gd name="connsiteX4" fmla="*/ 0 w 5003699"/>
              <a:gd name="connsiteY4" fmla="*/ 3045007 h 423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3699" h="4236853">
                <a:moveTo>
                  <a:pt x="452813" y="0"/>
                </a:moveTo>
                <a:lnTo>
                  <a:pt x="5003699" y="0"/>
                </a:lnTo>
                <a:lnTo>
                  <a:pt x="4365943" y="4236853"/>
                </a:lnTo>
                <a:lnTo>
                  <a:pt x="0" y="4236853"/>
                </a:lnTo>
                <a:lnTo>
                  <a:pt x="0" y="3045007"/>
                </a:lnTo>
                <a:close/>
              </a:path>
            </a:pathLst>
          </a:cu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6E2D460-5712-4583-90B7-26D0862494E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4292" y="2621146"/>
            <a:ext cx="45494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5531035" y="2258733"/>
            <a:ext cx="3893439" cy="72482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dirty="0" err="1"/>
              <a:t>Omalovánka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851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oup 92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94" name="Freeform 14">
              <a:extLst>
                <a:ext uri="{FF2B5EF4-FFF2-40B4-BE49-F238E27FC236}">
                  <a16:creationId xmlns:a16="http://schemas.microsoft.com/office/drawing/2014/main" id="{5B78F7DD-4E31-4D90-A237-C5FA3FF0193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A3D78EB-B8AB-4890-ACB5-626E6E7BE1A4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A4F4A4B-F440-4349-B8D1-38D378381705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23">
              <a:extLst>
                <a:ext uri="{FF2B5EF4-FFF2-40B4-BE49-F238E27FC236}">
                  <a16:creationId xmlns:a16="http://schemas.microsoft.com/office/drawing/2014/main" id="{7E064F14-13AA-4DD6-BDD4-8BF234A00C1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8" name="Rectangle 25">
              <a:extLst>
                <a:ext uri="{FF2B5EF4-FFF2-40B4-BE49-F238E27FC236}">
                  <a16:creationId xmlns:a16="http://schemas.microsoft.com/office/drawing/2014/main" id="{3D1524CF-30E5-4311-8FBF-6345A3E94B3E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9" name="Isosceles Triangle 98">
              <a:extLst>
                <a:ext uri="{FF2B5EF4-FFF2-40B4-BE49-F238E27FC236}">
                  <a16:creationId xmlns:a16="http://schemas.microsoft.com/office/drawing/2014/main" id="{B3165A77-5FB0-4E9A-853A-D3349DD75DF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Rectangle 27">
              <a:extLst>
                <a:ext uri="{FF2B5EF4-FFF2-40B4-BE49-F238E27FC236}">
                  <a16:creationId xmlns:a16="http://schemas.microsoft.com/office/drawing/2014/main" id="{538B3FC4-8BCC-417E-BAC3-6E67F3BC63F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28">
              <a:extLst>
                <a:ext uri="{FF2B5EF4-FFF2-40B4-BE49-F238E27FC236}">
                  <a16:creationId xmlns:a16="http://schemas.microsoft.com/office/drawing/2014/main" id="{843B7FC9-43EB-439E-ACC6-EF2819C58509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2" name="Rectangle 29">
              <a:extLst>
                <a:ext uri="{FF2B5EF4-FFF2-40B4-BE49-F238E27FC236}">
                  <a16:creationId xmlns:a16="http://schemas.microsoft.com/office/drawing/2014/main" id="{4D6E9D09-8AAF-4A1E-B186-878965EB653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id="{5F2191CB-1129-4C0F-BCBE-ADCFF12A676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6" r="6601" b="-2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51" b="-2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FEFF981-A68E-4DFC-9117-FF43406797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3" r="18940" b="1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85088" y="2187894"/>
            <a:ext cx="3494652" cy="152399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cs-CZ" dirty="0"/>
              <a:t>Varianta</a:t>
            </a:r>
            <a:r>
              <a:rPr lang="en-US" dirty="0"/>
              <a:t> pro starší děti</a:t>
            </a:r>
          </a:p>
        </p:txBody>
      </p:sp>
    </p:spTree>
    <p:extLst>
      <p:ext uri="{BB962C8B-B14F-4D97-AF65-F5344CB8AC3E}">
        <p14:creationId xmlns:p14="http://schemas.microsoft.com/office/powerpoint/2010/main" val="3093744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60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61" name="Straight Connector 60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Isosceles Triangle 6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7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8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9" name="Isosceles Triangle 6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0" r="17078" b="-2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23" name="Obrázek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4" r="6734" b="-5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52" name="Obrázek 5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0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05800" y="2290280"/>
            <a:ext cx="3165212" cy="2268971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</a:pPr>
            <a:r>
              <a:rPr lang="cs-CZ" dirty="0"/>
              <a:t>2. </a:t>
            </a:r>
            <a:r>
              <a:rPr lang="en-US" dirty="0"/>
              <a:t>program </a:t>
            </a:r>
            <a:br>
              <a:rPr lang="cs-CZ" dirty="0"/>
            </a:br>
            <a:r>
              <a:rPr lang="cs-CZ" dirty="0"/>
              <a:t>zaměřený na tělesné postižení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231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82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3" name="Straight Connector 82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6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86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9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Isosceles Triangle 90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24" name="Obrázek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r="20236" b="-3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4" r="-3" b="-3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0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161" y="1737360"/>
            <a:ext cx="3165212" cy="263869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3700" dirty="0"/>
              <a:t>Povídání </a:t>
            </a:r>
            <a:br>
              <a:rPr lang="cs-CZ" sz="3700" dirty="0"/>
            </a:br>
            <a:r>
              <a:rPr lang="en-US" sz="3700" dirty="0"/>
              <a:t>o </a:t>
            </a:r>
            <a:r>
              <a:rPr lang="en-US" sz="3700" dirty="0" err="1"/>
              <a:t>tělesném</a:t>
            </a:r>
            <a:r>
              <a:rPr lang="en-US" sz="3700" dirty="0"/>
              <a:t> </a:t>
            </a:r>
            <a:r>
              <a:rPr lang="en-US" sz="3700" dirty="0" err="1"/>
              <a:t>postižení</a:t>
            </a:r>
            <a:br>
              <a:rPr lang="cs-CZ" sz="3700" dirty="0"/>
            </a:br>
            <a:br>
              <a:rPr lang="en-US" sz="3700" dirty="0"/>
            </a:br>
            <a:r>
              <a:rPr lang="cs-CZ" sz="3700" dirty="0"/>
              <a:t>H</a:t>
            </a:r>
            <a:r>
              <a:rPr lang="en-US" sz="3700" dirty="0" err="1"/>
              <a:t>ra</a:t>
            </a:r>
            <a:r>
              <a:rPr lang="en-US" sz="3700" dirty="0"/>
              <a:t> s míčem </a:t>
            </a:r>
          </a:p>
        </p:txBody>
      </p:sp>
    </p:spTree>
    <p:extLst>
      <p:ext uri="{BB962C8B-B14F-4D97-AF65-F5344CB8AC3E}">
        <p14:creationId xmlns:p14="http://schemas.microsoft.com/office/powerpoint/2010/main" val="2691350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6" name="Straight Connector 15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35184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7" r="12903" b="-3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3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25968" y="2626696"/>
            <a:ext cx="3323524" cy="129318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cs-CZ" dirty="0"/>
              <a:t>Jízda </a:t>
            </a:r>
            <a:br>
              <a:rPr lang="cs-CZ" dirty="0"/>
            </a:br>
            <a:r>
              <a:rPr lang="cs-CZ" dirty="0"/>
              <a:t>na sportovním vozíku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654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4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5" name="Straight Connector 14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9" r="4779" b="-3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9" r="5391" b="-3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1146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39752" y="1791653"/>
            <a:ext cx="3165212" cy="188976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/>
            <a:br>
              <a:rPr lang="cs-CZ" dirty="0"/>
            </a:br>
            <a:br>
              <a:rPr lang="cs-CZ" dirty="0"/>
            </a:br>
            <a:r>
              <a:rPr lang="cs-CZ" dirty="0"/>
              <a:t>Monoski</a:t>
            </a:r>
            <a:br>
              <a:rPr lang="cs-CZ" dirty="0"/>
            </a:br>
            <a:br>
              <a:rPr lang="cs-CZ" dirty="0"/>
            </a:br>
            <a:r>
              <a:rPr lang="cs-CZ" dirty="0"/>
              <a:t>Curling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188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6" name="Straight Connector 15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0" r="-3" b="-3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3" r="2027" b="-3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3" r="7880" b="1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0" y="2082517"/>
            <a:ext cx="3165212" cy="233946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/>
            <a:r>
              <a:rPr lang="cs-CZ" dirty="0"/>
              <a:t>Oblékání jednou rukou</a:t>
            </a:r>
            <a:br>
              <a:rPr lang="cs-CZ" dirty="0"/>
            </a:br>
            <a:br>
              <a:rPr lang="cs-CZ" dirty="0"/>
            </a:br>
            <a:r>
              <a:rPr lang="cs-CZ" dirty="0"/>
              <a:t>Kresba ústy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824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57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58" name="Straight Connector 57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Isosceles Triangle 61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Isosceles Triangle 6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4" r="-5" b="-5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7" r="81" b="-5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60773" y="2282297"/>
            <a:ext cx="3165212" cy="22849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cs-CZ" sz="3700" dirty="0"/>
              <a:t>3. </a:t>
            </a:r>
            <a:r>
              <a:rPr lang="en-US" sz="3700" dirty="0"/>
              <a:t>program </a:t>
            </a:r>
            <a:br>
              <a:rPr lang="en-US" sz="3700" dirty="0"/>
            </a:br>
            <a:r>
              <a:rPr lang="cs-CZ" sz="3700" dirty="0"/>
              <a:t>zaměřený na sluchové postižení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773221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4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5" name="Straight Connector 14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7" r="3062" b="-5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" r="5119" b="-5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3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6992" y="2699281"/>
            <a:ext cx="3165212" cy="9821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 dirty="0"/>
              <a:t>Znakování </a:t>
            </a:r>
          </a:p>
        </p:txBody>
      </p:sp>
    </p:spTree>
    <p:extLst>
      <p:ext uri="{BB962C8B-B14F-4D97-AF65-F5344CB8AC3E}">
        <p14:creationId xmlns:p14="http://schemas.microsoft.com/office/powerpoint/2010/main" val="736537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ástupný symbol pro obsah 5">
            <a:extLst>
              <a:ext uri="{FF2B5EF4-FFF2-40B4-BE49-F238E27FC236}">
                <a16:creationId xmlns:a16="http://schemas.microsoft.com/office/drawing/2014/main" id="{53658FA6-805D-4752-ABA4-637686161B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04"/>
          <a:stretch/>
        </p:blipFill>
        <p:spPr>
          <a:xfrm>
            <a:off x="3109859" y="184913"/>
            <a:ext cx="4454632" cy="5499749"/>
          </a:xfrm>
          <a:prstGeom prst="rect">
            <a:avLst/>
          </a:prstGeom>
        </p:spPr>
      </p:pic>
      <p:sp>
        <p:nvSpPr>
          <p:cNvPr id="4" name="Podnadpis 2">
            <a:extLst>
              <a:ext uri="{FF2B5EF4-FFF2-40B4-BE49-F238E27FC236}">
                <a16:creationId xmlns:a16="http://schemas.microsoft.com/office/drawing/2014/main" id="{5661794B-E8AA-4FA8-9722-40343ECAFA7F}"/>
              </a:ext>
            </a:extLst>
          </p:cNvPr>
          <p:cNvSpPr txBox="1">
            <a:spLocks/>
          </p:cNvSpPr>
          <p:nvPr/>
        </p:nvSpPr>
        <p:spPr>
          <a:xfrm>
            <a:off x="677334" y="3552525"/>
            <a:ext cx="4335468" cy="1096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400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AAB7E57-29E5-4352-9AA9-01928E3D5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818" y="5961726"/>
            <a:ext cx="8092713" cy="1320800"/>
          </a:xfrm>
        </p:spPr>
        <p:txBody>
          <a:bodyPr anchor="t">
            <a:normAutofit fontScale="90000"/>
          </a:bodyPr>
          <a:lstStyle/>
          <a:p>
            <a:r>
              <a:rPr lang="cs-CZ" dirty="0"/>
              <a:t>Autor/realizátor: Bc. Veronika Chvojková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5199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4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5" name="Straight Connector 14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2" r="3297" b="-5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3" r="-5" b="-5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2" r="3121" b="1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8260" y="1958771"/>
            <a:ext cx="3702008" cy="2802407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/>
            <a:r>
              <a:rPr lang="cs-CZ" dirty="0"/>
              <a:t>Hra na </a:t>
            </a:r>
            <a:br>
              <a:rPr lang="cs-CZ" dirty="0"/>
            </a:br>
            <a:r>
              <a:rPr lang="cs-CZ" dirty="0"/>
              <a:t>Orffovy nástroje</a:t>
            </a:r>
            <a:br>
              <a:rPr lang="cs-CZ" dirty="0"/>
            </a:br>
            <a:br>
              <a:rPr lang="cs-CZ" dirty="0"/>
            </a:br>
            <a:r>
              <a:rPr lang="cs-CZ" dirty="0"/>
              <a:t>Hra s obrázky (pantomima)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0466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3C5432-6672-46F6-A949-306A0C51CDE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23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24" name="Straight Connector 23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8194"/>
          <a:stretch/>
        </p:blipFill>
        <p:spPr>
          <a:xfrm>
            <a:off x="2957361" y="10"/>
            <a:ext cx="3151431" cy="3437494"/>
          </a:xfrm>
          <a:custGeom>
            <a:avLst/>
            <a:gdLst>
              <a:gd name="connsiteX0" fmla="*/ 514552 w 3151431"/>
              <a:gd name="connsiteY0" fmla="*/ 0 h 3437504"/>
              <a:gd name="connsiteX1" fmla="*/ 2008047 w 3151431"/>
              <a:gd name="connsiteY1" fmla="*/ 0 h 3437504"/>
              <a:gd name="connsiteX2" fmla="*/ 2008047 w 3151431"/>
              <a:gd name="connsiteY2" fmla="*/ 1 h 3437504"/>
              <a:gd name="connsiteX3" fmla="*/ 3151431 w 3151431"/>
              <a:gd name="connsiteY3" fmla="*/ 1 h 3437504"/>
              <a:gd name="connsiteX4" fmla="*/ 2637972 w 3151431"/>
              <a:gd name="connsiteY4" fmla="*/ 3437504 h 3437504"/>
              <a:gd name="connsiteX5" fmla="*/ 0 w 3151431"/>
              <a:gd name="connsiteY5" fmla="*/ 3437504 h 343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1431" h="3437504">
                <a:moveTo>
                  <a:pt x="514552" y="0"/>
                </a:moveTo>
                <a:lnTo>
                  <a:pt x="2008047" y="0"/>
                </a:lnTo>
                <a:lnTo>
                  <a:pt x="2008047" y="1"/>
                </a:lnTo>
                <a:lnTo>
                  <a:pt x="3151431" y="1"/>
                </a:lnTo>
                <a:lnTo>
                  <a:pt x="2637972" y="3437504"/>
                </a:lnTo>
                <a:lnTo>
                  <a:pt x="0" y="3437504"/>
                </a:lnTo>
                <a:close/>
              </a:path>
            </a:pathLst>
          </a:cu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18241"/>
          <a:stretch/>
        </p:blipFill>
        <p:spPr>
          <a:xfrm>
            <a:off x="319203" y="10"/>
            <a:ext cx="3153384" cy="3437494"/>
          </a:xfrm>
          <a:custGeom>
            <a:avLst/>
            <a:gdLst>
              <a:gd name="connsiteX0" fmla="*/ 511180 w 3153384"/>
              <a:gd name="connsiteY0" fmla="*/ 0 h 3437504"/>
              <a:gd name="connsiteX1" fmla="*/ 3153384 w 3153384"/>
              <a:gd name="connsiteY1" fmla="*/ 0 h 3437504"/>
              <a:gd name="connsiteX2" fmla="*/ 2638832 w 3153384"/>
              <a:gd name="connsiteY2" fmla="*/ 3437504 h 3437504"/>
              <a:gd name="connsiteX3" fmla="*/ 0 w 3153384"/>
              <a:gd name="connsiteY3" fmla="*/ 3437504 h 343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384" h="3437504">
                <a:moveTo>
                  <a:pt x="511180" y="0"/>
                </a:moveTo>
                <a:lnTo>
                  <a:pt x="3153384" y="0"/>
                </a:lnTo>
                <a:lnTo>
                  <a:pt x="2638832" y="3437504"/>
                </a:lnTo>
                <a:lnTo>
                  <a:pt x="0" y="3437504"/>
                </a:lnTo>
                <a:close/>
              </a:path>
            </a:pathLst>
          </a:custGeom>
        </p:spPr>
      </p:pic>
      <p:pic>
        <p:nvPicPr>
          <p:cNvPr id="15" name="Obrázek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9"/>
          <a:stretch/>
        </p:blipFill>
        <p:spPr>
          <a:xfrm>
            <a:off x="1" y="3437504"/>
            <a:ext cx="2956476" cy="3420496"/>
          </a:xfrm>
          <a:custGeom>
            <a:avLst/>
            <a:gdLst>
              <a:gd name="connsiteX0" fmla="*/ 319202 w 2956476"/>
              <a:gd name="connsiteY0" fmla="*/ 0 h 3420496"/>
              <a:gd name="connsiteX1" fmla="*/ 2956476 w 2956476"/>
              <a:gd name="connsiteY1" fmla="*/ 0 h 3420496"/>
              <a:gd name="connsiteX2" fmla="*/ 2444471 w 2956476"/>
              <a:gd name="connsiteY2" fmla="*/ 3420496 h 3420496"/>
              <a:gd name="connsiteX3" fmla="*/ 0 w 2956476"/>
              <a:gd name="connsiteY3" fmla="*/ 3420496 h 3420496"/>
              <a:gd name="connsiteX4" fmla="*/ 0 w 2956476"/>
              <a:gd name="connsiteY4" fmla="*/ 214651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6476" h="3420496">
                <a:moveTo>
                  <a:pt x="319202" y="0"/>
                </a:moveTo>
                <a:lnTo>
                  <a:pt x="2956476" y="0"/>
                </a:lnTo>
                <a:lnTo>
                  <a:pt x="2444471" y="3420496"/>
                </a:lnTo>
                <a:lnTo>
                  <a:pt x="0" y="3420496"/>
                </a:lnTo>
                <a:lnTo>
                  <a:pt x="0" y="2146516"/>
                </a:lnTo>
                <a:close/>
              </a:path>
            </a:pathLst>
          </a:custGeom>
        </p:spPr>
      </p:pic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7" r="9522" b="3"/>
          <a:stretch/>
        </p:blipFill>
        <p:spPr>
          <a:xfrm>
            <a:off x="2443799" y="3437504"/>
            <a:ext cx="3151535" cy="3420496"/>
          </a:xfrm>
          <a:custGeom>
            <a:avLst/>
            <a:gdLst>
              <a:gd name="connsiteX0" fmla="*/ 512005 w 3151535"/>
              <a:gd name="connsiteY0" fmla="*/ 0 h 3420496"/>
              <a:gd name="connsiteX1" fmla="*/ 3151535 w 3151535"/>
              <a:gd name="connsiteY1" fmla="*/ 0 h 3420496"/>
              <a:gd name="connsiteX2" fmla="*/ 2640616 w 3151535"/>
              <a:gd name="connsiteY2" fmla="*/ 3420496 h 3420496"/>
              <a:gd name="connsiteX3" fmla="*/ 0 w 3151535"/>
              <a:gd name="connsiteY3" fmla="*/ 342049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535" h="3420496">
                <a:moveTo>
                  <a:pt x="512005" y="0"/>
                </a:moveTo>
                <a:lnTo>
                  <a:pt x="3151535" y="0"/>
                </a:lnTo>
                <a:lnTo>
                  <a:pt x="2640616" y="3420496"/>
                </a:lnTo>
                <a:lnTo>
                  <a:pt x="0" y="3420496"/>
                </a:lnTo>
                <a:close/>
              </a:path>
            </a:pathLst>
          </a:cu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0B812AA-D5A0-4C06-B21B-6FF396A77F2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9020" y="3429000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B8DD555-A93D-4469-AE2B-ACCE692491F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444472" y="-2"/>
            <a:ext cx="1025065" cy="6858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02626" y="2248824"/>
            <a:ext cx="3165212" cy="219455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cs-CZ" sz="3700" dirty="0"/>
              <a:t>4. </a:t>
            </a:r>
            <a:r>
              <a:rPr lang="en-US" sz="3700" dirty="0"/>
              <a:t>program </a:t>
            </a:r>
            <a:br>
              <a:rPr lang="cs-CZ" sz="3700" dirty="0"/>
            </a:br>
            <a:r>
              <a:rPr lang="cs-CZ" sz="3700" dirty="0"/>
              <a:t>zaměřený na mentální postižení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432322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1028" name="Picture 4" descr="Výsledek obrázku pro hry s padákem mateřská škola">
            <a:extLst>
              <a:ext uri="{FF2B5EF4-FFF2-40B4-BE49-F238E27FC236}">
                <a16:creationId xmlns:a16="http://schemas.microsoft.com/office/drawing/2014/main" id="{CB6504CB-5D3B-45B1-9D9B-4D44E74361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0"/>
          <a:stretch/>
        </p:blipFill>
        <p:spPr bwMode="auto">
          <a:xfrm>
            <a:off x="1443917" y="0"/>
            <a:ext cx="4914801" cy="344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13C5432-6672-46F6-A949-306A0C51CDE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7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8" name="Straight Connector 17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3" r="18214" b="-3"/>
          <a:stretch/>
        </p:blipFill>
        <p:spPr>
          <a:xfrm>
            <a:off x="319203" y="10"/>
            <a:ext cx="3153384" cy="3437494"/>
          </a:xfrm>
          <a:custGeom>
            <a:avLst/>
            <a:gdLst>
              <a:gd name="connsiteX0" fmla="*/ 511180 w 3153384"/>
              <a:gd name="connsiteY0" fmla="*/ 0 h 3437504"/>
              <a:gd name="connsiteX1" fmla="*/ 3153384 w 3153384"/>
              <a:gd name="connsiteY1" fmla="*/ 0 h 3437504"/>
              <a:gd name="connsiteX2" fmla="*/ 2638832 w 3153384"/>
              <a:gd name="connsiteY2" fmla="*/ 3437504 h 3437504"/>
              <a:gd name="connsiteX3" fmla="*/ 0 w 3153384"/>
              <a:gd name="connsiteY3" fmla="*/ 3437504 h 343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384" h="3437504">
                <a:moveTo>
                  <a:pt x="511180" y="0"/>
                </a:moveTo>
                <a:lnTo>
                  <a:pt x="3153384" y="0"/>
                </a:lnTo>
                <a:lnTo>
                  <a:pt x="2638832" y="3437504"/>
                </a:lnTo>
                <a:lnTo>
                  <a:pt x="0" y="3437504"/>
                </a:lnTo>
                <a:close/>
              </a:path>
            </a:pathLst>
          </a:cu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4" r="1" b="11115"/>
          <a:stretch/>
        </p:blipFill>
        <p:spPr>
          <a:xfrm>
            <a:off x="1" y="3437504"/>
            <a:ext cx="2956476" cy="3420496"/>
          </a:xfrm>
          <a:custGeom>
            <a:avLst/>
            <a:gdLst>
              <a:gd name="connsiteX0" fmla="*/ 319202 w 2956476"/>
              <a:gd name="connsiteY0" fmla="*/ 0 h 3420496"/>
              <a:gd name="connsiteX1" fmla="*/ 2956476 w 2956476"/>
              <a:gd name="connsiteY1" fmla="*/ 0 h 3420496"/>
              <a:gd name="connsiteX2" fmla="*/ 2444471 w 2956476"/>
              <a:gd name="connsiteY2" fmla="*/ 3420496 h 3420496"/>
              <a:gd name="connsiteX3" fmla="*/ 0 w 2956476"/>
              <a:gd name="connsiteY3" fmla="*/ 3420496 h 3420496"/>
              <a:gd name="connsiteX4" fmla="*/ 0 w 2956476"/>
              <a:gd name="connsiteY4" fmla="*/ 214651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6476" h="3420496">
                <a:moveTo>
                  <a:pt x="319202" y="0"/>
                </a:moveTo>
                <a:lnTo>
                  <a:pt x="2956476" y="0"/>
                </a:lnTo>
                <a:lnTo>
                  <a:pt x="2444471" y="3420496"/>
                </a:lnTo>
                <a:lnTo>
                  <a:pt x="0" y="3420496"/>
                </a:lnTo>
                <a:lnTo>
                  <a:pt x="0" y="2146516"/>
                </a:lnTo>
                <a:close/>
              </a:path>
            </a:pathLst>
          </a:custGeo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3" r="16757" b="3"/>
          <a:stretch/>
        </p:blipFill>
        <p:spPr>
          <a:xfrm>
            <a:off x="2443799" y="3437504"/>
            <a:ext cx="3151535" cy="3420496"/>
          </a:xfrm>
          <a:custGeom>
            <a:avLst/>
            <a:gdLst>
              <a:gd name="connsiteX0" fmla="*/ 512005 w 3151535"/>
              <a:gd name="connsiteY0" fmla="*/ 0 h 3420496"/>
              <a:gd name="connsiteX1" fmla="*/ 3151535 w 3151535"/>
              <a:gd name="connsiteY1" fmla="*/ 0 h 3420496"/>
              <a:gd name="connsiteX2" fmla="*/ 2640616 w 3151535"/>
              <a:gd name="connsiteY2" fmla="*/ 3420496 h 3420496"/>
              <a:gd name="connsiteX3" fmla="*/ 0 w 3151535"/>
              <a:gd name="connsiteY3" fmla="*/ 342049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535" h="3420496">
                <a:moveTo>
                  <a:pt x="512005" y="0"/>
                </a:moveTo>
                <a:lnTo>
                  <a:pt x="3151535" y="0"/>
                </a:lnTo>
                <a:lnTo>
                  <a:pt x="2640616" y="3420496"/>
                </a:lnTo>
                <a:lnTo>
                  <a:pt x="0" y="3420496"/>
                </a:lnTo>
                <a:close/>
              </a:path>
            </a:pathLst>
          </a:cu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0B812AA-D5A0-4C06-B21B-6FF396A77F2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9020" y="3429000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B8DD555-A93D-4469-AE2B-ACCE692491F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444472" y="-2"/>
            <a:ext cx="1025065" cy="6858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94665" y="3067264"/>
            <a:ext cx="3880555" cy="1161868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/>
            <a:r>
              <a:rPr lang="cs-CZ" dirty="0"/>
              <a:t>Hra s kolíčky</a:t>
            </a:r>
            <a:br>
              <a:rPr lang="cs-CZ" dirty="0"/>
            </a:br>
            <a:br>
              <a:rPr lang="cs-CZ" dirty="0"/>
            </a:br>
            <a:r>
              <a:rPr lang="cs-CZ" dirty="0"/>
              <a:t>Hry s padákem</a:t>
            </a:r>
            <a:endParaRPr lang="en-US" dirty="0"/>
          </a:p>
        </p:txBody>
      </p:sp>
      <p:sp>
        <p:nvSpPr>
          <p:cNvPr id="12" name="Rovnoramenný trojúhelník 11">
            <a:extLst>
              <a:ext uri="{FF2B5EF4-FFF2-40B4-BE49-F238E27FC236}">
                <a16:creationId xmlns:a16="http://schemas.microsoft.com/office/drawing/2014/main" id="{AF6EEF7B-26E6-4B98-ABC8-B139182D5025}"/>
              </a:ext>
            </a:extLst>
          </p:cNvPr>
          <p:cNvSpPr/>
          <p:nvPr/>
        </p:nvSpPr>
        <p:spPr>
          <a:xfrm>
            <a:off x="5562449" y="-8467"/>
            <a:ext cx="1665561" cy="3589867"/>
          </a:xfrm>
          <a:prstGeom prst="triangle">
            <a:avLst>
              <a:gd name="adj" fmla="val 4764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0515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13C5432-6672-46F6-A949-306A0C51CDE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6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7" name="Straight Connector 16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8" r="2" b="5006"/>
          <a:stretch/>
        </p:blipFill>
        <p:spPr>
          <a:xfrm>
            <a:off x="2957361" y="10"/>
            <a:ext cx="3151431" cy="3437494"/>
          </a:xfrm>
          <a:custGeom>
            <a:avLst/>
            <a:gdLst>
              <a:gd name="connsiteX0" fmla="*/ 514552 w 3151431"/>
              <a:gd name="connsiteY0" fmla="*/ 0 h 3437504"/>
              <a:gd name="connsiteX1" fmla="*/ 2008047 w 3151431"/>
              <a:gd name="connsiteY1" fmla="*/ 0 h 3437504"/>
              <a:gd name="connsiteX2" fmla="*/ 2008047 w 3151431"/>
              <a:gd name="connsiteY2" fmla="*/ 1 h 3437504"/>
              <a:gd name="connsiteX3" fmla="*/ 3151431 w 3151431"/>
              <a:gd name="connsiteY3" fmla="*/ 1 h 3437504"/>
              <a:gd name="connsiteX4" fmla="*/ 2637972 w 3151431"/>
              <a:gd name="connsiteY4" fmla="*/ 3437504 h 3437504"/>
              <a:gd name="connsiteX5" fmla="*/ 0 w 3151431"/>
              <a:gd name="connsiteY5" fmla="*/ 3437504 h 343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1431" h="3437504">
                <a:moveTo>
                  <a:pt x="514552" y="0"/>
                </a:moveTo>
                <a:lnTo>
                  <a:pt x="2008047" y="0"/>
                </a:lnTo>
                <a:lnTo>
                  <a:pt x="2008047" y="1"/>
                </a:lnTo>
                <a:lnTo>
                  <a:pt x="3151431" y="1"/>
                </a:lnTo>
                <a:lnTo>
                  <a:pt x="2637972" y="3437504"/>
                </a:lnTo>
                <a:lnTo>
                  <a:pt x="0" y="3437504"/>
                </a:lnTo>
                <a:close/>
              </a:path>
            </a:pathLst>
          </a:cu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97" b="-3"/>
          <a:stretch/>
        </p:blipFill>
        <p:spPr>
          <a:xfrm>
            <a:off x="319203" y="10"/>
            <a:ext cx="3153384" cy="3437494"/>
          </a:xfrm>
          <a:custGeom>
            <a:avLst/>
            <a:gdLst>
              <a:gd name="connsiteX0" fmla="*/ 511180 w 3153384"/>
              <a:gd name="connsiteY0" fmla="*/ 0 h 3437504"/>
              <a:gd name="connsiteX1" fmla="*/ 3153384 w 3153384"/>
              <a:gd name="connsiteY1" fmla="*/ 0 h 3437504"/>
              <a:gd name="connsiteX2" fmla="*/ 2638832 w 3153384"/>
              <a:gd name="connsiteY2" fmla="*/ 3437504 h 3437504"/>
              <a:gd name="connsiteX3" fmla="*/ 0 w 3153384"/>
              <a:gd name="connsiteY3" fmla="*/ 3437504 h 343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384" h="3437504">
                <a:moveTo>
                  <a:pt x="511180" y="0"/>
                </a:moveTo>
                <a:lnTo>
                  <a:pt x="3153384" y="0"/>
                </a:lnTo>
                <a:lnTo>
                  <a:pt x="2638832" y="3437504"/>
                </a:lnTo>
                <a:lnTo>
                  <a:pt x="0" y="3437504"/>
                </a:lnTo>
                <a:close/>
              </a:path>
            </a:pathLst>
          </a:cu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" r="1" b="11253"/>
          <a:stretch/>
        </p:blipFill>
        <p:spPr>
          <a:xfrm>
            <a:off x="1" y="3437504"/>
            <a:ext cx="2956476" cy="3420496"/>
          </a:xfrm>
          <a:custGeom>
            <a:avLst/>
            <a:gdLst>
              <a:gd name="connsiteX0" fmla="*/ 319202 w 2956476"/>
              <a:gd name="connsiteY0" fmla="*/ 0 h 3420496"/>
              <a:gd name="connsiteX1" fmla="*/ 2956476 w 2956476"/>
              <a:gd name="connsiteY1" fmla="*/ 0 h 3420496"/>
              <a:gd name="connsiteX2" fmla="*/ 2444471 w 2956476"/>
              <a:gd name="connsiteY2" fmla="*/ 3420496 h 3420496"/>
              <a:gd name="connsiteX3" fmla="*/ 0 w 2956476"/>
              <a:gd name="connsiteY3" fmla="*/ 3420496 h 3420496"/>
              <a:gd name="connsiteX4" fmla="*/ 0 w 2956476"/>
              <a:gd name="connsiteY4" fmla="*/ 214651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6476" h="3420496">
                <a:moveTo>
                  <a:pt x="319202" y="0"/>
                </a:moveTo>
                <a:lnTo>
                  <a:pt x="2956476" y="0"/>
                </a:lnTo>
                <a:lnTo>
                  <a:pt x="2444471" y="3420496"/>
                </a:lnTo>
                <a:lnTo>
                  <a:pt x="0" y="3420496"/>
                </a:lnTo>
                <a:lnTo>
                  <a:pt x="0" y="2146516"/>
                </a:lnTo>
                <a:close/>
              </a:path>
            </a:pathLst>
          </a:custGeo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9" r="14450" b="3"/>
          <a:stretch/>
        </p:blipFill>
        <p:spPr>
          <a:xfrm>
            <a:off x="2443799" y="3437504"/>
            <a:ext cx="3151535" cy="3420496"/>
          </a:xfrm>
          <a:custGeom>
            <a:avLst/>
            <a:gdLst>
              <a:gd name="connsiteX0" fmla="*/ 512005 w 3151535"/>
              <a:gd name="connsiteY0" fmla="*/ 0 h 3420496"/>
              <a:gd name="connsiteX1" fmla="*/ 3151535 w 3151535"/>
              <a:gd name="connsiteY1" fmla="*/ 0 h 3420496"/>
              <a:gd name="connsiteX2" fmla="*/ 2640616 w 3151535"/>
              <a:gd name="connsiteY2" fmla="*/ 3420496 h 3420496"/>
              <a:gd name="connsiteX3" fmla="*/ 0 w 3151535"/>
              <a:gd name="connsiteY3" fmla="*/ 342049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535" h="3420496">
                <a:moveTo>
                  <a:pt x="512005" y="0"/>
                </a:moveTo>
                <a:lnTo>
                  <a:pt x="3151535" y="0"/>
                </a:lnTo>
                <a:lnTo>
                  <a:pt x="2640616" y="3420496"/>
                </a:lnTo>
                <a:lnTo>
                  <a:pt x="0" y="3420496"/>
                </a:lnTo>
                <a:close/>
              </a:path>
            </a:pathLst>
          </a:cu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0B812AA-D5A0-4C06-B21B-6FF396A77F2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9020" y="3429000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B8DD555-A93D-4469-AE2B-ACCE692491F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444472" y="-2"/>
            <a:ext cx="1025065" cy="6858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06472" y="1382485"/>
            <a:ext cx="2171602" cy="333102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cs-CZ" dirty="0"/>
              <a:t>Chůdy</a:t>
            </a:r>
            <a:br>
              <a:rPr lang="cs-CZ" dirty="0"/>
            </a:br>
            <a:br>
              <a:rPr lang="cs-CZ" dirty="0"/>
            </a:br>
            <a:r>
              <a:rPr lang="cs-CZ" dirty="0"/>
              <a:t>Boccia</a:t>
            </a:r>
            <a:br>
              <a:rPr lang="cs-CZ" dirty="0"/>
            </a:br>
            <a:br>
              <a:rPr lang="cs-CZ" dirty="0"/>
            </a:br>
            <a:r>
              <a:rPr lang="cs-CZ" dirty="0"/>
              <a:t>Korálky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9978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13C5432-6672-46F6-A949-306A0C51CDE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6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7" name="Straight Connector 16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8194"/>
          <a:stretch/>
        </p:blipFill>
        <p:spPr>
          <a:xfrm>
            <a:off x="2957361" y="10"/>
            <a:ext cx="3151431" cy="3437494"/>
          </a:xfrm>
          <a:custGeom>
            <a:avLst/>
            <a:gdLst>
              <a:gd name="connsiteX0" fmla="*/ 514552 w 3151431"/>
              <a:gd name="connsiteY0" fmla="*/ 0 h 3437504"/>
              <a:gd name="connsiteX1" fmla="*/ 2008047 w 3151431"/>
              <a:gd name="connsiteY1" fmla="*/ 0 h 3437504"/>
              <a:gd name="connsiteX2" fmla="*/ 2008047 w 3151431"/>
              <a:gd name="connsiteY2" fmla="*/ 1 h 3437504"/>
              <a:gd name="connsiteX3" fmla="*/ 3151431 w 3151431"/>
              <a:gd name="connsiteY3" fmla="*/ 1 h 3437504"/>
              <a:gd name="connsiteX4" fmla="*/ 2637972 w 3151431"/>
              <a:gd name="connsiteY4" fmla="*/ 3437504 h 3437504"/>
              <a:gd name="connsiteX5" fmla="*/ 0 w 3151431"/>
              <a:gd name="connsiteY5" fmla="*/ 3437504 h 343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1431" h="3437504">
                <a:moveTo>
                  <a:pt x="514552" y="0"/>
                </a:moveTo>
                <a:lnTo>
                  <a:pt x="2008047" y="0"/>
                </a:lnTo>
                <a:lnTo>
                  <a:pt x="2008047" y="1"/>
                </a:lnTo>
                <a:lnTo>
                  <a:pt x="3151431" y="1"/>
                </a:lnTo>
                <a:lnTo>
                  <a:pt x="2637972" y="3437504"/>
                </a:lnTo>
                <a:lnTo>
                  <a:pt x="0" y="3437504"/>
                </a:lnTo>
                <a:close/>
              </a:path>
            </a:pathLst>
          </a:cu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8" r="4889" b="-3"/>
          <a:stretch/>
        </p:blipFill>
        <p:spPr>
          <a:xfrm>
            <a:off x="319203" y="10"/>
            <a:ext cx="3153384" cy="3437494"/>
          </a:xfrm>
          <a:custGeom>
            <a:avLst/>
            <a:gdLst>
              <a:gd name="connsiteX0" fmla="*/ 511180 w 3153384"/>
              <a:gd name="connsiteY0" fmla="*/ 0 h 3437504"/>
              <a:gd name="connsiteX1" fmla="*/ 3153384 w 3153384"/>
              <a:gd name="connsiteY1" fmla="*/ 0 h 3437504"/>
              <a:gd name="connsiteX2" fmla="*/ 2638832 w 3153384"/>
              <a:gd name="connsiteY2" fmla="*/ 3437504 h 3437504"/>
              <a:gd name="connsiteX3" fmla="*/ 0 w 3153384"/>
              <a:gd name="connsiteY3" fmla="*/ 3437504 h 343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384" h="3437504">
                <a:moveTo>
                  <a:pt x="511180" y="0"/>
                </a:moveTo>
                <a:lnTo>
                  <a:pt x="3153384" y="0"/>
                </a:lnTo>
                <a:lnTo>
                  <a:pt x="2638832" y="3437504"/>
                </a:lnTo>
                <a:lnTo>
                  <a:pt x="0" y="3437504"/>
                </a:lnTo>
                <a:close/>
              </a:path>
            </a:pathLst>
          </a:custGeom>
        </p:spPr>
      </p:pic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3" r="1" b="1056"/>
          <a:stretch/>
        </p:blipFill>
        <p:spPr>
          <a:xfrm>
            <a:off x="1" y="3437504"/>
            <a:ext cx="2956476" cy="3420496"/>
          </a:xfrm>
          <a:custGeom>
            <a:avLst/>
            <a:gdLst>
              <a:gd name="connsiteX0" fmla="*/ 319202 w 2956476"/>
              <a:gd name="connsiteY0" fmla="*/ 0 h 3420496"/>
              <a:gd name="connsiteX1" fmla="*/ 2956476 w 2956476"/>
              <a:gd name="connsiteY1" fmla="*/ 0 h 3420496"/>
              <a:gd name="connsiteX2" fmla="*/ 2444471 w 2956476"/>
              <a:gd name="connsiteY2" fmla="*/ 3420496 h 3420496"/>
              <a:gd name="connsiteX3" fmla="*/ 0 w 2956476"/>
              <a:gd name="connsiteY3" fmla="*/ 3420496 h 3420496"/>
              <a:gd name="connsiteX4" fmla="*/ 0 w 2956476"/>
              <a:gd name="connsiteY4" fmla="*/ 214651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6476" h="3420496">
                <a:moveTo>
                  <a:pt x="319202" y="0"/>
                </a:moveTo>
                <a:lnTo>
                  <a:pt x="2956476" y="0"/>
                </a:lnTo>
                <a:lnTo>
                  <a:pt x="2444471" y="3420496"/>
                </a:lnTo>
                <a:lnTo>
                  <a:pt x="0" y="3420496"/>
                </a:lnTo>
                <a:lnTo>
                  <a:pt x="0" y="2146516"/>
                </a:lnTo>
                <a:close/>
              </a:path>
            </a:pathLst>
          </a:cu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6" r="20593" b="3"/>
          <a:stretch/>
        </p:blipFill>
        <p:spPr>
          <a:xfrm>
            <a:off x="2443799" y="3437504"/>
            <a:ext cx="3151535" cy="3420496"/>
          </a:xfrm>
          <a:custGeom>
            <a:avLst/>
            <a:gdLst>
              <a:gd name="connsiteX0" fmla="*/ 512005 w 3151535"/>
              <a:gd name="connsiteY0" fmla="*/ 0 h 3420496"/>
              <a:gd name="connsiteX1" fmla="*/ 3151535 w 3151535"/>
              <a:gd name="connsiteY1" fmla="*/ 0 h 3420496"/>
              <a:gd name="connsiteX2" fmla="*/ 2640616 w 3151535"/>
              <a:gd name="connsiteY2" fmla="*/ 3420496 h 3420496"/>
              <a:gd name="connsiteX3" fmla="*/ 0 w 3151535"/>
              <a:gd name="connsiteY3" fmla="*/ 342049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535" h="3420496">
                <a:moveTo>
                  <a:pt x="512005" y="0"/>
                </a:moveTo>
                <a:lnTo>
                  <a:pt x="3151535" y="0"/>
                </a:lnTo>
                <a:lnTo>
                  <a:pt x="2640616" y="3420496"/>
                </a:lnTo>
                <a:lnTo>
                  <a:pt x="0" y="3420496"/>
                </a:lnTo>
                <a:close/>
              </a:path>
            </a:pathLst>
          </a:cu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0B812AA-D5A0-4C06-B21B-6FF396A77F2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9020" y="3429000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B8DD555-A93D-4469-AE2B-ACCE692491F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444472" y="-2"/>
            <a:ext cx="1025065" cy="6858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52016" y="2748318"/>
            <a:ext cx="3951181" cy="139409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cs-CZ" dirty="0"/>
              <a:t>Cvičení na míčích</a:t>
            </a:r>
            <a:br>
              <a:rPr lang="cs-CZ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498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A5AFB369-4673-4727-A7CD-D86AFE0AE069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50709826-4D6B-4A97-8DB3-5DA16662622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7263F58-6EE6-45B3-9BF2-C0BD5D30A55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197CE03-EB81-4718-BEA1-C2D488961E50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3">
              <a:extLst>
                <a:ext uri="{FF2B5EF4-FFF2-40B4-BE49-F238E27FC236}">
                  <a16:creationId xmlns:a16="http://schemas.microsoft.com/office/drawing/2014/main" id="{A3451629-72D6-4E33-A99A-40FAF7445DD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5">
              <a:extLst>
                <a:ext uri="{FF2B5EF4-FFF2-40B4-BE49-F238E27FC236}">
                  <a16:creationId xmlns:a16="http://schemas.microsoft.com/office/drawing/2014/main" id="{E04F0FD4-BCD5-4435-A6B5-A2E69303B73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DE110F09-1C81-4E73-B5E9-D857CD879F04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27">
              <a:extLst>
                <a:ext uri="{FF2B5EF4-FFF2-40B4-BE49-F238E27FC236}">
                  <a16:creationId xmlns:a16="http://schemas.microsoft.com/office/drawing/2014/main" id="{273A9C01-06BD-4E8E-8BBF-2E2A9ECF49C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28">
              <a:extLst>
                <a:ext uri="{FF2B5EF4-FFF2-40B4-BE49-F238E27FC236}">
                  <a16:creationId xmlns:a16="http://schemas.microsoft.com/office/drawing/2014/main" id="{B206C9B2-27BE-4B6F-A4D0-485FBBEB58FE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Rectangle 29">
              <a:extLst>
                <a:ext uri="{FF2B5EF4-FFF2-40B4-BE49-F238E27FC236}">
                  <a16:creationId xmlns:a16="http://schemas.microsoft.com/office/drawing/2014/main" id="{2E7D673E-0C5C-4F2B-B46E-3E9286B9E86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F0F78B34-9B26-4CA9-B8F0-B9638730F9F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23" name="Obrázek 6">
            <a:extLst>
              <a:ext uri="{FF2B5EF4-FFF2-40B4-BE49-F238E27FC236}">
                <a16:creationId xmlns:a16="http://schemas.microsoft.com/office/drawing/2014/main" id="{AA44B2E9-EF10-4133-BBE6-8134437952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5" r="12689" b="9091"/>
          <a:stretch/>
        </p:blipFill>
        <p:spPr>
          <a:xfrm>
            <a:off x="20" y="-1"/>
            <a:ext cx="5394940" cy="6858001"/>
          </a:xfrm>
          <a:custGeom>
            <a:avLst/>
            <a:gdLst>
              <a:gd name="connsiteX0" fmla="*/ 842596 w 5394960"/>
              <a:gd name="connsiteY0" fmla="*/ 0 h 6858000"/>
              <a:gd name="connsiteX1" fmla="*/ 5394960 w 5394960"/>
              <a:gd name="connsiteY1" fmla="*/ 0 h 6858000"/>
              <a:gd name="connsiteX2" fmla="*/ 5394960 w 5394960"/>
              <a:gd name="connsiteY2" fmla="*/ 21851 h 6858000"/>
              <a:gd name="connsiteX3" fmla="*/ 4365943 w 5394960"/>
              <a:gd name="connsiteY3" fmla="*/ 6858000 h 6858000"/>
              <a:gd name="connsiteX4" fmla="*/ 0 w 5394960"/>
              <a:gd name="connsiteY4" fmla="*/ 6858000 h 6858000"/>
              <a:gd name="connsiteX5" fmla="*/ 0 w 5394960"/>
              <a:gd name="connsiteY5" fmla="*/ 5666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E25B4B1B-FABA-4160-A81C-195F71EB2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0563" y="1678665"/>
            <a:ext cx="3887839" cy="23721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/>
              <a:t>Děkuji za pozornost.</a:t>
            </a:r>
          </a:p>
        </p:txBody>
      </p:sp>
    </p:spTree>
    <p:extLst>
      <p:ext uri="{BB962C8B-B14F-4D97-AF65-F5344CB8AC3E}">
        <p14:creationId xmlns:p14="http://schemas.microsoft.com/office/powerpoint/2010/main" val="1333435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Vzdělávací programy seznamující předškolní děti a žáky prvního stupně (1.-3.třída) se zdravotním postižením </a:t>
            </a:r>
          </a:p>
          <a:p>
            <a:r>
              <a:rPr lang="cs-CZ" sz="2400" dirty="0"/>
              <a:t>Cílem je zvýšit povědomí a formovat postoje </a:t>
            </a:r>
            <a:br>
              <a:rPr lang="cs-CZ" sz="2400" dirty="0"/>
            </a:br>
            <a:r>
              <a:rPr lang="cs-CZ" sz="2400" dirty="0"/>
              <a:t>k dané problematice</a:t>
            </a:r>
          </a:p>
          <a:p>
            <a:r>
              <a:rPr lang="cs-CZ" sz="2400" dirty="0"/>
              <a:t>Motivace pohádkou </a:t>
            </a:r>
            <a:br>
              <a:rPr lang="cs-CZ" sz="2400" dirty="0"/>
            </a:br>
            <a:r>
              <a:rPr lang="cs-CZ" sz="2400" dirty="0"/>
              <a:t>v návaznosti na aktivity pojící se 		</a:t>
            </a:r>
            <a:br>
              <a:rPr lang="cs-CZ" sz="2400" dirty="0"/>
            </a:br>
            <a:r>
              <a:rPr lang="cs-CZ" sz="2400" dirty="0"/>
              <a:t>k danému postižení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6943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5"/>
    </mc:Choice>
    <mc:Fallback xmlns="">
      <p:transition spd="slow" advTm="83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0EF65F-D0E9-46FE-9157-B1B69E8BF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FEB1E0-3FAF-4732-8DBF-896D88D65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MŠ: děti straší 5 let s povinnou školní docházkou </a:t>
            </a:r>
          </a:p>
          <a:p>
            <a:r>
              <a:rPr lang="cs-CZ" sz="2400" dirty="0"/>
              <a:t>ZŠ: 1. – 3. třída </a:t>
            </a:r>
          </a:p>
          <a:p>
            <a:r>
              <a:rPr lang="cs-CZ" sz="2400" dirty="0"/>
              <a:t>Počet: 15 – 20 dětí</a:t>
            </a:r>
          </a:p>
          <a:p>
            <a:r>
              <a:rPr lang="cs-CZ" sz="2400" dirty="0"/>
              <a:t>Čas: 1 – 2 hodiny</a:t>
            </a:r>
          </a:p>
          <a:p>
            <a:r>
              <a:rPr lang="cs-CZ" sz="2400" dirty="0"/>
              <a:t>Prostory běžné třídy MŠ/ZŠ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3559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CF52964-2C29-4627-BA9D-11E4E5E40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076" y="5670793"/>
            <a:ext cx="3751210" cy="1051859"/>
          </a:xfrm>
        </p:spPr>
        <p:txBody>
          <a:bodyPr>
            <a:normAutofit/>
          </a:bodyPr>
          <a:lstStyle/>
          <a:p>
            <a:r>
              <a:rPr lang="cs-CZ" sz="2400" dirty="0"/>
              <a:t>1. program 6.11.2015</a:t>
            </a:r>
          </a:p>
          <a:p>
            <a:r>
              <a:rPr lang="cs-CZ" sz="2400" dirty="0"/>
              <a:t>39. program 10.1.2018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4E837E8-AC6A-4EC3-AD0B-9C4BF6DAC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53" y="833016"/>
            <a:ext cx="8502998" cy="4947198"/>
          </a:xfrm>
          <a:prstGeom prst="rect">
            <a:avLst/>
          </a:prstGeom>
        </p:spPr>
      </p:pic>
      <p:sp>
        <p:nvSpPr>
          <p:cNvPr id="16" name="Ovál 15">
            <a:extLst>
              <a:ext uri="{FF2B5EF4-FFF2-40B4-BE49-F238E27FC236}">
                <a16:creationId xmlns:a16="http://schemas.microsoft.com/office/drawing/2014/main" id="{166213F3-DC77-486E-9CAD-82562CF7EFB0}"/>
              </a:ext>
            </a:extLst>
          </p:cNvPr>
          <p:cNvSpPr/>
          <p:nvPr/>
        </p:nvSpPr>
        <p:spPr>
          <a:xfrm>
            <a:off x="5384800" y="2249714"/>
            <a:ext cx="420915" cy="40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DC50C21C-0FDE-44F3-9F00-140152E54E39}"/>
              </a:ext>
            </a:extLst>
          </p:cNvPr>
          <p:cNvSpPr/>
          <p:nvPr/>
        </p:nvSpPr>
        <p:spPr>
          <a:xfrm>
            <a:off x="2997199" y="1532577"/>
            <a:ext cx="145143" cy="1873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8" name="Ovál 17">
            <a:extLst>
              <a:ext uri="{FF2B5EF4-FFF2-40B4-BE49-F238E27FC236}">
                <a16:creationId xmlns:a16="http://schemas.microsoft.com/office/drawing/2014/main" id="{38A082DF-94A6-4411-B886-AACD57032B98}"/>
              </a:ext>
            </a:extLst>
          </p:cNvPr>
          <p:cNvSpPr/>
          <p:nvPr/>
        </p:nvSpPr>
        <p:spPr>
          <a:xfrm>
            <a:off x="7403111" y="4450120"/>
            <a:ext cx="145143" cy="1873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9" name="Ovál 18">
            <a:extLst>
              <a:ext uri="{FF2B5EF4-FFF2-40B4-BE49-F238E27FC236}">
                <a16:creationId xmlns:a16="http://schemas.microsoft.com/office/drawing/2014/main" id="{74082D02-6DD9-4FB7-BE89-A26B17B8C715}"/>
              </a:ext>
            </a:extLst>
          </p:cNvPr>
          <p:cNvSpPr/>
          <p:nvPr/>
        </p:nvSpPr>
        <p:spPr>
          <a:xfrm>
            <a:off x="3360056" y="2656114"/>
            <a:ext cx="145143" cy="1873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0" name="Ovál 19">
            <a:extLst>
              <a:ext uri="{FF2B5EF4-FFF2-40B4-BE49-F238E27FC236}">
                <a16:creationId xmlns:a16="http://schemas.microsoft.com/office/drawing/2014/main" id="{53A4F5D6-DA47-433B-9267-80270E20D9D5}"/>
              </a:ext>
            </a:extLst>
          </p:cNvPr>
          <p:cNvSpPr/>
          <p:nvPr/>
        </p:nvSpPr>
        <p:spPr>
          <a:xfrm>
            <a:off x="6103257" y="4262755"/>
            <a:ext cx="145143" cy="1873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1" name="Ovál 20">
            <a:extLst>
              <a:ext uri="{FF2B5EF4-FFF2-40B4-BE49-F238E27FC236}">
                <a16:creationId xmlns:a16="http://schemas.microsoft.com/office/drawing/2014/main" id="{75B14437-B269-4D1A-8975-1556A27ADA45}"/>
              </a:ext>
            </a:extLst>
          </p:cNvPr>
          <p:cNvSpPr/>
          <p:nvPr/>
        </p:nvSpPr>
        <p:spPr>
          <a:xfrm>
            <a:off x="6727370" y="3391000"/>
            <a:ext cx="442686" cy="4538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2" name="Ovál 21">
            <a:extLst>
              <a:ext uri="{FF2B5EF4-FFF2-40B4-BE49-F238E27FC236}">
                <a16:creationId xmlns:a16="http://schemas.microsoft.com/office/drawing/2014/main" id="{A5B73CCC-E680-4899-9954-3E3B6BBD6793}"/>
              </a:ext>
            </a:extLst>
          </p:cNvPr>
          <p:cNvSpPr/>
          <p:nvPr/>
        </p:nvSpPr>
        <p:spPr>
          <a:xfrm>
            <a:off x="5958114" y="2843479"/>
            <a:ext cx="145143" cy="1873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6509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32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33" name="Straight Connector 32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Isosceles Triangle 36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Isosceles Triangle 40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4" r="6423" b="2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2" r="8192" b="2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70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19019" y="1397907"/>
            <a:ext cx="3130164" cy="43839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cs-CZ" sz="4400" dirty="0"/>
              <a:t>1.Program zaměřený na zrakové postižení </a:t>
            </a:r>
            <a:br>
              <a:rPr lang="cs-CZ" sz="4400" dirty="0"/>
            </a:b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70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90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91" name="Straight Connector 90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Isosceles Triangle 9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8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9" name="Isosceles Triangle 9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09" b="-5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0" r="-1" b="20300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3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08790" y="2232539"/>
            <a:ext cx="3165212" cy="23394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 dirty="0"/>
              <a:t>Zkouška simulačních brýlí </a:t>
            </a:r>
          </a:p>
        </p:txBody>
      </p:sp>
    </p:spTree>
    <p:extLst>
      <p:ext uri="{BB962C8B-B14F-4D97-AF65-F5344CB8AC3E}">
        <p14:creationId xmlns:p14="http://schemas.microsoft.com/office/powerpoint/2010/main" val="2576597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13C5432-6672-46F6-A949-306A0C51CDE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69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70" name="Straight Connector 69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3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4" name="Isosceles Triangle 7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7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2" r="2" b="13092"/>
          <a:stretch/>
        </p:blipFill>
        <p:spPr>
          <a:xfrm>
            <a:off x="2957361" y="10"/>
            <a:ext cx="3151431" cy="3437494"/>
          </a:xfrm>
          <a:custGeom>
            <a:avLst/>
            <a:gdLst>
              <a:gd name="connsiteX0" fmla="*/ 514552 w 3151431"/>
              <a:gd name="connsiteY0" fmla="*/ 0 h 3437504"/>
              <a:gd name="connsiteX1" fmla="*/ 2008047 w 3151431"/>
              <a:gd name="connsiteY1" fmla="*/ 0 h 3437504"/>
              <a:gd name="connsiteX2" fmla="*/ 2008047 w 3151431"/>
              <a:gd name="connsiteY2" fmla="*/ 1 h 3437504"/>
              <a:gd name="connsiteX3" fmla="*/ 3151431 w 3151431"/>
              <a:gd name="connsiteY3" fmla="*/ 1 h 3437504"/>
              <a:gd name="connsiteX4" fmla="*/ 2637972 w 3151431"/>
              <a:gd name="connsiteY4" fmla="*/ 3437504 h 3437504"/>
              <a:gd name="connsiteX5" fmla="*/ 0 w 3151431"/>
              <a:gd name="connsiteY5" fmla="*/ 3437504 h 343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1431" h="3437504">
                <a:moveTo>
                  <a:pt x="514552" y="0"/>
                </a:moveTo>
                <a:lnTo>
                  <a:pt x="2008047" y="0"/>
                </a:lnTo>
                <a:lnTo>
                  <a:pt x="2008047" y="1"/>
                </a:lnTo>
                <a:lnTo>
                  <a:pt x="3151431" y="1"/>
                </a:lnTo>
                <a:lnTo>
                  <a:pt x="2637972" y="3437504"/>
                </a:lnTo>
                <a:lnTo>
                  <a:pt x="0" y="3437504"/>
                </a:lnTo>
                <a:close/>
              </a:path>
            </a:pathLst>
          </a:custGeo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18241"/>
          <a:stretch/>
        </p:blipFill>
        <p:spPr>
          <a:xfrm>
            <a:off x="319203" y="10"/>
            <a:ext cx="3153384" cy="3437494"/>
          </a:xfrm>
          <a:custGeom>
            <a:avLst/>
            <a:gdLst>
              <a:gd name="connsiteX0" fmla="*/ 511180 w 3153384"/>
              <a:gd name="connsiteY0" fmla="*/ 0 h 3437504"/>
              <a:gd name="connsiteX1" fmla="*/ 3153384 w 3153384"/>
              <a:gd name="connsiteY1" fmla="*/ 0 h 3437504"/>
              <a:gd name="connsiteX2" fmla="*/ 2638832 w 3153384"/>
              <a:gd name="connsiteY2" fmla="*/ 3437504 h 3437504"/>
              <a:gd name="connsiteX3" fmla="*/ 0 w 3153384"/>
              <a:gd name="connsiteY3" fmla="*/ 3437504 h 343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384" h="3437504">
                <a:moveTo>
                  <a:pt x="511180" y="0"/>
                </a:moveTo>
                <a:lnTo>
                  <a:pt x="3153384" y="0"/>
                </a:lnTo>
                <a:lnTo>
                  <a:pt x="2638832" y="3437504"/>
                </a:lnTo>
                <a:lnTo>
                  <a:pt x="0" y="3437504"/>
                </a:lnTo>
                <a:close/>
              </a:path>
            </a:pathLst>
          </a:cu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6" r="31615"/>
          <a:stretch/>
        </p:blipFill>
        <p:spPr>
          <a:xfrm>
            <a:off x="1" y="3437504"/>
            <a:ext cx="2956476" cy="3420496"/>
          </a:xfrm>
          <a:custGeom>
            <a:avLst/>
            <a:gdLst>
              <a:gd name="connsiteX0" fmla="*/ 319202 w 2956476"/>
              <a:gd name="connsiteY0" fmla="*/ 0 h 3420496"/>
              <a:gd name="connsiteX1" fmla="*/ 2956476 w 2956476"/>
              <a:gd name="connsiteY1" fmla="*/ 0 h 3420496"/>
              <a:gd name="connsiteX2" fmla="*/ 2444471 w 2956476"/>
              <a:gd name="connsiteY2" fmla="*/ 3420496 h 3420496"/>
              <a:gd name="connsiteX3" fmla="*/ 0 w 2956476"/>
              <a:gd name="connsiteY3" fmla="*/ 3420496 h 3420496"/>
              <a:gd name="connsiteX4" fmla="*/ 0 w 2956476"/>
              <a:gd name="connsiteY4" fmla="*/ 214651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6476" h="3420496">
                <a:moveTo>
                  <a:pt x="319202" y="0"/>
                </a:moveTo>
                <a:lnTo>
                  <a:pt x="2956476" y="0"/>
                </a:lnTo>
                <a:lnTo>
                  <a:pt x="2444471" y="3420496"/>
                </a:lnTo>
                <a:lnTo>
                  <a:pt x="0" y="3420496"/>
                </a:lnTo>
                <a:lnTo>
                  <a:pt x="0" y="2146516"/>
                </a:lnTo>
                <a:close/>
              </a:path>
            </a:pathLst>
          </a:custGeom>
        </p:spPr>
      </p:pic>
      <p:pic>
        <p:nvPicPr>
          <p:cNvPr id="9" name="Zástupný symbol pro obsah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3" r="-1" b="1875"/>
          <a:stretch/>
        </p:blipFill>
        <p:spPr>
          <a:xfrm>
            <a:off x="2443799" y="3437504"/>
            <a:ext cx="3151535" cy="3420496"/>
          </a:xfrm>
          <a:custGeom>
            <a:avLst/>
            <a:gdLst>
              <a:gd name="connsiteX0" fmla="*/ 512005 w 3151535"/>
              <a:gd name="connsiteY0" fmla="*/ 0 h 3420496"/>
              <a:gd name="connsiteX1" fmla="*/ 3151535 w 3151535"/>
              <a:gd name="connsiteY1" fmla="*/ 0 h 3420496"/>
              <a:gd name="connsiteX2" fmla="*/ 2640616 w 3151535"/>
              <a:gd name="connsiteY2" fmla="*/ 3420496 h 3420496"/>
              <a:gd name="connsiteX3" fmla="*/ 0 w 3151535"/>
              <a:gd name="connsiteY3" fmla="*/ 3420496 h 342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535" h="3420496">
                <a:moveTo>
                  <a:pt x="512005" y="0"/>
                </a:moveTo>
                <a:lnTo>
                  <a:pt x="3151535" y="0"/>
                </a:lnTo>
                <a:lnTo>
                  <a:pt x="2640616" y="3420496"/>
                </a:lnTo>
                <a:lnTo>
                  <a:pt x="0" y="3420496"/>
                </a:lnTo>
                <a:close/>
              </a:path>
            </a:pathLst>
          </a:custGeom>
        </p:spPr>
      </p:pic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B812AA-D5A0-4C06-B21B-6FF396A77F2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9020" y="3429000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2B8DD555-A93D-4469-AE2B-ACCE692491F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444472" y="-2"/>
            <a:ext cx="1025065" cy="6858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17648" y="1718757"/>
            <a:ext cx="4205829" cy="280196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</a:pPr>
            <a:r>
              <a:rPr lang="en-US" dirty="0" err="1"/>
              <a:t>Chůze</a:t>
            </a:r>
            <a:r>
              <a:rPr lang="cs-CZ" dirty="0"/>
              <a:t> </a:t>
            </a:r>
            <a:br>
              <a:rPr lang="cs-CZ" dirty="0"/>
            </a:br>
            <a:r>
              <a:rPr lang="en-US" dirty="0"/>
              <a:t>s</a:t>
            </a:r>
            <a:r>
              <a:rPr lang="cs-CZ" dirty="0"/>
              <a:t> </a:t>
            </a:r>
            <a:r>
              <a:rPr lang="en-US" dirty="0" err="1"/>
              <a:t>kamarádem</a:t>
            </a:r>
            <a:r>
              <a:rPr lang="cs-CZ" dirty="0"/>
              <a:t> (asistent)</a:t>
            </a:r>
            <a:br>
              <a:rPr lang="cs-CZ" dirty="0"/>
            </a:br>
            <a:br>
              <a:rPr lang="en-US" dirty="0"/>
            </a:br>
            <a:r>
              <a:rPr lang="cs-CZ" dirty="0"/>
              <a:t>P</a:t>
            </a:r>
            <a:r>
              <a:rPr lang="en-US" dirty="0" err="1"/>
              <a:t>řekážková</a:t>
            </a:r>
            <a:r>
              <a:rPr lang="en-US" dirty="0"/>
              <a:t> dráha</a:t>
            </a:r>
          </a:p>
        </p:txBody>
      </p:sp>
    </p:spTree>
    <p:extLst>
      <p:ext uri="{BB962C8B-B14F-4D97-AF65-F5344CB8AC3E}">
        <p14:creationId xmlns:p14="http://schemas.microsoft.com/office/powerpoint/2010/main" val="42463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E7C6FB2-8D54-49F6-AD99-A87D2F9F3888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6" name="Freeform 1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7" name="Straight Connector 16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/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/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4" r="6423" b="2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5350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3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DCCDECC-5B71-40E1-B6AD-CDF74F75D88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978" y="2607839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6141C3B-6F2D-477B-A89E-8C658624834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-2"/>
            <a:ext cx="391141" cy="26188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6037954" y="2321437"/>
            <a:ext cx="3451401" cy="18616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dirty="0"/>
              <a:t>Chůze </a:t>
            </a:r>
            <a:br>
              <a:rPr lang="cs-CZ" dirty="0"/>
            </a:br>
            <a:r>
              <a:rPr lang="en-US" dirty="0"/>
              <a:t>v </a:t>
            </a:r>
            <a:r>
              <a:rPr lang="en-US" dirty="0" err="1"/>
              <a:t>klapičkách</a:t>
            </a:r>
            <a:r>
              <a:rPr lang="en-US" dirty="0"/>
              <a:t> </a:t>
            </a:r>
            <a:br>
              <a:rPr lang="cs-CZ" dirty="0"/>
            </a:br>
            <a:r>
              <a:rPr lang="cs-CZ" dirty="0"/>
              <a:t>a </a:t>
            </a:r>
            <a:r>
              <a:rPr lang="en-US" dirty="0" err="1"/>
              <a:t>bílou</a:t>
            </a:r>
            <a:r>
              <a:rPr lang="en-US" dirty="0"/>
              <a:t> holí</a:t>
            </a:r>
          </a:p>
        </p:txBody>
      </p:sp>
    </p:spTree>
    <p:extLst>
      <p:ext uri="{BB962C8B-B14F-4D97-AF65-F5344CB8AC3E}">
        <p14:creationId xmlns:p14="http://schemas.microsoft.com/office/powerpoint/2010/main" val="770832486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2718</TotalTime>
  <Words>128</Words>
  <Application>Microsoft Office PowerPoint</Application>
  <PresentationFormat>Širokoúhlá obrazovka</PresentationFormat>
  <Paragraphs>33</Paragraphs>
  <Slides>25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0" baseType="lpstr">
      <vt:lpstr>Arial</vt:lpstr>
      <vt:lpstr>Calibri</vt:lpstr>
      <vt:lpstr>Trebuchet MS</vt:lpstr>
      <vt:lpstr>Wingdings 3</vt:lpstr>
      <vt:lpstr>Fazeta</vt:lpstr>
      <vt:lpstr>pÁPÁ hrátky</vt:lpstr>
      <vt:lpstr>Autor/realizátor: Bc. Veronika Chvojková </vt:lpstr>
      <vt:lpstr>Prezentace aplikace PowerPoint</vt:lpstr>
      <vt:lpstr>Prezentace aplikace PowerPoint</vt:lpstr>
      <vt:lpstr>Prezentace aplikace PowerPoint</vt:lpstr>
      <vt:lpstr>1.Program zaměřený na zrakové postižení  </vt:lpstr>
      <vt:lpstr>Zkouška simulačních brýlí </vt:lpstr>
      <vt:lpstr>Chůze  s kamarádem (asistent)  Překážková dráha</vt:lpstr>
      <vt:lpstr>Chůze  v klapičkách  a bílou holí</vt:lpstr>
      <vt:lpstr>Ozvučený míč  Kresba bez zrakové kontroly </vt:lpstr>
      <vt:lpstr>Omalovánka</vt:lpstr>
      <vt:lpstr>Varianta pro starší děti</vt:lpstr>
      <vt:lpstr>2. program  zaměřený na tělesné postižení</vt:lpstr>
      <vt:lpstr>Povídání  o tělesném postižení  Hra s míčem </vt:lpstr>
      <vt:lpstr>Jízda  na sportovním vozíku</vt:lpstr>
      <vt:lpstr>  Monoski  Curling</vt:lpstr>
      <vt:lpstr>Oblékání jednou rukou  Kresba ústy</vt:lpstr>
      <vt:lpstr>3. program  zaměřený na sluchové postižení</vt:lpstr>
      <vt:lpstr>Znakování </vt:lpstr>
      <vt:lpstr>Hra na  Orffovy nástroje  Hra s obrázky (pantomima)</vt:lpstr>
      <vt:lpstr>4. program  zaměřený na mentální postižení</vt:lpstr>
      <vt:lpstr>Hra s kolíčky  Hry s padákem</vt:lpstr>
      <vt:lpstr>Chůdy  Boccia  Korálky</vt:lpstr>
      <vt:lpstr>Cvičení na míčích 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pÁPÁ hrátky</dc:title>
  <dc:creator>veronika chvojková</dc:creator>
  <cp:lastModifiedBy>Acer</cp:lastModifiedBy>
  <cp:revision>36</cp:revision>
  <dcterms:created xsi:type="dcterms:W3CDTF">2017-09-22T14:18:54Z</dcterms:created>
  <dcterms:modified xsi:type="dcterms:W3CDTF">2018-01-15T05:07:20Z</dcterms:modified>
</cp:coreProperties>
</file>