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9" r:id="rId3"/>
    <p:sldId id="262" r:id="rId4"/>
    <p:sldId id="260" r:id="rId5"/>
    <p:sldId id="261" r:id="rId6"/>
    <p:sldId id="263" r:id="rId7"/>
    <p:sldId id="264" r:id="rId8"/>
    <p:sldId id="265" r:id="rId9"/>
    <p:sldId id="266" r:id="rId10"/>
    <p:sldId id="267" r:id="rId11"/>
    <p:sldId id="268" r:id="rId12"/>
  </p:sldIdLst>
  <p:sldSz cx="9144000" cy="6858000" type="screen4x3"/>
  <p:notesSz cx="6797675" cy="9928225"/>
  <p:defaultTextStyle>
    <a:defPPr>
      <a:defRPr lang="cs-CZ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003994"/>
    <a:srgbClr val="33339A"/>
    <a:srgbClr val="6CD72D"/>
    <a:srgbClr val="FFFF00"/>
    <a:srgbClr val="FFF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řední styl 2 – zvýraznění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Střední styl 2 – zvýraznění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Střední styl 2 – zvýraznění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681" autoAdjust="0"/>
    <p:restoredTop sz="78632" autoAdjust="0"/>
  </p:normalViewPr>
  <p:slideViewPr>
    <p:cSldViewPr>
      <p:cViewPr>
        <p:scale>
          <a:sx n="80" d="100"/>
          <a:sy n="80" d="100"/>
        </p:scale>
        <p:origin x="-402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2142" y="-102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9689" y="1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cs-CZ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9689" y="9429750"/>
            <a:ext cx="2946400" cy="496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34" tIns="45717" rIns="91434" bIns="45717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BC97DACB-D3ED-41D4-ADAE-1D2899CE140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05434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49689" y="1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/>
          <a:lstStyle>
            <a:lvl1pPr algn="r">
              <a:defRPr sz="1200"/>
            </a:lvl1pPr>
          </a:lstStyle>
          <a:p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4" tIns="45717" rIns="91434" bIns="45717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79451" y="4716464"/>
            <a:ext cx="5438775" cy="4467225"/>
          </a:xfrm>
          <a:prstGeom prst="rect">
            <a:avLst/>
          </a:prstGeom>
        </p:spPr>
        <p:txBody>
          <a:bodyPr vert="horz" lIns="91434" tIns="45717" rIns="91434" bIns="45717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1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49689" y="9429750"/>
            <a:ext cx="2946400" cy="496888"/>
          </a:xfrm>
          <a:prstGeom prst="rect">
            <a:avLst/>
          </a:prstGeom>
        </p:spPr>
        <p:txBody>
          <a:bodyPr vert="horz" lIns="91434" tIns="45717" rIns="91434" bIns="45717" rtlCol="0" anchor="b"/>
          <a:lstStyle>
            <a:lvl1pPr algn="r">
              <a:defRPr sz="1200"/>
            </a:lvl1pPr>
          </a:lstStyle>
          <a:p>
            <a:fld id="{607D48A1-2235-4DA4-BBB2-AB8F78F2020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47122298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2702901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6699794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2606675"/>
            <a:ext cx="7772400" cy="1470025"/>
          </a:xfrm>
        </p:spPr>
        <p:txBody>
          <a:bodyPr/>
          <a:lstStyle>
            <a:lvl1pPr>
              <a:defRPr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nadpisů.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4292600"/>
            <a:ext cx="6400800" cy="13462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33339A"/>
                </a:solidFill>
              </a:defRPr>
            </a:lvl1pPr>
          </a:lstStyle>
          <a:p>
            <a:pPr lvl="0"/>
            <a:r>
              <a:rPr lang="cs-CZ" noProof="0" smtClean="0"/>
              <a:t>Klepnutím lze upravit styl předlohy podnadpisů.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33F862-01A0-4BE8-816D-6611BA907408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95820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729413" y="115888"/>
            <a:ext cx="2090737" cy="601027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115888"/>
            <a:ext cx="6119813" cy="601027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4C237D-4A9F-4F07-B906-6D40D35B5987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52598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>
          <a:xfrm>
            <a:off x="3491880" y="6381750"/>
            <a:ext cx="2133600" cy="476250"/>
          </a:xfrm>
        </p:spPr>
        <p:txBody>
          <a:bodyPr/>
          <a:lstStyle>
            <a:lvl1pPr algn="ctr">
              <a:defRPr/>
            </a:lvl1pPr>
          </a:lstStyle>
          <a:p>
            <a:fld id="{57167D27-7101-4338-82A1-62DB34D25E34}" type="slidenum">
              <a:rPr lang="cs-CZ" smtClean="0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41219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9D20E1-4466-4E27-87DE-B0D49EC82FF6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66449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714875" y="1557338"/>
            <a:ext cx="4105275" cy="45688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724EE2-3262-49D8-9480-6FD6B078DE0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3939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7530BF-7845-4DD5-AA4B-0A161B1EA475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88847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51AD28-FD34-4F86-94F5-A8EBA202B1D1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26655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643C4A4-5060-46E1-BDD3-765BDC0EB6A9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38824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78E0E-A28D-4724-A341-DEEEB9ACC7E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45413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49B751-CEED-437F-93AA-430EA0203FC3}" type="slidenum">
              <a:rPr lang="cs-CZ"/>
              <a:pPr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538983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214563" y="115888"/>
            <a:ext cx="4681537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557338"/>
            <a:ext cx="8362950" cy="4568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2725738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2075" y="6337300"/>
            <a:ext cx="3327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3994"/>
                </a:solidFill>
              </a:defRPr>
            </a:lvl1pPr>
          </a:lstStyle>
          <a:p>
            <a:endParaRPr lang="cs-CZ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3924300" y="6337300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3994"/>
                </a:solidFill>
              </a:defRPr>
            </a:lvl1pPr>
          </a:lstStyle>
          <a:p>
            <a:fld id="{1953BCB5-15D9-4407-BFAE-1237D3476102}" type="slidenum">
              <a:rPr lang="cs-CZ"/>
              <a:pPr/>
              <a:t>‹#›</a:t>
            </a:fld>
            <a:endParaRPr lang="cs-CZ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200" b="1">
          <a:solidFill>
            <a:srgbClr val="003994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2400" b="1">
          <a:solidFill>
            <a:srgbClr val="FF9900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400" b="1">
          <a:solidFill>
            <a:srgbClr val="003994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 b="1">
          <a:solidFill>
            <a:srgbClr val="003994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b="1">
          <a:solidFill>
            <a:srgbClr val="003994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>
          <a:solidFill>
            <a:srgbClr val="003994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395536" y="2276872"/>
            <a:ext cx="8208912" cy="1872208"/>
          </a:xfrm>
        </p:spPr>
        <p:txBody>
          <a:bodyPr/>
          <a:lstStyle/>
          <a:p>
            <a:r>
              <a:rPr lang="cs-CZ" sz="3600" dirty="0" smtClean="0">
                <a:solidFill>
                  <a:srgbClr val="003994"/>
                </a:solidFill>
              </a:rPr>
              <a:t>1. jednání </a:t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>pracovní skupiny Cestovní ruch </a:t>
            </a:r>
            <a:br>
              <a:rPr lang="cs-CZ" sz="3600" dirty="0" smtClean="0">
                <a:solidFill>
                  <a:srgbClr val="003994"/>
                </a:solidFill>
              </a:rPr>
            </a:br>
            <a:r>
              <a:rPr lang="cs-CZ" sz="3600" dirty="0" smtClean="0">
                <a:solidFill>
                  <a:srgbClr val="003994"/>
                </a:solidFill>
              </a:rPr>
              <a:t>Regionální stálé konference pro území Olomouckého kraje</a:t>
            </a:r>
            <a:endParaRPr lang="cs-CZ" sz="3600" dirty="0">
              <a:solidFill>
                <a:srgbClr val="003994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79512" y="5085184"/>
            <a:ext cx="8856984" cy="1346200"/>
          </a:xfrm>
        </p:spPr>
        <p:txBody>
          <a:bodyPr/>
          <a:lstStyle/>
          <a:p>
            <a:endParaRPr lang="cs-CZ" dirty="0"/>
          </a:p>
          <a:p>
            <a:r>
              <a:rPr lang="cs-CZ" sz="2000" dirty="0" smtClean="0">
                <a:solidFill>
                  <a:srgbClr val="003994"/>
                </a:solidFill>
              </a:rPr>
              <a:t>7. 3. 2017, Olomouc</a:t>
            </a:r>
            <a:endParaRPr lang="cs-CZ" sz="2000" dirty="0">
              <a:solidFill>
                <a:srgbClr val="003994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400" dirty="0">
                <a:solidFill>
                  <a:srgbClr val="FF9900"/>
                </a:solidFill>
              </a:rPr>
              <a:t>Vydání stanoviska pracovní skupiny Cestovní ruch RSK OK k předloženým projektům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64000" y="1278000"/>
            <a:ext cx="3936957" cy="558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370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 smtClean="0">
              <a:solidFill>
                <a:srgbClr val="003994"/>
              </a:solidFill>
            </a:endParaRPr>
          </a:p>
          <a:p>
            <a:pPr marL="0" indent="0" algn="ctr">
              <a:buNone/>
            </a:pPr>
            <a:endParaRPr lang="cs-CZ" sz="180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r>
              <a:rPr lang="cs-CZ" dirty="0" smtClean="0">
                <a:solidFill>
                  <a:srgbClr val="003994"/>
                </a:solidFill>
              </a:rPr>
              <a:t>Děkuji za pozornost!</a:t>
            </a:r>
          </a:p>
          <a:p>
            <a:pPr marL="0" indent="0" algn="ctr">
              <a:buNone/>
            </a:pPr>
            <a:endParaRPr lang="cs-CZ" b="0" dirty="0">
              <a:solidFill>
                <a:srgbClr val="003994"/>
              </a:solidFill>
            </a:endParaRPr>
          </a:p>
          <a:p>
            <a:pPr marL="0" indent="0" algn="ctr">
              <a:buNone/>
            </a:pPr>
            <a:r>
              <a:rPr lang="cs-CZ" b="0" dirty="0" smtClean="0">
                <a:solidFill>
                  <a:srgbClr val="003994"/>
                </a:solidFill>
              </a:rPr>
              <a:t>Mgr. Radek Stojan</a:t>
            </a:r>
          </a:p>
          <a:p>
            <a:pPr marL="0" indent="0" algn="just">
              <a:buNone/>
            </a:pP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5003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245869" cy="1143000"/>
          </a:xfrm>
        </p:spPr>
        <p:txBody>
          <a:bodyPr/>
          <a:lstStyle/>
          <a:p>
            <a:r>
              <a:rPr lang="cs-CZ" dirty="0" smtClean="0">
                <a:solidFill>
                  <a:srgbClr val="FF9900"/>
                </a:solidFill>
              </a:rPr>
              <a:t>Program jednání</a:t>
            </a:r>
            <a:endParaRPr lang="cs-CZ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412776"/>
            <a:ext cx="8362950" cy="5256584"/>
          </a:xfrm>
        </p:spPr>
        <p:txBody>
          <a:bodyPr/>
          <a:lstStyle/>
          <a:p>
            <a:pPr marL="457200" indent="-457200"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Přivítání účastníků, informace k programu jednání</a:t>
            </a:r>
          </a:p>
          <a:p>
            <a:pPr marL="457200" indent="-457200"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Národní program podpory cestovního ruchu </a:t>
            </a:r>
            <a:br>
              <a:rPr lang="cs-CZ" sz="2200" dirty="0" smtClean="0">
                <a:solidFill>
                  <a:srgbClr val="003994"/>
                </a:solidFill>
              </a:rPr>
            </a:br>
            <a:r>
              <a:rPr lang="cs-CZ" sz="2200" dirty="0" smtClean="0">
                <a:solidFill>
                  <a:srgbClr val="003994"/>
                </a:solidFill>
              </a:rPr>
              <a:t>v regionech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Posouzení souladu předložených projektů se strategickými dokumenty a rozvojovými prioritami </a:t>
            </a:r>
            <a:br>
              <a:rPr lang="cs-CZ" sz="2200" dirty="0" smtClean="0">
                <a:solidFill>
                  <a:srgbClr val="003994"/>
                </a:solidFill>
              </a:rPr>
            </a:br>
            <a:r>
              <a:rPr lang="cs-CZ" sz="2200" dirty="0" smtClean="0">
                <a:solidFill>
                  <a:srgbClr val="003994"/>
                </a:solidFill>
              </a:rPr>
              <a:t>v oblasti cestovního ruchu Olomouckého kraje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Vydání stanoviska pracovní skupiny Cestovní ruch RSK OK k předloženým projektům</a:t>
            </a:r>
          </a:p>
          <a:p>
            <a:pPr marL="457200" indent="-457200">
              <a:buFontTx/>
              <a:buAutoNum type="arabicPeriod"/>
            </a:pPr>
            <a:endParaRPr lang="cs-CZ" sz="2200" dirty="0" smtClean="0">
              <a:solidFill>
                <a:srgbClr val="003994"/>
              </a:solidFill>
            </a:endParaRPr>
          </a:p>
          <a:p>
            <a:pPr marL="457200" indent="-457200">
              <a:buFontTx/>
              <a:buAutoNum type="arabicPeriod"/>
            </a:pPr>
            <a:r>
              <a:rPr lang="cs-CZ" sz="2200" dirty="0" smtClean="0">
                <a:solidFill>
                  <a:srgbClr val="003994"/>
                </a:solidFill>
              </a:rPr>
              <a:t>Diskuse, ukončení jednání</a:t>
            </a:r>
            <a:endParaRPr lang="cs-CZ" sz="2200" dirty="0">
              <a:solidFill>
                <a:srgbClr val="003994"/>
              </a:solidFill>
            </a:endParaRPr>
          </a:p>
          <a:p>
            <a:pPr marL="457200" indent="-457200">
              <a:buAutoNum type="arabicPeriod"/>
            </a:pPr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40079237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0">
        <p:cut/>
      </p:transition>
    </mc:Choice>
    <mc:Fallback xmlns="">
      <p:transition>
        <p:cut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800" dirty="0" smtClean="0">
                <a:solidFill>
                  <a:srgbClr val="FF9900"/>
                </a:solidFill>
              </a:rPr>
              <a:t>Informace </a:t>
            </a:r>
            <a:r>
              <a:rPr lang="cs-CZ" sz="2800" dirty="0">
                <a:solidFill>
                  <a:srgbClr val="FF9900"/>
                </a:solidFill>
              </a:rPr>
              <a:t>k </a:t>
            </a:r>
            <a:r>
              <a:rPr lang="cs-CZ" sz="2800" dirty="0" smtClean="0">
                <a:solidFill>
                  <a:srgbClr val="FF9900"/>
                </a:solidFill>
              </a:rPr>
              <a:t>procesu hodnocení</a:t>
            </a:r>
            <a:endParaRPr lang="cs-CZ" sz="2800" dirty="0">
              <a:solidFill>
                <a:srgbClr val="FF9900"/>
              </a:solidFill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Členové obdrží „anotace projektů“ pro vydání posudku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Členové vyplní čestné prohlášení o nepodjatosti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Stanoviska ke všem předloženým projektovým záměrům budou uvedena do jednotného formuláře „Posudek PS RSK pro CR k předloženým projektům“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Posudek a čestné prohlášení budou podepsány předsedou PS CR a zaslány na Odbor cestovního ruchu MMR</a:t>
            </a:r>
          </a:p>
          <a:p>
            <a:pPr algn="just">
              <a:buAutoNum type="arabicParenR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>
              <a:buAutoNum type="arabicParenR"/>
            </a:pPr>
            <a:r>
              <a:rPr lang="cs-CZ" sz="1800" b="0" dirty="0" smtClean="0">
                <a:solidFill>
                  <a:srgbClr val="003994"/>
                </a:solidFill>
              </a:rPr>
              <a:t>Po dokončení hodnocení kvality budou členové PS CR seznámeni </a:t>
            </a:r>
            <a:br>
              <a:rPr lang="cs-CZ" sz="1800" b="0" dirty="0" smtClean="0">
                <a:solidFill>
                  <a:srgbClr val="003994"/>
                </a:solidFill>
              </a:rPr>
            </a:br>
            <a:r>
              <a:rPr lang="cs-CZ" sz="1800" b="0" dirty="0" smtClean="0">
                <a:solidFill>
                  <a:srgbClr val="003994"/>
                </a:solidFill>
              </a:rPr>
              <a:t>s úspěšností posuzovaných projektů</a:t>
            </a: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845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400" dirty="0">
                <a:solidFill>
                  <a:srgbClr val="FF9900"/>
                </a:solidFill>
              </a:rPr>
              <a:t>Národní program podpory cestovního ruchu </a:t>
            </a:r>
            <a:br>
              <a:rPr lang="cs-CZ" sz="2400" dirty="0">
                <a:solidFill>
                  <a:srgbClr val="FF9900"/>
                </a:solidFill>
              </a:rPr>
            </a:br>
            <a:r>
              <a:rPr lang="cs-CZ" sz="2400" dirty="0">
                <a:solidFill>
                  <a:srgbClr val="FF9900"/>
                </a:solidFill>
              </a:rPr>
              <a:t>v regionech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Cílem </a:t>
            </a:r>
            <a:r>
              <a:rPr lang="cs-CZ" sz="1800" b="0" dirty="0">
                <a:solidFill>
                  <a:srgbClr val="003994"/>
                </a:solidFill>
              </a:rPr>
              <a:t>programu je zvýšení potenciálu a </a:t>
            </a:r>
            <a:r>
              <a:rPr lang="cs-CZ" sz="1800" b="0" dirty="0" smtClean="0">
                <a:solidFill>
                  <a:srgbClr val="003994"/>
                </a:solidFill>
              </a:rPr>
              <a:t>konkurenceschopnosti </a:t>
            </a:r>
            <a:r>
              <a:rPr lang="cs-CZ" sz="1800" b="0" dirty="0">
                <a:solidFill>
                  <a:srgbClr val="003994"/>
                </a:solidFill>
              </a:rPr>
              <a:t>regionů, usnadnění pohybu návštěvníků v destinacích, rozvoj základní a doprovodné infrastruktury cestovního ruchu, rozprostření návštěvnosti, rozvoj kvality služeb </a:t>
            </a:r>
            <a:r>
              <a:rPr lang="cs-CZ" sz="1800" b="0" dirty="0" smtClean="0">
                <a:solidFill>
                  <a:srgbClr val="003994"/>
                </a:solidFill>
              </a:rPr>
              <a:t/>
            </a:r>
            <a:br>
              <a:rPr lang="cs-CZ" sz="1800" b="0" dirty="0" smtClean="0">
                <a:solidFill>
                  <a:srgbClr val="003994"/>
                </a:solidFill>
              </a:rPr>
            </a:br>
            <a:r>
              <a:rPr lang="cs-CZ" sz="1800" b="0" dirty="0" smtClean="0">
                <a:solidFill>
                  <a:srgbClr val="003994"/>
                </a:solidFill>
              </a:rPr>
              <a:t>a </a:t>
            </a:r>
            <a:r>
              <a:rPr lang="cs-CZ" sz="1800" b="0" dirty="0">
                <a:solidFill>
                  <a:srgbClr val="003994"/>
                </a:solidFill>
              </a:rPr>
              <a:t>v neposlední řadě podpora socioekonomických přínosů cestovního ruchu. Jedná se o národní dotační titul spolufinancovaný z prostředků státního rozpočtu zahrnující </a:t>
            </a:r>
            <a:r>
              <a:rPr lang="cs-CZ" sz="1800" b="0" dirty="0" smtClean="0">
                <a:solidFill>
                  <a:srgbClr val="003994"/>
                </a:solidFill>
              </a:rPr>
              <a:t>2 podprogramy – Rozvoj </a:t>
            </a:r>
            <a:r>
              <a:rPr lang="cs-CZ" sz="1800" b="0" dirty="0">
                <a:solidFill>
                  <a:srgbClr val="003994"/>
                </a:solidFill>
              </a:rPr>
              <a:t>základní a doprovodné infrastruktury cestovního </a:t>
            </a:r>
            <a:r>
              <a:rPr lang="cs-CZ" sz="1800" b="0" dirty="0" smtClean="0">
                <a:solidFill>
                  <a:srgbClr val="003994"/>
                </a:solidFill>
              </a:rPr>
              <a:t>ruchu </a:t>
            </a:r>
            <a:r>
              <a:rPr lang="cs-CZ" sz="1800" b="0" dirty="0">
                <a:solidFill>
                  <a:srgbClr val="003994"/>
                </a:solidFill>
              </a:rPr>
              <a:t>a Marketingové aktivity v cestovním ruchu</a:t>
            </a:r>
            <a:r>
              <a:rPr lang="cs-CZ" sz="1800" b="0" dirty="0" smtClean="0">
                <a:solidFill>
                  <a:srgbClr val="003994"/>
                </a:solidFill>
              </a:rPr>
              <a:t>.</a:t>
            </a: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Příjem žádostí probíhal v období 1. 11. 2016 – 16. 1. 2017.</a:t>
            </a: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PS CR posuzuje existenci vazby projektu na strategické dokumenty a priority kraje.</a:t>
            </a:r>
          </a:p>
          <a:p>
            <a:pPr marL="0" indent="0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PS CR neposuzuje formální náležitosti, realizovatelnost ani kvalitu projektu.</a:t>
            </a: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54173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</a:t>
            </a:r>
            <a:r>
              <a:rPr lang="cs-CZ" sz="2200" dirty="0" smtClean="0">
                <a:solidFill>
                  <a:srgbClr val="FF9900"/>
                </a:solidFill>
              </a:rPr>
              <a:t>Olomouckého </a:t>
            </a:r>
            <a:r>
              <a:rPr lang="cs-CZ" sz="2200" dirty="0">
                <a:solidFill>
                  <a:srgbClr val="FF9900"/>
                </a:solidFill>
              </a:rPr>
              <a:t>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Rekonstrukce sportovního areálu s osazením prvků volnočasových aktivit na smíšené stezce Rapotín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Rapotín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konkrétní priority: </a:t>
            </a:r>
            <a:endParaRPr lang="cs-CZ" sz="1800" b="0" dirty="0"/>
          </a:p>
          <a:p>
            <a:pPr marL="360363" lvl="1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	Rozvojová priorita 1 Zkvalitnění nabídky cestovního ruchu – rozvoj 	základní a turistické infrastruktury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/>
              <a:t>Identifikace 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1.3.6 Budování zařízení a aktivit zaměřených na volný čas, 	relaxaci, sport, zábavu a zážitky</a:t>
            </a: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6551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Stavební úpravy rozhledny císaře Františka Josefa I. Na Biskupské kupě </a:t>
            </a:r>
            <a:br>
              <a:rPr lang="cs-CZ" sz="1800" dirty="0" smtClean="0">
                <a:solidFill>
                  <a:srgbClr val="003994"/>
                </a:solidFill>
              </a:rPr>
            </a:br>
            <a:r>
              <a:rPr lang="cs-CZ" sz="1800" dirty="0" smtClean="0">
                <a:solidFill>
                  <a:srgbClr val="003994"/>
                </a:solidFill>
              </a:rPr>
              <a:t>u Zlatých Hor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město Zlaté Hory</a:t>
            </a:r>
          </a:p>
          <a:p>
            <a:pPr algn="just"/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konkrétní priority: </a:t>
            </a:r>
            <a:endParaRPr lang="cs-CZ" sz="1800" b="0" dirty="0"/>
          </a:p>
          <a:p>
            <a:pPr marL="360363" lvl="1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	Rozvojová priorita 1 Zkvalitnění nabídky cestovního ruchu – rozvoj 	základní a turistické infrastruktury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/>
              <a:t>Identifikace 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360363" lvl="1" indent="0" algn="just">
              <a:buNone/>
            </a:pPr>
            <a:r>
              <a:rPr lang="cs-CZ" sz="1800" b="0" dirty="0"/>
              <a:t>	Aktivita 1.2.1 Podpora kulturního a přírodního dědictví pro rozvoj CR, 	revitalizace základního potenciálu pro zvýšení atraktivity destinace, 	zpřístupňování přírodních lokalit, památek a pamětihodností jako 	atraktivní turistický cíl</a:t>
            </a:r>
          </a:p>
          <a:p>
            <a:pPr marL="360363" lvl="1" indent="0" algn="just">
              <a:buNone/>
            </a:pPr>
            <a:r>
              <a:rPr lang="cs-CZ" sz="1800" b="0" dirty="0"/>
              <a:t>	Aktivita 1.2.2 Budování atraktivních turistických cílů a aktivit, podpora 	zatraktivnění současných turistických cílů</a:t>
            </a:r>
          </a:p>
          <a:p>
            <a:pPr marL="360363" lvl="1" indent="0" algn="just">
              <a:buNone/>
            </a:pP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Hranická propast 404 – tajemná dáma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město Hranice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konkrétní priority: </a:t>
            </a:r>
            <a:endParaRPr lang="cs-CZ" sz="1800" b="0" dirty="0"/>
          </a:p>
          <a:p>
            <a:pPr marL="360363" lvl="1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	Rozvojová priorita 1 Zkvalitnění nabídky cestovního ruchu – rozvoj 	základní a turistické infrastruktury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/>
              <a:t>Identifikace 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1.2.1 Podpora kulturního a přírodního dědictví pro rozvoj CR, 	revitalizace základního potenciálu pro zvýšení atraktivity destinace, 	zpřístupňování přírodních lokalit, památek a pamětihodností jako 	atraktivní turistický cíl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1.2.2 Budování atraktivních turistických cílů a aktivit, podpora 	zatraktivnění současných turistických cílů</a:t>
            </a: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698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Přírodní koupací biotop Laškov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Laškov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konkrétní priority: </a:t>
            </a:r>
            <a:endParaRPr lang="cs-CZ" sz="1800" b="0" dirty="0"/>
          </a:p>
          <a:p>
            <a:pPr marL="360363" lvl="1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	Rozvojová priorita 1 Zkvalitnění nabídky cestovního ruchu – rozvoj 	základní a turistické infrastruktury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/>
              <a:t>Identifikace 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1.2.2 Budování atraktivních turistických cílů a aktivit, podpora 	zatraktivnění současných turistických cílů</a:t>
            </a:r>
          </a:p>
          <a:p>
            <a:pPr marL="360363" lvl="1" indent="0" algn="just">
              <a:buNone/>
            </a:pPr>
            <a:r>
              <a:rPr lang="cs-CZ" sz="1800" b="0" dirty="0" smtClean="0"/>
              <a:t>	Aktivita 1.3.6 Budování zařízení a aktivit zaměřených na volný čas, 	relaxaci, sport, zábavu a zážitky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1.4.6 Podpora budování rekreačních středisek u vody v místech 	kvalitních vodních ploch využitelných pro rozvoj CR</a:t>
            </a: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2214563" y="115888"/>
            <a:ext cx="6929437" cy="1143000"/>
          </a:xfrm>
        </p:spPr>
        <p:txBody>
          <a:bodyPr/>
          <a:lstStyle/>
          <a:p>
            <a:pPr marL="457200" indent="-457200"/>
            <a:r>
              <a:rPr lang="cs-CZ" sz="2200" dirty="0">
                <a:solidFill>
                  <a:srgbClr val="FF9900"/>
                </a:solidFill>
              </a:rPr>
              <a:t>Posouzení souladu předložených projektů se strategickými dokumenty Olomouckého kraje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cs-CZ" sz="1800" dirty="0" smtClean="0">
                <a:solidFill>
                  <a:srgbClr val="003994"/>
                </a:solidFill>
              </a:rPr>
              <a:t>Vybudování zázemí pro turisty v obci Majetín</a:t>
            </a:r>
          </a:p>
          <a:p>
            <a:pPr algn="just"/>
            <a:r>
              <a:rPr lang="cs-CZ" sz="1800" dirty="0" smtClean="0">
                <a:solidFill>
                  <a:srgbClr val="003994"/>
                </a:solidFill>
              </a:rPr>
              <a:t>žadatel: obec Majetín</a:t>
            </a:r>
          </a:p>
          <a:p>
            <a:pPr algn="just">
              <a:buFontTx/>
              <a:buChar char="-"/>
            </a:pPr>
            <a:endParaRPr lang="cs-CZ" sz="1800" b="0" dirty="0">
              <a:solidFill>
                <a:srgbClr val="003994"/>
              </a:solidFill>
            </a:endParaRPr>
          </a:p>
          <a:p>
            <a:pPr algn="just"/>
            <a:r>
              <a:rPr lang="cs-CZ" sz="1800" b="0" dirty="0">
                <a:solidFill>
                  <a:srgbClr val="003994"/>
                </a:solidFill>
              </a:rPr>
              <a:t>p</a:t>
            </a:r>
            <a:r>
              <a:rPr lang="cs-CZ" sz="1800" b="0" dirty="0" smtClean="0">
                <a:solidFill>
                  <a:srgbClr val="003994"/>
                </a:solidFill>
              </a:rPr>
              <a:t>opis vazby na strategie kraje: </a:t>
            </a:r>
          </a:p>
          <a:p>
            <a:pPr marL="457200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Program rozvoje cestovního ruchu Olomouckého kraje 2014-2020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 smtClean="0"/>
              <a:t>Identifikace konkrétní priority: </a:t>
            </a:r>
            <a:endParaRPr lang="cs-CZ" sz="1800" b="0" dirty="0"/>
          </a:p>
          <a:p>
            <a:pPr marL="360363" lvl="1" indent="0" algn="just">
              <a:buNone/>
            </a:pPr>
            <a:r>
              <a:rPr lang="cs-CZ" sz="1800" b="0" dirty="0" smtClean="0">
                <a:solidFill>
                  <a:srgbClr val="003994"/>
                </a:solidFill>
              </a:rPr>
              <a:t>	Rozvojová priorita 1 Zkvalitnění nabídky cestovního ruchu – rozvoj 	základní a turistické infrastruktury</a:t>
            </a:r>
          </a:p>
          <a:p>
            <a:pPr marL="355600" lvl="1" indent="-350838" algn="just">
              <a:buFont typeface="Arial" panose="020B0604020202020204" pitchFamily="34" charset="0"/>
              <a:buChar char="•"/>
            </a:pPr>
            <a:r>
              <a:rPr lang="cs-CZ" sz="1800" b="0" dirty="0"/>
              <a:t>Identifikace konkrétní </a:t>
            </a:r>
            <a:r>
              <a:rPr lang="cs-CZ" sz="1800" b="0" dirty="0" smtClean="0"/>
              <a:t>aktivity</a:t>
            </a:r>
            <a:r>
              <a:rPr lang="cs-CZ" sz="1800" b="0" dirty="0"/>
              <a:t>: </a:t>
            </a:r>
          </a:p>
          <a:p>
            <a:pPr marL="360363" lvl="1" indent="0" algn="just">
              <a:buNone/>
            </a:pPr>
            <a:r>
              <a:rPr lang="cs-CZ" sz="1800" b="0" dirty="0"/>
              <a:t>	</a:t>
            </a:r>
            <a:r>
              <a:rPr lang="cs-CZ" sz="1800" b="0" dirty="0" smtClean="0"/>
              <a:t>Aktivita 1.3.11 Udržení kvality současného systému pěších tras KČT, 	rozvoj infrastruktury pro pěší turistiku</a:t>
            </a:r>
            <a:endParaRPr lang="cs-CZ" sz="1800" b="0" dirty="0"/>
          </a:p>
          <a:p>
            <a:pPr marL="0" indent="0" algn="just">
              <a:buNone/>
            </a:pPr>
            <a:endParaRPr lang="cs-CZ" sz="1800" b="0" dirty="0" smtClean="0">
              <a:solidFill>
                <a:srgbClr val="003994"/>
              </a:solidFill>
            </a:endParaRPr>
          </a:p>
          <a:p>
            <a:pPr marL="0" indent="0" algn="just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  <a:p>
            <a:pPr marL="0" indent="0">
              <a:buNone/>
            </a:pPr>
            <a:endParaRPr lang="cs-CZ" sz="1800" b="0" dirty="0">
              <a:solidFill>
                <a:srgbClr val="00399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47104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Výchozí návrh">
  <a:themeElements>
    <a:clrScheme name="Výchozí návrh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Výchozí návrh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Výchozí návrh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Výchozí návrh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Výchozí návrh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11140</TotalTime>
  <Words>267</Words>
  <Application>Microsoft Office PowerPoint</Application>
  <PresentationFormat>Předvádění na obrazovce (4:3)</PresentationFormat>
  <Paragraphs>109</Paragraphs>
  <Slides>11</Slides>
  <Notes>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Výchozí návrh</vt:lpstr>
      <vt:lpstr>1. jednání  pracovní skupiny Cestovní ruch  Regionální stálé konference pro území Olomouckého kraje</vt:lpstr>
      <vt:lpstr>Program jednání</vt:lpstr>
      <vt:lpstr>Informace k procesu hodnocení</vt:lpstr>
      <vt:lpstr>Národní program podpory cestovního ruchu  v regionech</vt:lpstr>
      <vt:lpstr>Posouzení souladu předložených projektů se strategickými dokumenty Olomouckého kraje</vt:lpstr>
      <vt:lpstr>Posouzení souladu předložených projektů se strategickými dokumenty Olomouckého kraje</vt:lpstr>
      <vt:lpstr>Posouzení souladu předložených projektů se strategickými dokumenty Olomouckého kraje</vt:lpstr>
      <vt:lpstr>Posouzení souladu předložených projektů se strategickými dokumenty Olomouckého kraje</vt:lpstr>
      <vt:lpstr>Posouzení souladu předložených projektů se strategickými dokumenty Olomouckého kraje</vt:lpstr>
      <vt:lpstr>Vydání stanoviska pracovní skupiny Cestovní ruch RSK OK k předloženým projektům</vt:lpstr>
      <vt:lpstr>Prezentace aplikace PowerPoint</vt:lpstr>
    </vt:vector>
  </TitlesOfParts>
  <Company>KÚOK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Juránek Jiří RNDr.</dc:creator>
  <cp:lastModifiedBy>Heinisch Petr</cp:lastModifiedBy>
  <cp:revision>484</cp:revision>
  <cp:lastPrinted>2017-03-01T07:32:23Z</cp:lastPrinted>
  <dcterms:created xsi:type="dcterms:W3CDTF">2008-04-28T11:39:29Z</dcterms:created>
  <dcterms:modified xsi:type="dcterms:W3CDTF">2017-03-07T13:40:07Z</dcterms:modified>
</cp:coreProperties>
</file>