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6"/>
  </p:notesMasterIdLst>
  <p:handoutMasterIdLst>
    <p:handoutMasterId r:id="rId27"/>
  </p:handoutMasterIdLst>
  <p:sldIdLst>
    <p:sldId id="257" r:id="rId6"/>
    <p:sldId id="457" r:id="rId7"/>
    <p:sldId id="476" r:id="rId8"/>
    <p:sldId id="484" r:id="rId9"/>
    <p:sldId id="481" r:id="rId10"/>
    <p:sldId id="482" r:id="rId11"/>
    <p:sldId id="483" r:id="rId12"/>
    <p:sldId id="408" r:id="rId13"/>
    <p:sldId id="409" r:id="rId14"/>
    <p:sldId id="461" r:id="rId15"/>
    <p:sldId id="473" r:id="rId16"/>
    <p:sldId id="487" r:id="rId17"/>
    <p:sldId id="485" r:id="rId18"/>
    <p:sldId id="474" r:id="rId19"/>
    <p:sldId id="489" r:id="rId20"/>
    <p:sldId id="490" r:id="rId21"/>
    <p:sldId id="491" r:id="rId22"/>
    <p:sldId id="492" r:id="rId23"/>
    <p:sldId id="493" r:id="rId24"/>
    <p:sldId id="262" r:id="rId2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C60C30"/>
    <a:srgbClr val="9A9B9C"/>
    <a:srgbClr val="B3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96349" autoAdjust="0"/>
  </p:normalViewPr>
  <p:slideViewPr>
    <p:cSldViewPr>
      <p:cViewPr varScale="1">
        <p:scale>
          <a:sx n="103" d="100"/>
          <a:sy n="103" d="100"/>
        </p:scale>
        <p:origin x="114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4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282" y="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r>
              <a:rPr lang="cs-CZ" dirty="0" smtClean="0"/>
              <a:t>10. 11. 2016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DFA6EFFB-E210-479F-9C1C-81E50A06EAB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52281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r>
              <a:rPr lang="cs-CZ" dirty="0" smtClean="0"/>
              <a:t>10. 11. 2016</a:t>
            </a:r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085" y="4777027"/>
            <a:ext cx="5437506" cy="3908187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643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2EF7B220-922E-4AB1-9794-0587E710909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306980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7B220-922E-4AB1-9794-0587E7109090}" type="slidenum">
              <a:rPr lang="cs-CZ" smtClean="0"/>
              <a:t>1</a:t>
            </a:fld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dirty="0" smtClean="0"/>
              <a:t>10. 11. 2016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5751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548680"/>
            <a:ext cx="6179928" cy="1616596"/>
          </a:xfrm>
          <a:prstGeom prst="rect">
            <a:avLst/>
          </a:prstGeom>
        </p:spPr>
      </p:pic>
      <p:pic>
        <p:nvPicPr>
          <p:cNvPr id="4" name="Obrázek 3" descr="liš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84276"/>
            <a:ext cx="8820472" cy="1291297"/>
          </a:xfrm>
          <a:prstGeom prst="rect">
            <a:avLst/>
          </a:prstGeom>
        </p:spPr>
      </p:pic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1619250" y="2924175"/>
            <a:ext cx="7129463" cy="865188"/>
          </a:xfrm>
          <a:prstGeom prst="rect">
            <a:avLst/>
          </a:prstGeom>
        </p:spPr>
        <p:txBody>
          <a:bodyPr/>
          <a:lstStyle>
            <a:lvl1pPr>
              <a:buNone/>
              <a:defRPr sz="5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08500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8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2" y="4941168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19250" y="5876925"/>
            <a:ext cx="7129463" cy="72072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baseline="0"/>
            </a:lvl1pPr>
          </a:lstStyle>
          <a:p>
            <a:pPr lvl="0"/>
            <a:r>
              <a:rPr lang="cs-CZ" dirty="0" smtClean="0"/>
              <a:t>Místo, datum konání, případně další informace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2060575"/>
            <a:ext cx="8208144" cy="4321175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buFontTx/>
              <a:buBlip>
                <a:blip r:embed="rId2"/>
              </a:buBlip>
              <a:defRPr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12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060575"/>
            <a:ext cx="8208144" cy="4321175"/>
          </a:xfrm>
          <a:prstGeom prst="rect">
            <a:avLst/>
          </a:prstGeom>
        </p:spPr>
        <p:txBody>
          <a:bodyPr/>
          <a:lstStyle>
            <a:lvl1pPr marL="180000" indent="0">
              <a:buClr>
                <a:schemeClr val="tx2"/>
              </a:buClr>
              <a:buFontTx/>
              <a:buNone/>
              <a:defRPr sz="30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5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3429000"/>
            <a:ext cx="8208144" cy="2952750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buFontTx/>
              <a:buBlip>
                <a:blip r:embed="rId2"/>
              </a:buBlip>
              <a:defRPr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4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060575"/>
            <a:ext cx="8208144" cy="1368425"/>
          </a:xfrm>
          <a:prstGeom prst="rect">
            <a:avLst/>
          </a:prstGeom>
        </p:spPr>
        <p:txBody>
          <a:bodyPr wrap="square"/>
          <a:lstStyle>
            <a:lvl1pPr marL="180000" indent="0">
              <a:buClr>
                <a:schemeClr val="tx2"/>
              </a:buClr>
              <a:buFontTx/>
              <a:buNone/>
              <a:defRPr sz="30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7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8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4464496" cy="1167859"/>
          </a:xfrm>
          <a:prstGeom prst="rect">
            <a:avLst/>
          </a:prstGeom>
        </p:spPr>
      </p:pic>
      <p:pic>
        <p:nvPicPr>
          <p:cNvPr id="4" name="Obrázek 3" descr="logo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64904"/>
            <a:ext cx="8892480" cy="1269260"/>
          </a:xfrm>
          <a:prstGeom prst="rect">
            <a:avLst/>
          </a:prstGeom>
        </p:spPr>
      </p:pic>
      <p:sp>
        <p:nvSpPr>
          <p:cNvPr id="7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259632" y="4149080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8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260054" y="4581748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27" name="TextovéPole 26"/>
          <p:cNvSpPr txBox="1"/>
          <p:nvPr userDrawn="1"/>
        </p:nvSpPr>
        <p:spPr>
          <a:xfrm>
            <a:off x="1259632" y="2768647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bg1"/>
                </a:solidFill>
              </a:rPr>
              <a:t>Děkuji za pozornost</a:t>
            </a:r>
            <a:endParaRPr lang="cs-CZ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lišta malá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188640"/>
            <a:ext cx="8964488" cy="432804"/>
          </a:xfrm>
          <a:prstGeom prst="rect">
            <a:avLst/>
          </a:prstGeom>
        </p:spPr>
      </p:pic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2267744" y="260648"/>
            <a:ext cx="8229600" cy="350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5" r:id="rId5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18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619250" y="2780928"/>
            <a:ext cx="7129463" cy="1080119"/>
          </a:xfrm>
        </p:spPr>
        <p:txBody>
          <a:bodyPr anchor="ctr">
            <a:noAutofit/>
          </a:bodyPr>
          <a:lstStyle/>
          <a:p>
            <a:pPr marL="0" indent="0"/>
            <a:r>
              <a:rPr lang="cs-CZ" sz="3200" dirty="0"/>
              <a:t>Vzdělávání nadaných, talentovaných </a:t>
            </a:r>
          </a:p>
          <a:p>
            <a:pPr marL="0" indent="0"/>
            <a:r>
              <a:rPr lang="cs-CZ" sz="3200" dirty="0"/>
              <a:t>a mimořádně nadaných dětí a </a:t>
            </a:r>
            <a:r>
              <a:rPr lang="cs-CZ" sz="3200" dirty="0" smtClean="0"/>
              <a:t>žáků (TZ)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3"/>
          </p:nvPr>
        </p:nvSpPr>
        <p:spPr>
          <a:xfrm>
            <a:off x="1619249" y="5942111"/>
            <a:ext cx="7129463" cy="513840"/>
          </a:xfrm>
        </p:spPr>
        <p:txBody>
          <a:bodyPr/>
          <a:lstStyle/>
          <a:p>
            <a:r>
              <a:rPr lang="cs-CZ" dirty="0" smtClean="0"/>
              <a:t>Olomouc 13. března 2017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1619249" y="4365104"/>
            <a:ext cx="7129463" cy="792088"/>
          </a:xfrm>
        </p:spPr>
        <p:txBody>
          <a:bodyPr/>
          <a:lstStyle/>
          <a:p>
            <a:r>
              <a:rPr lang="cs-CZ" sz="2400" dirty="0" smtClean="0"/>
              <a:t>Mgr. Lenka Zedková</a:t>
            </a:r>
          </a:p>
          <a:p>
            <a:r>
              <a:rPr lang="cs-CZ" sz="1800" b="0" dirty="0"/>
              <a:t>ř</a:t>
            </a:r>
            <a:r>
              <a:rPr lang="cs-CZ" sz="1800" b="0" dirty="0" smtClean="0"/>
              <a:t>editelka Olomouckého inspektorátu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836713"/>
            <a:ext cx="8712968" cy="4176463"/>
          </a:xfrm>
        </p:spPr>
        <p:txBody>
          <a:bodyPr anchor="ctr"/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cs-CZ" dirty="0" smtClean="0"/>
              <a:t>vyhledávání</a:t>
            </a:r>
            <a:r>
              <a:rPr lang="cs-CZ" dirty="0"/>
              <a:t>, identifikace a </a:t>
            </a:r>
            <a:r>
              <a:rPr lang="cs-CZ" dirty="0" smtClean="0"/>
              <a:t>podpora nadání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dirty="0" smtClean="0"/>
              <a:t>metody a </a:t>
            </a:r>
            <a:r>
              <a:rPr lang="cs-CZ" dirty="0"/>
              <a:t>formy práce školy </a:t>
            </a:r>
            <a:r>
              <a:rPr lang="cs-CZ" dirty="0" smtClean="0"/>
              <a:t>při výuce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 smtClean="0"/>
              <a:t>spolupráce </a:t>
            </a:r>
            <a:r>
              <a:rPr lang="cs-CZ" dirty="0"/>
              <a:t>s externími subjekty při </a:t>
            </a:r>
            <a:r>
              <a:rPr lang="cs-CZ" dirty="0" smtClean="0"/>
              <a:t>vzdělávání </a:t>
            </a:r>
            <a:endParaRPr lang="cs-CZ" dirty="0"/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dirty="0" smtClean="0"/>
              <a:t>podpora školy pedagogům </a:t>
            </a:r>
            <a:r>
              <a:rPr lang="cs-CZ" dirty="0"/>
              <a:t>při vzdělávání nadaných a mimořádně nadaných </a:t>
            </a:r>
            <a:r>
              <a:rPr lang="cs-CZ" dirty="0" smtClean="0"/>
              <a:t>žáků </a:t>
            </a:r>
          </a:p>
        </p:txBody>
      </p:sp>
    </p:spTree>
    <p:extLst>
      <p:ext uri="{BB962C8B-B14F-4D97-AF65-F5344CB8AC3E}">
        <p14:creationId xmlns:p14="http://schemas.microsoft.com/office/powerpoint/2010/main" val="22127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„Výběrové školy“: zřízení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tříd s rozšířenou výukou cizích </a:t>
            </a:r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jazyků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(zahraniční pobyty, jazykové kurzy), </a:t>
            </a:r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přírodovědných předmětů, tělesné výchovy, třídy pro děti a žáky mimořádně nadané</a:t>
            </a:r>
          </a:p>
          <a:p>
            <a:pPr algn="just">
              <a:spcBef>
                <a:spcPts val="600"/>
              </a:spcBef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Doplňkový systém podpory: pořádání různých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soutěží a olympiád, sportovních her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Zavedení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nepovinných předmětů a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zájmových útvarů (zřizovatelé?)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1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ástupný symbol pro text 19"/>
          <p:cNvSpPr>
            <a:spLocks noGrp="1"/>
          </p:cNvSpPr>
          <p:nvPr>
            <p:ph type="body" sz="quarter" idx="10"/>
          </p:nvPr>
        </p:nvSpPr>
        <p:spPr>
          <a:xfrm>
            <a:off x="179512" y="1844824"/>
            <a:ext cx="8712968" cy="4752528"/>
          </a:xfrm>
        </p:spPr>
        <p:txBody>
          <a:bodyPr anchor="t"/>
          <a:lstStyle/>
          <a:p>
            <a:pPr lvl="0" algn="just"/>
            <a:r>
              <a:rPr lang="cs-CZ" dirty="0" smtClean="0">
                <a:ea typeface="Times New Roman" panose="02020603050405020304" pitchFamily="18" charset="0"/>
              </a:rPr>
              <a:t>Oblast </a:t>
            </a:r>
            <a:r>
              <a:rPr lang="cs-CZ" dirty="0">
                <a:ea typeface="Times New Roman" panose="02020603050405020304" pitchFamily="18" charset="0"/>
              </a:rPr>
              <a:t>podpory a vzdělávání nadaných, talentovaných </a:t>
            </a:r>
            <a:r>
              <a:rPr lang="cs-CZ" dirty="0" smtClean="0">
                <a:ea typeface="Times New Roman" panose="02020603050405020304" pitchFamily="18" charset="0"/>
              </a:rPr>
              <a:t>a </a:t>
            </a:r>
            <a:r>
              <a:rPr lang="cs-CZ" dirty="0">
                <a:ea typeface="Times New Roman" panose="02020603050405020304" pitchFamily="18" charset="0"/>
              </a:rPr>
              <a:t>mimořádně nadaných dětí a žáků je ve školách stále v počátečním stádiu. </a:t>
            </a:r>
            <a:endParaRPr lang="cs-CZ" dirty="0" smtClean="0">
              <a:ea typeface="Times New Roman" panose="02020603050405020304" pitchFamily="18" charset="0"/>
            </a:endParaRPr>
          </a:p>
          <a:p>
            <a:pPr lvl="0" algn="just"/>
            <a:r>
              <a:rPr lang="cs-CZ" dirty="0">
                <a:ea typeface="Times New Roman" panose="02020603050405020304" pitchFamily="18" charset="0"/>
              </a:rPr>
              <a:t>Ve srovnání se vzděláváním dětí a žáků se speciálními vzdělávacími potřebami je tato oblast v praxi škol méně akcentována a mnohem méně propracována. </a:t>
            </a:r>
            <a:endParaRPr lang="cs-CZ" dirty="0" smtClean="0">
              <a:ea typeface="Times New Roman" panose="02020603050405020304" pitchFamily="18" charset="0"/>
            </a:endParaRPr>
          </a:p>
        </p:txBody>
      </p:sp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79512" y="836712"/>
            <a:ext cx="8712968" cy="720080"/>
          </a:xfrm>
        </p:spPr>
        <p:txBody>
          <a:bodyPr anchor="ctr"/>
          <a:lstStyle/>
          <a:p>
            <a:r>
              <a:rPr lang="cs-CZ" sz="3600" dirty="0" smtClean="0"/>
              <a:t>Zjištěné skutečnosti</a:t>
            </a:r>
            <a:endParaRPr lang="cs-CZ" sz="3600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</p:spTree>
    <p:extLst>
      <p:ext uri="{BB962C8B-B14F-4D97-AF65-F5344CB8AC3E}">
        <p14:creationId xmlns:p14="http://schemas.microsoft.com/office/powerpoint/2010/main" val="241846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>
              <a:buClr>
                <a:srgbClr val="1F497D"/>
              </a:buClr>
            </a:pPr>
            <a:endParaRPr lang="cs-CZ" dirty="0" smtClean="0"/>
          </a:p>
          <a:p>
            <a:pPr lvl="0" algn="just">
              <a:spcBef>
                <a:spcPts val="600"/>
              </a:spcBef>
              <a:buClr>
                <a:srgbClr val="1F497D"/>
              </a:buClr>
            </a:pP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Přístup škol není zpravidla </a:t>
            </a:r>
            <a:r>
              <a:rPr lang="cs-CZ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systematický, není tedy dostatečně </a:t>
            </a: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účinný. </a:t>
            </a:r>
            <a:endParaRPr lang="cs-CZ" dirty="0" smtClean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buClr>
                <a:srgbClr val="1F497D"/>
              </a:buClr>
            </a:pPr>
            <a:r>
              <a:rPr lang="cs-CZ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Školy </a:t>
            </a: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potřebují v oblasti péče o nadané intenzivnější podporu.</a:t>
            </a:r>
          </a:p>
          <a:p>
            <a:pPr lvl="0">
              <a:buClr>
                <a:srgbClr val="1F497D"/>
              </a:buClr>
            </a:pPr>
            <a:r>
              <a:rPr lang="cs-CZ" dirty="0" smtClean="0"/>
              <a:t>Školy </a:t>
            </a:r>
            <a:r>
              <a:rPr lang="cs-CZ" dirty="0"/>
              <a:t>preferují spíše plošné formy </a:t>
            </a:r>
            <a:r>
              <a:rPr lang="cs-CZ" dirty="0" smtClean="0"/>
              <a:t>podpory žáků, než </a:t>
            </a:r>
            <a:r>
              <a:rPr lang="cs-CZ" dirty="0"/>
              <a:t>formy specifické, jako jsou </a:t>
            </a:r>
            <a:r>
              <a:rPr lang="cs-CZ" dirty="0" smtClean="0"/>
              <a:t>např. </a:t>
            </a:r>
            <a:r>
              <a:rPr lang="cs-CZ" dirty="0"/>
              <a:t>projekty na podporu </a:t>
            </a:r>
            <a:r>
              <a:rPr lang="cs-CZ" dirty="0" smtClean="0"/>
              <a:t>nadání, které mnoha školám pom</a:t>
            </a:r>
            <a:r>
              <a:rPr lang="cs-CZ" dirty="0" smtClean="0">
                <a:solidFill>
                  <a:prstClr val="black"/>
                </a:solidFill>
              </a:rPr>
              <a:t>ohly   v identifikaci, motivaci a rozvoji nadaných žáků.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12531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Nejslabším článkem je oblast dalšího vzdělávání pedagogických pracovníků.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546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Při identifikaci nadaných dětí a žáků postupují školy v zásadě správně, tím, že uplatňují pedagogická pozorování, na základě kterých vytipují žáky, u nichž se projevuje nadání a talent.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Velmi málo pedagogů však absolvovalo odpovídající vzdělávání, což může znamenat významné nepřesnosti v této identifikační práci. </a:t>
            </a:r>
            <a:endParaRPr lang="cs-CZ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9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 algn="just">
              <a:spcBef>
                <a:spcPts val="600"/>
              </a:spcBef>
              <a:buClr>
                <a:srgbClr val="1F497D"/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 hlediska konkrétní podpory nadaným žákům se školy soustředí často na jednotlivé dílčí formy (soutěže, olympiády apod.), ale také na systematičtější podporu formou individualizace vzdělávacího procesu a obohacování učiva. </a:t>
            </a:r>
            <a:r>
              <a:rPr lang="cs-CZ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 však otázkou, do jaké míry může být takováto (byť v zásadě správná) podpora efektivní, uskutečňuje-li se bez přesnější indikace nadání, bez příslušného vzdělání pedagogů a bez vyhodnocení účinnosti </a:t>
            </a:r>
            <a:r>
              <a:rPr lang="cs-CZ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podpory. </a:t>
            </a:r>
            <a:endParaRPr lang="cs-CZ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732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Zaměřit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pozornost škol více na identifikaci nadaných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mimořádně nadaných dětí a žáků a na jejich podporu obdobně, jako v případě dětí </a:t>
            </a:r>
            <a:b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žáků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hendikepem.</a:t>
            </a:r>
          </a:p>
          <a:p>
            <a:pPr lvl="0" algn="just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Důsledně a systematicky využívat metodická doporučení a obdobné dokumenty vydávané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MŠMT v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rámci podpory práce s nadanými a talentovanými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Doporučení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2524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just">
              <a:spcBef>
                <a:spcPts val="600"/>
              </a:spcBef>
              <a:buClr>
                <a:srgbClr val="1F497D"/>
              </a:buClr>
              <a:buFont typeface="Symbol" panose="05050102010706020507" pitchFamily="18" charset="2"/>
              <a:buChar char=""/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Pověřit ve všech školách vhodného pedagogického pracovníka koordinací péče </a:t>
            </a:r>
            <a:b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 nadané a mimořádně nadané děti a žáky a poskytnout mu příslušné proškolení </a:t>
            </a:r>
            <a:b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podporu.</a:t>
            </a:r>
          </a:p>
          <a:p>
            <a:pPr lvl="0" algn="just">
              <a:spcBef>
                <a:spcPts val="600"/>
              </a:spcBef>
              <a:buClr>
                <a:srgbClr val="1F497D"/>
              </a:buClr>
              <a:buFont typeface="Symbol" panose="05050102010706020507" pitchFamily="18" charset="2"/>
              <a:buChar char=""/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 všech stupních vzdělávání podporovat vzdělávání pedagogů v oblastech identifikace a podpory nadání</a:t>
            </a: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Doporučení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</p:spTree>
    <p:extLst>
      <p:ext uri="{BB962C8B-B14F-4D97-AF65-F5344CB8AC3E}">
        <p14:creationId xmlns:p14="http://schemas.microsoft.com/office/powerpoint/2010/main" val="3366933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just">
              <a:spcBef>
                <a:spcPts val="600"/>
              </a:spcBef>
              <a:buClr>
                <a:srgbClr val="1F497D"/>
              </a:buClr>
              <a:buFont typeface="Symbol" panose="05050102010706020507" pitchFamily="18" charset="2"/>
              <a:buChar char=""/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Spolupracovat při identifikaci a podpoře nadaných a mimořádně nadaných dětí a žáků s externími partnery – školská poradenská zařízení, Krajské sítě podpory nadání, krajští koordinátoři nadání, školy vyššího stupně vzdělávání apod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just">
              <a:spcBef>
                <a:spcPts val="600"/>
              </a:spcBef>
              <a:buClr>
                <a:srgbClr val="1F497D"/>
              </a:buClr>
              <a:buFont typeface="Symbol" panose="05050102010706020507" pitchFamily="18" charset="2"/>
              <a:buChar char=""/>
            </a:pP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MAP, KAP – projekty, vyhodnocení podnětů učitelů</a:t>
            </a:r>
            <a:endParaRPr lang="cs-CZ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Doporučení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13199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1124743"/>
            <a:ext cx="8712968" cy="1440161"/>
          </a:xfrm>
        </p:spPr>
        <p:txBody>
          <a:bodyPr anchor="ctr"/>
          <a:lstStyle/>
          <a:p>
            <a:endParaRPr lang="cs-CZ" dirty="0" smtClean="0"/>
          </a:p>
          <a:p>
            <a:r>
              <a:rPr lang="cs-CZ" dirty="0" smtClean="0"/>
              <a:t>Tematická zpráva, září 2016</a:t>
            </a:r>
          </a:p>
          <a:p>
            <a:r>
              <a:rPr lang="cs-CZ" dirty="0" smtClean="0"/>
              <a:t>www.csicr.cz</a:t>
            </a:r>
            <a:endParaRPr lang="cs-CZ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895" y="3085841"/>
            <a:ext cx="5809354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177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331640" y="5373216"/>
            <a:ext cx="468052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800" baseline="0" dirty="0" smtClean="0"/>
              <a:t>Wellnerova 25, 779</a:t>
            </a:r>
            <a:r>
              <a:rPr lang="cs-CZ" sz="1800" dirty="0" smtClean="0"/>
              <a:t> 00  Olomouc</a:t>
            </a:r>
            <a:endParaRPr lang="cs-CZ" sz="18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aseline="0" dirty="0" smtClean="0"/>
              <a:t>Tel.: +420 585 540 </a:t>
            </a:r>
            <a:r>
              <a:rPr lang="cs-CZ" dirty="0" smtClean="0"/>
              <a:t>150 </a:t>
            </a:r>
            <a:r>
              <a:rPr lang="cs-CZ" dirty="0" smtClean="0">
                <a:latin typeface="Calibri" pitchFamily="34" charset="0"/>
                <a:cs typeface="Arial" pitchFamily="34" charset="0"/>
              </a:rPr>
              <a:t>ǀ Mob: +420 728 856 504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cs-CZ" sz="1800" baseline="0" dirty="0" smtClean="0"/>
              <a:t>Email: </a:t>
            </a:r>
            <a:r>
              <a:rPr lang="cs-CZ" dirty="0" smtClean="0"/>
              <a:t>lenka.zedkova</a:t>
            </a:r>
            <a:r>
              <a:rPr lang="cs-CZ" sz="1800" baseline="0" dirty="0" smtClean="0"/>
              <a:t>@csicr.cz </a:t>
            </a:r>
            <a:r>
              <a:rPr lang="cs-CZ" dirty="0" smtClean="0">
                <a:latin typeface="Calibri" pitchFamily="34" charset="0"/>
                <a:cs typeface="Arial" pitchFamily="34" charset="0"/>
              </a:rPr>
              <a:t>ǀ </a:t>
            </a:r>
            <a:r>
              <a:rPr lang="cs-CZ" sz="1800" b="1" baseline="0" dirty="0" smtClean="0">
                <a:solidFill>
                  <a:srgbClr val="C60C30"/>
                </a:solidFill>
              </a:rPr>
              <a:t>www.csicr.cz</a:t>
            </a:r>
            <a:endParaRPr lang="cs-CZ" b="1" dirty="0" smtClean="0">
              <a:solidFill>
                <a:srgbClr val="C60C3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1329302" y="4149080"/>
            <a:ext cx="7129463" cy="792088"/>
          </a:xfrm>
        </p:spPr>
        <p:txBody>
          <a:bodyPr/>
          <a:lstStyle/>
          <a:p>
            <a:r>
              <a:rPr lang="cs-CZ" sz="2400" dirty="0" smtClean="0"/>
              <a:t>Mgr. Lenka Zedková</a:t>
            </a:r>
          </a:p>
          <a:p>
            <a:r>
              <a:rPr lang="cs-CZ" sz="1800" b="0" dirty="0"/>
              <a:t>ř</a:t>
            </a:r>
            <a:r>
              <a:rPr lang="cs-CZ" sz="1800" b="0" dirty="0" smtClean="0"/>
              <a:t>editelka Olomouckého inspektorátu</a:t>
            </a:r>
          </a:p>
        </p:txBody>
      </p:sp>
    </p:spTree>
    <p:extLst>
      <p:ext uri="{BB962C8B-B14F-4D97-AF65-F5344CB8AC3E}">
        <p14:creationId xmlns:p14="http://schemas.microsoft.com/office/powerpoint/2010/main" val="117935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cs-CZ" sz="1600" dirty="0" smtClean="0"/>
              <a:t>Vzdělávání nadaných, talentovaných a mimořádně </a:t>
            </a:r>
            <a:r>
              <a:rPr lang="cs-CZ" dirty="0" smtClean="0"/>
              <a:t>nadaných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/>
            <a:r>
              <a:rPr lang="cs-CZ" dirty="0"/>
              <a:t>terminologie v odborné </a:t>
            </a:r>
            <a:r>
              <a:rPr lang="cs-CZ" dirty="0" smtClean="0"/>
              <a:t>literatuře (nadání=soubor schopností - nadprůměrné výkony), chybějící definice ve školském zákoně a prováděcích předpisech</a:t>
            </a:r>
            <a:endParaRPr lang="cs-CZ" dirty="0"/>
          </a:p>
          <a:p>
            <a:pPr lvl="0"/>
            <a:r>
              <a:rPr lang="cs-CZ" dirty="0"/>
              <a:t>vyhláška č. 27/2016 Sb., o vzdělávání žáků se speciálními vzdělávacími potřebami a žáků </a:t>
            </a:r>
            <a:r>
              <a:rPr lang="cs-CZ" dirty="0" smtClean="0"/>
              <a:t>nadaných</a:t>
            </a:r>
          </a:p>
        </p:txBody>
      </p:sp>
    </p:spTree>
    <p:extLst>
      <p:ext uri="{BB962C8B-B14F-4D97-AF65-F5344CB8AC3E}">
        <p14:creationId xmlns:p14="http://schemas.microsoft.com/office/powerpoint/2010/main" val="11177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 algn="just"/>
            <a:r>
              <a:rPr lang="cs-CZ" sz="3000" dirty="0" smtClean="0"/>
              <a:t>nadaný žák při </a:t>
            </a:r>
            <a:r>
              <a:rPr lang="cs-CZ" sz="3000" dirty="0"/>
              <a:t>adekvátní podpoře vykazuje ve srovnání s vrstevníky vysokou úroveň v jedné či více oblastech rozumových schopností, v pohybových, manuálních, uměleckých nebo sociálních </a:t>
            </a:r>
            <a:r>
              <a:rPr lang="cs-CZ" sz="3000" dirty="0" smtClean="0"/>
              <a:t>dovednostech</a:t>
            </a:r>
            <a:endParaRPr lang="cs-CZ" sz="3000" dirty="0"/>
          </a:p>
          <a:p>
            <a:pPr lvl="0" algn="just"/>
            <a:r>
              <a:rPr lang="cs-CZ" sz="3000" dirty="0" smtClean="0"/>
              <a:t>mimořádně nadaný žák je ten, jehož rozložení schopností </a:t>
            </a:r>
            <a:r>
              <a:rPr lang="cs-CZ" sz="3000" dirty="0"/>
              <a:t>dosahuje mimořádné úrovně při vysoké tvořivosti v celém okruhu činností nebo v jednotlivých oblastech rozumových schopností, v pohybových, manuálních, uměleckých nebo sociálních dovednostech.</a:t>
            </a:r>
          </a:p>
        </p:txBody>
      </p:sp>
    </p:spTree>
    <p:extLst>
      <p:ext uri="{BB962C8B-B14F-4D97-AF65-F5344CB8AC3E}">
        <p14:creationId xmlns:p14="http://schemas.microsoft.com/office/powerpoint/2010/main" val="2766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323528" y="1025351"/>
            <a:ext cx="8712968" cy="5832649"/>
          </a:xfrm>
        </p:spPr>
        <p:txBody>
          <a:bodyPr anchor="ctr"/>
          <a:lstStyle/>
          <a:p>
            <a:pPr lvl="0">
              <a:buClr>
                <a:srgbClr val="1F497D"/>
              </a:buClr>
            </a:pPr>
            <a:r>
              <a:rPr lang="cs-CZ" dirty="0">
                <a:solidFill>
                  <a:prstClr val="black"/>
                </a:solidFill>
              </a:rPr>
              <a:t>školní vzdělávací programy - vzdělávání mimořádně nadaných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Možné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úpravy způsobů výuky mimořádně nadaných </a:t>
            </a:r>
            <a:r>
              <a:rPr lang="cs-CZ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žáků (RVP ZV, doporučení ŠPZ)</a:t>
            </a:r>
            <a:endParaRPr lang="cs-CZ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Při vzdělávání mimořádně nadaných žáků by měl způsob výuky žáků vycházet důsledně z principů individualizace a vnitřní diferenciace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8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764704"/>
            <a:ext cx="8712968" cy="5832649"/>
          </a:xfrm>
        </p:spPr>
        <p:txBody>
          <a:bodyPr anchor="ctr"/>
          <a:lstStyle/>
          <a:p>
            <a:pPr lvl="0" algn="just">
              <a:spcBef>
                <a:spcPts val="600"/>
              </a:spcBef>
              <a:buClr>
                <a:srgbClr val="1F497D"/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Příklady pedagogicko-organizačních úprav: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individuální vzdělávací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plány </a:t>
            </a:r>
            <a:endParaRPr lang="cs-CZ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doplnění, rozšíření a prohloubení vzdělávacího obsahu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zadávání specifických úkolů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zapojení do samostatných a rozsáhlejších prací a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projektů</a:t>
            </a:r>
            <a:endParaRPr lang="cs-CZ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8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cs-CZ" sz="1600" dirty="0">
                <a:solidFill>
                  <a:prstClr val="white"/>
                </a:solidFill>
              </a:rPr>
              <a:t>Vzdělávání nadaných, talentovaných a mimořádně nadaných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vnitřní diferenciace žáků v některých předmětech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občasné (dočasné) vytváření skupin pro vybrané předměty s otevřenou možností volby na straně žáka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r>
              <a:rPr lang="cs-CZ" dirty="0">
                <a:solidFill>
                  <a:prstClr val="black"/>
                </a:solidFill>
                <a:ea typeface="Times New Roman" panose="02020603050405020304" pitchFamily="18" charset="0"/>
              </a:rPr>
              <a:t>účast ve výuce některých předmětů se staršími </a:t>
            </a:r>
            <a:r>
              <a:rPr lang="cs-CZ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žáky</a:t>
            </a:r>
          </a:p>
          <a:p>
            <a:pPr lvl="0">
              <a:buClr>
                <a:srgbClr val="1F497D"/>
              </a:buClr>
            </a:pPr>
            <a:r>
              <a:rPr lang="cs-CZ" b="1" dirty="0">
                <a:solidFill>
                  <a:prstClr val="black"/>
                </a:solidFill>
              </a:rPr>
              <a:t>školská poradenská zařízení - identifikace mimořádného nadání</a:t>
            </a:r>
          </a:p>
          <a:p>
            <a:pPr lvl="0" algn="just">
              <a:spcBef>
                <a:spcPts val="300"/>
              </a:spcBef>
              <a:buClr>
                <a:srgbClr val="1F497D"/>
              </a:buClr>
              <a:buSzPts val="900"/>
              <a:buFont typeface="Wingdings" panose="05000000000000000000" pitchFamily="2" charset="2"/>
              <a:buChar char=""/>
              <a:tabLst>
                <a:tab pos="457200" algn="l"/>
              </a:tabLst>
            </a:pPr>
            <a:endParaRPr lang="cs-CZ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91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908720"/>
            <a:ext cx="8712968" cy="5688633"/>
          </a:xfrm>
        </p:spPr>
        <p:txBody>
          <a:bodyPr anchor="ctr"/>
          <a:lstStyle/>
          <a:p>
            <a:pPr lvl="0" algn="just"/>
            <a:r>
              <a:rPr lang="cs-CZ" sz="2800" dirty="0" smtClean="0"/>
              <a:t>tematická inspekční činnost podle § 174 dost. 2 písm. a), b) a d) </a:t>
            </a:r>
            <a:r>
              <a:rPr lang="cs-CZ" dirty="0" smtClean="0"/>
              <a:t>školského</a:t>
            </a:r>
            <a:r>
              <a:rPr lang="cs-CZ" sz="2800" dirty="0" smtClean="0"/>
              <a:t> zákona</a:t>
            </a:r>
            <a:endParaRPr lang="cs-CZ" sz="2800" dirty="0"/>
          </a:p>
          <a:p>
            <a:pPr lvl="0" algn="just"/>
            <a:r>
              <a:rPr lang="cs-CZ" sz="2800" dirty="0"/>
              <a:t>i</a:t>
            </a:r>
            <a:r>
              <a:rPr lang="cs-CZ" sz="2800" dirty="0" smtClean="0"/>
              <a:t>nspekční elektronické zjišťování (</a:t>
            </a:r>
            <a:r>
              <a:rPr lang="cs-CZ" sz="2800" dirty="0"/>
              <a:t>1 192 mateřských škol, 975 základních škol a 523 středních </a:t>
            </a:r>
            <a:r>
              <a:rPr lang="cs-CZ" sz="2800" dirty="0" smtClean="0"/>
              <a:t>škol)</a:t>
            </a:r>
            <a:endParaRPr lang="cs-CZ" sz="2800" dirty="0"/>
          </a:p>
          <a:p>
            <a:pPr algn="just"/>
            <a:r>
              <a:rPr lang="cs-CZ" sz="2800" dirty="0"/>
              <a:t>p</a:t>
            </a:r>
            <a:r>
              <a:rPr lang="cs-CZ" sz="2800" dirty="0" smtClean="0"/>
              <a:t>rezenční zjišťování (926 </a:t>
            </a:r>
            <a:r>
              <a:rPr lang="cs-CZ" sz="2800" dirty="0"/>
              <a:t>mateřských školách, v 717 základních školách a ve 213 středních </a:t>
            </a:r>
            <a:r>
              <a:rPr lang="cs-CZ" sz="2800" dirty="0" smtClean="0"/>
              <a:t>školách)</a:t>
            </a:r>
          </a:p>
          <a:p>
            <a:pPr marL="0" lvl="0" indent="0" algn="just">
              <a:buNone/>
            </a:pPr>
            <a:endParaRPr lang="cs-CZ" sz="2800" dirty="0" smtClean="0"/>
          </a:p>
          <a:p>
            <a:pPr marL="0" lvl="0" indent="0" algn="just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765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>
          <a:xfrm>
            <a:off x="2411760" y="260648"/>
            <a:ext cx="5400675" cy="288925"/>
          </a:xfrm>
        </p:spPr>
        <p:txBody>
          <a:bodyPr anchor="ctr"/>
          <a:lstStyle/>
          <a:p>
            <a:r>
              <a:rPr lang="cs-CZ" sz="1600" dirty="0" smtClean="0"/>
              <a:t>Vzdělávání nadaných, talentovaných a mimořádně nadaných</a:t>
            </a:r>
            <a:endParaRPr lang="cs-CZ" sz="16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92088" y="836712"/>
            <a:ext cx="8712968" cy="5760641"/>
          </a:xfrm>
        </p:spPr>
        <p:txBody>
          <a:bodyPr anchor="ctr"/>
          <a:lstStyle/>
          <a:p>
            <a:pPr lvl="0" algn="just"/>
            <a:r>
              <a:rPr lang="cs-CZ" dirty="0"/>
              <a:t>Cílem tematické inspekční činnosti bylo zejména podrobněji zmapovat podmínky a průběh vzdělávání nadaných, talentovaných a mimořádně nadaných dětí a žáků a získat podněty pro jejich další rozvoj. </a:t>
            </a:r>
          </a:p>
        </p:txBody>
      </p:sp>
    </p:spTree>
    <p:extLst>
      <p:ext uri="{BB962C8B-B14F-4D97-AF65-F5344CB8AC3E}">
        <p14:creationId xmlns:p14="http://schemas.microsoft.com/office/powerpoint/2010/main" val="28262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česká školní inspekce š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000" b="1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prezentace ČŠI - vzor (2)" id="{58D6B30A-CA8E-4D9F-A069-018312819F3F}" vid="{BC3C9A63-A765-4694-B9CE-7B67BEE5F57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6243bf1-d0df-474b-a52c-e9dc883b6cab">EF54HZF725CD-124-295</_dlc_DocId>
    <_dlc_DocIdUrl xmlns="06243bf1-d0df-474b-a52c-e9dc883b6cab">
      <Url>http://intranet/kancelar/_layouts/DocIdRedir.aspx?ID=EF54HZF725CD-124-295</Url>
      <Description>EF54HZF725CD-124-295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BC08AD9C67D6E44AA2FDC66181E6E56" ma:contentTypeVersion="1" ma:contentTypeDescription="Vytvoří nový dokument" ma:contentTypeScope="" ma:versionID="9f890742fc1d2aae7bc81bb748b1b064">
  <xsd:schema xmlns:xsd="http://www.w3.org/2001/XMLSchema" xmlns:xs="http://www.w3.org/2001/XMLSchema" xmlns:p="http://schemas.microsoft.com/office/2006/metadata/properties" xmlns:ns2="06243bf1-d0df-474b-a52c-e9dc883b6cab" targetNamespace="http://schemas.microsoft.com/office/2006/metadata/properties" ma:root="true" ma:fieldsID="0b5033e21a96cbc14774410ac716c6e3" ns2:_="">
    <xsd:import namespace="06243bf1-d0df-474b-a52c-e9dc883b6ca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243bf1-d0df-474b-a52c-e9dc883b6c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E695D5-290F-459D-830F-D0D2E8BC3F5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087AD03-3240-4B2C-B5FC-D920610018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C6278A-FE51-4C06-90CD-06CECDEFD115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06243bf1-d0df-474b-a52c-e9dc883b6cab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A7CD295-39FD-431E-B28A-E619F1EBB5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243bf1-d0df-474b-a52c-e9dc883b6c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prezentace ČŠI - vzor (2)</Template>
  <TotalTime>1562</TotalTime>
  <Words>548</Words>
  <Application>Microsoft Office PowerPoint</Application>
  <PresentationFormat>Předvádění na obrazovce (4:3)</PresentationFormat>
  <Paragraphs>79</Paragraphs>
  <Slides>20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Wingdings</vt:lpstr>
      <vt:lpstr>česká školní inspekce šablona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Picková Marie</dc:creator>
  <cp:lastModifiedBy>Karásková Dita</cp:lastModifiedBy>
  <cp:revision>201</cp:revision>
  <cp:lastPrinted>2017-03-15T11:17:05Z</cp:lastPrinted>
  <dcterms:created xsi:type="dcterms:W3CDTF">2014-01-14T12:07:55Z</dcterms:created>
  <dcterms:modified xsi:type="dcterms:W3CDTF">2017-03-15T11:17:14Z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0x0101004BC08AD9C67D6E44AA2FDC66181E6E56</vt:lpwstr>
  </property>
  <property fmtid="{D5CDD505-2E9C-101B-9397-08002B2CF9AE}" pid="3" name="_dlc_DocIdItemGuid">
    <vt:lpwstr>5bc87bed-8b94-4bb7-8a33-aaf8f4bee195</vt:lpwstr>
  </property>
</Properties>
</file>