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2.xml" ContentType="application/vnd.openxmlformats-officedocument.drawingml.chart+xml"/>
  <Override PartName="/ppt/notesSlides/notesSlide27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28.xml" ContentType="application/vnd.openxmlformats-officedocument.presentationml.notesSl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notesSlides/notesSlide31.xml" ContentType="application/vnd.openxmlformats-officedocument.presentationml.notesSlide+xml"/>
  <Override PartName="/ppt/charts/chart6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7.xml" ContentType="application/vnd.openxmlformats-officedocument.drawingml.chart+xml"/>
  <Override PartName="/ppt/notesSlides/notesSlide34.xml" ContentType="application/vnd.openxmlformats-officedocument.presentationml.notesSlide+xml"/>
  <Override PartName="/ppt/charts/chart8.xml" ContentType="application/vnd.openxmlformats-officedocument.drawingml.chart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76" r:id="rId3"/>
  </p:sldMasterIdLst>
  <p:notesMasterIdLst>
    <p:notesMasterId r:id="rId55"/>
  </p:notesMasterIdLst>
  <p:sldIdLst>
    <p:sldId id="256" r:id="rId4"/>
    <p:sldId id="348" r:id="rId5"/>
    <p:sldId id="349" r:id="rId6"/>
    <p:sldId id="354" r:id="rId7"/>
    <p:sldId id="361" r:id="rId8"/>
    <p:sldId id="355" r:id="rId9"/>
    <p:sldId id="357" r:id="rId10"/>
    <p:sldId id="369" r:id="rId11"/>
    <p:sldId id="372" r:id="rId12"/>
    <p:sldId id="364" r:id="rId13"/>
    <p:sldId id="358" r:id="rId14"/>
    <p:sldId id="359" r:id="rId15"/>
    <p:sldId id="360" r:id="rId16"/>
    <p:sldId id="380" r:id="rId17"/>
    <p:sldId id="406" r:id="rId18"/>
    <p:sldId id="311" r:id="rId19"/>
    <p:sldId id="375" r:id="rId20"/>
    <p:sldId id="389" r:id="rId21"/>
    <p:sldId id="373" r:id="rId22"/>
    <p:sldId id="379" r:id="rId23"/>
    <p:sldId id="382" r:id="rId24"/>
    <p:sldId id="384" r:id="rId25"/>
    <p:sldId id="387" r:id="rId26"/>
    <p:sldId id="386" r:id="rId27"/>
    <p:sldId id="385" r:id="rId28"/>
    <p:sldId id="388" r:id="rId29"/>
    <p:sldId id="390" r:id="rId30"/>
    <p:sldId id="407" r:id="rId31"/>
    <p:sldId id="392" r:id="rId32"/>
    <p:sldId id="391" r:id="rId33"/>
    <p:sldId id="393" r:id="rId34"/>
    <p:sldId id="394" r:id="rId35"/>
    <p:sldId id="397" r:id="rId36"/>
    <p:sldId id="398" r:id="rId37"/>
    <p:sldId id="396" r:id="rId38"/>
    <p:sldId id="399" r:id="rId39"/>
    <p:sldId id="395" r:id="rId40"/>
    <p:sldId id="401" r:id="rId41"/>
    <p:sldId id="403" r:id="rId42"/>
    <p:sldId id="404" r:id="rId43"/>
    <p:sldId id="414" r:id="rId44"/>
    <p:sldId id="402" r:id="rId45"/>
    <p:sldId id="410" r:id="rId46"/>
    <p:sldId id="411" r:id="rId47"/>
    <p:sldId id="412" r:id="rId48"/>
    <p:sldId id="415" r:id="rId49"/>
    <p:sldId id="416" r:id="rId50"/>
    <p:sldId id="378" r:id="rId51"/>
    <p:sldId id="418" r:id="rId52"/>
    <p:sldId id="409" r:id="rId53"/>
    <p:sldId id="419" r:id="rId5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33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605" autoAdjust="0"/>
  </p:normalViewPr>
  <p:slideViewPr>
    <p:cSldViewPr>
      <p:cViewPr varScale="1">
        <p:scale>
          <a:sx n="102" d="100"/>
          <a:sy n="102" d="100"/>
        </p:scale>
        <p:origin x="72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List_aplikac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Jurajda\Disk%20Google\Pr&#225;ce\Warwick\OF3\of3\LFS%20data%20ICT%20sektor.xlsb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image" Target="../media/image28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31397637795276"/>
          <c:y val="3.8835271797409969E-2"/>
          <c:w val="0.82238396762904642"/>
          <c:h val="0.77560360910595472"/>
        </c:manualLayout>
      </c:layout>
      <c:bubbleChart>
        <c:varyColors val="0"/>
        <c:ser>
          <c:idx val="0"/>
          <c:order val="0"/>
          <c:tx>
            <c:strRef>
              <c:f>'Bodový graf'!$A$2</c:f>
              <c:strCache>
                <c:ptCount val="1"/>
                <c:pt idx="0">
                  <c:v>Ekonomická odvětví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>
                <c:manualLayout>
                  <c:x val="-0.25477209098862641"/>
                  <c:y val="-8.1736667245836826E-3"/>
                </c:manualLayout>
              </c:layout>
              <c:tx>
                <c:rich>
                  <a:bodyPr/>
                  <a:lstStyle/>
                  <a:p>
                    <a:r>
                      <a:rPr lang="en-US" noProof="0" dirty="0" smtClean="0">
                        <a:solidFill>
                          <a:schemeClr val="tx1"/>
                        </a:solidFill>
                      </a:rPr>
                      <a:t>Zdravotní péče</a:t>
                    </a:r>
                    <a:endParaRPr lang="en-US" noProof="0" dirty="0">
                      <a:solidFill>
                        <a:schemeClr val="tx1"/>
                      </a:solidFill>
                    </a:endParaRP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215-42ED-BE43-76FD1FE82116}"/>
                </c:ext>
              </c:extLst>
            </c:dLbl>
            <c:dLbl>
              <c:idx val="1"/>
              <c:layout>
                <c:manualLayout>
                  <c:x val="-0.15634273840769974"/>
                  <c:y val="-4.0228965163808465E-2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 smtClean="0"/>
                      <a:t>Gumárenský a plastikářský</a:t>
                    </a:r>
                    <a:endParaRPr lang="en-US" sz="1600" noProof="0" dirty="0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215-42ED-BE43-76FD1FE82116}"/>
                </c:ext>
              </c:extLst>
            </c:dLbl>
            <c:dLbl>
              <c:idx val="2"/>
              <c:layout>
                <c:manualLayout>
                  <c:x val="-9.6033573928258967E-2"/>
                  <c:y val="2.7287677195273444E-3"/>
                </c:manualLayout>
              </c:layout>
              <c:tx>
                <c:rich>
                  <a:bodyPr/>
                  <a:lstStyle/>
                  <a:p>
                    <a:r>
                      <a:rPr lang="en-US" noProof="0" dirty="0" smtClean="0">
                        <a:solidFill>
                          <a:schemeClr val="tx1"/>
                        </a:solidFill>
                      </a:rPr>
                      <a:t>Stroje</a:t>
                    </a:r>
                    <a:r>
                      <a:rPr lang="en-US" baseline="0" noProof="0" dirty="0" smtClean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  </a:t>
                    </a:r>
                    <a:endParaRPr lang="en-US" noProof="0" dirty="0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215-42ED-BE43-76FD1FE82116}"/>
                </c:ext>
              </c:extLst>
            </c:dLbl>
            <c:dLbl>
              <c:idx val="3"/>
              <c:layout>
                <c:manualLayout>
                  <c:x val="-0.30016404199475205"/>
                  <c:y val="7.9585489863649522E-2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>
                        <a:solidFill>
                          <a:schemeClr val="tx1"/>
                        </a:solidFill>
                      </a:rPr>
                      <a:t>C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hemic</a:t>
                    </a:r>
                    <a:r>
                      <a:rPr lang="en-US" sz="1600" dirty="0" err="1" smtClean="0">
                        <a:solidFill>
                          <a:schemeClr val="tx1"/>
                        </a:solidFill>
                      </a:rPr>
                      <a:t>ký</a:t>
                    </a:r>
                    <a:endParaRPr lang="en-US" sz="1600" dirty="0">
                      <a:solidFill>
                        <a:schemeClr val="tx1"/>
                      </a:solidFill>
                    </a:endParaRP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215-42ED-BE43-76FD1FE82116}"/>
                </c:ext>
              </c:extLst>
            </c:dLbl>
            <c:dLbl>
              <c:idx val="4"/>
              <c:layout>
                <c:manualLayout>
                  <c:x val="-0.11993449256342972"/>
                  <c:y val="4.3079709572625266E-3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smtClean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Electronics</a:t>
                    </a:r>
                    <a:endParaRPr lang="en-US" sz="900" noProof="0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215-42ED-BE43-76FD1FE82116}"/>
                </c:ext>
              </c:extLst>
            </c:dLbl>
            <c:dLbl>
              <c:idx val="5"/>
              <c:layout>
                <c:manualLayout>
                  <c:x val="0.29689512248468941"/>
                  <c:y val="0.31609548229933981"/>
                </c:manualLayout>
              </c:layout>
              <c:tx>
                <c:rich>
                  <a:bodyPr/>
                  <a:lstStyle/>
                  <a:p>
                    <a:pPr>
                      <a:defRPr lang="en-GB" noProof="0">
                        <a:solidFill>
                          <a:schemeClr val="bg1">
                            <a:lumMod val="95000"/>
                          </a:schemeClr>
                        </a:solidFill>
                      </a:defRPr>
                    </a:pPr>
                    <a:r>
                      <a:rPr lang="en-US" sz="1600" noProof="0" smtClean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I</a:t>
                    </a:r>
                    <a:r>
                      <a:rPr lang="en-US" sz="1600" dirty="0" smtClean="0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CT</a:t>
                    </a:r>
                    <a:endParaRPr lang="en-US" dirty="0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c:rich>
              </c:tx>
              <c:spPr/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215-42ED-BE43-76FD1FE82116}"/>
                </c:ext>
              </c:extLst>
            </c:dLbl>
            <c:dLbl>
              <c:idx val="6"/>
              <c:layout>
                <c:manualLayout>
                  <c:x val="-0.47288396762904722"/>
                  <c:y val="-0.2790312418280006"/>
                </c:manualLayout>
              </c:layout>
              <c:tx>
                <c:rich>
                  <a:bodyPr/>
                  <a:lstStyle/>
                  <a:p>
                    <a:r>
                      <a:rPr lang="en-US" noProof="0" dirty="0" smtClean="0">
                        <a:solidFill>
                          <a:schemeClr val="tx1"/>
                        </a:solidFill>
                      </a:rPr>
                      <a:t>   Automobilový</a:t>
                    </a:r>
                    <a:endParaRPr lang="en-US" noProof="0" dirty="0">
                      <a:solidFill>
                        <a:schemeClr val="tx1"/>
                      </a:solidFill>
                    </a:endParaRP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215-42ED-BE43-76FD1FE82116}"/>
                </c:ext>
              </c:extLst>
            </c:dLbl>
            <c:dLbl>
              <c:idx val="7"/>
              <c:layout>
                <c:manualLayout>
                  <c:x val="-1.8923009623797081E-2"/>
                  <c:y val="-5.1842901044436535E-2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 smtClean="0"/>
                      <a:t>Inženýrské služby</a:t>
                    </a:r>
                    <a:endParaRPr lang="en-US" sz="900" dirty="0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215-42ED-BE43-76FD1FE82116}"/>
                </c:ext>
              </c:extLst>
            </c:dLbl>
            <c:dLbl>
              <c:idx val="8"/>
              <c:layout>
                <c:manualLayout>
                  <c:x val="0.18573337707786594"/>
                  <c:y val="-0.20142458242728392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 smtClean="0"/>
                      <a:t>Electrical</a:t>
                    </a:r>
                    <a:r>
                      <a:rPr lang="en-US" sz="1600" baseline="0" noProof="0" dirty="0" smtClean="0"/>
                      <a:t> e</a:t>
                    </a:r>
                    <a:r>
                      <a:rPr lang="en-US" sz="1600" noProof="0" dirty="0" smtClean="0"/>
                      <a:t>ngineering</a:t>
                    </a:r>
                    <a:endParaRPr lang="en-US" sz="1600" noProof="0" dirty="0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215-42ED-BE43-76FD1FE82116}"/>
                </c:ext>
              </c:extLst>
            </c:dLbl>
            <c:dLbl>
              <c:idx val="9"/>
              <c:layout>
                <c:manualLayout>
                  <c:x val="8.0856767285901066E-3"/>
                  <c:y val="1.3865586700874981E-2"/>
                </c:manualLayout>
              </c:layout>
              <c:tx>
                <c:strRef>
                  <c:f>'Bodový graf'!$A$7</c:f>
                  <c:strCache>
                    <c:ptCount val="1"/>
                    <c:pt idx="0">
                      <c:v>Electronics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{3AA7317C-0820-4700-90EE-34AAF2D3B5F4}</c15:txfldGUID>
                      <c15:f>'Bodový graf'!$A$7</c15:f>
                      <c15:dlblFieldTableCache>
                        <c:ptCount val="1"/>
                        <c:pt idx="0">
                          <c:v>Electronics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9-F215-42ED-BE43-76FD1FE82116}"/>
                </c:ext>
              </c:extLst>
            </c:dLbl>
            <c:dLbl>
              <c:idx val="10"/>
              <c:layout>
                <c:manualLayout>
                  <c:x val="-3.5133133635812892E-2"/>
                  <c:y val="-3.8233249899417211E-2"/>
                </c:manualLayout>
              </c:layout>
              <c:tx>
                <c:strRef>
                  <c:f>'Bodový graf'!$A$8</c:f>
                  <c:strCache>
                    <c:ptCount val="1"/>
                    <c:pt idx="0">
                      <c:v>Transportation vehicles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{7FADE109-F626-4A58-B23D-68A661B9B79E}</c15:txfldGUID>
                      <c15:f>'Bodový graf'!$A$8</c15:f>
                      <c15:dlblFieldTableCache>
                        <c:ptCount val="1"/>
                        <c:pt idx="0">
                          <c:v>Transportation vehicles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A-F215-42ED-BE43-76FD1FE82116}"/>
                </c:ext>
              </c:extLst>
            </c:dLbl>
            <c:dLbl>
              <c:idx val="11"/>
              <c:tx>
                <c:strRef>
                  <c:f>'Bodový graf'!$A$9</c:f>
                  <c:strCache>
                    <c:ptCount val="1"/>
                    <c:pt idx="0">
                      <c:v>ICT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{17A89734-70A3-4F8F-8E3A-645E2A83801E}</c15:txfldGUID>
                      <c15:f>'Bodový graf'!$A$9</c15:f>
                      <c15:dlblFieldTableCache>
                        <c:ptCount val="1"/>
                        <c:pt idx="0">
                          <c:v>ICT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B-F215-42ED-BE43-76FD1FE82116}"/>
                </c:ext>
              </c:extLst>
            </c:dLbl>
            <c:dLbl>
              <c:idx val="12"/>
              <c:layout>
                <c:manualLayout>
                  <c:x val="-1.3942356016171381E-2"/>
                  <c:y val="-4.3767776458355834E-2"/>
                </c:manualLayout>
              </c:layout>
              <c:tx>
                <c:strRef>
                  <c:f>'Bodový graf'!$A$10</c:f>
                  <c:strCache>
                    <c:ptCount val="1"/>
                    <c:pt idx="0">
                      <c:v>Engineering services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{EFBDB673-5F0C-4930-9B69-7B7EAC83BE3E}</c15:txfldGUID>
                      <c15:f>'Bodový graf'!$A$10</c15:f>
                      <c15:dlblFieldTableCache>
                        <c:ptCount val="1"/>
                        <c:pt idx="0">
                          <c:v>Engineering services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C-F215-42ED-BE43-76FD1FE82116}"/>
                </c:ext>
              </c:extLst>
            </c:dLbl>
            <c:dLbl>
              <c:idx val="13"/>
              <c:layout>
                <c:manualLayout>
                  <c:x val="-9.8341251226598689E-2"/>
                  <c:y val="-2.716419678154041E-2"/>
                </c:manualLayout>
              </c:layout>
              <c:tx>
                <c:strRef>
                  <c:f>'Bodový graf'!$A$11</c:f>
                  <c:strCache>
                    <c:ptCount val="1"/>
                    <c:pt idx="0">
                      <c:v>ZDRAVOTNICTVÍ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{F31E50D6-D27A-442C-91A4-5482A8A7F4C7}</c15:txfldGUID>
                      <c15:f>'Bodový graf'!$A$11</c15:f>
                      <c15:dlblFieldTableCache>
                        <c:ptCount val="1"/>
                        <c:pt idx="0">
                          <c:v>ZDRAVOTNICTVÍ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D-F215-42ED-BE43-76FD1FE82116}"/>
                </c:ext>
              </c:extLst>
            </c:dLbl>
            <c:dLbl>
              <c:idx val="14"/>
              <c:layout>
                <c:manualLayout>
                  <c:x val="-3.7371908667913258E-3"/>
                  <c:y val="-1.4374158224691045E-2"/>
                </c:manualLayout>
              </c:layout>
              <c:tx>
                <c:rich>
                  <a:bodyPr/>
                  <a:lstStyle/>
                  <a:p>
                    <a:endParaRPr lang="en-GB" sz="1600" noProof="0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215-42ED-BE43-76FD1FE82116}"/>
                </c:ext>
              </c:extLst>
            </c:dLbl>
            <c:dLbl>
              <c:idx val="15"/>
              <c:layout>
                <c:manualLayout>
                  <c:x val="-1.1539766256633093E-2"/>
                  <c:y val="-1.0462825991175748E-2"/>
                </c:manualLayout>
              </c:layout>
              <c:tx>
                <c:strRef>
                  <c:f>'Bodový graf'!$A$12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{8CB56BD0-E506-4510-A904-AD980609A5F3}</c15:txfldGUID>
                      <c15:f>'Bodový graf'!$A$12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F-F215-42ED-BE43-76FD1FE82116}"/>
                </c:ext>
              </c:extLst>
            </c:dLbl>
            <c:dLbl>
              <c:idx val="16"/>
              <c:layout>
                <c:manualLayout>
                  <c:x val="-1.7950747510318145E-2"/>
                  <c:y val="1.6740521585881227E-2"/>
                </c:manualLayout>
              </c:layout>
              <c:tx>
                <c:strRef>
                  <c:f>'Bodový graf'!$A$13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{E8D9C119-9F2D-4692-80CF-A2F3F5B71E31}</c15:txfldGUID>
                      <c15:f>'Bodový graf'!$A$13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0-F215-42ED-BE43-76FD1FE82116}"/>
                </c:ext>
              </c:extLst>
            </c:dLbl>
            <c:dLbl>
              <c:idx val="17"/>
              <c:layout>
                <c:manualLayout>
                  <c:x val="-8.9753737551590725E-3"/>
                  <c:y val="0"/>
                </c:manualLayout>
              </c:layout>
              <c:tx>
                <c:strRef>
                  <c:f>'Bodový graf'!$A$14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{36B26351-C2F7-4041-BA2E-A6AA5FDE6593}</c15:txfldGUID>
                      <c15:f>'Bodový graf'!$A$14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1-F215-42ED-BE43-76FD1FE82116}"/>
                </c:ext>
              </c:extLst>
            </c:dLbl>
            <c:dLbl>
              <c:idx val="18"/>
              <c:layout>
                <c:manualLayout>
                  <c:x val="-6.4109812536850526E-3"/>
                  <c:y val="-8.3702607929405093E-3"/>
                </c:manualLayout>
              </c:layout>
              <c:tx>
                <c:strRef>
                  <c:f>'Bodový graf'!$A$15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{9D87FFCF-905E-4412-BE7F-093BE4C7BC2C}</c15:txfldGUID>
                      <c15:f>'Bodový graf'!$A$15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2-F215-42ED-BE43-76FD1FE82116}"/>
                </c:ext>
              </c:extLst>
            </c:dLbl>
            <c:dLbl>
              <c:idx val="19"/>
              <c:tx>
                <c:strRef>
                  <c:f>'Bodový graf'!$A$16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{291BB39E-73C8-4215-A84F-31D17FD37CDE}</c15:txfldGUID>
                      <c15:f>'Bodový graf'!$A$16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3-F215-42ED-BE43-76FD1FE82116}"/>
                </c:ext>
              </c:extLst>
            </c:dLbl>
            <c:dLbl>
              <c:idx val="20"/>
              <c:layout>
                <c:manualLayout>
                  <c:x val="-6.4109812536850283E-3"/>
                  <c:y val="0"/>
                </c:manualLayout>
              </c:layout>
              <c:tx>
                <c:strRef>
                  <c:f>'Bodový graf'!$A$17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{AD0B7DF6-DE10-4BF7-A477-20470E3AB32E}</c15:txfldGUID>
                      <c15:f>'Bodový graf'!$A$17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4-F215-42ED-BE43-76FD1FE82116}"/>
                </c:ext>
              </c:extLst>
            </c:dLbl>
            <c:dLbl>
              <c:idx val="21"/>
              <c:tx>
                <c:strRef>
                  <c:f>'Bodový graf'!$A$18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{148E086D-914D-48C8-B1C7-086B08392090}</c15:txfldGUID>
                      <c15:f>'Bodový graf'!$A$18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5-F215-42ED-BE43-76FD1FE82116}"/>
                </c:ext>
              </c:extLst>
            </c:dLbl>
            <c:dLbl>
              <c:idx val="22"/>
              <c:layout>
                <c:manualLayout>
                  <c:x val="-3.0772710017688252E-2"/>
                  <c:y val="-2.0925651982351273E-2"/>
                </c:manualLayout>
              </c:layout>
              <c:tx>
                <c:strRef>
                  <c:f>'Bodový graf'!$A$19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{C65F35E4-78AC-48E0-B680-C8DF77919B95}</c15:txfldGUID>
                      <c15:f>'Bodový graf'!$A$19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6-F215-42ED-BE43-76FD1FE82116}"/>
                </c:ext>
              </c:extLst>
            </c:dLbl>
            <c:dLbl>
              <c:idx val="23"/>
              <c:layout>
                <c:manualLayout>
                  <c:x val="-3.3337102519162456E-2"/>
                  <c:y val="1.6740521585881227E-2"/>
                </c:manualLayout>
              </c:layout>
              <c:tx>
                <c:strRef>
                  <c:f>'Bodový graf'!$A$20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{07AFF948-37A8-4FE2-BC01-FAF1274D55CE}</c15:txfldGUID>
                      <c15:f>'Bodový graf'!$A$20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7-F215-42ED-BE43-76FD1FE82116}"/>
                </c:ext>
              </c:extLst>
            </c:dLbl>
            <c:dLbl>
              <c:idx val="24"/>
              <c:layout>
                <c:manualLayout>
                  <c:x val="-8.9753737551590725E-3"/>
                  <c:y val="1.464795638764589E-2"/>
                </c:manualLayout>
              </c:layout>
              <c:tx>
                <c:strRef>
                  <c:f>'Bodový graf'!$A$21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{CFD99C16-3157-4B8A-983A-472061FD14C1}</c15:txfldGUID>
                      <c15:f>'Bodový graf'!$A$21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8-F215-42ED-BE43-76FD1FE82116}"/>
                </c:ext>
              </c:extLst>
            </c:dLbl>
            <c:dLbl>
              <c:idx val="25"/>
              <c:tx>
                <c:strRef>
                  <c:f>'Bodový graf'!$A$22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{A9C92D63-C9A6-4F83-8099-438C32DADFEF}</c15:txfldGUID>
                      <c15:f>'Bodový graf'!$A$22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9-F215-42ED-BE43-76FD1FE82116}"/>
                </c:ext>
              </c:extLst>
            </c:dLbl>
            <c:dLbl>
              <c:idx val="26"/>
              <c:tx>
                <c:strRef>
                  <c:f>'Bodový graf'!$A$23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{69DCBFB0-D69A-4018-BCBD-D0D78AB7C334}</c15:txfldGUID>
                      <c15:f>'Bodový graf'!$A$23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A-F215-42ED-BE43-76FD1FE82116}"/>
                </c:ext>
              </c:extLst>
            </c:dLbl>
            <c:dLbl>
              <c:idx val="27"/>
              <c:layout>
                <c:manualLayout>
                  <c:x val="-3.7183691271373609E-2"/>
                  <c:y val="1.8833086784116149E-2"/>
                </c:manualLayout>
              </c:layout>
              <c:tx>
                <c:strRef>
                  <c:f>'Bodový graf'!$A$24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{8F7C4169-4312-480C-A6F4-D12EEDD18AC9}</c15:txfldGUID>
                      <c15:f>'Bodový graf'!$A$24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B-F215-42ED-BE43-76FD1FE82116}"/>
                </c:ext>
              </c:extLst>
            </c:dLbl>
            <c:dLbl>
              <c:idx val="28"/>
              <c:tx>
                <c:strRef>
                  <c:f>'Bodový graf'!$A$25</c:f>
                  <c:strCache>
                    <c:ptCount val="1"/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{4D9EEE1C-FD2C-4E0E-B05B-225E134568ED}</c15:txfldGUID>
                      <c15:f>'Bodový graf'!$A$25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C-F215-42ED-BE43-76FD1FE821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GB" noProof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'Bodový graf'!$B$3:$B$11</c:f>
              <c:numCache>
                <c:formatCode>0%</c:formatCode>
                <c:ptCount val="9"/>
                <c:pt idx="0">
                  <c:v>1.3759330759330759</c:v>
                </c:pt>
                <c:pt idx="1">
                  <c:v>2.2392678868552407</c:v>
                </c:pt>
                <c:pt idx="2">
                  <c:v>1.3495961942692758</c:v>
                </c:pt>
                <c:pt idx="3">
                  <c:v>3.4998660714285652</c:v>
                </c:pt>
                <c:pt idx="4">
                  <c:v>3.1481171548117217</c:v>
                </c:pt>
                <c:pt idx="5">
                  <c:v>1.2886132473331651</c:v>
                </c:pt>
                <c:pt idx="6">
                  <c:v>5.0669690501600853</c:v>
                </c:pt>
                <c:pt idx="7">
                  <c:v>6.4741794310722112</c:v>
                </c:pt>
                <c:pt idx="8">
                  <c:v>0.59272727272727266</c:v>
                </c:pt>
              </c:numCache>
            </c:numRef>
          </c:xVal>
          <c:yVal>
            <c:numRef>
              <c:f>'Bodový graf'!$C$3:$C$11</c:f>
              <c:numCache>
                <c:formatCode>0%</c:formatCode>
                <c:ptCount val="9"/>
                <c:pt idx="0">
                  <c:v>1.08</c:v>
                </c:pt>
                <c:pt idx="1">
                  <c:v>1.24</c:v>
                </c:pt>
                <c:pt idx="2">
                  <c:v>0.94000000000000061</c:v>
                </c:pt>
                <c:pt idx="3">
                  <c:v>1.22</c:v>
                </c:pt>
                <c:pt idx="4">
                  <c:v>1.1399999999999968</c:v>
                </c:pt>
                <c:pt idx="5">
                  <c:v>1.76</c:v>
                </c:pt>
                <c:pt idx="6">
                  <c:v>1.27</c:v>
                </c:pt>
                <c:pt idx="7">
                  <c:v>1.45</c:v>
                </c:pt>
                <c:pt idx="8">
                  <c:v>1.08</c:v>
                </c:pt>
              </c:numCache>
            </c:numRef>
          </c:yVal>
          <c:bubbleSize>
            <c:numRef>
              <c:f>'Bodový graf'!$D$3:$D$11</c:f>
              <c:numCache>
                <c:formatCode>General</c:formatCode>
                <c:ptCount val="9"/>
                <c:pt idx="0">
                  <c:v>748</c:v>
                </c:pt>
                <c:pt idx="1">
                  <c:v>269</c:v>
                </c:pt>
                <c:pt idx="2">
                  <c:v>1220</c:v>
                </c:pt>
                <c:pt idx="3">
                  <c:v>784</c:v>
                </c:pt>
                <c:pt idx="4">
                  <c:v>1881</c:v>
                </c:pt>
                <c:pt idx="5">
                  <c:v>2078</c:v>
                </c:pt>
                <c:pt idx="6">
                  <c:v>1899</c:v>
                </c:pt>
                <c:pt idx="7">
                  <c:v>592</c:v>
                </c:pt>
                <c:pt idx="8">
                  <c:v>782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1D-F215-42ED-BE43-76FD1FE82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80"/>
        <c:showNegBubbles val="0"/>
        <c:axId val="127106048"/>
        <c:axId val="127739008"/>
      </c:bubbleChart>
      <c:valAx>
        <c:axId val="127106048"/>
        <c:scaling>
          <c:orientation val="minMax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en-GB" b="1" noProof="0"/>
                </a:pPr>
                <a:r>
                  <a:rPr lang="cs-CZ" b="1" i="1" noProof="0" dirty="0" smtClean="0">
                    <a:solidFill>
                      <a:schemeClr val="bg2"/>
                    </a:solidFill>
                    <a:latin typeface="Calibri" panose="020F0502020204030204" pitchFamily="34" charset="0"/>
                  </a:rPr>
                  <a:t>Růst zaměstnanosti ve V+V</a:t>
                </a:r>
                <a:endParaRPr lang="en-GB" b="1" i="1" noProof="0" dirty="0">
                  <a:solidFill>
                    <a:schemeClr val="bg2"/>
                  </a:solidFill>
                  <a:latin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.35069925634295712"/>
              <c:y val="0.91052369243621667"/>
            </c:manualLayout>
          </c:layout>
          <c:overlay val="0"/>
          <c:spPr>
            <a:solidFill>
              <a:schemeClr val="tx1"/>
            </a:solidFill>
            <a:ln>
              <a:solidFill>
                <a:srgbClr val="FF0000"/>
              </a:solidFill>
            </a:ln>
          </c:spPr>
        </c:title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cs-CZ"/>
          </a:p>
        </c:txPr>
        <c:crossAx val="127739008"/>
        <c:crosses val="autoZero"/>
        <c:crossBetween val="midCat"/>
      </c:valAx>
      <c:valAx>
        <c:axId val="127739008"/>
        <c:scaling>
          <c:orientation val="minMax"/>
          <c:min val="0.8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lang="en-GB" noProof="0"/>
                </a:pPr>
                <a:r>
                  <a:rPr lang="cs-CZ" i="1" noProof="0" dirty="0" smtClean="0">
                    <a:solidFill>
                      <a:schemeClr val="bg2"/>
                    </a:solidFill>
                    <a:latin typeface="Calibri" panose="020F0502020204030204" pitchFamily="34" charset="0"/>
                  </a:rPr>
                  <a:t>Růst celkové zaměstnanosti</a:t>
                </a:r>
                <a:endParaRPr lang="en-GB" i="1" noProof="0" dirty="0">
                  <a:solidFill>
                    <a:schemeClr val="bg2"/>
                  </a:solidFill>
                  <a:latin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1.0630905511811024E-2"/>
              <c:y val="0.23771975548500213"/>
            </c:manualLayout>
          </c:layout>
          <c:overlay val="0"/>
          <c:spPr>
            <a:solidFill>
              <a:schemeClr val="tx1"/>
            </a:solidFill>
            <a:ln>
              <a:solidFill>
                <a:srgbClr val="FF0000"/>
              </a:solidFill>
            </a:ln>
          </c:spPr>
        </c:title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cs-CZ"/>
          </a:p>
        </c:txPr>
        <c:crossAx val="127106048"/>
        <c:crosses val="autoZero"/>
        <c:crossBetween val="midCat"/>
      </c:valAx>
    </c:plotArea>
    <c:plotVisOnly val="1"/>
    <c:dispBlanksAs val="gap"/>
    <c:showDLblsOverMax val="0"/>
  </c:chart>
  <c:spPr>
    <a:solidFill>
      <a:schemeClr val="accent2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List1!$C$2</c:f>
              <c:strCache>
                <c:ptCount val="1"/>
                <c:pt idx="0">
                  <c:v>nízká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8E9-41F0-B6A0-D843370450D9}"/>
                </c:ext>
              </c:extLst>
            </c:dLbl>
            <c:dLbl>
              <c:idx val="1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8E9-41F0-B6A0-D843370450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FFFF"/>
                    </a:solidFill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List1!$A$3:$B$23</c:f>
              <c:multiLvlStrCache>
                <c:ptCount val="21"/>
                <c:lvl>
                  <c:pt idx="0">
                    <c:v>Nizozemsko</c:v>
                  </c:pt>
                  <c:pt idx="1">
                    <c:v>Švédsko</c:v>
                  </c:pt>
                  <c:pt idx="2">
                    <c:v>Německo</c:v>
                  </c:pt>
                  <c:pt idx="3">
                    <c:v>Finsko</c:v>
                  </c:pt>
                  <c:pt idx="4">
                    <c:v>Velká Británie</c:v>
                  </c:pt>
                  <c:pt idx="5">
                    <c:v>Slovensko</c:v>
                  </c:pt>
                  <c:pt idx="6">
                    <c:v>EU 28 </c:v>
                  </c:pt>
                  <c:pt idx="7">
                    <c:v>Maďarsko</c:v>
                  </c:pt>
                  <c:pt idx="8">
                    <c:v>ČR</c:v>
                  </c:pt>
                  <c:pt idx="9">
                    <c:v>Polsko</c:v>
                  </c:pt>
                  <c:pt idx="11">
                    <c:v>Finsko</c:v>
                  </c:pt>
                  <c:pt idx="12">
                    <c:v>Švédsko</c:v>
                  </c:pt>
                  <c:pt idx="13">
                    <c:v>Nizozemsko</c:v>
                  </c:pt>
                  <c:pt idx="14">
                    <c:v>Německo</c:v>
                  </c:pt>
                  <c:pt idx="15">
                    <c:v>Velká Británie</c:v>
                  </c:pt>
                  <c:pt idx="16">
                    <c:v>Slovensko</c:v>
                  </c:pt>
                  <c:pt idx="17">
                    <c:v>EU 28 </c:v>
                  </c:pt>
                  <c:pt idx="18">
                    <c:v>ČR</c:v>
                  </c:pt>
                  <c:pt idx="19">
                    <c:v>Maďarsko</c:v>
                  </c:pt>
                  <c:pt idx="20">
                    <c:v>Polsko</c:v>
                  </c:pt>
                </c:lvl>
                <c:lvl>
                  <c:pt idx="0">
                    <c:v>2007</c:v>
                  </c:pt>
                  <c:pt idx="10">
                    <c:v>2014</c:v>
                  </c:pt>
                </c:lvl>
              </c:multiLvlStrCache>
            </c:multiLvlStrRef>
          </c:cat>
          <c:val>
            <c:numRef>
              <c:f>List1!$C$3:$C$23</c:f>
              <c:numCache>
                <c:formatCode>General</c:formatCode>
                <c:ptCount val="21"/>
                <c:pt idx="0">
                  <c:v>16</c:v>
                </c:pt>
                <c:pt idx="1">
                  <c:v>18</c:v>
                </c:pt>
                <c:pt idx="2">
                  <c:v>15</c:v>
                </c:pt>
                <c:pt idx="3">
                  <c:v>17</c:v>
                </c:pt>
                <c:pt idx="4">
                  <c:v>15</c:v>
                </c:pt>
                <c:pt idx="5">
                  <c:v>18</c:v>
                </c:pt>
                <c:pt idx="6">
                  <c:v>13</c:v>
                </c:pt>
                <c:pt idx="7">
                  <c:v>10</c:v>
                </c:pt>
                <c:pt idx="8">
                  <c:v>17</c:v>
                </c:pt>
                <c:pt idx="9">
                  <c:v>16</c:v>
                </c:pt>
                <c:pt idx="10">
                  <c:v>0</c:v>
                </c:pt>
                <c:pt idx="11">
                  <c:v>13</c:v>
                </c:pt>
                <c:pt idx="12">
                  <c:v>18</c:v>
                </c:pt>
                <c:pt idx="13">
                  <c:v>22</c:v>
                </c:pt>
                <c:pt idx="14">
                  <c:v>18</c:v>
                </c:pt>
                <c:pt idx="15">
                  <c:v>16</c:v>
                </c:pt>
                <c:pt idx="16">
                  <c:v>20</c:v>
                </c:pt>
                <c:pt idx="17">
                  <c:v>15</c:v>
                </c:pt>
                <c:pt idx="18">
                  <c:v>18</c:v>
                </c:pt>
                <c:pt idx="19">
                  <c:v>18</c:v>
                </c:pt>
                <c:pt idx="2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E9-41F0-B6A0-D843370450D9}"/>
            </c:ext>
          </c:extLst>
        </c:ser>
        <c:ser>
          <c:idx val="1"/>
          <c:order val="1"/>
          <c:tx>
            <c:strRef>
              <c:f>List1!$D$2</c:f>
              <c:strCache>
                <c:ptCount val="1"/>
                <c:pt idx="0">
                  <c:v>střední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8E9-41F0-B6A0-D843370450D9}"/>
                </c:ext>
              </c:extLst>
            </c:dLbl>
            <c:dLbl>
              <c:idx val="1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8E9-41F0-B6A0-D843370450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List1!$A$3:$B$23</c:f>
              <c:multiLvlStrCache>
                <c:ptCount val="21"/>
                <c:lvl>
                  <c:pt idx="0">
                    <c:v>Nizozemsko</c:v>
                  </c:pt>
                  <c:pt idx="1">
                    <c:v>Švédsko</c:v>
                  </c:pt>
                  <c:pt idx="2">
                    <c:v>Německo</c:v>
                  </c:pt>
                  <c:pt idx="3">
                    <c:v>Finsko</c:v>
                  </c:pt>
                  <c:pt idx="4">
                    <c:v>Velká Británie</c:v>
                  </c:pt>
                  <c:pt idx="5">
                    <c:v>Slovensko</c:v>
                  </c:pt>
                  <c:pt idx="6">
                    <c:v>EU 28 </c:v>
                  </c:pt>
                  <c:pt idx="7">
                    <c:v>Maďarsko</c:v>
                  </c:pt>
                  <c:pt idx="8">
                    <c:v>ČR</c:v>
                  </c:pt>
                  <c:pt idx="9">
                    <c:v>Polsko</c:v>
                  </c:pt>
                  <c:pt idx="11">
                    <c:v>Finsko</c:v>
                  </c:pt>
                  <c:pt idx="12">
                    <c:v>Švédsko</c:v>
                  </c:pt>
                  <c:pt idx="13">
                    <c:v>Nizozemsko</c:v>
                  </c:pt>
                  <c:pt idx="14">
                    <c:v>Německo</c:v>
                  </c:pt>
                  <c:pt idx="15">
                    <c:v>Velká Británie</c:v>
                  </c:pt>
                  <c:pt idx="16">
                    <c:v>Slovensko</c:v>
                  </c:pt>
                  <c:pt idx="17">
                    <c:v>EU 28 </c:v>
                  </c:pt>
                  <c:pt idx="18">
                    <c:v>ČR</c:v>
                  </c:pt>
                  <c:pt idx="19">
                    <c:v>Maďarsko</c:v>
                  </c:pt>
                  <c:pt idx="20">
                    <c:v>Polsko</c:v>
                  </c:pt>
                </c:lvl>
                <c:lvl>
                  <c:pt idx="0">
                    <c:v>2007</c:v>
                  </c:pt>
                  <c:pt idx="10">
                    <c:v>2014</c:v>
                  </c:pt>
                </c:lvl>
              </c:multiLvlStrCache>
            </c:multiLvlStrRef>
          </c:cat>
          <c:val>
            <c:numRef>
              <c:f>List1!$D$3:$D$23</c:f>
              <c:numCache>
                <c:formatCode>General</c:formatCode>
                <c:ptCount val="21"/>
                <c:pt idx="0">
                  <c:v>31</c:v>
                </c:pt>
                <c:pt idx="1">
                  <c:v>33</c:v>
                </c:pt>
                <c:pt idx="2">
                  <c:v>32</c:v>
                </c:pt>
                <c:pt idx="3">
                  <c:v>26</c:v>
                </c:pt>
                <c:pt idx="4">
                  <c:v>30</c:v>
                </c:pt>
                <c:pt idx="5">
                  <c:v>30</c:v>
                </c:pt>
                <c:pt idx="6">
                  <c:v>24</c:v>
                </c:pt>
                <c:pt idx="7">
                  <c:v>22</c:v>
                </c:pt>
                <c:pt idx="8">
                  <c:v>21</c:v>
                </c:pt>
                <c:pt idx="9">
                  <c:v>20</c:v>
                </c:pt>
                <c:pt idx="10">
                  <c:v>0</c:v>
                </c:pt>
                <c:pt idx="11">
                  <c:v>27</c:v>
                </c:pt>
                <c:pt idx="12">
                  <c:v>28</c:v>
                </c:pt>
                <c:pt idx="13">
                  <c:v>32</c:v>
                </c:pt>
                <c:pt idx="14">
                  <c:v>31</c:v>
                </c:pt>
                <c:pt idx="15">
                  <c:v>29</c:v>
                </c:pt>
                <c:pt idx="16">
                  <c:v>32</c:v>
                </c:pt>
                <c:pt idx="17">
                  <c:v>26</c:v>
                </c:pt>
                <c:pt idx="18">
                  <c:v>23</c:v>
                </c:pt>
                <c:pt idx="19">
                  <c:v>26</c:v>
                </c:pt>
                <c:pt idx="2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8E9-41F0-B6A0-D843370450D9}"/>
            </c:ext>
          </c:extLst>
        </c:ser>
        <c:ser>
          <c:idx val="2"/>
          <c:order val="2"/>
          <c:tx>
            <c:strRef>
              <c:f>List1!$E$2</c:f>
              <c:strCache>
                <c:ptCount val="1"/>
                <c:pt idx="0">
                  <c:v>vysoká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8E9-41F0-B6A0-D843370450D9}"/>
                </c:ext>
              </c:extLst>
            </c:dLbl>
            <c:dLbl>
              <c:idx val="1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8E9-41F0-B6A0-D843370450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List1!$A$3:$B$23</c:f>
              <c:multiLvlStrCache>
                <c:ptCount val="21"/>
                <c:lvl>
                  <c:pt idx="0">
                    <c:v>Nizozemsko</c:v>
                  </c:pt>
                  <c:pt idx="1">
                    <c:v>Švédsko</c:v>
                  </c:pt>
                  <c:pt idx="2">
                    <c:v>Německo</c:v>
                  </c:pt>
                  <c:pt idx="3">
                    <c:v>Finsko</c:v>
                  </c:pt>
                  <c:pt idx="4">
                    <c:v>Velká Británie</c:v>
                  </c:pt>
                  <c:pt idx="5">
                    <c:v>Slovensko</c:v>
                  </c:pt>
                  <c:pt idx="6">
                    <c:v>EU 28 </c:v>
                  </c:pt>
                  <c:pt idx="7">
                    <c:v>Maďarsko</c:v>
                  </c:pt>
                  <c:pt idx="8">
                    <c:v>ČR</c:v>
                  </c:pt>
                  <c:pt idx="9">
                    <c:v>Polsko</c:v>
                  </c:pt>
                  <c:pt idx="11">
                    <c:v>Finsko</c:v>
                  </c:pt>
                  <c:pt idx="12">
                    <c:v>Švédsko</c:v>
                  </c:pt>
                  <c:pt idx="13">
                    <c:v>Nizozemsko</c:v>
                  </c:pt>
                  <c:pt idx="14">
                    <c:v>Německo</c:v>
                  </c:pt>
                  <c:pt idx="15">
                    <c:v>Velká Británie</c:v>
                  </c:pt>
                  <c:pt idx="16">
                    <c:v>Slovensko</c:v>
                  </c:pt>
                  <c:pt idx="17">
                    <c:v>EU 28 </c:v>
                  </c:pt>
                  <c:pt idx="18">
                    <c:v>ČR</c:v>
                  </c:pt>
                  <c:pt idx="19">
                    <c:v>Maďarsko</c:v>
                  </c:pt>
                  <c:pt idx="20">
                    <c:v>Polsko</c:v>
                  </c:pt>
                </c:lvl>
                <c:lvl>
                  <c:pt idx="0">
                    <c:v>2007</c:v>
                  </c:pt>
                  <c:pt idx="10">
                    <c:v>2014</c:v>
                  </c:pt>
                </c:lvl>
              </c:multiLvlStrCache>
            </c:multiLvlStrRef>
          </c:cat>
          <c:val>
            <c:numRef>
              <c:f>List1!$E$3:$E$23</c:f>
              <c:numCache>
                <c:formatCode>General</c:formatCode>
                <c:ptCount val="21"/>
                <c:pt idx="0">
                  <c:v>32</c:v>
                </c:pt>
                <c:pt idx="1">
                  <c:v>27</c:v>
                </c:pt>
                <c:pt idx="2">
                  <c:v>28</c:v>
                </c:pt>
                <c:pt idx="3">
                  <c:v>29</c:v>
                </c:pt>
                <c:pt idx="4">
                  <c:v>26</c:v>
                </c:pt>
                <c:pt idx="5">
                  <c:v>18</c:v>
                </c:pt>
                <c:pt idx="6">
                  <c:v>23</c:v>
                </c:pt>
                <c:pt idx="7">
                  <c:v>26</c:v>
                </c:pt>
                <c:pt idx="8">
                  <c:v>17</c:v>
                </c:pt>
                <c:pt idx="9">
                  <c:v>12</c:v>
                </c:pt>
                <c:pt idx="10">
                  <c:v>0</c:v>
                </c:pt>
                <c:pt idx="11">
                  <c:v>46</c:v>
                </c:pt>
                <c:pt idx="12">
                  <c:v>38</c:v>
                </c:pt>
                <c:pt idx="13">
                  <c:v>27</c:v>
                </c:pt>
                <c:pt idx="14">
                  <c:v>30</c:v>
                </c:pt>
                <c:pt idx="15">
                  <c:v>33</c:v>
                </c:pt>
                <c:pt idx="16">
                  <c:v>25</c:v>
                </c:pt>
                <c:pt idx="17">
                  <c:v>29</c:v>
                </c:pt>
                <c:pt idx="18">
                  <c:v>27</c:v>
                </c:pt>
                <c:pt idx="19">
                  <c:v>24</c:v>
                </c:pt>
                <c:pt idx="2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8E9-41F0-B6A0-D843370450D9}"/>
            </c:ext>
          </c:extLst>
        </c:ser>
        <c:ser>
          <c:idx val="3"/>
          <c:order val="3"/>
          <c:tx>
            <c:strRef>
              <c:f>List1!$F$2</c:f>
              <c:strCache>
                <c:ptCount val="1"/>
                <c:pt idx="0">
                  <c:v>žádná</c:v>
                </c:pt>
              </c:strCache>
            </c:strRef>
          </c:tx>
          <c:invertIfNegative val="0"/>
          <c:dLbls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8E9-41F0-B6A0-D843370450D9}"/>
                </c:ext>
              </c:extLst>
            </c:dLbl>
            <c:dLbl>
              <c:idx val="1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8E9-41F0-B6A0-D843370450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List1!$A$3:$B$23</c:f>
              <c:multiLvlStrCache>
                <c:ptCount val="21"/>
                <c:lvl>
                  <c:pt idx="0">
                    <c:v>Nizozemsko</c:v>
                  </c:pt>
                  <c:pt idx="1">
                    <c:v>Švédsko</c:v>
                  </c:pt>
                  <c:pt idx="2">
                    <c:v>Německo</c:v>
                  </c:pt>
                  <c:pt idx="3">
                    <c:v>Finsko</c:v>
                  </c:pt>
                  <c:pt idx="4">
                    <c:v>Velká Británie</c:v>
                  </c:pt>
                  <c:pt idx="5">
                    <c:v>Slovensko</c:v>
                  </c:pt>
                  <c:pt idx="6">
                    <c:v>EU 28 </c:v>
                  </c:pt>
                  <c:pt idx="7">
                    <c:v>Maďarsko</c:v>
                  </c:pt>
                  <c:pt idx="8">
                    <c:v>ČR</c:v>
                  </c:pt>
                  <c:pt idx="9">
                    <c:v>Polsko</c:v>
                  </c:pt>
                  <c:pt idx="11">
                    <c:v>Finsko</c:v>
                  </c:pt>
                  <c:pt idx="12">
                    <c:v>Švédsko</c:v>
                  </c:pt>
                  <c:pt idx="13">
                    <c:v>Nizozemsko</c:v>
                  </c:pt>
                  <c:pt idx="14">
                    <c:v>Německo</c:v>
                  </c:pt>
                  <c:pt idx="15">
                    <c:v>Velká Británie</c:v>
                  </c:pt>
                  <c:pt idx="16">
                    <c:v>Slovensko</c:v>
                  </c:pt>
                  <c:pt idx="17">
                    <c:v>EU 28 </c:v>
                  </c:pt>
                  <c:pt idx="18">
                    <c:v>ČR</c:v>
                  </c:pt>
                  <c:pt idx="19">
                    <c:v>Maďarsko</c:v>
                  </c:pt>
                  <c:pt idx="20">
                    <c:v>Polsko</c:v>
                  </c:pt>
                </c:lvl>
                <c:lvl>
                  <c:pt idx="0">
                    <c:v>2007</c:v>
                  </c:pt>
                  <c:pt idx="10">
                    <c:v>2014</c:v>
                  </c:pt>
                </c:lvl>
              </c:multiLvlStrCache>
            </c:multiLvlStrRef>
          </c:cat>
          <c:val>
            <c:numRef>
              <c:f>List1!$F$3:$F$23</c:f>
              <c:numCache>
                <c:formatCode>General</c:formatCode>
                <c:ptCount val="21"/>
                <c:pt idx="0">
                  <c:v>21</c:v>
                </c:pt>
                <c:pt idx="1">
                  <c:v>22</c:v>
                </c:pt>
                <c:pt idx="2">
                  <c:v>25</c:v>
                </c:pt>
                <c:pt idx="3">
                  <c:v>28</c:v>
                </c:pt>
                <c:pt idx="4">
                  <c:v>29</c:v>
                </c:pt>
                <c:pt idx="5">
                  <c:v>34</c:v>
                </c:pt>
                <c:pt idx="6">
                  <c:v>40</c:v>
                </c:pt>
                <c:pt idx="7">
                  <c:v>42</c:v>
                </c:pt>
                <c:pt idx="8">
                  <c:v>45</c:v>
                </c:pt>
                <c:pt idx="9">
                  <c:v>52</c:v>
                </c:pt>
                <c:pt idx="10">
                  <c:v>0</c:v>
                </c:pt>
                <c:pt idx="11">
                  <c:v>14</c:v>
                </c:pt>
                <c:pt idx="12">
                  <c:v>16</c:v>
                </c:pt>
                <c:pt idx="13">
                  <c:v>19</c:v>
                </c:pt>
                <c:pt idx="14">
                  <c:v>21</c:v>
                </c:pt>
                <c:pt idx="15">
                  <c:v>22</c:v>
                </c:pt>
                <c:pt idx="16">
                  <c:v>23</c:v>
                </c:pt>
                <c:pt idx="17">
                  <c:v>30</c:v>
                </c:pt>
                <c:pt idx="18">
                  <c:v>32</c:v>
                </c:pt>
                <c:pt idx="19">
                  <c:v>32</c:v>
                </c:pt>
                <c:pt idx="2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8E9-41F0-B6A0-D84337045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07842560"/>
        <c:axId val="107852544"/>
      </c:barChart>
      <c:catAx>
        <c:axId val="107842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0000"/>
                </a:solidFill>
              </a:defRPr>
            </a:pPr>
            <a:endParaRPr lang="cs-CZ"/>
          </a:p>
        </c:txPr>
        <c:crossAx val="107852544"/>
        <c:crosses val="autoZero"/>
        <c:auto val="1"/>
        <c:lblAlgn val="ctr"/>
        <c:lblOffset val="100"/>
        <c:noMultiLvlLbl val="0"/>
      </c:catAx>
      <c:valAx>
        <c:axId val="107852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cs-CZ"/>
          </a:p>
        </c:txPr>
        <c:crossAx val="1078425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>
              <a:solidFill>
                <a:srgbClr val="000000"/>
              </a:solidFill>
            </a:defRPr>
          </a:pPr>
          <a:endParaRPr lang="cs-CZ"/>
        </a:p>
      </c:txPr>
    </c:legend>
    <c:plotVisOnly val="1"/>
    <c:dispBlanksAs val="gap"/>
    <c:showDLblsOverMax val="0"/>
  </c:chart>
  <c:spPr>
    <a:solidFill>
      <a:srgbClr val="FFFFFF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994439853905103E-2"/>
          <c:y val="7.6396393666696996E-2"/>
          <c:w val="0.84529735411343199"/>
          <c:h val="0.83877537543580905"/>
        </c:manualLayout>
      </c:layout>
      <c:scatterChart>
        <c:scatterStyle val="lineMarker"/>
        <c:varyColors val="0"/>
        <c:ser>
          <c:idx val="0"/>
          <c:order val="0"/>
          <c:tx>
            <c:strRef>
              <c:f>'vyvoj zaměstnanosti'!$V$6:$V$33</c:f>
              <c:strCache>
                <c:ptCount val="1"/>
                <c:pt idx="0">
                  <c:v>AT BE BG CY CZ DE DK EE ES FI FR GR HR HU IE IT LT LU LV MT NL PL PT RO SE SI SK UK</c:v>
                </c:pt>
              </c:strCache>
            </c:strRef>
          </c:tx>
          <c:spPr>
            <a:ln w="28575">
              <a:noFill/>
            </a:ln>
          </c:spPr>
          <c:dPt>
            <c:idx val="4"/>
            <c:marker>
              <c:spPr>
                <a:solidFill>
                  <a:srgbClr val="C00000"/>
                </a:solidFill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D65D-45C9-AC1F-721AA4A9DB5B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b="1"/>
                      <a:t>A</a:t>
                    </a:r>
                    <a:r>
                      <a:rPr lang="en-US" b="1"/>
                      <a:t>T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65D-45C9-AC1F-721AA4A9DB5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800" b="1"/>
                      <a:t>B</a:t>
                    </a:r>
                    <a:r>
                      <a:rPr lang="en-US" b="1"/>
                      <a:t>E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65D-45C9-AC1F-721AA4A9DB5B}"/>
                </c:ext>
              </c:extLst>
            </c:dLbl>
            <c:dLbl>
              <c:idx val="2"/>
              <c:layout>
                <c:manualLayout>
                  <c:x val="4.1016949043061997E-3"/>
                  <c:y val="-2.12001735409482E-3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B</a:t>
                    </a:r>
                    <a:r>
                      <a:rPr lang="en-US" b="1"/>
                      <a:t>G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65D-45C9-AC1F-721AA4A9DB5B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b="1"/>
                      <a:t>C</a:t>
                    </a:r>
                    <a:r>
                      <a:rPr lang="en-US" b="1"/>
                      <a:t>Y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65D-45C9-AC1F-721AA4A9DB5B}"/>
                </c:ext>
              </c:extLst>
            </c:dLbl>
            <c:dLbl>
              <c:idx val="4"/>
              <c:layout>
                <c:manualLayout>
                  <c:x val="-1.44961062165087E-2"/>
                  <c:y val="-5.9328086662104E-17"/>
                </c:manualLayout>
              </c:layout>
              <c:tx>
                <c:rich>
                  <a:bodyPr/>
                  <a:lstStyle/>
                  <a:p>
                    <a:pPr>
                      <a:defRPr sz="1000" b="1">
                        <a:solidFill>
                          <a:srgbClr val="C00000"/>
                        </a:solidFill>
                      </a:defRPr>
                    </a:pPr>
                    <a:r>
                      <a:rPr lang="en-US" sz="1000" b="1">
                        <a:solidFill>
                          <a:srgbClr val="C00000"/>
                        </a:solidFill>
                      </a:rPr>
                      <a:t>CZ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65D-45C9-AC1F-721AA4A9DB5B}"/>
                </c:ext>
              </c:extLst>
            </c:dLbl>
            <c:dLbl>
              <c:idx val="5"/>
              <c:layout>
                <c:manualLayout>
                  <c:x val="-2.9896630926924701E-2"/>
                  <c:y val="-6.1215181967479201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D</a:t>
                    </a:r>
                    <a:r>
                      <a:rPr lang="en-US" b="1"/>
                      <a:t>E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65D-45C9-AC1F-721AA4A9DB5B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800" b="1"/>
                      <a:t>D</a:t>
                    </a:r>
                    <a:r>
                      <a:rPr lang="en-US" b="1"/>
                      <a:t>K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65D-45C9-AC1F-721AA4A9DB5B}"/>
                </c:ext>
              </c:extLst>
            </c:dLbl>
            <c:dLbl>
              <c:idx val="7"/>
              <c:layout>
                <c:manualLayout>
                  <c:x val="-1.0849766941556101E-2"/>
                  <c:y val="2.5056721344042202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E</a:t>
                    </a:r>
                    <a:r>
                      <a:rPr lang="en-US" b="1"/>
                      <a:t>E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65D-45C9-AC1F-721AA4A9DB5B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800" b="1"/>
                      <a:t>E</a:t>
                    </a:r>
                    <a:r>
                      <a:rPr lang="en-US" b="1"/>
                      <a:t>S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65D-45C9-AC1F-721AA4A9DB5B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800" b="1"/>
                      <a:t>F</a:t>
                    </a:r>
                    <a:r>
                      <a:rPr lang="en-US" b="1"/>
                      <a:t>I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65D-45C9-AC1F-721AA4A9DB5B}"/>
                </c:ext>
              </c:extLst>
            </c:dLbl>
            <c:dLbl>
              <c:idx val="10"/>
              <c:layout>
                <c:manualLayout>
                  <c:x val="-4.8872792059624803E-2"/>
                  <c:y val="-3.8597385573317003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F</a:t>
                    </a:r>
                    <a:r>
                      <a:rPr lang="en-US" b="1"/>
                      <a:t>R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D65D-45C9-AC1F-721AA4A9DB5B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z="800" b="1"/>
                      <a:t>G</a:t>
                    </a:r>
                    <a:r>
                      <a:rPr lang="en-US" b="1"/>
                      <a:t>R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D65D-45C9-AC1F-721AA4A9DB5B}"/>
                </c:ext>
              </c:extLst>
            </c:dLbl>
            <c:dLbl>
              <c:idx val="12"/>
              <c:layout>
                <c:manualLayout>
                  <c:x val="-5.0693071414696603E-2"/>
                  <c:y val="-2.18336857668445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H</a:t>
                    </a:r>
                    <a:r>
                      <a:rPr lang="en-US" b="1"/>
                      <a:t>R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D65D-45C9-AC1F-721AA4A9DB5B}"/>
                </c:ext>
              </c:extLst>
            </c:dLbl>
            <c:dLbl>
              <c:idx val="13"/>
              <c:layout>
                <c:manualLayout>
                  <c:x val="-5.54314531121134E-2"/>
                  <c:y val="1.5149504695686501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H</a:t>
                    </a:r>
                    <a:r>
                      <a:rPr lang="en-US" b="1"/>
                      <a:t>U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D65D-45C9-AC1F-721AA4A9DB5B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z="800" b="1"/>
                      <a:t>I</a:t>
                    </a:r>
                    <a:r>
                      <a:rPr lang="en-US" b="1"/>
                      <a:t>E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D65D-45C9-AC1F-721AA4A9DB5B}"/>
                </c:ext>
              </c:extLst>
            </c:dLbl>
            <c:dLbl>
              <c:idx val="15"/>
              <c:layout>
                <c:manualLayout>
                  <c:x val="-6.0918299364536202E-2"/>
                  <c:y val="-4.43370031913508E-3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I</a:t>
                    </a:r>
                    <a:r>
                      <a:rPr lang="en-US" b="1"/>
                      <a:t>T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D65D-45C9-AC1F-721AA4A9DB5B}"/>
                </c:ext>
              </c:extLst>
            </c:dLbl>
            <c:dLbl>
              <c:idx val="16"/>
              <c:layout>
                <c:manualLayout>
                  <c:x val="-3.3795380943130601E-2"/>
                  <c:y val="2.91115810224583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L</a:t>
                    </a:r>
                    <a:r>
                      <a:rPr lang="en-US" b="1"/>
                      <a:t>T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D65D-45C9-AC1F-721AA4A9DB5B}"/>
                </c:ext>
              </c:extLst>
            </c:dLbl>
            <c:dLbl>
              <c:idx val="17"/>
              <c:layout>
                <c:manualLayout>
                  <c:x val="-8.2033898086123196E-3"/>
                  <c:y val="2.54402082491378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L</a:t>
                    </a:r>
                    <a:r>
                      <a:rPr lang="en-US" b="1"/>
                      <a:t>U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D65D-45C9-AC1F-721AA4A9DB5B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 sz="800" b="1"/>
                      <a:t>L</a:t>
                    </a:r>
                    <a:r>
                      <a:rPr lang="en-US" b="1"/>
                      <a:t>V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D65D-45C9-AC1F-721AA4A9DB5B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r>
                      <a:rPr lang="en-US" sz="800" b="1"/>
                      <a:t>M</a:t>
                    </a:r>
                    <a:r>
                      <a:rPr lang="en-US" b="1"/>
                      <a:t>T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D65D-45C9-AC1F-721AA4A9DB5B}"/>
                </c:ext>
              </c:extLst>
            </c:dLbl>
            <c:dLbl>
              <c:idx val="20"/>
              <c:layout/>
              <c:tx>
                <c:rich>
                  <a:bodyPr/>
                  <a:lstStyle/>
                  <a:p>
                    <a:r>
                      <a:rPr lang="en-US" sz="800" b="1"/>
                      <a:t>N</a:t>
                    </a:r>
                    <a:r>
                      <a:rPr lang="en-US" b="1"/>
                      <a:t>L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D65D-45C9-AC1F-721AA4A9DB5B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r>
                      <a:rPr lang="en-US" sz="800" b="1"/>
                      <a:t>P</a:t>
                    </a:r>
                    <a:r>
                      <a:rPr lang="en-US" b="1"/>
                      <a:t>L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D65D-45C9-AC1F-721AA4A9DB5B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r>
                      <a:rPr lang="en-US" sz="800" b="1"/>
                      <a:t>P</a:t>
                    </a:r>
                    <a:r>
                      <a:rPr lang="en-US" b="1"/>
                      <a:t>T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D65D-45C9-AC1F-721AA4A9DB5B}"/>
                </c:ext>
              </c:extLst>
            </c:dLbl>
            <c:dLbl>
              <c:idx val="23"/>
              <c:layout/>
              <c:tx>
                <c:rich>
                  <a:bodyPr/>
                  <a:lstStyle/>
                  <a:p>
                    <a:r>
                      <a:rPr lang="en-US" sz="800" b="1"/>
                      <a:t>R</a:t>
                    </a:r>
                    <a:r>
                      <a:rPr lang="en-US" b="1"/>
                      <a:t>O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D65D-45C9-AC1F-721AA4A9DB5B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US" sz="800" b="1"/>
                      <a:t>S</a:t>
                    </a:r>
                    <a:r>
                      <a:rPr lang="en-US" b="1"/>
                      <a:t>E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8-D65D-45C9-AC1F-721AA4A9DB5B}"/>
                </c:ext>
              </c:extLst>
            </c:dLbl>
            <c:dLbl>
              <c:idx val="25"/>
              <c:layout>
                <c:manualLayout>
                  <c:x val="-3.11598210056073E-2"/>
                  <c:y val="3.1351889784529997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S</a:t>
                    </a:r>
                    <a:r>
                      <a:rPr lang="en-US" b="1"/>
                      <a:t>I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D65D-45C9-AC1F-721AA4A9DB5B}"/>
                </c:ext>
              </c:extLst>
            </c:dLbl>
            <c:dLbl>
              <c:idx val="26"/>
              <c:layout/>
              <c:tx>
                <c:rich>
                  <a:bodyPr/>
                  <a:lstStyle/>
                  <a:p>
                    <a:r>
                      <a:rPr lang="en-US" sz="800" b="1"/>
                      <a:t>S</a:t>
                    </a:r>
                    <a:r>
                      <a:rPr lang="en-US" b="1"/>
                      <a:t>K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A-D65D-45C9-AC1F-721AA4A9DB5B}"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r>
                      <a:rPr lang="en-US" sz="800" b="1"/>
                      <a:t>U</a:t>
                    </a:r>
                    <a:r>
                      <a:rPr lang="en-US" b="1"/>
                      <a:t>K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B-D65D-45C9-AC1F-721AA4A9DB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'vyvoj zaměstnanosti'!$W$6:$W$33</c:f>
              <c:numCache>
                <c:formatCode>0.00%</c:formatCode>
                <c:ptCount val="28"/>
                <c:pt idx="0">
                  <c:v>1.2E-2</c:v>
                </c:pt>
                <c:pt idx="1">
                  <c:v>1.6E-2</c:v>
                </c:pt>
                <c:pt idx="2">
                  <c:v>9.0000000000000201E-3</c:v>
                </c:pt>
                <c:pt idx="3">
                  <c:v>7.00000000000006E-3</c:v>
                </c:pt>
                <c:pt idx="4">
                  <c:v>1.4E-2</c:v>
                </c:pt>
                <c:pt idx="5">
                  <c:v>1.2999999999999999E-2</c:v>
                </c:pt>
                <c:pt idx="6">
                  <c:v>2.4E-2</c:v>
                </c:pt>
                <c:pt idx="7">
                  <c:v>1.2999999999999999E-2</c:v>
                </c:pt>
                <c:pt idx="8">
                  <c:v>1.4E-2</c:v>
                </c:pt>
                <c:pt idx="9">
                  <c:v>2.1000000000000001E-2</c:v>
                </c:pt>
                <c:pt idx="10">
                  <c:v>1.2E-2</c:v>
                </c:pt>
                <c:pt idx="11">
                  <c:v>5.0000000000000096E-3</c:v>
                </c:pt>
                <c:pt idx="12">
                  <c:v>8.0000000000000192E-3</c:v>
                </c:pt>
                <c:pt idx="13">
                  <c:v>1.2E-2</c:v>
                </c:pt>
                <c:pt idx="14">
                  <c:v>2.4E-2</c:v>
                </c:pt>
                <c:pt idx="15">
                  <c:v>1.10000000000001E-2</c:v>
                </c:pt>
                <c:pt idx="16">
                  <c:v>8.0000000000000192E-3</c:v>
                </c:pt>
                <c:pt idx="17">
                  <c:v>1.2E-2</c:v>
                </c:pt>
                <c:pt idx="18">
                  <c:v>9.0000000000000201E-3</c:v>
                </c:pt>
                <c:pt idx="19">
                  <c:v>1.4E-2</c:v>
                </c:pt>
                <c:pt idx="20">
                  <c:v>1.7000000000000001E-2</c:v>
                </c:pt>
                <c:pt idx="21">
                  <c:v>9.0000000000000201E-3</c:v>
                </c:pt>
                <c:pt idx="22">
                  <c:v>7.00000000000006E-3</c:v>
                </c:pt>
                <c:pt idx="23">
                  <c:v>2E-3</c:v>
                </c:pt>
                <c:pt idx="24">
                  <c:v>2.1999999999999999E-2</c:v>
                </c:pt>
                <c:pt idx="25">
                  <c:v>1.2999999999999999E-2</c:v>
                </c:pt>
                <c:pt idx="26">
                  <c:v>1.10000000000001E-2</c:v>
                </c:pt>
                <c:pt idx="27">
                  <c:v>1.9000000000000399E-2</c:v>
                </c:pt>
              </c:numCache>
            </c:numRef>
          </c:xVal>
          <c:yVal>
            <c:numRef>
              <c:f>'vyvoj zaměstnanosti'!$X$6:$X$33</c:f>
              <c:numCache>
                <c:formatCode>0.0%</c:formatCode>
                <c:ptCount val="28"/>
                <c:pt idx="0">
                  <c:v>0.48456329622403299</c:v>
                </c:pt>
                <c:pt idx="1">
                  <c:v>0.26764086598161402</c:v>
                </c:pt>
                <c:pt idx="2">
                  <c:v>0.52840499639682903</c:v>
                </c:pt>
                <c:pt idx="3">
                  <c:v>0.130655391120507</c:v>
                </c:pt>
                <c:pt idx="4">
                  <c:v>0.59864007459122703</c:v>
                </c:pt>
                <c:pt idx="5">
                  <c:v>0.19789226890637601</c:v>
                </c:pt>
                <c:pt idx="6">
                  <c:v>0.133242570266736</c:v>
                </c:pt>
                <c:pt idx="7">
                  <c:v>0.25829528158295301</c:v>
                </c:pt>
                <c:pt idx="8">
                  <c:v>0.118941800973343</c:v>
                </c:pt>
                <c:pt idx="9">
                  <c:v>0.11754288640437</c:v>
                </c:pt>
                <c:pt idx="10">
                  <c:v>0.22415354048462799</c:v>
                </c:pt>
                <c:pt idx="11">
                  <c:v>0.16674765706351999</c:v>
                </c:pt>
                <c:pt idx="12">
                  <c:v>1.0847067842085101</c:v>
                </c:pt>
                <c:pt idx="13">
                  <c:v>0.24336790535258199</c:v>
                </c:pt>
                <c:pt idx="14">
                  <c:v>0.31923883816447202</c:v>
                </c:pt>
                <c:pt idx="15">
                  <c:v>0.10228617595039199</c:v>
                </c:pt>
                <c:pt idx="16">
                  <c:v>0.57255090588422497</c:v>
                </c:pt>
                <c:pt idx="17">
                  <c:v>0.79238548483045601</c:v>
                </c:pt>
                <c:pt idx="18">
                  <c:v>-2.3905762790160601E-2</c:v>
                </c:pt>
                <c:pt idx="19">
                  <c:v>0.33260987520348501</c:v>
                </c:pt>
                <c:pt idx="20">
                  <c:v>-0.17044440064463401</c:v>
                </c:pt>
                <c:pt idx="21">
                  <c:v>0.43021048287248198</c:v>
                </c:pt>
                <c:pt idx="22">
                  <c:v>0.37597933341803202</c:v>
                </c:pt>
                <c:pt idx="23">
                  <c:v>-0.16872730082683399</c:v>
                </c:pt>
                <c:pt idx="24">
                  <c:v>0.19839087251983001</c:v>
                </c:pt>
                <c:pt idx="25">
                  <c:v>0.12393788455903899</c:v>
                </c:pt>
                <c:pt idx="26">
                  <c:v>0.41866726497644802</c:v>
                </c:pt>
                <c:pt idx="27">
                  <c:v>1.7460396179896399E-2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C-D65D-45C9-AC1F-721AA4A9DB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218432"/>
        <c:axId val="109265664"/>
      </c:scatterChart>
      <c:valAx>
        <c:axId val="109218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>
                    <a:solidFill>
                      <a:srgbClr val="FFFFFF"/>
                    </a:solidFill>
                  </a:defRPr>
                </a:pPr>
                <a:endParaRPr lang="cs-CZ" sz="1100" dirty="0" smtClean="0">
                  <a:solidFill>
                    <a:srgbClr val="FFFFFF"/>
                  </a:solidFill>
                </a:endParaRPr>
              </a:p>
              <a:p>
                <a:pPr>
                  <a:defRPr sz="1100">
                    <a:solidFill>
                      <a:srgbClr val="FFFFFF"/>
                    </a:solidFill>
                  </a:defRPr>
                </a:pPr>
                <a:endParaRPr lang="cs-CZ" sz="1100" dirty="0" smtClean="0">
                  <a:solidFill>
                    <a:srgbClr val="FFFFFF"/>
                  </a:solidFill>
                </a:endParaRPr>
              </a:p>
              <a:p>
                <a:pPr>
                  <a:defRPr sz="1100">
                    <a:solidFill>
                      <a:srgbClr val="FFFFFF"/>
                    </a:solidFill>
                  </a:defRPr>
                </a:pPr>
                <a:r>
                  <a:rPr lang="cs-CZ" sz="1100" dirty="0" smtClean="0">
                    <a:solidFill>
                      <a:srgbClr val="FFFFFF"/>
                    </a:solidFill>
                  </a:rPr>
                  <a:t>Podíl ICT sektoru na zaměstnanosti v r. 2013</a:t>
                </a:r>
                <a:endParaRPr lang="en-US" sz="1100" dirty="0">
                  <a:solidFill>
                    <a:srgbClr val="FFFFFF"/>
                  </a:solidFill>
                </a:endParaRPr>
              </a:p>
            </c:rich>
          </c:tx>
          <c:layout>
            <c:manualLayout>
              <c:xMode val="edge"/>
              <c:yMode val="edge"/>
              <c:x val="0.27218246678831698"/>
              <c:y val="0.94503446207490005"/>
            </c:manualLayout>
          </c:layout>
          <c:overlay val="0"/>
        </c:title>
        <c:numFmt formatCode="0.00%" sourceLinked="1"/>
        <c:majorTickMark val="none"/>
        <c:minorTickMark val="none"/>
        <c:tickLblPos val="low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cs-CZ"/>
          </a:p>
        </c:txPr>
        <c:crossAx val="109265664"/>
        <c:crossesAt val="0"/>
        <c:crossBetween val="midCat"/>
      </c:valAx>
      <c:valAx>
        <c:axId val="109265664"/>
        <c:scaling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>
                    <a:solidFill>
                      <a:srgbClr val="FFFFFF"/>
                    </a:solidFill>
                  </a:defRPr>
                </a:pPr>
                <a:r>
                  <a:rPr lang="cs-CZ" sz="1100">
                    <a:solidFill>
                      <a:srgbClr val="FFFFFF"/>
                    </a:solidFill>
                  </a:rPr>
                  <a:t>Růst  zaměstnanosti v ICT sektoru 2</a:t>
                </a:r>
                <a:r>
                  <a:rPr lang="en-US" sz="1100">
                    <a:solidFill>
                      <a:srgbClr val="FFFFFF"/>
                    </a:solidFill>
                  </a:rPr>
                  <a:t>008-2013</a:t>
                </a:r>
              </a:p>
            </c:rich>
          </c:tx>
          <c:layout>
            <c:manualLayout>
              <c:xMode val="edge"/>
              <c:yMode val="edge"/>
              <c:x val="0"/>
              <c:y val="7.3007936101392598E-2"/>
            </c:manualLayout>
          </c:layout>
          <c:overlay val="0"/>
        </c:title>
        <c:numFmt formatCode="0.0%" sourceLinked="1"/>
        <c:majorTickMark val="none"/>
        <c:minorTickMark val="none"/>
        <c:tickLblPos val="high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cs-CZ"/>
          </a:p>
        </c:txPr>
        <c:crossAx val="109218432"/>
        <c:crossesAt val="1.30000000000001E-2"/>
        <c:crossBetween val="midCat"/>
        <c:majorUnit val="0.2"/>
      </c:valAx>
      <c:spPr>
        <a:solidFill>
          <a:srgbClr val="FFFFFF"/>
        </a:solidFill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900"/>
      </a:pPr>
      <a:endParaRPr lang="cs-CZ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</c:spPr>
          <c:invertIfNegative val="0"/>
          <c:cat>
            <c:numRef>
              <c:f>List5!$E$60:$R$60</c:f>
              <c:numCache>
                <c:formatCode>General</c:formatCod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numCache>
            </c:numRef>
          </c:cat>
          <c:val>
            <c:numRef>
              <c:f>List5!$E$61:$R$61</c:f>
              <c:numCache>
                <c:formatCode>#,##0_ ;[Red]\-#,##0\ ;\–\ </c:formatCode>
                <c:ptCount val="14"/>
                <c:pt idx="0">
                  <c:v>47328</c:v>
                </c:pt>
                <c:pt idx="1">
                  <c:v>52143</c:v>
                </c:pt>
                <c:pt idx="2">
                  <c:v>58443</c:v>
                </c:pt>
                <c:pt idx="3">
                  <c:v>62662</c:v>
                </c:pt>
                <c:pt idx="4">
                  <c:v>68717</c:v>
                </c:pt>
                <c:pt idx="5">
                  <c:v>74643</c:v>
                </c:pt>
                <c:pt idx="6">
                  <c:v>81891</c:v>
                </c:pt>
                <c:pt idx="7">
                  <c:v>86787</c:v>
                </c:pt>
                <c:pt idx="8">
                  <c:v>91322</c:v>
                </c:pt>
                <c:pt idx="9">
                  <c:v>91743</c:v>
                </c:pt>
                <c:pt idx="10">
                  <c:v>89706</c:v>
                </c:pt>
                <c:pt idx="11">
                  <c:v>87635</c:v>
                </c:pt>
                <c:pt idx="12">
                  <c:v>85198</c:v>
                </c:pt>
                <c:pt idx="13">
                  <c:v>76504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CA-4BEF-AFC4-6FF021552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443712"/>
        <c:axId val="149445248"/>
      </c:barChart>
      <c:catAx>
        <c:axId val="149443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cs-CZ"/>
          </a:p>
        </c:txPr>
        <c:crossAx val="149445248"/>
        <c:crosses val="autoZero"/>
        <c:auto val="1"/>
        <c:lblAlgn val="ctr"/>
        <c:lblOffset val="100"/>
        <c:noMultiLvlLbl val="0"/>
      </c:catAx>
      <c:valAx>
        <c:axId val="149445248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494437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vzdělanost!$B$29</c:f>
              <c:strCache>
                <c:ptCount val="1"/>
                <c:pt idx="0">
                  <c:v>terciární</c:v>
                </c:pt>
              </c:strCache>
            </c:strRef>
          </c:tx>
          <c:invertIfNegative val="0"/>
          <c:cat>
            <c:strRef>
              <c:f>vzdělanost!$A$30:$A$36</c:f>
              <c:strCache>
                <c:ptCount val="7"/>
                <c:pt idx="0">
                  <c:v>Finsko</c:v>
                </c:pt>
                <c:pt idx="1">
                  <c:v>Belgie</c:v>
                </c:pt>
                <c:pt idx="2">
                  <c:v>Nizozemsko</c:v>
                </c:pt>
                <c:pt idx="3">
                  <c:v>Rakousko</c:v>
                </c:pt>
                <c:pt idx="4">
                  <c:v>Německo</c:v>
                </c:pt>
                <c:pt idx="5">
                  <c:v>Česká republika</c:v>
                </c:pt>
                <c:pt idx="6">
                  <c:v>Slovensko</c:v>
                </c:pt>
              </c:strCache>
            </c:strRef>
          </c:cat>
          <c:val>
            <c:numRef>
              <c:f>vzdělanost!$B$30:$B$36</c:f>
              <c:numCache>
                <c:formatCode>0.0</c:formatCode>
                <c:ptCount val="7"/>
                <c:pt idx="0">
                  <c:v>41.707868342986302</c:v>
                </c:pt>
                <c:pt idx="1">
                  <c:v>36.539978186089463</c:v>
                </c:pt>
                <c:pt idx="2">
                  <c:v>35.2686604560053</c:v>
                </c:pt>
                <c:pt idx="3">
                  <c:v>30.58679551832531</c:v>
                </c:pt>
                <c:pt idx="4">
                  <c:v>27.511998900898629</c:v>
                </c:pt>
                <c:pt idx="5">
                  <c:v>21.989739462830581</c:v>
                </c:pt>
                <c:pt idx="6">
                  <c:v>20.99776384995749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D0-4F5F-918E-AAB1CF11C566}"/>
            </c:ext>
          </c:extLst>
        </c:ser>
        <c:ser>
          <c:idx val="1"/>
          <c:order val="1"/>
          <c:tx>
            <c:strRef>
              <c:f>vzdělanost!$C$29</c:f>
              <c:strCache>
                <c:ptCount val="1"/>
                <c:pt idx="0">
                  <c:v>středoškolské</c:v>
                </c:pt>
              </c:strCache>
            </c:strRef>
          </c:tx>
          <c:spPr>
            <a:solidFill>
              <a:srgbClr val="F68B32"/>
            </a:solidFill>
          </c:spPr>
          <c:invertIfNegative val="0"/>
          <c:cat>
            <c:strRef>
              <c:f>vzdělanost!$A$30:$A$36</c:f>
              <c:strCache>
                <c:ptCount val="7"/>
                <c:pt idx="0">
                  <c:v>Finsko</c:v>
                </c:pt>
                <c:pt idx="1">
                  <c:v>Belgie</c:v>
                </c:pt>
                <c:pt idx="2">
                  <c:v>Nizozemsko</c:v>
                </c:pt>
                <c:pt idx="3">
                  <c:v>Rakousko</c:v>
                </c:pt>
                <c:pt idx="4">
                  <c:v>Německo</c:v>
                </c:pt>
                <c:pt idx="5">
                  <c:v>Česká republika</c:v>
                </c:pt>
                <c:pt idx="6">
                  <c:v>Slovensko</c:v>
                </c:pt>
              </c:strCache>
            </c:strRef>
          </c:cat>
          <c:val>
            <c:numRef>
              <c:f>vzdělanost!$C$30:$C$36</c:f>
              <c:numCache>
                <c:formatCode>0.0</c:formatCode>
                <c:ptCount val="7"/>
                <c:pt idx="0">
                  <c:v>45.642039836135332</c:v>
                </c:pt>
                <c:pt idx="1">
                  <c:v>37.7095393908887</c:v>
                </c:pt>
                <c:pt idx="2">
                  <c:v>41.193084755028103</c:v>
                </c:pt>
                <c:pt idx="3">
                  <c:v>53.860274724115378</c:v>
                </c:pt>
                <c:pt idx="4">
                  <c:v>59.328737226885963</c:v>
                </c:pt>
                <c:pt idx="5">
                  <c:v>71.143077490527347</c:v>
                </c:pt>
                <c:pt idx="6">
                  <c:v>70.397782747000079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D0-4F5F-918E-AAB1CF11C5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200896"/>
        <c:axId val="149202432"/>
      </c:barChart>
      <c:catAx>
        <c:axId val="149200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bg2"/>
                </a:solidFill>
              </a:defRPr>
            </a:pPr>
            <a:endParaRPr lang="cs-CZ"/>
          </a:p>
        </c:txPr>
        <c:crossAx val="149202432"/>
        <c:crosses val="autoZero"/>
        <c:auto val="1"/>
        <c:lblAlgn val="ctr"/>
        <c:lblOffset val="100"/>
        <c:noMultiLvlLbl val="0"/>
      </c:catAx>
      <c:valAx>
        <c:axId val="149202432"/>
        <c:scaling>
          <c:orientation val="minMax"/>
        </c:scaling>
        <c:delete val="0"/>
        <c:axPos val="l"/>
        <c:majorGridlines>
          <c:spPr>
            <a:ln>
              <a:solidFill>
                <a:srgbClr val="C00000"/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bg2"/>
                </a:solidFill>
              </a:defRPr>
            </a:pPr>
            <a:endParaRPr lang="cs-CZ"/>
          </a:p>
        </c:txPr>
        <c:crossAx val="149200896"/>
        <c:crosses val="autoZero"/>
        <c:crossBetween val="between"/>
      </c:valAx>
      <c:spPr>
        <a:ln>
          <a:solidFill>
            <a:srgbClr val="C00000"/>
          </a:solidFill>
        </a:ln>
      </c:spPr>
    </c:plotArea>
    <c:legend>
      <c:legendPos val="r"/>
      <c:layout/>
      <c:overlay val="0"/>
      <c:txPr>
        <a:bodyPr/>
        <a:lstStyle/>
        <a:p>
          <a:pPr>
            <a:defRPr sz="1200" b="0">
              <a:solidFill>
                <a:schemeClr val="bg2"/>
              </a:solidFill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tx1"/>
    </a:solidFill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58815467148316"/>
          <c:y val="3.3449348539817417E-2"/>
          <c:w val="0.80986889795523265"/>
          <c:h val="0.7499695915013274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věk!$B$110</c:f>
              <c:strCache>
                <c:ptCount val="1"/>
                <c:pt idx="0">
                  <c:v>20-29</c:v>
                </c:pt>
              </c:strCache>
            </c:strRef>
          </c:tx>
          <c:spPr>
            <a:solidFill>
              <a:srgbClr val="CC7A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věk!$C$109:$D$109</c:f>
              <c:strCache>
                <c:ptCount val="2"/>
                <c:pt idx="0">
                  <c:v>2003-2004</c:v>
                </c:pt>
                <c:pt idx="1">
                  <c:v>2011-2012</c:v>
                </c:pt>
              </c:strCache>
            </c:strRef>
          </c:cat>
          <c:val>
            <c:numRef>
              <c:f>věk!$C$110:$D$110</c:f>
              <c:numCache>
                <c:formatCode>###0</c:formatCode>
                <c:ptCount val="2"/>
                <c:pt idx="0">
                  <c:v>12400</c:v>
                </c:pt>
                <c:pt idx="1">
                  <c:v>14300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31-4609-ADA5-692AD18D6728}"/>
            </c:ext>
          </c:extLst>
        </c:ser>
        <c:ser>
          <c:idx val="1"/>
          <c:order val="1"/>
          <c:tx>
            <c:strRef>
              <c:f>věk!$B$111</c:f>
              <c:strCache>
                <c:ptCount val="1"/>
                <c:pt idx="0">
                  <c:v>30-39</c:v>
                </c:pt>
              </c:strCache>
            </c:strRef>
          </c:tx>
          <c:spPr>
            <a:solidFill>
              <a:srgbClr val="92D17B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věk!$C$109:$D$109</c:f>
              <c:strCache>
                <c:ptCount val="2"/>
                <c:pt idx="0">
                  <c:v>2003-2004</c:v>
                </c:pt>
                <c:pt idx="1">
                  <c:v>2011-2012</c:v>
                </c:pt>
              </c:strCache>
            </c:strRef>
          </c:cat>
          <c:val>
            <c:numRef>
              <c:f>věk!$C$111:$D$111</c:f>
              <c:numCache>
                <c:formatCode>###0</c:formatCode>
                <c:ptCount val="2"/>
                <c:pt idx="0">
                  <c:v>32300</c:v>
                </c:pt>
                <c:pt idx="1">
                  <c:v>31300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31-4609-ADA5-692AD18D6728}"/>
            </c:ext>
          </c:extLst>
        </c:ser>
        <c:ser>
          <c:idx val="2"/>
          <c:order val="2"/>
          <c:tx>
            <c:strRef>
              <c:f>věk!$B$112</c:f>
              <c:strCache>
                <c:ptCount val="1"/>
                <c:pt idx="0">
                  <c:v>40-49</c:v>
                </c:pt>
              </c:strCache>
            </c:strRef>
          </c:tx>
          <c:spPr>
            <a:solidFill>
              <a:srgbClr val="FAD85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E247"/>
              </a:solidFill>
            </c:spPr>
            <c:extLst>
              <c:ext xmlns:c16="http://schemas.microsoft.com/office/drawing/2014/chart" uri="{C3380CC4-5D6E-409C-BE32-E72D297353CC}">
                <c16:uniqueId val="{00000003-EC31-4609-ADA5-692AD18D67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věk!$C$109:$D$109</c:f>
              <c:strCache>
                <c:ptCount val="2"/>
                <c:pt idx="0">
                  <c:v>2003-2004</c:v>
                </c:pt>
                <c:pt idx="1">
                  <c:v>2011-2012</c:v>
                </c:pt>
              </c:strCache>
            </c:strRef>
          </c:cat>
          <c:val>
            <c:numRef>
              <c:f>věk!$C$112:$D$112</c:f>
              <c:numCache>
                <c:formatCode>###0</c:formatCode>
                <c:ptCount val="2"/>
                <c:pt idx="0">
                  <c:v>33400</c:v>
                </c:pt>
                <c:pt idx="1">
                  <c:v>34700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31-4609-ADA5-692AD18D6728}"/>
            </c:ext>
          </c:extLst>
        </c:ser>
        <c:ser>
          <c:idx val="3"/>
          <c:order val="3"/>
          <c:tx>
            <c:strRef>
              <c:f>věk!$B$113</c:f>
              <c:strCache>
                <c:ptCount val="1"/>
                <c:pt idx="0">
                  <c:v>50-59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3366FF"/>
              </a:solidFill>
            </c:spPr>
            <c:extLst>
              <c:ext xmlns:c16="http://schemas.microsoft.com/office/drawing/2014/chart" uri="{C3380CC4-5D6E-409C-BE32-E72D297353CC}">
                <c16:uniqueId val="{00000006-EC31-4609-ADA5-692AD18D6728}"/>
              </c:ext>
            </c:extLst>
          </c:dPt>
          <c:dPt>
            <c:idx val="1"/>
            <c:invertIfNegative val="0"/>
            <c:bubble3D val="0"/>
            <c:spPr>
              <a:solidFill>
                <a:srgbClr val="3366FF"/>
              </a:solidFill>
            </c:spPr>
            <c:extLst>
              <c:ext xmlns:c16="http://schemas.microsoft.com/office/drawing/2014/chart" uri="{C3380CC4-5D6E-409C-BE32-E72D297353CC}">
                <c16:uniqueId val="{00000008-EC31-4609-ADA5-692AD18D67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věk!$C$109:$D$109</c:f>
              <c:strCache>
                <c:ptCount val="2"/>
                <c:pt idx="0">
                  <c:v>2003-2004</c:v>
                </c:pt>
                <c:pt idx="1">
                  <c:v>2011-2012</c:v>
                </c:pt>
              </c:strCache>
            </c:strRef>
          </c:cat>
          <c:val>
            <c:numRef>
              <c:f>věk!$C$113:$D$113</c:f>
              <c:numCache>
                <c:formatCode>###0</c:formatCode>
                <c:ptCount val="2"/>
                <c:pt idx="0">
                  <c:v>27600</c:v>
                </c:pt>
                <c:pt idx="1">
                  <c:v>36100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C31-4609-ADA5-692AD18D6728}"/>
            </c:ext>
          </c:extLst>
        </c:ser>
        <c:ser>
          <c:idx val="4"/>
          <c:order val="4"/>
          <c:tx>
            <c:strRef>
              <c:f>věk!$B$114</c:f>
              <c:strCache>
                <c:ptCount val="1"/>
                <c:pt idx="0">
                  <c:v>60 a více</c:v>
                </c:pt>
              </c:strCache>
            </c:strRef>
          </c:tx>
          <c:spPr>
            <a:solidFill>
              <a:srgbClr val="6693FA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věk!$C$109:$D$109</c:f>
              <c:strCache>
                <c:ptCount val="2"/>
                <c:pt idx="0">
                  <c:v>2003-2004</c:v>
                </c:pt>
                <c:pt idx="1">
                  <c:v>2011-2012</c:v>
                </c:pt>
              </c:strCache>
            </c:strRef>
          </c:cat>
          <c:val>
            <c:numRef>
              <c:f>věk!$C$114:$D$114</c:f>
              <c:numCache>
                <c:formatCode>###0</c:formatCode>
                <c:ptCount val="2"/>
                <c:pt idx="0">
                  <c:v>10300</c:v>
                </c:pt>
                <c:pt idx="1">
                  <c:v>16800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C31-4609-ADA5-692AD18D67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300736"/>
        <c:axId val="149302272"/>
      </c:barChart>
      <c:catAx>
        <c:axId val="1493007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002060"/>
                </a:solidFill>
              </a:defRPr>
            </a:pPr>
            <a:endParaRPr lang="cs-CZ"/>
          </a:p>
        </c:txPr>
        <c:crossAx val="149302272"/>
        <c:crosses val="autoZero"/>
        <c:auto val="1"/>
        <c:lblAlgn val="ctr"/>
        <c:lblOffset val="100"/>
        <c:noMultiLvlLbl val="0"/>
      </c:catAx>
      <c:valAx>
        <c:axId val="149302272"/>
        <c:scaling>
          <c:orientation val="minMax"/>
        </c:scaling>
        <c:delete val="0"/>
        <c:axPos val="b"/>
        <c:majorGridlines>
          <c:spPr>
            <a:ln>
              <a:solidFill>
                <a:srgbClr val="C00000"/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2060"/>
                </a:solidFill>
              </a:defRPr>
            </a:pPr>
            <a:endParaRPr lang="cs-CZ"/>
          </a:p>
        </c:txPr>
        <c:crossAx val="149300736"/>
        <c:crosses val="autoZero"/>
        <c:crossBetween val="between"/>
        <c:majorUnit val="0.1"/>
      </c:valAx>
      <c:spPr>
        <a:ln>
          <a:solidFill>
            <a:srgbClr val="C00000"/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800">
              <a:solidFill>
                <a:srgbClr val="002060"/>
              </a:solidFill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tx1"/>
    </a:solidFill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1E9-4757-9828-82B34D580D4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/>
              </a:solidFill>
            </c:spPr>
            <c:extLst>
              <c:ext xmlns:c16="http://schemas.microsoft.com/office/drawing/2014/chart" uri="{C3380CC4-5D6E-409C-BE32-E72D297353CC}">
                <c16:uniqueId val="{00000003-11E9-4757-9828-82B34D580D4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11E9-4757-9828-82B34D580D4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11E9-4757-9828-82B34D580D44}"/>
              </c:ext>
            </c:extLst>
          </c:dPt>
          <c:cat>
            <c:strRef>
              <c:f>'Table B4.1. red'!$A$16:$A$25</c:f>
              <c:strCache>
                <c:ptCount val="10"/>
                <c:pt idx="0">
                  <c:v>Austria</c:v>
                </c:pt>
                <c:pt idx="1">
                  <c:v>Czech Republic</c:v>
                </c:pt>
                <c:pt idx="2">
                  <c:v>Denmark</c:v>
                </c:pt>
                <c:pt idx="3">
                  <c:v>Finland</c:v>
                </c:pt>
                <c:pt idx="4">
                  <c:v>Germany</c:v>
                </c:pt>
                <c:pt idx="5">
                  <c:v>Hungary</c:v>
                </c:pt>
                <c:pt idx="6">
                  <c:v>Norway</c:v>
                </c:pt>
                <c:pt idx="7">
                  <c:v>Slovak Republic</c:v>
                </c:pt>
                <c:pt idx="8">
                  <c:v>Sweden</c:v>
                </c:pt>
                <c:pt idx="9">
                  <c:v>OECD average</c:v>
                </c:pt>
              </c:strCache>
            </c:strRef>
          </c:cat>
          <c:val>
            <c:numRef>
              <c:f>'Table B4.1. red'!$AA$16:$AA$25</c:f>
              <c:numCache>
                <c:formatCode>0.0</c:formatCode>
                <c:ptCount val="10"/>
                <c:pt idx="0">
                  <c:v>5.0177507639578964</c:v>
                </c:pt>
                <c:pt idx="1">
                  <c:v>3.4231758982148999</c:v>
                </c:pt>
                <c:pt idx="2">
                  <c:v>7.2492487255138798</c:v>
                </c:pt>
                <c:pt idx="3">
                  <c:v>6.0444243081135864</c:v>
                </c:pt>
                <c:pt idx="4">
                  <c:v>4.2207460093798996</c:v>
                </c:pt>
                <c:pt idx="5">
                  <c:v>3.336156035134167</c:v>
                </c:pt>
                <c:pt idx="6">
                  <c:v>7.263805497021</c:v>
                </c:pt>
                <c:pt idx="7">
                  <c:v>3.5819657482641012</c:v>
                </c:pt>
                <c:pt idx="8">
                  <c:v>5.8823377073648002</c:v>
                </c:pt>
                <c:pt idx="9">
                  <c:v>4.7872761698842314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1E9-4757-9828-82B34D580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49399808"/>
        <c:axId val="149401600"/>
      </c:barChart>
      <c:catAx>
        <c:axId val="1493998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cs-CZ"/>
          </a:p>
        </c:txPr>
        <c:crossAx val="149401600"/>
        <c:crosses val="autoZero"/>
        <c:auto val="1"/>
        <c:lblAlgn val="ctr"/>
        <c:lblOffset val="100"/>
        <c:noMultiLvlLbl val="0"/>
      </c:catAx>
      <c:valAx>
        <c:axId val="149401600"/>
        <c:scaling>
          <c:orientation val="minMax"/>
        </c:scaling>
        <c:delete val="0"/>
        <c:axPos val="l"/>
        <c:majorGridlines>
          <c:spPr>
            <a:ln>
              <a:solidFill>
                <a:srgbClr val="C00000"/>
              </a:solidFill>
            </a:ln>
          </c:spPr>
        </c:majorGridlines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149399808"/>
        <c:crosses val="autoZero"/>
        <c:crossBetween val="between"/>
      </c:valAx>
      <c:spPr>
        <a:solidFill>
          <a:schemeClr val="tx1"/>
        </a:solidFill>
        <a:ln w="19050">
          <a:solidFill>
            <a:srgbClr val="C00000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975308641975308E-2"/>
          <c:y val="0"/>
          <c:w val="0.96604938271604934"/>
          <c:h val="0.886788192571818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9FF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E86-44BF-8EA1-88573B732E40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E86-44BF-8EA1-88573B732E40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/>
              </a:solidFill>
            </c:spPr>
            <c:extLst>
              <c:ext xmlns:c16="http://schemas.microsoft.com/office/drawing/2014/chart" uri="{C3380CC4-5D6E-409C-BE32-E72D297353CC}">
                <c16:uniqueId val="{00000004-9E86-44BF-8EA1-88573B732E40}"/>
              </c:ext>
            </c:extLst>
          </c:dPt>
          <c:dPt>
            <c:idx val="9"/>
            <c:invertIfNegative val="0"/>
            <c:bubble3D val="0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</c:spPr>
            <c:extLst>
              <c:ext xmlns:c16="http://schemas.microsoft.com/office/drawing/2014/chart" uri="{C3380CC4-5D6E-409C-BE32-E72D297353CC}">
                <c16:uniqueId val="{00000006-9E86-44BF-8EA1-88573B732E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'Table D2.2. red'!$A$13:$A$22</c:f>
              <c:strCache>
                <c:ptCount val="10"/>
                <c:pt idx="0">
                  <c:v>Austria</c:v>
                </c:pt>
                <c:pt idx="1">
                  <c:v>Czech Republic</c:v>
                </c:pt>
                <c:pt idx="2">
                  <c:v>Denmark</c:v>
                </c:pt>
                <c:pt idx="3">
                  <c:v>Finland</c:v>
                </c:pt>
                <c:pt idx="4">
                  <c:v>Germany</c:v>
                </c:pt>
                <c:pt idx="5">
                  <c:v>Hungary</c:v>
                </c:pt>
                <c:pt idx="6">
                  <c:v>Norway</c:v>
                </c:pt>
                <c:pt idx="7">
                  <c:v>Slovak Republic</c:v>
                </c:pt>
                <c:pt idx="8">
                  <c:v>Sweden</c:v>
                </c:pt>
                <c:pt idx="9">
                  <c:v>OECD average</c:v>
                </c:pt>
              </c:strCache>
            </c:strRef>
          </c:cat>
          <c:val>
            <c:numRef>
              <c:f>'Table D2.2. red'!$C$13:$C$22</c:f>
              <c:numCache>
                <c:formatCode>0</c:formatCode>
                <c:ptCount val="10"/>
                <c:pt idx="0">
                  <c:v>11.9501849561371</c:v>
                </c:pt>
                <c:pt idx="1">
                  <c:v>18.677213453555009</c:v>
                </c:pt>
                <c:pt idx="2">
                  <c:v>11.858604915618081</c:v>
                </c:pt>
                <c:pt idx="3">
                  <c:v>13.332044722379999</c:v>
                </c:pt>
                <c:pt idx="4">
                  <c:v>15.439602424021</c:v>
                </c:pt>
                <c:pt idx="5">
                  <c:v>11.45952717048907</c:v>
                </c:pt>
                <c:pt idx="6">
                  <c:v>10.289938055064001</c:v>
                </c:pt>
                <c:pt idx="7">
                  <c:v>17.156179775281</c:v>
                </c:pt>
                <c:pt idx="8">
                  <c:v>12.73862513867395</c:v>
                </c:pt>
                <c:pt idx="9">
                  <c:v>15.082395945960901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E86-44BF-8EA1-88573B732E4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9409152"/>
        <c:axId val="149421056"/>
      </c:barChart>
      <c:catAx>
        <c:axId val="1494091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50" b="1"/>
            </a:pPr>
            <a:endParaRPr lang="cs-CZ"/>
          </a:p>
        </c:txPr>
        <c:crossAx val="149421056"/>
        <c:crosses val="autoZero"/>
        <c:auto val="1"/>
        <c:lblAlgn val="ctr"/>
        <c:lblOffset val="100"/>
        <c:noMultiLvlLbl val="0"/>
      </c:catAx>
      <c:valAx>
        <c:axId val="149421056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one"/>
        <c:crossAx val="149409152"/>
        <c:crosses val="autoZero"/>
        <c:crossBetween val="between"/>
      </c:valAx>
      <c:spPr>
        <a:solidFill>
          <a:schemeClr val="tx1"/>
        </a:solidFill>
        <a:ln w="19050">
          <a:solidFill>
            <a:srgbClr val="C000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991B6-D0E2-48A5-AC3F-B77C3BF8E51C}" type="doc">
      <dgm:prSet loTypeId="urn:microsoft.com/office/officeart/2005/8/layout/hProcess9" loCatId="process" qsTypeId="urn:microsoft.com/office/officeart/2005/8/quickstyle/3d2" qsCatId="3D" csTypeId="urn:microsoft.com/office/officeart/2005/8/colors/accent2_2" csCatId="accent2" phldr="1"/>
      <dgm:spPr/>
    </dgm:pt>
    <dgm:pt modelId="{FC4243BC-2907-4E8C-8589-D95B40CA1C75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cs-CZ" i="1" noProof="0" dirty="0" smtClean="0"/>
            <a:t>Ekonomika tažená</a:t>
          </a:r>
          <a:r>
            <a:rPr lang="en-GB" i="1" noProof="0" dirty="0" smtClean="0"/>
            <a:t> </a:t>
          </a:r>
          <a:r>
            <a:rPr lang="cs-CZ" i="1" noProof="0" dirty="0" smtClean="0"/>
            <a:t>primárními zdroji</a:t>
          </a:r>
          <a:endParaRPr lang="en-GB" i="1" noProof="0" dirty="0"/>
        </a:p>
      </dgm:t>
    </dgm:pt>
    <dgm:pt modelId="{990E9B1A-9681-4B05-8EA5-30B5CA9EF5B9}" type="parTrans" cxnId="{22F596D3-7E14-4CBB-BD5D-E7BBC12CF72B}">
      <dgm:prSet/>
      <dgm:spPr/>
      <dgm:t>
        <a:bodyPr/>
        <a:lstStyle/>
        <a:p>
          <a:endParaRPr lang="cs-CZ"/>
        </a:p>
      </dgm:t>
    </dgm:pt>
    <dgm:pt modelId="{6754DA1D-55AE-4A83-A360-C47A4484DA4B}" type="sibTrans" cxnId="{22F596D3-7E14-4CBB-BD5D-E7BBC12CF72B}">
      <dgm:prSet/>
      <dgm:spPr/>
      <dgm:t>
        <a:bodyPr/>
        <a:lstStyle/>
        <a:p>
          <a:endParaRPr lang="cs-CZ"/>
        </a:p>
      </dgm:t>
    </dgm:pt>
    <dgm:pt modelId="{61AEAB54-F34B-4603-AE68-848EB56CDAC8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cs-CZ" i="1" noProof="0" dirty="0" smtClean="0"/>
            <a:t>Ekonomika tažená investicemi</a:t>
          </a:r>
          <a:endParaRPr lang="en-GB" i="1" noProof="0" dirty="0"/>
        </a:p>
      </dgm:t>
    </dgm:pt>
    <dgm:pt modelId="{57B106EE-EB64-4FA5-B346-6E09EB06D027}" type="parTrans" cxnId="{53FF1B17-8517-4DD0-BAC7-11B02962A441}">
      <dgm:prSet/>
      <dgm:spPr/>
      <dgm:t>
        <a:bodyPr/>
        <a:lstStyle/>
        <a:p>
          <a:endParaRPr lang="cs-CZ"/>
        </a:p>
      </dgm:t>
    </dgm:pt>
    <dgm:pt modelId="{C6720590-4CDC-41AC-AA21-9AA13BE671E9}" type="sibTrans" cxnId="{53FF1B17-8517-4DD0-BAC7-11B02962A441}">
      <dgm:prSet/>
      <dgm:spPr/>
      <dgm:t>
        <a:bodyPr/>
        <a:lstStyle/>
        <a:p>
          <a:endParaRPr lang="cs-CZ"/>
        </a:p>
      </dgm:t>
    </dgm:pt>
    <dgm:pt modelId="{7628D6A8-2B19-4EFB-BE54-E79B452DCFBD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cs-CZ" i="1" noProof="0" dirty="0" smtClean="0"/>
            <a:t>Ekonomika tažená inovacemi</a:t>
          </a:r>
          <a:endParaRPr lang="en-GB" i="1" noProof="0" dirty="0"/>
        </a:p>
      </dgm:t>
    </dgm:pt>
    <dgm:pt modelId="{5162D609-DF2B-49DB-BCC7-4D9BD158CF1D}" type="parTrans" cxnId="{DF0F1F5C-4C65-4EF2-A099-00B094BD1D0B}">
      <dgm:prSet/>
      <dgm:spPr/>
      <dgm:t>
        <a:bodyPr/>
        <a:lstStyle/>
        <a:p>
          <a:endParaRPr lang="cs-CZ"/>
        </a:p>
      </dgm:t>
    </dgm:pt>
    <dgm:pt modelId="{F667EF26-23A0-4C0C-8350-2EE8CC590128}" type="sibTrans" cxnId="{DF0F1F5C-4C65-4EF2-A099-00B094BD1D0B}">
      <dgm:prSet/>
      <dgm:spPr/>
      <dgm:t>
        <a:bodyPr/>
        <a:lstStyle/>
        <a:p>
          <a:endParaRPr lang="cs-CZ"/>
        </a:p>
      </dgm:t>
    </dgm:pt>
    <dgm:pt modelId="{34146E1F-13B6-4A4E-B39F-C681F9482A15}" type="pres">
      <dgm:prSet presAssocID="{BFC991B6-D0E2-48A5-AC3F-B77C3BF8E51C}" presName="CompostProcess" presStyleCnt="0">
        <dgm:presLayoutVars>
          <dgm:dir/>
          <dgm:resizeHandles val="exact"/>
        </dgm:presLayoutVars>
      </dgm:prSet>
      <dgm:spPr/>
    </dgm:pt>
    <dgm:pt modelId="{47EA4801-CF2D-4E0D-9F65-0153861D120A}" type="pres">
      <dgm:prSet presAssocID="{BFC991B6-D0E2-48A5-AC3F-B77C3BF8E51C}" presName="arrow" presStyleLbl="bgShp" presStyleIdx="0" presStyleCnt="1"/>
      <dgm:spPr/>
    </dgm:pt>
    <dgm:pt modelId="{70BD8EED-2CD9-46BC-9F83-2A7ECEAD58C7}" type="pres">
      <dgm:prSet presAssocID="{BFC991B6-D0E2-48A5-AC3F-B77C3BF8E51C}" presName="linearProcess" presStyleCnt="0"/>
      <dgm:spPr/>
    </dgm:pt>
    <dgm:pt modelId="{11AB686B-BF94-4FBC-840C-D0E5294F6996}" type="pres">
      <dgm:prSet presAssocID="{FC4243BC-2907-4E8C-8589-D95B40CA1C7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5E5E308-7D22-4936-BF6B-F033B6180635}" type="pres">
      <dgm:prSet presAssocID="{6754DA1D-55AE-4A83-A360-C47A4484DA4B}" presName="sibTrans" presStyleCnt="0"/>
      <dgm:spPr/>
    </dgm:pt>
    <dgm:pt modelId="{DCCA5770-CF24-4DDA-AF28-35A72FEFAACF}" type="pres">
      <dgm:prSet presAssocID="{61AEAB54-F34B-4603-AE68-848EB56CDAC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F1B1242-0EDB-4656-8FC0-95E969FF5A58}" type="pres">
      <dgm:prSet presAssocID="{C6720590-4CDC-41AC-AA21-9AA13BE671E9}" presName="sibTrans" presStyleCnt="0"/>
      <dgm:spPr/>
    </dgm:pt>
    <dgm:pt modelId="{F0F193FA-81F5-4DA6-A1AE-C09C1A5F8A06}" type="pres">
      <dgm:prSet presAssocID="{7628D6A8-2B19-4EFB-BE54-E79B452DCFB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ADBD7CC-63AD-40CA-8B4A-4A192F77D0C9}" type="presOf" srcId="{BFC991B6-D0E2-48A5-AC3F-B77C3BF8E51C}" destId="{34146E1F-13B6-4A4E-B39F-C681F9482A15}" srcOrd="0" destOrd="0" presId="urn:microsoft.com/office/officeart/2005/8/layout/hProcess9"/>
    <dgm:cxn modelId="{22F596D3-7E14-4CBB-BD5D-E7BBC12CF72B}" srcId="{BFC991B6-D0E2-48A5-AC3F-B77C3BF8E51C}" destId="{FC4243BC-2907-4E8C-8589-D95B40CA1C75}" srcOrd="0" destOrd="0" parTransId="{990E9B1A-9681-4B05-8EA5-30B5CA9EF5B9}" sibTransId="{6754DA1D-55AE-4A83-A360-C47A4484DA4B}"/>
    <dgm:cxn modelId="{53FF1B17-8517-4DD0-BAC7-11B02962A441}" srcId="{BFC991B6-D0E2-48A5-AC3F-B77C3BF8E51C}" destId="{61AEAB54-F34B-4603-AE68-848EB56CDAC8}" srcOrd="1" destOrd="0" parTransId="{57B106EE-EB64-4FA5-B346-6E09EB06D027}" sibTransId="{C6720590-4CDC-41AC-AA21-9AA13BE671E9}"/>
    <dgm:cxn modelId="{96E79087-A58B-4625-8B57-4F627CD51C21}" type="presOf" srcId="{7628D6A8-2B19-4EFB-BE54-E79B452DCFBD}" destId="{F0F193FA-81F5-4DA6-A1AE-C09C1A5F8A06}" srcOrd="0" destOrd="0" presId="urn:microsoft.com/office/officeart/2005/8/layout/hProcess9"/>
    <dgm:cxn modelId="{7E98E729-B6CC-4166-933B-BE18D89193B3}" type="presOf" srcId="{61AEAB54-F34B-4603-AE68-848EB56CDAC8}" destId="{DCCA5770-CF24-4DDA-AF28-35A72FEFAACF}" srcOrd="0" destOrd="0" presId="urn:microsoft.com/office/officeart/2005/8/layout/hProcess9"/>
    <dgm:cxn modelId="{DF0F1F5C-4C65-4EF2-A099-00B094BD1D0B}" srcId="{BFC991B6-D0E2-48A5-AC3F-B77C3BF8E51C}" destId="{7628D6A8-2B19-4EFB-BE54-E79B452DCFBD}" srcOrd="2" destOrd="0" parTransId="{5162D609-DF2B-49DB-BCC7-4D9BD158CF1D}" sibTransId="{F667EF26-23A0-4C0C-8350-2EE8CC590128}"/>
    <dgm:cxn modelId="{E311B20A-E6B3-4C65-8FEA-3A5FD25C6A1D}" type="presOf" srcId="{FC4243BC-2907-4E8C-8589-D95B40CA1C75}" destId="{11AB686B-BF94-4FBC-840C-D0E5294F6996}" srcOrd="0" destOrd="0" presId="urn:microsoft.com/office/officeart/2005/8/layout/hProcess9"/>
    <dgm:cxn modelId="{5B1647EE-09EE-4C7D-AE95-858046DFA29F}" type="presParOf" srcId="{34146E1F-13B6-4A4E-B39F-C681F9482A15}" destId="{47EA4801-CF2D-4E0D-9F65-0153861D120A}" srcOrd="0" destOrd="0" presId="urn:microsoft.com/office/officeart/2005/8/layout/hProcess9"/>
    <dgm:cxn modelId="{530249B1-229A-4973-A7D3-7A186A5F2190}" type="presParOf" srcId="{34146E1F-13B6-4A4E-B39F-C681F9482A15}" destId="{70BD8EED-2CD9-46BC-9F83-2A7ECEAD58C7}" srcOrd="1" destOrd="0" presId="urn:microsoft.com/office/officeart/2005/8/layout/hProcess9"/>
    <dgm:cxn modelId="{14536F02-CBA0-478D-A67D-3BBA4BF142CC}" type="presParOf" srcId="{70BD8EED-2CD9-46BC-9F83-2A7ECEAD58C7}" destId="{11AB686B-BF94-4FBC-840C-D0E5294F6996}" srcOrd="0" destOrd="0" presId="urn:microsoft.com/office/officeart/2005/8/layout/hProcess9"/>
    <dgm:cxn modelId="{3DDB0514-451F-4E1D-9AC2-63D36B845825}" type="presParOf" srcId="{70BD8EED-2CD9-46BC-9F83-2A7ECEAD58C7}" destId="{B5E5E308-7D22-4936-BF6B-F033B6180635}" srcOrd="1" destOrd="0" presId="urn:microsoft.com/office/officeart/2005/8/layout/hProcess9"/>
    <dgm:cxn modelId="{E13F09BD-068E-4926-A1D0-C06D1A51EDCE}" type="presParOf" srcId="{70BD8EED-2CD9-46BC-9F83-2A7ECEAD58C7}" destId="{DCCA5770-CF24-4DDA-AF28-35A72FEFAACF}" srcOrd="2" destOrd="0" presId="urn:microsoft.com/office/officeart/2005/8/layout/hProcess9"/>
    <dgm:cxn modelId="{44DE7F2B-3017-4BD4-9F28-A080D548A31F}" type="presParOf" srcId="{70BD8EED-2CD9-46BC-9F83-2A7ECEAD58C7}" destId="{4F1B1242-0EDB-4656-8FC0-95E969FF5A58}" srcOrd="3" destOrd="0" presId="urn:microsoft.com/office/officeart/2005/8/layout/hProcess9"/>
    <dgm:cxn modelId="{ECA6865E-25D1-45FD-B98D-D71AB2C3200F}" type="presParOf" srcId="{70BD8EED-2CD9-46BC-9F83-2A7ECEAD58C7}" destId="{F0F193FA-81F5-4DA6-A1AE-C09C1A5F8A06}" srcOrd="4" destOrd="0" presId="urn:microsoft.com/office/officeart/2005/8/layout/hProcess9"/>
  </dgm:cxnLst>
  <dgm:bg>
    <a:solidFill>
      <a:schemeClr val="tx1"/>
    </a:solidFill>
  </dgm:bg>
  <dgm:whole>
    <a:ln>
      <a:solidFill>
        <a:srgbClr val="C0000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A4801-CF2D-4E0D-9F65-0153861D120A}">
      <dsp:nvSpPr>
        <dsp:cNvPr id="0" name=""/>
        <dsp:cNvSpPr/>
      </dsp:nvSpPr>
      <dsp:spPr>
        <a:xfrm>
          <a:off x="527407" y="0"/>
          <a:ext cx="5977288" cy="3657600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1AB686B-BF94-4FBC-840C-D0E5294F6996}">
      <dsp:nvSpPr>
        <dsp:cNvPr id="0" name=""/>
        <dsp:cNvSpPr/>
      </dsp:nvSpPr>
      <dsp:spPr>
        <a:xfrm>
          <a:off x="7554" y="1097279"/>
          <a:ext cx="2263458" cy="1463040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i="1" kern="1200" noProof="0" dirty="0" smtClean="0"/>
            <a:t>Ekonomika tažená</a:t>
          </a:r>
          <a:r>
            <a:rPr lang="en-GB" sz="2100" i="1" kern="1200" noProof="0" dirty="0" smtClean="0"/>
            <a:t> </a:t>
          </a:r>
          <a:r>
            <a:rPr lang="cs-CZ" sz="2100" i="1" kern="1200" noProof="0" dirty="0" smtClean="0"/>
            <a:t>primárními zdroji</a:t>
          </a:r>
          <a:endParaRPr lang="en-GB" sz="2100" i="1" kern="1200" noProof="0" dirty="0"/>
        </a:p>
      </dsp:txBody>
      <dsp:txXfrm>
        <a:off x="78974" y="1168699"/>
        <a:ext cx="2120618" cy="1320200"/>
      </dsp:txXfrm>
    </dsp:sp>
    <dsp:sp modelId="{DCCA5770-CF24-4DDA-AF28-35A72FEFAACF}">
      <dsp:nvSpPr>
        <dsp:cNvPr id="0" name=""/>
        <dsp:cNvSpPr/>
      </dsp:nvSpPr>
      <dsp:spPr>
        <a:xfrm>
          <a:off x="2384322" y="1097279"/>
          <a:ext cx="2263458" cy="1463040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i="1" kern="1200" noProof="0" dirty="0" smtClean="0"/>
            <a:t>Ekonomika tažená investicemi</a:t>
          </a:r>
          <a:endParaRPr lang="en-GB" sz="2100" i="1" kern="1200" noProof="0" dirty="0"/>
        </a:p>
      </dsp:txBody>
      <dsp:txXfrm>
        <a:off x="2455742" y="1168699"/>
        <a:ext cx="2120618" cy="1320200"/>
      </dsp:txXfrm>
    </dsp:sp>
    <dsp:sp modelId="{F0F193FA-81F5-4DA6-A1AE-C09C1A5F8A06}">
      <dsp:nvSpPr>
        <dsp:cNvPr id="0" name=""/>
        <dsp:cNvSpPr/>
      </dsp:nvSpPr>
      <dsp:spPr>
        <a:xfrm>
          <a:off x="4761091" y="1097279"/>
          <a:ext cx="2263458" cy="1463040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i="1" kern="1200" noProof="0" dirty="0" smtClean="0"/>
            <a:t>Ekonomika tažená inovacemi</a:t>
          </a:r>
          <a:endParaRPr lang="en-GB" sz="2100" i="1" kern="1200" noProof="0" dirty="0"/>
        </a:p>
      </dsp:txBody>
      <dsp:txXfrm>
        <a:off x="4832511" y="1168699"/>
        <a:ext cx="2120618" cy="1320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0.90949</cdr:x>
      <cdr:y>0.90665</cdr:y>
    </cdr:from>
    <cdr:to>
      <cdr:x>0.98855</cdr:x>
      <cdr:y>1</cdr:y>
    </cdr:to>
    <cdr:pic>
      <cdr:nvPicPr>
        <cdr:cNvPr id="3" name="Picture 4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316416" y="5165914"/>
          <a:ext cx="722882" cy="5318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0.33827</cdr:x>
      <cdr:y>0.20977</cdr:y>
    </cdr:from>
    <cdr:to>
      <cdr:x>0.87377</cdr:x>
      <cdr:y>0.88499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>
          <a:duotone>
            <a:prstClr val="black"/>
            <a:schemeClr val="accent2">
              <a:tint val="45000"/>
              <a:satMod val="400000"/>
            </a:schemeClr>
          </a:duotone>
        </a:blip>
        <a:stretch xmlns:a="http://schemas.openxmlformats.org/drawingml/2006/main">
          <a:fillRect/>
        </a:stretch>
      </cdr:blipFill>
      <cdr:spPr>
        <a:xfrm xmlns:a="http://schemas.openxmlformats.org/drawingml/2006/main" rot="454505">
          <a:off x="3093159" y="1195215"/>
          <a:ext cx="4896612" cy="3847275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0.07813</cdr:x>
      <cdr:y>0.06163</cdr:y>
    </cdr:from>
    <cdr:to>
      <cdr:x>0.46853</cdr:x>
      <cdr:y>0.50606</cdr:y>
    </cdr:to>
    <cdr:sp macro="" textlink="">
      <cdr:nvSpPr>
        <cdr:cNvPr id="2" name="Ovál 1"/>
        <cdr:cNvSpPr/>
      </cdr:nvSpPr>
      <cdr:spPr>
        <a:xfrm xmlns:a="http://schemas.openxmlformats.org/drawingml/2006/main">
          <a:off x="360040" y="297325"/>
          <a:ext cx="1799209" cy="214416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tx2">
              <a:lumMod val="40000"/>
              <a:lumOff val="60000"/>
            </a:schemeClr>
          </a:solidFill>
          <a:prstDash val="sys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cs-CZ"/>
        </a:p>
      </cdr:txBody>
    </cdr:sp>
  </cdr:relSizeAnchor>
  <cdr:relSizeAnchor xmlns:cdr="http://schemas.openxmlformats.org/drawingml/2006/chartDrawing">
    <cdr:from>
      <cdr:x>0.02419</cdr:x>
      <cdr:y>0.57427</cdr:y>
    </cdr:from>
    <cdr:to>
      <cdr:x>0.38704</cdr:x>
      <cdr:y>0.86315</cdr:y>
    </cdr:to>
    <cdr:sp macro="" textlink="">
      <cdr:nvSpPr>
        <cdr:cNvPr id="3" name="Ovál 2"/>
        <cdr:cNvSpPr/>
      </cdr:nvSpPr>
      <cdr:spPr>
        <a:xfrm xmlns:a="http://schemas.openxmlformats.org/drawingml/2006/main">
          <a:off x="127174" y="2253681"/>
          <a:ext cx="1907324" cy="113371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accent2"/>
          </a:solidFill>
          <a:prstDash val="sys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cs-CZ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2C27B-B459-41CE-B4C3-A1E03BA7C462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D6ED8-0BC3-4FAA-A66F-E389CD1C9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681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5818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786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485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1834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4009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2174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„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5223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4696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E6FD0-616C-4252-BA3E-0D4492F375D3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0236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E6FD0-616C-4252-BA3E-0D4492F375D3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5157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4745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7648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85738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707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79497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22974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3CDC6-F265-40C9-B91E-BD0ADEA03895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58263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94958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E6FD0-616C-4252-BA3E-0D4492F375D3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07588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 roce 2014 studovalo v ČR takto vymezenou skupinu ICT oborů 21,7 tisíc vysokoškolských studentů. Na celkovém počtu studentů českých vysokých škol zaujímali tito studenti 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podíl 6,2 %. </a:t>
            </a:r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Srovnáme-li tuto hodnotu s počtem v roce 2001,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vzrostl počet studentů ICT oborů zhruba trojnásobně. 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Rovněž se zvýšilo zastoupení těchto studentů na všech studentech českých vysokých škol</a:t>
            </a:r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Jednalo se o zvýšení z 3,6 na 6,2 %</a:t>
            </a:r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V populaci osob ve věku 20 – 29 tvořili studenti ICT oborů v roce 2014 1,6 %. </a:t>
            </a:r>
          </a:p>
          <a:p>
            <a:endParaRPr lang="cs-C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Srovnatelné údaje za EU země nejsou k dispozici.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3CDC6-F265-40C9-B91E-BD0ADEA03895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15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56826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E6FD0-616C-4252-BA3E-0D4492F375D3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67467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6979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4655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28938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93653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4655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8259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055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 smtClean="0">
                <a:ln w="1905"/>
                <a:solidFill>
                  <a:schemeClr val="tx1"/>
                </a:solidFill>
              </a:rPr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0095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2352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803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004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u="none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F3F036-7D46-46CF-A92B-6E4945C2659B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6ED8-0BC3-4FAA-A66F-E389CD1C98AC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490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38400" y="3159761"/>
            <a:ext cx="6096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6320" y="1219200"/>
            <a:ext cx="100584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4800" y="3375491"/>
            <a:ext cx="82296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4800" y="685802"/>
            <a:ext cx="7721600" cy="3505199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2800" y="609601"/>
            <a:ext cx="2844800" cy="51816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0800" y="685801"/>
            <a:ext cx="6705600" cy="45720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10195200" cy="454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462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7A9F-DBD7-43BD-BD3E-03DFCC546C4B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23. 1. 2018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C997-2B51-48B1-934C-65924821540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88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D7A9F-DBD7-43BD-BD3E-03DFCC546C4B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23. 1. 2018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C997-2B51-48B1-934C-65924821540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8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9600" y="4074498"/>
            <a:ext cx="6096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4267368"/>
            <a:ext cx="49784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0" y="1905000"/>
            <a:ext cx="804672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792224" y="658368"/>
            <a:ext cx="4364736" cy="3429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705600" y="658369"/>
            <a:ext cx="4364736" cy="34321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8160" y="661976"/>
            <a:ext cx="4364736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2224" y="1371600"/>
            <a:ext cx="43688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5600" y="661976"/>
            <a:ext cx="4364736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05600" y="1371600"/>
            <a:ext cx="4364736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8853" y="520192"/>
            <a:ext cx="6096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3707" y="520192"/>
            <a:ext cx="6096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105227" y="1774588"/>
            <a:ext cx="6096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685801"/>
            <a:ext cx="57912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0" y="685801"/>
            <a:ext cx="34544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5600" y="612776"/>
            <a:ext cx="89408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0" y="3453047"/>
            <a:ext cx="67056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47136" y="3331464"/>
            <a:ext cx="6096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 rot="19724275">
            <a:off x="1830961" y="1038441"/>
            <a:ext cx="965416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 rot="17656910">
            <a:off x="557464" y="419133"/>
            <a:ext cx="5538472" cy="597394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 rot="19724275">
            <a:off x="4370607" y="116855"/>
            <a:ext cx="8639149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6320" y="4876800"/>
            <a:ext cx="100584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4800" y="685802"/>
            <a:ext cx="8128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547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83D542B-9AA9-4D4F-8528-11C4AD957810}" type="datetimeFigureOut">
              <a:rPr lang="cs-CZ" smtClean="0"/>
              <a:pPr/>
              <a:t>23. 1. 2018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80" y="6154739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280" y="5842000"/>
            <a:ext cx="28448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4F78A25-7B55-4221-80DD-EA6315F4CC0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02308-BA26-437B-B01F-EC77250B424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23. 1. 2018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79776" y="638132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 smtClean="0">
                <a:solidFill>
                  <a:prstClr val="black">
                    <a:tint val="75000"/>
                  </a:prstClr>
                </a:solidFill>
              </a:rPr>
              <a:t>Elektrotechnická asociace České republiky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8DE24-5024-4280-8F3C-CC6DEEC59C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7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02308-BA26-437B-B01F-EC77250B424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23. 1. 2018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79776" y="638132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 smtClean="0">
                <a:solidFill>
                  <a:prstClr val="black">
                    <a:tint val="75000"/>
                  </a:prstClr>
                </a:solidFill>
              </a:rPr>
              <a:t>Elektrotechnická asociace České republiky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8DE24-5024-4280-8F3C-CC6DEEC59C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7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z/url?sa=i&amp;rct=j&amp;q=&amp;esrc=s&amp;source=images&amp;cd=&amp;cad=rja&amp;uact=8&amp;ved=0ahUKEwiqgN-IifrSAhUClSwKHXGUAZ8QjRwIBw&amp;url=http://archiv.ihned.cz/c1-64929020-tovarna-na-budoucnost&amp;psig=AFQjCNFAo0Gw3jEWG1gsjgPRc91IuQ5-0g&amp;ust=1490820379423967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www.google.cz/url?sa=i&amp;rct=j&amp;q=&amp;esrc=s&amp;source=images&amp;cd=&amp;cad=rja&amp;uact=8&amp;ved=0CAcQjRxqFQoTCILLq5GV6MgCFYROFAodAG8C7Q&amp;url=http://ekonomika.idnes.cz/vetsinu-obchodu-s-akcie-a-menami-uz-na-burzach-obstaravaji-roboti-pht-/eko-zahranicni.aspx?c=A120606_161426_eko-zahranicni_neh&amp;psig=AFQjCNGHehmPKZeRXlVE1jD9SCUmm-4jiw&amp;ust=144620048919003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zso.cz/documents/10180/23202253/vysokoskolsti_studenti_a_absolventi_oboru_informatika.pdf/8f23de6e-47e4-44db-ab09-a85e91873341?version=1.1" TargetMode="Externa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zpravy.aktualne.cz/podil-prumyslu-na-ekonomice-v-zemich-eu/r~55ab593a554d11e5a80c0025900fea04/r~04502e66554e11e5a80c0025900fea04/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35560" y="188640"/>
            <a:ext cx="7543800" cy="1944216"/>
          </a:xfrm>
        </p:spPr>
        <p:txBody>
          <a:bodyPr/>
          <a:lstStyle/>
          <a:p>
            <a:r>
              <a:rPr lang="cs-CZ" sz="2400" b="1" dirty="0">
                <a:solidFill>
                  <a:schemeClr val="tx2"/>
                </a:solidFill>
              </a:rPr>
              <a:t>Konference </a:t>
            </a:r>
            <a:br>
              <a:rPr lang="cs-CZ" sz="2400" b="1" dirty="0">
                <a:solidFill>
                  <a:schemeClr val="tx2"/>
                </a:solidFill>
              </a:rPr>
            </a:br>
            <a:r>
              <a:rPr lang="cs-CZ" sz="2400" b="1" i="1" dirty="0">
                <a:solidFill>
                  <a:srgbClr val="C00000"/>
                </a:solidFill>
              </a:rPr>
              <a:t>ŠKOLA ZÁKLAD ŽIVOTA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b="1" dirty="0">
                <a:solidFill>
                  <a:schemeClr val="tx2"/>
                </a:solidFill>
              </a:rPr>
              <a:t>Vzdělávání 4.0 pro </a:t>
            </a:r>
            <a:r>
              <a:rPr lang="cs-CZ" sz="2400" b="1" dirty="0">
                <a:solidFill>
                  <a:schemeClr val="tx2"/>
                </a:solidFill>
              </a:rPr>
              <a:t>Olomoucký kraj</a:t>
            </a:r>
            <a:br>
              <a:rPr lang="cs-CZ" sz="2400" b="1" dirty="0">
                <a:solidFill>
                  <a:schemeClr val="tx2"/>
                </a:solidFill>
              </a:rPr>
            </a:br>
            <a:r>
              <a:rPr lang="cs-CZ" sz="2400" b="1" i="1" dirty="0">
                <a:solidFill>
                  <a:schemeClr val="tx2"/>
                </a:solidFill>
              </a:rPr>
              <a:t>STUDENTI</a:t>
            </a:r>
            <a:endParaRPr lang="cs-CZ" sz="2400" i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612232" y="2492896"/>
            <a:ext cx="6300192" cy="2664296"/>
          </a:xfrm>
        </p:spPr>
        <p:txBody>
          <a:bodyPr>
            <a:normAutofit fontScale="25000" lnSpcReduction="20000"/>
          </a:bodyPr>
          <a:lstStyle/>
          <a:p>
            <a:endParaRPr lang="cs-CZ" sz="2400" b="1" i="1" dirty="0">
              <a:solidFill>
                <a:srgbClr val="C00000"/>
              </a:solidFill>
            </a:endParaRPr>
          </a:p>
          <a:p>
            <a:pPr algn="ctr"/>
            <a:endParaRPr lang="cs-CZ" sz="12800" b="1" i="1" dirty="0">
              <a:solidFill>
                <a:srgbClr val="C00000"/>
              </a:solidFill>
            </a:endParaRPr>
          </a:p>
          <a:p>
            <a:pPr algn="ctr"/>
            <a:endParaRPr lang="cs-CZ" sz="19200" b="1" dirty="0">
              <a:solidFill>
                <a:srgbClr val="C00000"/>
              </a:solidFill>
            </a:endParaRPr>
          </a:p>
          <a:p>
            <a:pPr algn="ctr"/>
            <a:r>
              <a:rPr lang="cs-CZ" sz="19200" b="1" dirty="0"/>
              <a:t>Pro </a:t>
            </a:r>
            <a:r>
              <a:rPr lang="cs-CZ" sz="19200" b="1" dirty="0"/>
              <a:t>jaká povolání </a:t>
            </a:r>
            <a:r>
              <a:rPr lang="cs-CZ" sz="19200" b="1" dirty="0"/>
              <a:t>vzděláváme</a:t>
            </a:r>
          </a:p>
          <a:p>
            <a:pPr algn="ctr"/>
            <a:r>
              <a:rPr lang="cs-CZ" sz="19200" b="1" dirty="0"/>
              <a:t> </a:t>
            </a:r>
            <a:r>
              <a:rPr lang="cs-CZ" sz="19200" b="1" dirty="0"/>
              <a:t>mladou generaci?</a:t>
            </a:r>
          </a:p>
          <a:p>
            <a:endParaRPr lang="cs-CZ" sz="12800" dirty="0"/>
          </a:p>
          <a:p>
            <a:endParaRPr lang="cs-CZ" sz="12800" dirty="0"/>
          </a:p>
        </p:txBody>
      </p:sp>
      <p:pic>
        <p:nvPicPr>
          <p:cNvPr id="4" name="Picture 2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" b="1384"/>
          <a:stretch>
            <a:fillRect/>
          </a:stretch>
        </p:blipFill>
        <p:spPr bwMode="auto">
          <a:xfrm>
            <a:off x="9336360" y="188640"/>
            <a:ext cx="11521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279576" y="6004867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2000" b="1" i="1" dirty="0"/>
              <a:t>Miroslava Kopicová</a:t>
            </a:r>
          </a:p>
          <a:p>
            <a:r>
              <a:rPr lang="cs-CZ" b="1" dirty="0"/>
              <a:t>Olomouc, 24. ledna 2018</a:t>
            </a:r>
            <a:endParaRPr lang="cs-CZ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924945"/>
            <a:ext cx="2304256" cy="20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5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495600" y="332656"/>
            <a:ext cx="7416824" cy="4608512"/>
          </a:xfrm>
          <a:solidFill>
            <a:schemeClr val="tx1"/>
          </a:solidFill>
        </p:spPr>
        <p:txBody>
          <a:bodyPr/>
          <a:lstStyle/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351584" y="5373216"/>
            <a:ext cx="7543800" cy="914400"/>
          </a:xfrm>
        </p:spPr>
        <p:txBody>
          <a:bodyPr/>
          <a:lstStyle/>
          <a:p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>PŘÍKLADY </a:t>
            </a:r>
            <a:r>
              <a:rPr lang="cs-CZ" sz="2800" dirty="0"/>
              <a:t>INOVATIVNÍCH PODNIKŮ</a:t>
            </a:r>
            <a:br>
              <a:rPr lang="cs-CZ" sz="2800" dirty="0"/>
            </a:br>
            <a:endParaRPr lang="cs-CZ" sz="2800" dirty="0"/>
          </a:p>
        </p:txBody>
      </p:sp>
      <p:pic>
        <p:nvPicPr>
          <p:cNvPr id="4" name="Picture 4" descr="http://prak.upol.cz/images/staze/contipr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3632" y="476672"/>
            <a:ext cx="2880320" cy="11521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7" name="TextovéPole 10"/>
          <p:cNvSpPr txBox="1">
            <a:spLocks noChangeArrowheads="1"/>
          </p:cNvSpPr>
          <p:nvPr/>
        </p:nvSpPr>
        <p:spPr bwMode="auto">
          <a:xfrm>
            <a:off x="2996164" y="1628801"/>
            <a:ext cx="2376264" cy="1169551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C0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>Vedoucí evropský výrobce finálních </a:t>
            </a: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>produktů </a:t>
            </a: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>pro </a:t>
            </a: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>farmaceutický průmysl z kyseliny </a:t>
            </a:r>
            <a:r>
              <a:rPr lang="cs-CZ" sz="1400" b="1" kern="0" dirty="0" err="1">
                <a:solidFill>
                  <a:prstClr val="black"/>
                </a:solidFill>
                <a:latin typeface="Calibri"/>
              </a:rPr>
              <a:t>hyaluronové</a:t>
            </a: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>.</a:t>
            </a: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/>
            </a:r>
            <a:br>
              <a:rPr lang="cs-CZ" sz="1400" b="1" kern="0" dirty="0">
                <a:solidFill>
                  <a:prstClr val="black"/>
                </a:solidFill>
                <a:latin typeface="Calibri"/>
              </a:rPr>
            </a:br>
            <a:r>
              <a:rPr lang="en-GB" sz="1400" b="1" kern="0" dirty="0">
                <a:solidFill>
                  <a:prstClr val="black"/>
                </a:solidFill>
                <a:latin typeface="Calibri"/>
              </a:rPr>
              <a:t> (60 % </a:t>
            </a:r>
            <a:r>
              <a:rPr lang="cs-CZ" sz="1400" b="1" kern="0" dirty="0">
                <a:solidFill>
                  <a:prstClr val="black"/>
                </a:solidFill>
                <a:latin typeface="Calibri"/>
              </a:rPr>
              <a:t>trhu</a:t>
            </a:r>
            <a:r>
              <a:rPr lang="en-GB" sz="1400" b="1" kern="0" dirty="0">
                <a:solidFill>
                  <a:prstClr val="black"/>
                </a:solidFill>
                <a:latin typeface="Calibri"/>
              </a:rPr>
              <a:t>)</a:t>
            </a:r>
            <a:endParaRPr lang="en-GB" sz="1400" b="1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882" y="490802"/>
            <a:ext cx="2228850" cy="1314450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</p:pic>
      <p:sp>
        <p:nvSpPr>
          <p:cNvPr id="9" name="TextovéPole 10"/>
          <p:cNvSpPr txBox="1">
            <a:spLocks noChangeArrowheads="1"/>
          </p:cNvSpPr>
          <p:nvPr/>
        </p:nvSpPr>
        <p:spPr bwMode="auto">
          <a:xfrm>
            <a:off x="5505730" y="1805253"/>
            <a:ext cx="2448272" cy="646331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C0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800" b="1" kern="0" dirty="0">
                <a:solidFill>
                  <a:prstClr val="black"/>
                </a:solidFill>
                <a:latin typeface="Calibri"/>
              </a:rPr>
              <a:t>Dodávky </a:t>
            </a:r>
            <a:r>
              <a:rPr lang="cs-CZ" sz="1800" b="1" kern="0" dirty="0">
                <a:solidFill>
                  <a:prstClr val="black"/>
                </a:solidFill>
                <a:latin typeface="Calibri"/>
              </a:rPr>
              <a:t>pro </a:t>
            </a:r>
            <a:r>
              <a:rPr lang="cs-CZ" sz="1800" b="1" kern="0" dirty="0">
                <a:solidFill>
                  <a:prstClr val="black"/>
                </a:solidFill>
                <a:latin typeface="Calibri"/>
              </a:rPr>
              <a:t>letadla a kosmický </a:t>
            </a:r>
            <a:r>
              <a:rPr lang="cs-CZ" sz="1800" b="1" kern="0" dirty="0">
                <a:solidFill>
                  <a:prstClr val="black"/>
                </a:solidFill>
                <a:latin typeface="Calibri"/>
              </a:rPr>
              <a:t>průmysl</a:t>
            </a:r>
            <a:endParaRPr lang="en-GB" sz="1800" b="1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Picture 6" descr="http://www.cyber-materials.com/Customers%20and%20Collaborations/ESpin/Elmarco_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5960" y="2451583"/>
            <a:ext cx="3511822" cy="13097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1" name="TextovéPole 10"/>
          <p:cNvSpPr txBox="1">
            <a:spLocks noChangeArrowheads="1"/>
          </p:cNvSpPr>
          <p:nvPr/>
        </p:nvSpPr>
        <p:spPr bwMode="auto">
          <a:xfrm>
            <a:off x="6553506" y="3761320"/>
            <a:ext cx="3200958" cy="830997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C0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Vedoucí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výrobce a zařízení 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na výrobu </a:t>
            </a:r>
            <a:r>
              <a:rPr lang="cs-CZ" sz="1600" b="1" kern="0" dirty="0" err="1">
                <a:solidFill>
                  <a:prstClr val="black"/>
                </a:solidFill>
                <a:latin typeface="Calibri"/>
              </a:rPr>
              <a:t>nanovlákenného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 materiálu v průmyslovém 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měřítku</a:t>
            </a:r>
            <a:r>
              <a:rPr lang="en-US" sz="1600" b="1" kern="0" dirty="0">
                <a:solidFill>
                  <a:prstClr val="black"/>
                </a:solidFill>
                <a:latin typeface="Calibri"/>
              </a:rPr>
              <a:t>. </a:t>
            </a:r>
            <a:endParaRPr lang="en-GB" sz="1600" b="1" kern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2" name="Picture 2" descr="http://www.exiton-analytic.ru/tescan/photos_tescan/Tescan_logo_RG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3632" y="3059336"/>
            <a:ext cx="2880320" cy="8105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3" name="TextovéPole 10"/>
          <p:cNvSpPr txBox="1">
            <a:spLocks noChangeArrowheads="1"/>
          </p:cNvSpPr>
          <p:nvPr/>
        </p:nvSpPr>
        <p:spPr bwMode="auto">
          <a:xfrm>
            <a:off x="2996164" y="3981095"/>
            <a:ext cx="2448272" cy="584775"/>
          </a:xfrm>
          <a:prstGeom prst="rect">
            <a:avLst/>
          </a:prstGeom>
          <a:solidFill>
            <a:srgbClr val="EEECE1"/>
          </a:solidFill>
          <a:ln w="9525" cap="flat" cmpd="sng" algn="ctr">
            <a:solidFill>
              <a:srgbClr val="C0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600" b="1" kern="0" dirty="0">
                <a:solidFill>
                  <a:prstClr val="black"/>
                </a:solidFill>
                <a:latin typeface="Calibri"/>
              </a:rPr>
              <a:t>Global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ní</a:t>
            </a:r>
            <a:r>
              <a:rPr lang="en-GB" sz="16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dodavatel</a:t>
            </a:r>
            <a:r>
              <a:rPr lang="en-GB" sz="16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600" b="1" kern="0" dirty="0" err="1">
                <a:solidFill>
                  <a:prstClr val="black"/>
                </a:solidFill>
                <a:latin typeface="Calibri"/>
              </a:rPr>
              <a:t>ele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k</a:t>
            </a:r>
            <a:r>
              <a:rPr lang="en-GB" sz="1600" b="1" kern="0" dirty="0" err="1">
                <a:solidFill>
                  <a:prstClr val="black"/>
                </a:solidFill>
                <a:latin typeface="Calibri"/>
              </a:rPr>
              <a:t>tron</a:t>
            </a:r>
            <a:r>
              <a:rPr lang="cs-CZ" sz="1600" b="1" kern="0" dirty="0" err="1">
                <a:solidFill>
                  <a:prstClr val="black"/>
                </a:solidFill>
                <a:latin typeface="Calibri"/>
              </a:rPr>
              <a:t>ových</a:t>
            </a:r>
            <a:r>
              <a:rPr lang="cs-CZ" sz="1600" b="1" kern="0" dirty="0">
                <a:solidFill>
                  <a:prstClr val="black"/>
                </a:solidFill>
                <a:latin typeface="Calibri"/>
              </a:rPr>
              <a:t> mikroskop</a:t>
            </a:r>
            <a:r>
              <a:rPr lang="cs-CZ" sz="1600" b="1" kern="0" dirty="0">
                <a:solidFill>
                  <a:schemeClr val="bg1"/>
                </a:solidFill>
                <a:latin typeface="Calibri"/>
              </a:rPr>
              <a:t>ů</a:t>
            </a:r>
            <a:endParaRPr lang="en-GB" sz="1600" b="1" kern="0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95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4941168"/>
            <a:ext cx="8712968" cy="1431564"/>
          </a:xfrm>
        </p:spPr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800" dirty="0"/>
              <a:t>STOP DOHÁNĚNÍ VYSPĚLÝCH ZEMÍ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4674" y="460326"/>
            <a:ext cx="6617337" cy="4840882"/>
          </a:xfrm>
          <a:prstGeom prst="rect">
            <a:avLst/>
          </a:prstGeom>
          <a:solidFill>
            <a:srgbClr val="33CC33"/>
          </a:solidFill>
        </p:spPr>
      </p:pic>
      <p:sp>
        <p:nvSpPr>
          <p:cNvPr id="6" name="TextBox 17"/>
          <p:cNvSpPr txBox="1">
            <a:spLocks noChangeArrowheads="1"/>
          </p:cNvSpPr>
          <p:nvPr/>
        </p:nvSpPr>
        <p:spPr bwMode="auto">
          <a:xfrm>
            <a:off x="5405252" y="5373216"/>
            <a:ext cx="41567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cs-CZ" sz="1200" dirty="0">
                <a:latin typeface="+mn-lt"/>
              </a:rPr>
              <a:t>ZDROJ: </a:t>
            </a:r>
            <a:r>
              <a:rPr lang="en-US" sz="1200" dirty="0" err="1">
                <a:latin typeface="+mn-lt"/>
              </a:rPr>
              <a:t>OGResearch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>
                <a:latin typeface="+mn-lt"/>
              </a:rPr>
              <a:t>/ </a:t>
            </a:r>
            <a:r>
              <a:rPr lang="cs-CZ" sz="1200" dirty="0">
                <a:latin typeface="+mn-lt"/>
              </a:rPr>
              <a:t>Maddison Historical GDP data</a:t>
            </a:r>
            <a:r>
              <a:rPr lang="en-US" sz="1200" dirty="0">
                <a:latin typeface="+mn-lt"/>
              </a:rPr>
              <a:t> /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>
                <a:latin typeface="+mn-lt"/>
              </a:rPr>
              <a:t>OECD</a:t>
            </a: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66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639616" y="332656"/>
            <a:ext cx="7488832" cy="475252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Co udělat pro dosažení svého potenciálu?</a:t>
            </a:r>
          </a:p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Nestojíme si špatně, ale svůj potenciál v daných podmínkách jsme vyčerpali..</a:t>
            </a:r>
          </a:p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Musíme zvednout laťku našeho potenciálu.</a:t>
            </a:r>
          </a:p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Přepnout k inovacím není snadné.</a:t>
            </a:r>
          </a:p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ytvářet vlastní know-how.</a:t>
            </a:r>
          </a:p>
          <a:p>
            <a:r>
              <a:rPr lang="cs-CZ" sz="24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Technický pokrok a lidský kapitál</a:t>
            </a:r>
          </a:p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Už nejsme zemí montoven!</a:t>
            </a:r>
          </a:p>
          <a:p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Veliká šance P4.0</a:t>
            </a:r>
            <a:endParaRPr lang="cs-CZ" sz="2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063552" y="5301208"/>
            <a:ext cx="8208912" cy="914400"/>
          </a:xfrm>
          <a:noFill/>
        </p:spPr>
        <p:txBody>
          <a:bodyPr>
            <a:noAutofit/>
          </a:bodyPr>
          <a:lstStyle/>
          <a:p>
            <a:r>
              <a:rPr lang="cs-CZ" sz="4400" dirty="0"/>
              <a:t/>
            </a:r>
            <a:br>
              <a:rPr lang="cs-CZ" sz="4400" dirty="0"/>
            </a:br>
            <a:r>
              <a:rPr lang="cs-CZ" sz="4400" dirty="0"/>
              <a:t/>
            </a:r>
            <a:br>
              <a:rPr lang="cs-CZ" sz="4400" dirty="0"/>
            </a:br>
            <a:r>
              <a:rPr lang="cs-CZ" sz="4400" dirty="0"/>
              <a:t/>
            </a:r>
            <a:br>
              <a:rPr lang="cs-CZ" sz="4400" dirty="0"/>
            </a:br>
            <a:r>
              <a:rPr lang="cs-CZ" sz="4400" dirty="0"/>
              <a:t/>
            </a:r>
            <a:br>
              <a:rPr lang="cs-CZ" sz="4400" dirty="0"/>
            </a:br>
            <a:r>
              <a:rPr lang="cs-CZ" sz="4400" dirty="0"/>
              <a:t/>
            </a:r>
            <a:br>
              <a:rPr lang="cs-CZ" sz="4400" dirty="0"/>
            </a:br>
            <a:r>
              <a:rPr lang="cs-CZ" sz="2800" b="1" dirty="0">
                <a:effectLst/>
              </a:rPr>
              <a:t>JAK SE MŮŽEME DÁLE PŘIBLÍŽIT VYSPĚLÝM EKONOMIKÁM?</a:t>
            </a:r>
            <a:endParaRPr lang="cs-CZ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06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919536" y="5229200"/>
            <a:ext cx="8496944" cy="1224136"/>
          </a:xfrm>
        </p:spPr>
        <p:txBody>
          <a:bodyPr/>
          <a:lstStyle/>
          <a:p>
            <a:r>
              <a:rPr lang="cs-CZ" sz="2800" dirty="0"/>
              <a:t>HLAVNÍ NEDOSTATKY ČESKÉ REPUBLIKY</a:t>
            </a:r>
            <a:br>
              <a:rPr lang="cs-CZ" sz="2800" dirty="0"/>
            </a:br>
            <a:endParaRPr lang="cs-CZ" sz="28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7" y="707361"/>
            <a:ext cx="3149599" cy="3657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sp>
        <p:nvSpPr>
          <p:cNvPr id="10" name="AutoShape 135"/>
          <p:cNvSpPr>
            <a:spLocks noChangeArrowheads="1"/>
          </p:cNvSpPr>
          <p:nvPr/>
        </p:nvSpPr>
        <p:spPr bwMode="auto">
          <a:xfrm>
            <a:off x="6348782" y="895925"/>
            <a:ext cx="2987578" cy="42797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>
              <a:buNone/>
            </a:pPr>
            <a:r>
              <a:rPr lang="cs-CZ" b="1" dirty="0">
                <a:latin typeface="+mn-lt"/>
              </a:rPr>
              <a:t>Digitalizace státní správy</a:t>
            </a:r>
            <a:endParaRPr lang="cs-CZ" b="1" dirty="0">
              <a:latin typeface="+mn-lt"/>
            </a:endParaRPr>
          </a:p>
        </p:txBody>
      </p:sp>
      <p:sp>
        <p:nvSpPr>
          <p:cNvPr id="11" name="AutoShape 135"/>
          <p:cNvSpPr>
            <a:spLocks noChangeArrowheads="1"/>
          </p:cNvSpPr>
          <p:nvPr/>
        </p:nvSpPr>
        <p:spPr bwMode="auto">
          <a:xfrm>
            <a:off x="6378239" y="1412553"/>
            <a:ext cx="2958121" cy="432000"/>
          </a:xfrm>
          <a:prstGeom prst="roundRect">
            <a:avLst>
              <a:gd name="adj" fmla="val 47724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cs-CZ" b="1" dirty="0">
                <a:latin typeface="+mn-lt"/>
              </a:rPr>
              <a:t>Náklady na propuštění zaměstnance</a:t>
            </a:r>
            <a:endParaRPr lang="cs-CZ" b="1" dirty="0">
              <a:latin typeface="+mn-lt"/>
            </a:endParaRPr>
          </a:p>
        </p:txBody>
      </p:sp>
      <p:sp>
        <p:nvSpPr>
          <p:cNvPr id="12" name="AutoShape 135"/>
          <p:cNvSpPr>
            <a:spLocks noChangeArrowheads="1"/>
          </p:cNvSpPr>
          <p:nvPr/>
        </p:nvSpPr>
        <p:spPr bwMode="auto">
          <a:xfrm>
            <a:off x="6348783" y="1888161"/>
            <a:ext cx="2987576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587" lvl="1" indent="0">
              <a:buNone/>
            </a:pPr>
            <a:r>
              <a:rPr lang="cs-CZ" b="1" dirty="0">
                <a:latin typeface="+mn-lt"/>
              </a:rPr>
              <a:t>Ochrana investic</a:t>
            </a:r>
            <a:endParaRPr lang="cs-CZ" b="1" dirty="0">
              <a:latin typeface="+mn-lt"/>
            </a:endParaRPr>
          </a:p>
        </p:txBody>
      </p:sp>
      <p:sp>
        <p:nvSpPr>
          <p:cNvPr id="13" name="AutoShape 135"/>
          <p:cNvSpPr>
            <a:spLocks noChangeArrowheads="1"/>
          </p:cNvSpPr>
          <p:nvPr/>
        </p:nvSpPr>
        <p:spPr bwMode="auto">
          <a:xfrm>
            <a:off x="6365318" y="2372913"/>
            <a:ext cx="2971040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587" lvl="1" indent="0">
              <a:buNone/>
            </a:pPr>
            <a:r>
              <a:rPr lang="cs-CZ" b="1" dirty="0">
                <a:latin typeface="+mn-lt"/>
              </a:rPr>
              <a:t>Příležitost pro </a:t>
            </a:r>
            <a:r>
              <a:rPr lang="cs-CZ" b="1" dirty="0" err="1">
                <a:latin typeface="+mn-lt"/>
              </a:rPr>
              <a:t>startupy</a:t>
            </a:r>
            <a:endParaRPr lang="cs-CZ" b="1" dirty="0">
              <a:latin typeface="+mn-lt"/>
            </a:endParaRPr>
          </a:p>
        </p:txBody>
      </p:sp>
      <p:sp>
        <p:nvSpPr>
          <p:cNvPr id="14" name="AutoShape 135"/>
          <p:cNvSpPr>
            <a:spLocks noChangeArrowheads="1"/>
          </p:cNvSpPr>
          <p:nvPr/>
        </p:nvSpPr>
        <p:spPr bwMode="auto">
          <a:xfrm>
            <a:off x="6348783" y="2849563"/>
            <a:ext cx="2987575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587" lvl="1" indent="0">
              <a:buNone/>
            </a:pPr>
            <a:r>
              <a:rPr lang="cs-CZ" b="1" dirty="0">
                <a:latin typeface="+mn-lt"/>
              </a:rPr>
              <a:t>Nízká společenská podpora podnikavosti</a:t>
            </a:r>
            <a:endParaRPr lang="cs-CZ" b="1" dirty="0">
              <a:latin typeface="+mn-lt"/>
            </a:endParaRPr>
          </a:p>
        </p:txBody>
      </p:sp>
      <p:sp>
        <p:nvSpPr>
          <p:cNvPr id="15" name="AutoShape 135"/>
          <p:cNvSpPr>
            <a:spLocks noChangeArrowheads="1"/>
          </p:cNvSpPr>
          <p:nvPr/>
        </p:nvSpPr>
        <p:spPr bwMode="auto">
          <a:xfrm>
            <a:off x="6348783" y="3357040"/>
            <a:ext cx="2987575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587" lvl="1" indent="0">
              <a:buNone/>
            </a:pPr>
            <a:r>
              <a:rPr lang="cs-CZ" b="1" dirty="0">
                <a:latin typeface="+mn-lt"/>
              </a:rPr>
              <a:t>Nedostatek lidského kapitálu</a:t>
            </a:r>
            <a:endParaRPr lang="cs-CZ" b="1" dirty="0">
              <a:latin typeface="+mn-lt"/>
            </a:endParaRPr>
          </a:p>
        </p:txBody>
      </p:sp>
      <p:sp>
        <p:nvSpPr>
          <p:cNvPr id="16" name="AutoShape 135"/>
          <p:cNvSpPr>
            <a:spLocks noChangeArrowheads="1"/>
          </p:cNvSpPr>
          <p:nvPr/>
        </p:nvSpPr>
        <p:spPr bwMode="auto">
          <a:xfrm>
            <a:off x="6348782" y="3861048"/>
            <a:ext cx="2870634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lIns="324000" tIns="72390" rIns="72390" bIns="72390" anchor="ctr"/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587" lvl="1" indent="0">
              <a:buNone/>
            </a:pPr>
            <a:r>
              <a:rPr lang="cs-CZ" b="1" dirty="0">
                <a:latin typeface="+mn-lt"/>
              </a:rPr>
              <a:t>Vědecký výzkum a R</a:t>
            </a:r>
            <a:r>
              <a:rPr lang="en-US" b="1" dirty="0">
                <a:latin typeface="+mn-lt"/>
              </a:rPr>
              <a:t>&amp;D </a:t>
            </a:r>
            <a:endParaRPr lang="cs-CZ" b="1" dirty="0">
              <a:latin typeface="+mn-lt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5750" y="1586858"/>
            <a:ext cx="3832218" cy="357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/>
          <p:nvPr/>
        </p:nvSpPr>
        <p:spPr>
          <a:xfrm>
            <a:off x="2207568" y="680733"/>
            <a:ext cx="2371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Připravenost na </a:t>
            </a:r>
            <a:endParaRPr lang="cs-CZ" b="1" dirty="0"/>
          </a:p>
          <a:p>
            <a:r>
              <a:rPr lang="cs-CZ" b="1" dirty="0"/>
              <a:t>digitální </a:t>
            </a:r>
            <a:r>
              <a:rPr lang="cs-CZ" b="1" dirty="0"/>
              <a:t>ekonomiku</a:t>
            </a:r>
          </a:p>
        </p:txBody>
      </p:sp>
    </p:spTree>
    <p:extLst>
      <p:ext uri="{BB962C8B-B14F-4D97-AF65-F5344CB8AC3E}">
        <p14:creationId xmlns:p14="http://schemas.microsoft.com/office/powerpoint/2010/main" val="8690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919536" y="188640"/>
            <a:ext cx="8352928" cy="5472608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sk-SK" sz="2400" b="1" i="1" dirty="0">
                <a:solidFill>
                  <a:schemeClr val="bg2"/>
                </a:solidFill>
                <a:effectLst/>
              </a:rPr>
              <a:t>                Prof. Milan Zelený:</a:t>
            </a:r>
          </a:p>
          <a:p>
            <a:pPr marL="18288" indent="0">
              <a:buNone/>
            </a:pP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„Honba 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růstem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přežitkem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z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dob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nedostatku.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Nyní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potřebujeme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aby ekonomika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vzkvétala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vícerozměrně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ne jen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rostla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statisticky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K tomu vedou trendy od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globalizace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k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relokalizaci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–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tj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k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autonomním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soběstačným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lokálním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ekonomikám.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Automatizace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robotizace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jsou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stále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levnější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téměř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vše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lze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dnes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vyrobit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co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nejblíže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k zákazníkovi –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vlastně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přímo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jeho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komunitě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Relokalizací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nemyslím záchranu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místních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dolů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hutí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ale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přechod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na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důstojné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digitální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systémy, podobné tzv.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Baťovým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městům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Málokdo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České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republice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ví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že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Baťa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nevyvážel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boty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ale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zakládal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města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na výrobu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bot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po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celém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světě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Jsme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jediná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kultura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odkazem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této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zkušenosti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ale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nevíme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 tom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nic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natož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abychom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to </a:t>
            </a:r>
            <a:r>
              <a:rPr lang="sk-SK" sz="2400" b="1" i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uměli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.“</a:t>
            </a:r>
            <a: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sk-SK" sz="24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</a:br>
            <a:endParaRPr lang="cs-CZ" sz="2400" b="1" i="1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75520" y="5805264"/>
            <a:ext cx="8568952" cy="914400"/>
          </a:xfrm>
        </p:spPr>
        <p:txBody>
          <a:bodyPr/>
          <a:lstStyle/>
          <a:p>
            <a:r>
              <a:rPr lang="cs-CZ" sz="3200" dirty="0"/>
              <a:t>GLOBALIZACE,  RŮST EKONOMIK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6592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31504" y="5301208"/>
            <a:ext cx="8784976" cy="1138064"/>
          </a:xfrm>
        </p:spPr>
        <p:txBody>
          <a:bodyPr/>
          <a:lstStyle/>
          <a:p>
            <a:r>
              <a:rPr lang="cs-CZ" sz="2800" b="1" dirty="0">
                <a:effectLst/>
              </a:rPr>
              <a:t/>
            </a:r>
            <a:br>
              <a:rPr lang="cs-CZ" sz="2800" b="1" dirty="0">
                <a:effectLst/>
              </a:rPr>
            </a:br>
            <a:r>
              <a:rPr lang="cs-CZ" sz="2800" b="1" dirty="0">
                <a:effectLst/>
              </a:rPr>
              <a:t>VZDĚLANOSTNÍ STRUKTURA OBYVATEL OLOMOUCKÉHO KRAJE V POROVNÁNÍ S ČR </a:t>
            </a:r>
            <a:endParaRPr lang="cs-CZ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705" y="692697"/>
            <a:ext cx="6734430" cy="386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58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568" y="4365104"/>
            <a:ext cx="7709480" cy="2290192"/>
          </a:xfrm>
        </p:spPr>
        <p:txBody>
          <a:bodyPr/>
          <a:lstStyle/>
          <a:p>
            <a:r>
              <a:rPr lang="cs-CZ" sz="5400" dirty="0"/>
              <a:t/>
            </a:r>
            <a:br>
              <a:rPr lang="cs-CZ" sz="5400" dirty="0"/>
            </a:br>
            <a:r>
              <a:rPr lang="cs-CZ" sz="5400" dirty="0"/>
              <a:t/>
            </a:r>
            <a:br>
              <a:rPr lang="cs-CZ" sz="5400" dirty="0"/>
            </a:br>
            <a:r>
              <a:rPr lang="cs-CZ" sz="4000" dirty="0"/>
              <a:t>Ekonomické </a:t>
            </a:r>
            <a:r>
              <a:rPr lang="cs-CZ" sz="4000" dirty="0"/>
              <a:t>výzvy pro Českou </a:t>
            </a:r>
            <a:r>
              <a:rPr lang="cs-CZ" sz="4000" dirty="0"/>
              <a:t>republiku – P4.0</a:t>
            </a:r>
            <a:r>
              <a:rPr lang="cs-CZ" sz="4000" dirty="0"/>
              <a:t/>
            </a:r>
            <a:br>
              <a:rPr lang="cs-CZ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804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03512" y="1058222"/>
            <a:ext cx="8712968" cy="4608512"/>
          </a:xfrm>
          <a:solidFill>
            <a:schemeClr val="tx1"/>
          </a:solidFill>
        </p:spPr>
        <p:txBody>
          <a:bodyPr>
            <a:normAutofit fontScale="55000" lnSpcReduction="20000"/>
          </a:bodyPr>
          <a:lstStyle/>
          <a:p>
            <a:pPr>
              <a:spcAft>
                <a:spcPts val="600"/>
              </a:spcAft>
            </a:pPr>
            <a:endParaRPr lang="cs-CZ" sz="2800" b="1" noProof="1">
              <a:solidFill>
                <a:srgbClr val="C00000"/>
              </a:solidFill>
              <a:effectLst/>
            </a:endParaRP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Především nebezpečnou, namáhavou a škodlivou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Jednoduchou a opakující se  činnosti – algoritmizace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Manuální práce zůstane jen výjimečně (řemesla, poptávka? opravy x nové výrobky?)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Ekonomicky výhodná náhrada lidské práce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Oblasti jako administrativa, prodej, .. Ohroženy vysokoškolské i středoškolské pozice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Senzorické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systémy + kybernetizace – zvládání reakce na prostředí, vyhodnocování změn 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Nové obchodní modely – propojení se zákazníky – úspory tradičních obchodních činností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Mění se podoba tradičních odvětví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Stabilní </a:t>
            </a:r>
            <a:r>
              <a:rPr lang="cs-CZ" sz="29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pracovní pozice </a:t>
            </a:r>
            <a:r>
              <a:rPr lang="cs-CZ" sz="2900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– profese, jejichž výkon vyžaduje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aktivní vyjednávání, kreativitu či sociální inteligenci + některé činnosti vyžadující jemnou motoriku a komplexní vním</a:t>
            </a:r>
            <a:r>
              <a:rPr lang="cs-CZ" sz="2900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ání budou ohroženy v podstatně</a:t>
            </a:r>
            <a:r>
              <a:rPr lang="cs-CZ" sz="2900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menší míře, neboť jejich automatizace je zatím obtížná</a:t>
            </a:r>
            <a:r>
              <a:rPr lang="cs-CZ" sz="2900" b="1" dirty="0">
                <a:effectLst/>
                <a:latin typeface="Calibri" panose="020F0502020204030204" pitchFamily="34" charset="0"/>
              </a:rPr>
              <a:t>. </a:t>
            </a:r>
          </a:p>
          <a:p>
            <a:endParaRPr lang="cs-CZ" sz="29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03512" y="5733256"/>
            <a:ext cx="8856984" cy="698376"/>
          </a:xfrm>
        </p:spPr>
        <p:txBody>
          <a:bodyPr/>
          <a:lstStyle/>
          <a:p>
            <a:pPr algn="ctr"/>
            <a:r>
              <a:rPr lang="cs-CZ" sz="4000" b="1" cap="all" dirty="0"/>
              <a:t/>
            </a:r>
            <a:br>
              <a:rPr lang="cs-CZ" sz="4000" b="1" cap="all" dirty="0"/>
            </a:br>
            <a:r>
              <a:rPr lang="cs-CZ" sz="4000" b="1" cap="all" dirty="0"/>
              <a:t/>
            </a:r>
            <a:br>
              <a:rPr lang="cs-CZ" sz="4000" b="1" cap="all" dirty="0"/>
            </a:br>
            <a:r>
              <a:rPr lang="cs-CZ" sz="3200" b="1" cap="all" dirty="0"/>
              <a:t>Jakou práci přenecháme robotům?</a:t>
            </a:r>
            <a:endParaRPr lang="cs-CZ" sz="3200" dirty="0"/>
          </a:p>
        </p:txBody>
      </p:sp>
      <p:sp>
        <p:nvSpPr>
          <p:cNvPr id="4" name="Obdélník 3"/>
          <p:cNvSpPr/>
          <p:nvPr/>
        </p:nvSpPr>
        <p:spPr>
          <a:xfrm>
            <a:off x="1703512" y="116632"/>
            <a:ext cx="820891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cs-CZ" sz="2400" b="1" i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cs-CZ" sz="2400" b="1" noProof="1">
                <a:solidFill>
                  <a:srgbClr val="FFFFFF"/>
                </a:solidFill>
                <a:latin typeface="Calibri" panose="020F0502020204030204" pitchFamily="34" charset="0"/>
              </a:rPr>
              <a:t>ZÁNIK – TRANSFORMACE – </a:t>
            </a:r>
            <a:r>
              <a:rPr lang="cs-CZ" sz="2400" b="1" noProof="1">
                <a:solidFill>
                  <a:srgbClr val="FFFFFF"/>
                </a:solidFill>
                <a:latin typeface="Calibri" panose="020F0502020204030204" pitchFamily="34" charset="0"/>
              </a:rPr>
              <a:t>VZNIK</a:t>
            </a:r>
          </a:p>
          <a:p>
            <a:pPr algn="ctr">
              <a:spcAft>
                <a:spcPts val="600"/>
              </a:spcAft>
            </a:pPr>
            <a:r>
              <a:rPr lang="cs-CZ" sz="2400" b="1" noProof="1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cs-CZ" sz="2400" b="1" noProof="1">
                <a:solidFill>
                  <a:srgbClr val="FFFFFF"/>
                </a:solidFill>
                <a:latin typeface="Calibri" panose="020F0502020204030204" pitchFamily="34" charset="0"/>
              </a:rPr>
              <a:t>pracovních příležitostí</a:t>
            </a:r>
          </a:p>
        </p:txBody>
      </p:sp>
    </p:spTree>
    <p:extLst>
      <p:ext uri="{BB962C8B-B14F-4D97-AF65-F5344CB8AC3E}">
        <p14:creationId xmlns:p14="http://schemas.microsoft.com/office/powerpoint/2010/main" val="25316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919536" y="404664"/>
            <a:ext cx="8136904" cy="5472608"/>
          </a:xfrm>
          <a:solidFill>
            <a:schemeClr val="tx1"/>
          </a:solidFill>
        </p:spPr>
        <p:txBody>
          <a:bodyPr>
            <a:noAutofit/>
          </a:bodyPr>
          <a:lstStyle/>
          <a:p>
            <a:pPr>
              <a:buFont typeface="Palatino Linotype" pitchFamily="18" charset="0"/>
              <a:buChar char="α"/>
            </a:pPr>
            <a:endParaRPr lang="cs-CZ" sz="16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 marL="18288" indent="0">
              <a:buNone/>
            </a:pPr>
            <a:r>
              <a:rPr lang="cs-CZ" sz="16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     </a:t>
            </a:r>
            <a:r>
              <a:rPr lang="cs-CZ" sz="2000" b="1" i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Není </a:t>
            </a:r>
            <a:r>
              <a:rPr lang="cs-CZ" sz="2000" b="1" i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otázkou, jestli P 4.0 chceme, ale jak se na něj </a:t>
            </a:r>
            <a:r>
              <a:rPr lang="cs-CZ" sz="2000" b="1" i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připravíme</a:t>
            </a:r>
            <a:endParaRPr lang="cs-CZ" sz="2000" b="1" i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Palatino Linotype" pitchFamily="18" charset="0"/>
              <a:buChar char="α"/>
            </a:pP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Cílem </a:t>
            </a:r>
            <a:r>
              <a:rPr lang="cs-CZ" sz="1600" b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je využít procesy robotizace, informatizace a </a:t>
            </a:r>
            <a:r>
              <a:rPr lang="cs-CZ" sz="1600" b="1" u="sng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kybernetizace</a:t>
            </a:r>
            <a:r>
              <a:rPr lang="cs-CZ" sz="1600" b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jako příležitost 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 rozvoji společnosti, nikoli jako její ohrožení. </a:t>
            </a:r>
          </a:p>
          <a:p>
            <a:pPr>
              <a:buFont typeface="Palatino Linotype" pitchFamily="18" charset="0"/>
              <a:buChar char="α"/>
            </a:pP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 horizontu </a:t>
            </a:r>
            <a:r>
              <a:rPr lang="cs-CZ" sz="1600" b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15-20 let dojde zcela jistě k zániku některých profesí nebo k podstatným změnám 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 jejich vykonávání, zároveň ale dojde k</a:t>
            </a:r>
            <a:r>
              <a:rPr lang="cs-CZ" sz="1600" b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 rozšíření zaměstnanosti zejména ve službách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ke vzniku profesí nových.</a:t>
            </a:r>
          </a:p>
          <a:p>
            <a:pPr>
              <a:buFont typeface="Palatino Linotype" pitchFamily="18" charset="0"/>
              <a:buChar char="α"/>
            </a:pP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Zejména k nahrazování rutinních činností, v manuálních i kognitivních profesích </a:t>
            </a:r>
          </a:p>
          <a:p>
            <a:pPr>
              <a:buFont typeface="Palatino Linotype" pitchFamily="18" charset="0"/>
              <a:buChar char="α"/>
            </a:pP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 v případě nerutinních činností, které u kognitivních činností jsou umožněny dostupností dostatečného množství dat </a:t>
            </a:r>
            <a:r>
              <a:rPr lang="cs-CZ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(big data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), </a:t>
            </a:r>
          </a:p>
          <a:p>
            <a:pPr>
              <a:buFont typeface="Palatino Linotype" pitchFamily="18" charset="0"/>
              <a:buChar char="α"/>
            </a:pP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Zavádění robotů do praxe bude podmíněno </a:t>
            </a:r>
            <a:r>
              <a:rPr lang="cs-CZ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cenou takovýchto robotů, 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resp. poměrem mezi jejich cenou, cenou lidské práce a jejich výkonností.</a:t>
            </a:r>
          </a:p>
          <a:p>
            <a:pPr>
              <a:buFont typeface="Palatino Linotype" pitchFamily="18" charset="0"/>
              <a:buChar char="α"/>
            </a:pP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Situace na trhu práce bude ovlivňována i mírou nesouladu mezi nabízenými a požadovanými znalostmi a dovednostmi, jehož rozsah bude záviset na zájmu mladých lidí o studium trhem práce požadovaných oborů a obecně na ochotě a možnostech populace </a:t>
            </a:r>
            <a:r>
              <a:rPr lang="cs-CZ" sz="16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doplňovat si znalosti a dovednosti v průběhu celého profesního života</a:t>
            </a:r>
            <a:r>
              <a:rPr lang="cs-CZ" sz="1600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.</a:t>
            </a:r>
            <a:r>
              <a:rPr lang="cs-CZ" sz="1600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</a:p>
          <a:p>
            <a:pPr>
              <a:buNone/>
            </a:pPr>
            <a:r>
              <a:rPr lang="cs-CZ" sz="1600" i="1" dirty="0">
                <a:solidFill>
                  <a:schemeClr val="bg2"/>
                </a:solidFill>
                <a:effectLst/>
              </a:rPr>
              <a:t> </a:t>
            </a:r>
            <a:endParaRPr lang="cs-CZ" sz="1600" dirty="0">
              <a:solidFill>
                <a:schemeClr val="bg2"/>
              </a:solidFill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524001" y="5805264"/>
            <a:ext cx="9109087" cy="720080"/>
          </a:xfrm>
        </p:spPr>
        <p:txBody>
          <a:bodyPr/>
          <a:lstStyle/>
          <a:p>
            <a:pPr algn="ctr"/>
            <a:r>
              <a:rPr lang="cs-CZ" sz="3200" b="1" dirty="0"/>
              <a:t>CHCEME P 4.0?   JSME PŘIPRAVENI?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62000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03512" y="4437112"/>
            <a:ext cx="8712968" cy="2938264"/>
          </a:xfrm>
        </p:spPr>
        <p:txBody>
          <a:bodyPr/>
          <a:lstStyle/>
          <a:p>
            <a:pPr algn="ctr"/>
            <a:r>
              <a:rPr lang="cs-CZ" sz="3200" dirty="0"/>
              <a:t>JAK BUDEME PRACOVAT A JAKÉ PRÁCE PŘENECHÁME ROBOTŮM?</a:t>
            </a:r>
            <a:r>
              <a:rPr lang="cs-CZ" sz="5400" dirty="0"/>
              <a:t/>
            </a:r>
            <a:br>
              <a:rPr lang="cs-CZ" sz="5400" dirty="0"/>
            </a:br>
            <a:endParaRPr lang="cs-CZ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64" y="332656"/>
            <a:ext cx="391262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rc_mi" descr="http://i.idnes.cz/12/061/cl6/PKA2be0fe_robot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16632"/>
            <a:ext cx="2736344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143672" y="18448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4" descr="Výsledek obrázku pro česká továrna budoucnosti, foto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950" y="1844824"/>
            <a:ext cx="5165427" cy="290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2" descr="Digitální továrna Siemensu v Německu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754" y="3501008"/>
            <a:ext cx="4346247" cy="2072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570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143672" y="685802"/>
            <a:ext cx="6609928" cy="4327375"/>
          </a:xfrm>
          <a:solidFill>
            <a:schemeClr val="tx1"/>
          </a:solidFill>
        </p:spPr>
        <p:txBody>
          <a:bodyPr/>
          <a:lstStyle/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ČR si vedla v transformaci velmi dobře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 ekonomické krize se vzpamatovávala pomalu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Opět se jí daří – ale nízké mzdy a chudá území</a:t>
            </a:r>
          </a:p>
          <a:p>
            <a:r>
              <a:rPr lang="cs-CZ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 čem je problém?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Limity dalšího růstu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Nové příležitosti x hrozby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Budoucí povolání 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Vzdělávání</a:t>
            </a: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Mladá generace</a:t>
            </a:r>
            <a:endParaRPr lang="cs-CZ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31504" y="5157192"/>
            <a:ext cx="8928992" cy="914400"/>
          </a:xfrm>
        </p:spPr>
        <p:txBody>
          <a:bodyPr/>
          <a:lstStyle/>
          <a:p>
            <a:r>
              <a:rPr lang="cs-CZ" sz="2800" b="1" dirty="0"/>
              <a:t>KDE JSME? CO NÁS ČEKÁ? CO MUSÍME UDĚLAT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16163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0" y="6016064"/>
            <a:ext cx="9144000" cy="650400"/>
          </a:xfrm>
        </p:spPr>
        <p:txBody>
          <a:bodyPr/>
          <a:lstStyle/>
          <a:p>
            <a:pPr algn="ctr"/>
            <a:r>
              <a:rPr lang="cs-CZ" sz="2400" b="1" cap="all" dirty="0"/>
              <a:t>Přebytek pracovníků nebo pracovních míst?</a:t>
            </a:r>
            <a:endParaRPr lang="cs-CZ" sz="2400" b="1" cap="all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120336" y="2636913"/>
            <a:ext cx="1224136" cy="1152129"/>
          </a:xfrm>
        </p:spPr>
        <p:txBody>
          <a:bodyPr/>
          <a:lstStyle/>
          <a:p>
            <a:pPr>
              <a:defRPr/>
            </a:pPr>
            <a:r>
              <a:rPr lang="cs-CZ" sz="1400" dirty="0">
                <a:solidFill>
                  <a:schemeClr val="tx1"/>
                </a:solidFill>
              </a:rPr>
              <a:t>Zdroj: </a:t>
            </a:r>
            <a:endParaRPr lang="cs-CZ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cs-CZ" sz="1400" dirty="0">
                <a:solidFill>
                  <a:schemeClr val="tx1"/>
                </a:solidFill>
              </a:rPr>
              <a:t>OECD </a:t>
            </a:r>
            <a:r>
              <a:rPr lang="cs-CZ" sz="1400" dirty="0" err="1">
                <a:solidFill>
                  <a:schemeClr val="tx1"/>
                </a:solidFill>
              </a:rPr>
              <a:t>Employment</a:t>
            </a:r>
            <a:r>
              <a:rPr lang="cs-CZ" sz="1400" dirty="0">
                <a:solidFill>
                  <a:schemeClr val="tx1"/>
                </a:solidFill>
              </a:rPr>
              <a:t> Outlook 2016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 flipH="1" flipV="1">
            <a:off x="2161849" y="1079025"/>
            <a:ext cx="45719" cy="45719"/>
          </a:xfrm>
          <a:ln>
            <a:noFill/>
          </a:ln>
        </p:spPr>
        <p:txBody>
          <a:bodyPr/>
          <a:lstStyle/>
          <a:p>
            <a:pPr>
              <a:defRPr/>
            </a:pPr>
            <a:endParaRPr lang="cs-CZ" dirty="0"/>
          </a:p>
        </p:txBody>
      </p:sp>
      <p:pic>
        <p:nvPicPr>
          <p:cNvPr id="8" name="Zástupný symbol pro obsah 7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47"/>
          <a:stretch/>
        </p:blipFill>
        <p:spPr bwMode="auto">
          <a:xfrm>
            <a:off x="1987573" y="485966"/>
            <a:ext cx="7128792" cy="35911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Obdélník 8"/>
          <p:cNvSpPr/>
          <p:nvPr/>
        </p:nvSpPr>
        <p:spPr>
          <a:xfrm>
            <a:off x="1631504" y="116632"/>
            <a:ext cx="89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Podíl pracovních míst s</a:t>
            </a:r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vysokým </a:t>
            </a:r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ohrožení </a:t>
            </a:r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automatizací a </a:t>
            </a:r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 </a:t>
            </a:r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výraznou </a:t>
            </a:r>
            <a:r>
              <a:rPr lang="cs-CZ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změnou (v %)</a:t>
            </a:r>
            <a:endParaRPr lang="cs-CZ" b="1" dirty="0">
              <a:latin typeface="+mj-lt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995134" y="4138543"/>
            <a:ext cx="8061307" cy="1938992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ČR – střednědobé období: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r>
              <a:rPr lang="cs-CZ" sz="2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pracovních míst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(cca 400 tis.) vysoce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ohroženo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automatizací;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(cca 1,4 mil.) pracovních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míst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podstatné změny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vykonávaných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činnostech;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demografie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práceschopná populace ve věkové skupině 20-64 let – pokles o cca 400 tis (během 15 let)</a:t>
            </a:r>
            <a:endParaRPr lang="cs-CZ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1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75520" y="5324490"/>
            <a:ext cx="8352928" cy="994122"/>
          </a:xfrm>
        </p:spPr>
        <p:txBody>
          <a:bodyPr>
            <a:noAutofit/>
          </a:bodyPr>
          <a:lstStyle/>
          <a:p>
            <a:pPr algn="l"/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effectLst/>
              </a:rPr>
              <a:t>DESET PROFESÍ S NEJVĚTŠÍM INDEXEM </a:t>
            </a:r>
            <a:b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effectLst/>
              </a:rPr>
            </a:br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effectLst/>
              </a:rPr>
              <a:t>OHROŽENÍ DIGITALIZACÍ</a:t>
            </a:r>
            <a:endParaRPr lang="cs-CZ" sz="2800" dirty="0">
              <a:effectLst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813594"/>
              </p:ext>
            </p:extLst>
          </p:nvPr>
        </p:nvGraphicFramePr>
        <p:xfrm>
          <a:off x="2135560" y="404664"/>
          <a:ext cx="8208912" cy="4608512"/>
        </p:xfrm>
        <a:graphic>
          <a:graphicData uri="http://schemas.openxmlformats.org/drawingml/2006/table">
            <a:tbl>
              <a:tblPr/>
              <a:tblGrid>
                <a:gridCol w="101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3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ISCO-3 Kód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Název profese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Index ohrožení digitalizací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Úředníci pro zpracování číselných údajů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Všeobecní administrativní pracovníci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Řidiči motocyklů a automobilů (kromě nákladních)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Pokladníci a prodavači vstupenek a jízdenek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Kvalifikovaní pracovníci v lesnictví a příbuzných oblastech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722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Kováři, nástrojaři a příbuzní pracovníci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Ostatní úředníci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Sekretáři (všeobecní)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Obsluha pojízdných zařízení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612+921</a:t>
                      </a:r>
                      <a:endParaRPr lang="cs-CZ" sz="16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Chovatelé zvířat </a:t>
                      </a:r>
                      <a:r>
                        <a:rPr lang="cs-CZ" sz="1600" b="1" kern="1200" dirty="0" smtClean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+ pomocní </a:t>
                      </a:r>
                      <a:r>
                        <a:rPr lang="cs-CZ" sz="1600" b="1" kern="1200" dirty="0" err="1" smtClean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prac</a:t>
                      </a:r>
                      <a:r>
                        <a:rPr lang="cs-CZ" sz="1600" b="1" kern="1200" dirty="0" smtClean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. v zemědělství , les.,ryb.</a:t>
                      </a:r>
                      <a:endParaRPr lang="cs-CZ" sz="1600" b="1" kern="12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Obdélník 4"/>
          <p:cNvSpPr/>
          <p:nvPr/>
        </p:nvSpPr>
        <p:spPr>
          <a:xfrm>
            <a:off x="7752184" y="5949281"/>
            <a:ext cx="2664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</a:rPr>
              <a:t>Zdroj: Chmelař a kol. Dopady digitalizace na trh práce v ČR a EU. </a:t>
            </a:r>
          </a:p>
          <a:p>
            <a:r>
              <a:rPr lang="cs-CZ" sz="14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</a:rPr>
              <a:t>Úřad vlády, prosinec 2015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72974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063552" y="5526524"/>
            <a:ext cx="7560840" cy="792088"/>
          </a:xfrm>
        </p:spPr>
        <p:txBody>
          <a:bodyPr>
            <a:noAutofit/>
          </a:bodyPr>
          <a:lstStyle/>
          <a:p>
            <a:pPr algn="l"/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effectLst/>
              </a:rPr>
              <a:t>DESET PROFESÍ S NEJNIŽŠÍM INDEXEM </a:t>
            </a:r>
            <a:b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effectLst/>
              </a:rPr>
            </a:br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effectLst/>
              </a:rPr>
              <a:t>OHROŽENÍ DIGITALIZACÍ</a:t>
            </a:r>
            <a:endParaRPr lang="cs-CZ" sz="2800" dirty="0">
              <a:effectLst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1102155"/>
              </p:ext>
            </p:extLst>
          </p:nvPr>
        </p:nvGraphicFramePr>
        <p:xfrm>
          <a:off x="2207569" y="332658"/>
          <a:ext cx="7920879" cy="4819443"/>
        </p:xfrm>
        <a:graphic>
          <a:graphicData uri="http://schemas.openxmlformats.org/drawingml/2006/table">
            <a:tbl>
              <a:tblPr/>
              <a:tblGrid>
                <a:gridCol w="966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5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9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4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ISCO-3 Kód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Název profese 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Index ohrožení digitalizací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142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Řídící pracovníci v maloobchodě a velkoobchodě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0,000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221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Lékaři (kromě zubních lékařů)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0,001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222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Všeobecné sestry a porodní asistentky se specializací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0,002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134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Řídící pracovníci v oblasti vzdělávání, zdravotnictví, v sociálních a jiných oblastech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0,002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122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Řídící pracovníci v oblasti obchodu, marketingu, výzkumu, vývoje, reklamy a styku s veřejností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0,005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231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Učitelé na vysokých a vyšších odborných školách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0,008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9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133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Řídící pracovníci v oblasti informačních a komunikačních technologií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0,008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141+131</a:t>
                      </a:r>
                      <a:endParaRPr lang="cs-CZ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Řídící pracovníci v oblasti </a:t>
                      </a:r>
                      <a:r>
                        <a:rPr lang="cs-CZ" sz="1600" b="1" dirty="0" smtClean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služeb, zemědělství a živ. prostředí </a:t>
                      </a:r>
                      <a:endParaRPr lang="cs-CZ" sz="16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0,010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226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Ostatní specialisté v oblasti zdravotnictví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0,011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264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Spisovatelé, novináři a jazykovědci 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0,058</a:t>
                      </a:r>
                    </a:p>
                  </a:txBody>
                  <a:tcPr marL="60652" marR="60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Obdélník 4"/>
          <p:cNvSpPr/>
          <p:nvPr/>
        </p:nvSpPr>
        <p:spPr>
          <a:xfrm>
            <a:off x="8003704" y="5949281"/>
            <a:ext cx="2664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</a:rPr>
              <a:t>Zdroj: Chmelař a kol. Dopady digitalizace na trh práce v ČR a EU. </a:t>
            </a:r>
          </a:p>
          <a:p>
            <a:r>
              <a:rPr lang="cs-CZ" sz="14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</a:rPr>
              <a:t>Úřad vlády, prosinec 2015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3149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79576" y="4149080"/>
            <a:ext cx="7709480" cy="2146176"/>
          </a:xfrm>
        </p:spPr>
        <p:txBody>
          <a:bodyPr/>
          <a:lstStyle/>
          <a:p>
            <a:r>
              <a:rPr lang="cs-CZ" sz="4800" dirty="0"/>
              <a:t>Kde </a:t>
            </a:r>
            <a:r>
              <a:rPr lang="cs-CZ" sz="4800" dirty="0"/>
              <a:t>mohou být nové </a:t>
            </a:r>
            <a:r>
              <a:rPr lang="cs-CZ" sz="4800" dirty="0"/>
              <a:t> pracovní </a:t>
            </a:r>
            <a:r>
              <a:rPr lang="cs-CZ" sz="4800" dirty="0"/>
              <a:t>příležitosti </a:t>
            </a:r>
            <a:br>
              <a:rPr lang="cs-CZ" sz="4800" dirty="0"/>
            </a:b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4416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75520" y="6165304"/>
            <a:ext cx="8640960" cy="504056"/>
          </a:xfrm>
        </p:spPr>
        <p:txBody>
          <a:bodyPr>
            <a:noAutofit/>
          </a:bodyPr>
          <a:lstStyle/>
          <a:p>
            <a:pPr algn="ctr"/>
            <a:r>
              <a:rPr lang="cs-CZ" sz="2900" b="1" cap="all" dirty="0"/>
              <a:t>Bude nových pracovních příležitostí dostatek?</a:t>
            </a:r>
            <a:endParaRPr lang="cs-CZ" sz="2900" b="1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47528" y="476672"/>
            <a:ext cx="8712968" cy="4896544"/>
          </a:xfrm>
          <a:solidFill>
            <a:schemeClr val="tx1"/>
          </a:solidFill>
        </p:spPr>
        <p:txBody>
          <a:bodyPr>
            <a:noAutofit/>
          </a:bodyPr>
          <a:lstStyle/>
          <a:p>
            <a:pPr lvl="1">
              <a:buFont typeface="Wingdings" pitchFamily="2" charset="2"/>
              <a:buChar char="§"/>
            </a:pPr>
            <a:r>
              <a:rPr lang="cs-CZ" sz="18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Vznik zcela nových pracovních příležitostí </a:t>
            </a:r>
            <a:r>
              <a:rPr lang="cs-CZ" sz="18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vyvolaných technologiemi (ICT profese; vývoj, výroba a údržba zařízení nové generace; start-upy a sebezaměstnání; synergické efekty ICT a dalších technologií, …)</a:t>
            </a:r>
          </a:p>
          <a:p>
            <a:pPr lvl="1">
              <a:buFont typeface="Wingdings" pitchFamily="2" charset="2"/>
              <a:buChar char="§"/>
            </a:pPr>
            <a:r>
              <a:rPr lang="cs-CZ" sz="18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Efekty</a:t>
            </a:r>
            <a:r>
              <a:rPr lang="cs-CZ" sz="1800" b="1" noProof="1">
                <a:effectLst/>
                <a:latin typeface="Calibri" panose="020F0502020204030204" pitchFamily="34" charset="0"/>
              </a:rPr>
              <a:t> </a:t>
            </a:r>
            <a:r>
              <a:rPr lang="cs-CZ" sz="18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doplňkovosti, kapitalizace</a:t>
            </a:r>
          </a:p>
          <a:p>
            <a:pPr lvl="1">
              <a:buFont typeface="Wingdings" pitchFamily="2" charset="2"/>
              <a:buChar char="§"/>
            </a:pPr>
            <a:r>
              <a:rPr lang="cs-CZ" sz="18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Stabilní profese </a:t>
            </a:r>
          </a:p>
          <a:p>
            <a:pPr lvl="1">
              <a:buFont typeface="Wingdings" pitchFamily="2" charset="2"/>
              <a:buChar char="§"/>
            </a:pPr>
            <a:r>
              <a:rPr lang="cs-CZ" sz="18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Možnosti</a:t>
            </a:r>
            <a:r>
              <a:rPr lang="cs-CZ" sz="1800" b="1" noProof="1">
                <a:effectLst/>
                <a:latin typeface="Calibri" panose="020F0502020204030204" pitchFamily="34" charset="0"/>
              </a:rPr>
              <a:t> </a:t>
            </a:r>
            <a:r>
              <a:rPr lang="cs-CZ" sz="18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rozšíření </a:t>
            </a:r>
            <a:r>
              <a:rPr lang="cs-CZ" sz="18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pracovních příležitostí v dosud nesaturovaných oblastech </a:t>
            </a:r>
            <a:r>
              <a:rPr lang="cs-CZ" sz="1800" b="1" u="sng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společenských služeb </a:t>
            </a:r>
            <a:r>
              <a:rPr lang="cs-CZ" sz="18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(výchova a vzdělávání, sociální služby, zdravotnictví, volný čas a podpora zdravého života, ochrana životního prostředí, rozvoj chytrých služeb městské infrastruktury, atd.</a:t>
            </a:r>
          </a:p>
          <a:p>
            <a:pPr lvl="1">
              <a:buNone/>
            </a:pPr>
            <a:r>
              <a:rPr lang="cs-CZ" sz="18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Zrychlování strukturálních změn –</a:t>
            </a:r>
            <a:r>
              <a:rPr lang="cs-CZ" sz="1800" b="1" dirty="0">
                <a:effectLst/>
                <a:latin typeface="Calibri" panose="020F0502020204030204" pitchFamily="34" charset="0"/>
              </a:rPr>
              <a:t> </a:t>
            </a:r>
            <a:r>
              <a:rPr lang="cs-CZ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všechny nové profese si ani </a:t>
            </a:r>
            <a:r>
              <a:rPr lang="cs-CZ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neumíme představit </a:t>
            </a:r>
            <a:r>
              <a:rPr lang="cs-CZ" sz="18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- NEBEZPEČÍ STRUKTURÁLNÍCH NESOULADŮ</a:t>
            </a:r>
            <a:endParaRPr lang="cs-CZ" sz="18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 lvl="1">
              <a:buNone/>
            </a:pPr>
            <a:r>
              <a:rPr lang="cs-CZ" sz="1800" b="1" noProof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Větší úbytek než tvorba nových pracovních příležitostí</a:t>
            </a:r>
            <a:r>
              <a:rPr lang="cs-CZ" sz="18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 závislost i na ekonomickém růstu</a:t>
            </a:r>
            <a:r>
              <a:rPr lang="cs-CZ" sz="18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; nutný výzkum specifických </a:t>
            </a:r>
            <a:r>
              <a:rPr lang="cs-CZ" sz="18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podmínek v ČR; vliv netechnologických faktorů.</a:t>
            </a:r>
          </a:p>
        </p:txBody>
      </p:sp>
    </p:spTree>
    <p:extLst>
      <p:ext uri="{BB962C8B-B14F-4D97-AF65-F5344CB8AC3E}">
        <p14:creationId xmlns:p14="http://schemas.microsoft.com/office/powerpoint/2010/main" val="24121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47528" y="188640"/>
            <a:ext cx="8568952" cy="5616624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cs-CZ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Nejen v průmyslu – </a:t>
            </a: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Energetika,</a:t>
            </a: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Doprava a </a:t>
            </a: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logistika, </a:t>
            </a: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Obchod, Finanční a pojišťovací služby, Služby pro podniky, Zdravotní péče, Smart </a:t>
            </a:r>
            <a:r>
              <a:rPr lang="cs-CZ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Cities</a:t>
            </a:r>
            <a:endParaRPr lang="cs-CZ" sz="2000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Odhady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dopadu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P 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4.0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/>
              </a:rPr>
              <a:t>zpracovatelsky</a:t>
            </a: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/>
              </a:rPr>
              <a:t>průmysl</a:t>
            </a: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Německu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v </a:t>
            </a:r>
            <a:r>
              <a:rPr lang="cs-CZ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následujících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deseti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letech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–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výrazné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zvýšení</a:t>
            </a:r>
            <a:r>
              <a:rPr lang="en-US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zaměstnanosti</a:t>
            </a:r>
            <a:r>
              <a:rPr lang="en-US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</a:p>
          <a:p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Nejrychlejši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růst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(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až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0,9 %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ročně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) 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se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logicky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očekáva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strojírenstvi</a:t>
            </a:r>
            <a:r>
              <a:rPr lang="en-US" sz="2000" b="1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́</a:t>
            </a:r>
            <a:r>
              <a:rPr lang="en-US" sz="2000" b="1" dirty="0">
                <a:effectLst/>
                <a:latin typeface="Calibri" panose="020F0502020204030204" pitchFamily="34" charset="0"/>
                <a:cs typeface="Calibri"/>
              </a:rPr>
              <a:t>,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ktere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je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producentem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výrobních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zařízeni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nove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generace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pro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všechna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uživatelska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odvětvi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́.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Vyvola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to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výraznou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poptávku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po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nových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profesích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,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ktere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budou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propojovat</a:t>
            </a:r>
            <a:r>
              <a:rPr lang="en-US" sz="2000" b="1" dirty="0"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strojni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inženýrstvi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se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znalostmi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elektroniky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,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kybernetiky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a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informatiky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. </a:t>
            </a:r>
            <a:endParaRPr lang="en-US" sz="2000" dirty="0">
              <a:solidFill>
                <a:schemeClr val="bg2"/>
              </a:solidFill>
              <a:effectLst/>
              <a:latin typeface="Calibri" panose="020F0502020204030204" pitchFamily="34" charset="0"/>
              <a:cs typeface="Calibri"/>
            </a:endParaRPr>
          </a:p>
          <a:p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Vedle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specialistů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mechatroniku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a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robotiku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to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jsou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zejména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návrháři</a:t>
            </a:r>
            <a:r>
              <a:rPr lang="en-US" sz="2000" b="1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 a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konstruktéři</a:t>
            </a:r>
            <a:r>
              <a:rPr lang="en-US" sz="2000" b="1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vestavěných</a:t>
            </a:r>
            <a:r>
              <a:rPr lang="en-US" sz="2000" b="1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systémů</a:t>
            </a:r>
            <a:r>
              <a:rPr lang="en-US" sz="2000" dirty="0">
                <a:effectLst/>
                <a:latin typeface="Calibri" panose="020F0502020204030204" pitchFamily="34" charset="0"/>
                <a:cs typeface="Calibri"/>
              </a:rPr>
              <a:t>,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ktere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budou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součásti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inteligentních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strojů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,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návrháři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a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konstruktéři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aplikaci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řízeni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v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reálném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čase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,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apod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. 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cs typeface="Calibri"/>
            </a:endParaRPr>
          </a:p>
          <a:p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Využíváni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nových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zařízeni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vyvola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dále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vznik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profesi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́ pro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jejich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údržbu</a:t>
            </a:r>
            <a:r>
              <a:rPr lang="en-US" sz="2000" b="1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 a </a:t>
            </a:r>
            <a:r>
              <a:rPr lang="en-US" sz="2000" b="1" dirty="0" err="1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seřizováni</a:t>
            </a:r>
            <a:r>
              <a:rPr lang="en-US" sz="2000" b="1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́,</a:t>
            </a:r>
            <a:r>
              <a:rPr lang="en-US" sz="2000" dirty="0">
                <a:solidFill>
                  <a:srgbClr val="0099FF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o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údržbu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a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aktualizaci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softwaru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atd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. 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cs typeface="Calibri"/>
            </a:endParaRPr>
          </a:p>
          <a:p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Znalostně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náročné</a:t>
            </a:r>
            <a:r>
              <a:rPr lang="en-US" sz="2000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 </a:t>
            </a:r>
            <a:r>
              <a:rPr lang="en-US" sz="2000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/>
              </a:rPr>
              <a:t>služby</a:t>
            </a:r>
            <a:endParaRPr lang="en-US" sz="2000" dirty="0">
              <a:solidFill>
                <a:schemeClr val="bg2"/>
              </a:solidFill>
              <a:effectLst/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5805264"/>
            <a:ext cx="9036496" cy="720080"/>
          </a:xfrm>
        </p:spPr>
        <p:txBody>
          <a:bodyPr/>
          <a:lstStyle/>
          <a:p>
            <a:pPr algn="ctr"/>
            <a:r>
              <a:rPr lang="en-US" sz="2800" b="1" dirty="0"/>
              <a:t>PRACOVNÍ UPLATNĚNÍ I V PRŮMYSLU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776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5445224"/>
            <a:ext cx="8784976" cy="1080120"/>
          </a:xfrm>
        </p:spPr>
        <p:txBody>
          <a:bodyPr>
            <a:noAutofit/>
          </a:bodyPr>
          <a:lstStyle/>
          <a:p>
            <a:pPr algn="ctr"/>
            <a:r>
              <a:rPr lang="cs-CZ" sz="2800" b="1" cap="all" dirty="0"/>
              <a:t>Změny </a:t>
            </a:r>
            <a:r>
              <a:rPr lang="cs-CZ" sz="2800" b="1" cap="all" dirty="0"/>
              <a:t/>
            </a:r>
            <a:br>
              <a:rPr lang="cs-CZ" sz="2800" b="1" cap="all" dirty="0"/>
            </a:br>
            <a:r>
              <a:rPr lang="cs-CZ" sz="2800" b="1" cap="all" dirty="0"/>
              <a:t>c</a:t>
            </a:r>
            <a:r>
              <a:rPr lang="en-US" sz="2800" b="1" cap="all" dirty="0" err="1"/>
              <a:t>harakter</a:t>
            </a:r>
            <a:r>
              <a:rPr lang="cs-CZ" sz="2800" b="1" cap="all" dirty="0"/>
              <a:t>u</a:t>
            </a:r>
            <a:r>
              <a:rPr lang="en-US" sz="2800" b="1" cap="all" dirty="0"/>
              <a:t> a </a:t>
            </a:r>
            <a:r>
              <a:rPr lang="en-US" sz="2800" b="1" cap="all" dirty="0" err="1"/>
              <a:t>organizace</a:t>
            </a:r>
            <a:r>
              <a:rPr lang="en-US" sz="2800" b="1" cap="all" dirty="0"/>
              <a:t> </a:t>
            </a:r>
            <a:r>
              <a:rPr lang="en-US" sz="2800" b="1" cap="all" dirty="0" err="1"/>
              <a:t>práce</a:t>
            </a:r>
            <a:endParaRPr lang="en-US" sz="2800" b="1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188640"/>
            <a:ext cx="8568952" cy="5400600"/>
          </a:xfrm>
          <a:solidFill>
            <a:schemeClr val="tx1"/>
          </a:solidFill>
        </p:spPr>
        <p:txBody>
          <a:bodyPr>
            <a:normAutofit fontScale="25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5000" b="1" dirty="0">
              <a:solidFill>
                <a:schemeClr val="bg2"/>
              </a:solidFill>
              <a:effectLst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7200" b="1" dirty="0">
              <a:solidFill>
                <a:schemeClr val="bg2"/>
              </a:solidFill>
              <a:effectLst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Posun ke struktuře výrazně plošné a decentralizované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Požadavky na samostatné rozhodování, koordinaci, sebekontrolu a výkon návazných aktivit;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Struktura pracovních týmů amorfnější, vznik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ad hoc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týmů, často virtuálních;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ráce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dálku, práce pro více zaměstnavatelů;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Flexibilní formy práce </a:t>
            </a:r>
            <a:r>
              <a:rPr lang="cs-CZ" sz="6400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-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sladění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pracovního a osobního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života</a:t>
            </a:r>
            <a:endParaRPr lang="cs-CZ" sz="6400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Sebe-zaměstnávání  a podnikání stále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častější </a:t>
            </a:r>
            <a:endParaRPr lang="cs-CZ" sz="6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ragmentace 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hodnotového řetězce, nacházení nik na globálním trhu pro MSP i jednotlivce;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Stírání ostrých hranic mezi pracovní dobou a volným časem. Sladění pracovního a osobního života.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Prekarizace</a:t>
            </a: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práce – výměna smluv na dobu neurčitou na smlouva na dobu určitou</a:t>
            </a:r>
          </a:p>
          <a:p>
            <a:pPr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Nároky na větší flexibilitu a výkon a rostoucí psychická zátěž může mít</a:t>
            </a:r>
            <a:r>
              <a:rPr lang="cs-CZ" sz="6400" b="1" dirty="0">
                <a:effectLst/>
                <a:latin typeface="Calibri" panose="020F0502020204030204" pitchFamily="34" charset="0"/>
              </a:rPr>
              <a:t> </a:t>
            </a:r>
            <a:r>
              <a:rPr lang="cs-CZ" sz="6400" dirty="0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i </a:t>
            </a:r>
            <a:r>
              <a:rPr lang="cs-CZ" sz="6400" b="1" dirty="0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nežádoucí sociální dopady. </a:t>
            </a:r>
          </a:p>
          <a:p>
            <a:pPr>
              <a:spcAft>
                <a:spcPts val="600"/>
              </a:spcAft>
            </a:pPr>
            <a:r>
              <a:rPr lang="cs-CZ" sz="6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Velká profesní flexibilita, neustálé vzdělávání. Výchova příslušných specialistů každým podnikem</a:t>
            </a:r>
            <a:r>
              <a:rPr lang="cs-CZ" sz="6400" b="1" dirty="0">
                <a:effectLst/>
                <a:latin typeface="Calibri" panose="020F0502020204030204" pitchFamily="34" charset="0"/>
              </a:rPr>
              <a:t> </a:t>
            </a:r>
            <a:r>
              <a:rPr lang="cs-CZ" sz="6400" b="1" dirty="0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+ odpovědnost jednotlivců za vlastní profesní rozvoj</a:t>
            </a:r>
            <a:endParaRPr lang="cs-CZ" sz="6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6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MÉNĚ JISTOT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cs-CZ" sz="4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606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552" y="3429000"/>
            <a:ext cx="7709480" cy="3154288"/>
          </a:xfrm>
        </p:spPr>
        <p:txBody>
          <a:bodyPr/>
          <a:lstStyle/>
          <a:p>
            <a:r>
              <a:rPr lang="cs-CZ" sz="4400" b="1" dirty="0"/>
              <a:t>Jak je česká populace připravena na nové výzvy průmyslové </a:t>
            </a:r>
            <a:r>
              <a:rPr lang="cs-CZ" sz="4400" b="1" dirty="0"/>
              <a:t>revoluce?</a:t>
            </a:r>
            <a:r>
              <a:rPr lang="cs-CZ" sz="4400" b="1" dirty="0"/>
              <a:t/>
            </a:r>
            <a:br>
              <a:rPr lang="cs-CZ" sz="4400" b="1" dirty="0"/>
            </a:b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9095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061240" y="5013176"/>
            <a:ext cx="7853496" cy="1512168"/>
          </a:xfrm>
        </p:spPr>
        <p:txBody>
          <a:bodyPr/>
          <a:lstStyle/>
          <a:p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r>
              <a:rPr lang="cs-CZ" sz="5400" b="1" dirty="0">
                <a:effectLst/>
              </a:rPr>
              <a:t/>
            </a:r>
            <a:br>
              <a:rPr lang="cs-CZ" sz="5400" b="1" dirty="0">
                <a:effectLst/>
              </a:rPr>
            </a:b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2567608" y="908721"/>
            <a:ext cx="7185992" cy="4104456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L="475488" indent="-457200">
              <a:spcAft>
                <a:spcPts val="1000"/>
              </a:spcAft>
              <a:buFont typeface="+mj-lt"/>
              <a:buAutoNum type="arabicPeriod"/>
            </a:pP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Jaké 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práce přenecháme 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robotům </a:t>
            </a:r>
          </a:p>
          <a:p>
            <a:pPr marL="475488" indent="-457200">
              <a:spcAft>
                <a:spcPts val="1000"/>
              </a:spcAft>
              <a:buFont typeface="+mj-lt"/>
              <a:buAutoNum type="arabicPeriod"/>
            </a:pP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Kde 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mohou 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vznikat a zanikat pracovní příležitosti</a:t>
            </a:r>
          </a:p>
          <a:p>
            <a:pPr marL="475488" indent="-457200">
              <a:spcAft>
                <a:spcPts val="1000"/>
              </a:spcAft>
              <a:buFont typeface="+mj-lt"/>
              <a:buAutoNum type="arabicPeriod"/>
            </a:pP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 se  měnit charakter práce</a:t>
            </a:r>
          </a:p>
          <a:p>
            <a:pPr marL="475488" indent="-457200">
              <a:spcAft>
                <a:spcPts val="1000"/>
              </a:spcAft>
              <a:buFont typeface="+mj-lt"/>
              <a:buAutoNum type="arabicPeriod"/>
            </a:pP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Jaké 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lze očekávat nároky na dovednosti potřebné pro výkon stávajících a nově 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nikajících profesí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</a:t>
            </a:r>
          </a:p>
          <a:p>
            <a:pPr marL="475488" indent="-457200">
              <a:spcAft>
                <a:spcPts val="1000"/>
              </a:spcAft>
              <a:buFont typeface="+mj-lt"/>
              <a:buAutoNum type="arabicPeriod"/>
            </a:pPr>
            <a:r>
              <a:rPr lang="cs-CZ" sz="2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Vzdělávání – jak můžeme pomoci mladé generaci zvládnout nové výzvy</a:t>
            </a:r>
          </a:p>
        </p:txBody>
      </p:sp>
      <p:sp>
        <p:nvSpPr>
          <p:cNvPr id="5" name="Obdélník 4"/>
          <p:cNvSpPr/>
          <p:nvPr/>
        </p:nvSpPr>
        <p:spPr>
          <a:xfrm>
            <a:off x="1991544" y="5301208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800" b="1" dirty="0"/>
          </a:p>
          <a:p>
            <a:r>
              <a:rPr lang="cs-CZ" sz="3600" b="1" dirty="0"/>
              <a:t>Co potřebujeme znát pro P 4.0</a:t>
            </a:r>
            <a:r>
              <a:rPr lang="cs-CZ" sz="3600" dirty="0"/>
              <a:t> </a:t>
            </a:r>
            <a:br>
              <a:rPr lang="cs-CZ" sz="3600" dirty="0"/>
            </a:b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84904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991544" y="188640"/>
            <a:ext cx="8208912" cy="5904656"/>
          </a:xfrm>
          <a:solidFill>
            <a:schemeClr val="tx1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cs-CZ" sz="3200" b="1" noProof="1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32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Rychlé zastarávání znalostí a dovedností + transformace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Specifické</a:t>
            </a:r>
            <a:r>
              <a:rPr lang="cs-CZ" sz="2900" b="1" noProof="1">
                <a:effectLst/>
                <a:latin typeface="Calibri" panose="020F0502020204030204" pitchFamily="34" charset="0"/>
              </a:rPr>
              <a:t>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odborné dovednosti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 budou neustále rozšiřovat, aktualizovat (zastarávání 3-5 let) – stavět na </a:t>
            </a:r>
            <a:r>
              <a:rPr lang="cs-CZ" sz="29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silném základě technických a přírodovědných disciplín a kombinovat s jinými obory + měkkými dovednostmi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(tvar T);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ICT znalosti </a:t>
            </a:r>
            <a:r>
              <a:rPr lang="cs-CZ" sz="2900" b="1" noProof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prorůstají vším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;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digitální gramotnost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stejně důležitá jako čtení, psaní, počítání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Podoba</a:t>
            </a:r>
            <a:r>
              <a:rPr lang="cs-CZ" sz="2900" b="1" noProof="1">
                <a:effectLst/>
                <a:latin typeface="Calibri" panose="020F0502020204030204" pitchFamily="34" charset="0"/>
              </a:rPr>
              <a:t>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technických dovedností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 bude modifikovat - k čemu má výrobek sloužit a umět navrhnout, jaké má mít vlastnosti a jak má vypadat. Změna myšlení;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Zvýší se význam obecných přenositelných dovedností; schopnosti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komplexně řešit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problémy a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nalézat souvislosti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– s využitím systémů vyhodnocujících data; schopnost uvažovat</a:t>
            </a:r>
            <a:r>
              <a:rPr lang="cs-CZ" sz="2900" b="1" noProof="1">
                <a:effectLst/>
                <a:latin typeface="Calibri" panose="020F0502020204030204" pitchFamily="34" charset="0"/>
              </a:rPr>
              <a:t>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napříč obory a technologiemi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; schopnost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kritického myšlení;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komunikovat i v cizích jazycích; využívat</a:t>
            </a:r>
            <a:r>
              <a:rPr lang="cs-CZ" sz="2900" b="1" noProof="1">
                <a:effectLst/>
                <a:latin typeface="Calibri" panose="020F0502020204030204" pitchFamily="34" charset="0"/>
              </a:rPr>
              <a:t> </a:t>
            </a: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sociální dovednosti a efektivně spolupracovat</a:t>
            </a:r>
            <a:r>
              <a:rPr lang="cs-CZ" sz="2900" b="1" noProof="1">
                <a:effectLst/>
                <a:latin typeface="Calibri" panose="020F0502020204030204" pitchFamily="34" charset="0"/>
              </a:rPr>
              <a:t>,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apod.; 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E-leadership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– schopnost využívat nových možností IT řešení pro zavádění inovací ve svém oboru; </a:t>
            </a:r>
          </a:p>
          <a:p>
            <a:pPr>
              <a:spcAft>
                <a:spcPts val="600"/>
              </a:spcAft>
            </a:pPr>
            <a:r>
              <a:rPr lang="cs-CZ" sz="2900" b="1" noProof="1">
                <a:solidFill>
                  <a:srgbClr val="0099FF"/>
                </a:solidFill>
                <a:effectLst/>
                <a:latin typeface="Calibri" panose="020F0502020204030204" pitchFamily="34" charset="0"/>
              </a:rPr>
              <a:t>Pěstování postojů </a:t>
            </a:r>
            <a:r>
              <a:rPr lang="cs-CZ" sz="2900" b="1" noProof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mladých lidí k aktivitě, samostatnosti, podnikavosti, umění selhat, odpovědnosti, etickému chování a zejména inovativnosti</a:t>
            </a:r>
            <a:r>
              <a:rPr lang="cs-CZ" sz="29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</a:p>
          <a:p>
            <a:endParaRPr lang="cs-CZ" sz="2900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31504" y="5877272"/>
            <a:ext cx="8928992" cy="914400"/>
          </a:xfrm>
        </p:spPr>
        <p:txBody>
          <a:bodyPr/>
          <a:lstStyle/>
          <a:p>
            <a:pPr algn="ctr"/>
            <a:r>
              <a:rPr lang="cs-CZ" sz="2800" b="1" cap="all" dirty="0"/>
              <a:t>dovednosti pro trh práce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9090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063552" y="5085184"/>
            <a:ext cx="8208912" cy="914400"/>
          </a:xfrm>
        </p:spPr>
        <p:txBody>
          <a:bodyPr/>
          <a:lstStyle/>
          <a:p>
            <a:r>
              <a:rPr lang="pl-PL" sz="2800" b="1" dirty="0">
                <a:effectLst/>
              </a:rPr>
              <a:t>JAK JSME ROSTLI... </a:t>
            </a:r>
            <a:br>
              <a:rPr lang="pl-PL" sz="2800" b="1" dirty="0">
                <a:effectLst/>
              </a:rPr>
            </a:br>
            <a:r>
              <a:rPr lang="pl-PL" sz="2800" b="1" dirty="0">
                <a:effectLst/>
              </a:rPr>
              <a:t>Proč jsme se tak dlouho zotavovali z recese?</a:t>
            </a:r>
            <a:endParaRPr lang="cs-CZ" sz="2800" b="1" dirty="0">
              <a:effectLst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764705"/>
            <a:ext cx="7200800" cy="315043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2"/>
          <p:cNvSpPr txBox="1">
            <a:spLocks noChangeArrowheads="1"/>
          </p:cNvSpPr>
          <p:nvPr/>
        </p:nvSpPr>
        <p:spPr bwMode="auto">
          <a:xfrm>
            <a:off x="2999656" y="4224004"/>
            <a:ext cx="6264696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1000" b="1" dirty="0">
                <a:solidFill>
                  <a:srgbClr val="FF0000"/>
                </a:solidFill>
              </a:rPr>
              <a:t>1,4       4,3       3.1       1,6        3,6       4,9       6,4       6,9      5,5      2,7     -4,8     2,3       2,0    -0,9     -0,5     2,0</a:t>
            </a:r>
            <a:endParaRPr 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1504" y="5440308"/>
            <a:ext cx="9036496" cy="1418456"/>
          </a:xfrm>
        </p:spPr>
        <p:txBody>
          <a:bodyPr/>
          <a:lstStyle/>
          <a:p>
            <a:r>
              <a:rPr lang="en-US" sz="2000" b="1" dirty="0">
                <a:effectLst/>
              </a:rPr>
              <a:t>PODÍL KVALIFIKAČNĚ NÁROČNÝCH PROFESÍ A TERCIÁRNĚ VZDĚLANÝCH NA CELKOVÉ ZAMĚSTNANOSTI V TECHNOLOGICKY VYSOCE A STŘEDNĚ NÁROČNÉM PRŮMYSLU (%, 2014) 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</p:txBody>
      </p:sp>
      <p:pic>
        <p:nvPicPr>
          <p:cNvPr id="4" name="Picture 4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1340768"/>
            <a:ext cx="6696744" cy="39604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91544" y="1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 err="1"/>
              <a:t>Vysoká</a:t>
            </a:r>
            <a:r>
              <a:rPr lang="en-US" sz="2000" dirty="0"/>
              <a:t> </a:t>
            </a:r>
            <a:r>
              <a:rPr lang="en-US" sz="2000" dirty="0" err="1"/>
              <a:t>míra</a:t>
            </a:r>
            <a:r>
              <a:rPr lang="en-US" sz="2000" dirty="0"/>
              <a:t> </a:t>
            </a:r>
            <a:r>
              <a:rPr lang="en-US" sz="2000" dirty="0" err="1"/>
              <a:t>industrializace</a:t>
            </a:r>
            <a:r>
              <a:rPr lang="en-US" sz="2000" dirty="0"/>
              <a:t> + -</a:t>
            </a:r>
          </a:p>
          <a:p>
            <a:r>
              <a:rPr lang="en-US" sz="2000" dirty="0" err="1"/>
              <a:t>Zpracovatelský</a:t>
            </a:r>
            <a:r>
              <a:rPr lang="en-US" sz="2000" dirty="0"/>
              <a:t> </a:t>
            </a:r>
            <a:r>
              <a:rPr lang="en-US" sz="2000" dirty="0" err="1"/>
              <a:t>průmysl</a:t>
            </a:r>
            <a:r>
              <a:rPr lang="en-US" sz="2000" dirty="0"/>
              <a:t>- 24% </a:t>
            </a:r>
            <a:r>
              <a:rPr lang="en-US" sz="2000" dirty="0" err="1"/>
              <a:t>prac</a:t>
            </a:r>
            <a:r>
              <a:rPr lang="en-US" sz="2000" dirty="0"/>
              <a:t>. </a:t>
            </a:r>
            <a:r>
              <a:rPr lang="en-US" sz="2000" dirty="0" err="1"/>
              <a:t>sil</a:t>
            </a:r>
            <a:r>
              <a:rPr lang="en-US" sz="2000" dirty="0"/>
              <a:t>/ 55</a:t>
            </a:r>
            <a:r>
              <a:rPr lang="en-US" sz="2000" dirty="0"/>
              <a:t>% </a:t>
            </a:r>
            <a:r>
              <a:rPr lang="en-US" sz="2000" dirty="0"/>
              <a:t>v </a:t>
            </a:r>
            <a:r>
              <a:rPr lang="en-US" sz="2000" dirty="0" err="1"/>
              <a:t>technologicky</a:t>
            </a:r>
            <a:r>
              <a:rPr lang="en-US" sz="2000" dirty="0"/>
              <a:t> </a:t>
            </a:r>
            <a:r>
              <a:rPr lang="en-US" sz="2000" dirty="0" err="1"/>
              <a:t>nenáročných</a:t>
            </a:r>
            <a:r>
              <a:rPr lang="en-US" sz="2000" dirty="0"/>
              <a:t> </a:t>
            </a:r>
            <a:r>
              <a:rPr lang="en-US" sz="2000" dirty="0" err="1"/>
              <a:t>odvětvích</a:t>
            </a:r>
            <a:r>
              <a:rPr lang="en-US" sz="2000" dirty="0"/>
              <a:t> - </a:t>
            </a:r>
            <a:r>
              <a:rPr lang="en-US" sz="2000" dirty="0" err="1"/>
              <a:t>nahraditelných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57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524000" y="6021288"/>
            <a:ext cx="9144000" cy="1340768"/>
          </a:xfrm>
          <a:noFill/>
        </p:spPr>
        <p:txBody>
          <a:bodyPr>
            <a:noAutofit/>
          </a:bodyPr>
          <a:lstStyle/>
          <a:p>
            <a:pPr algn="ctr"/>
            <a:r>
              <a:rPr lang="cs-CZ" sz="3200" b="1" cap="all" dirty="0">
                <a:solidFill>
                  <a:srgbClr val="0070C0"/>
                </a:solidFill>
              </a:rPr>
              <a:t/>
            </a:r>
            <a:br>
              <a:rPr lang="cs-CZ" sz="3200" b="1" cap="all" dirty="0">
                <a:solidFill>
                  <a:srgbClr val="0070C0"/>
                </a:solidFill>
              </a:rPr>
            </a:br>
            <a:r>
              <a:rPr lang="cs-CZ" sz="2800" b="1" cap="all" dirty="0">
                <a:solidFill>
                  <a:srgbClr val="FFFFFF"/>
                </a:solidFill>
              </a:rPr>
              <a:t>Připravenost populace </a:t>
            </a:r>
            <a:r>
              <a:rPr lang="cs-CZ" sz="2800" b="1" cap="all" dirty="0" err="1">
                <a:solidFill>
                  <a:srgbClr val="FFFFFF"/>
                </a:solidFill>
              </a:rPr>
              <a:t>čr</a:t>
            </a:r>
            <a:r>
              <a:rPr lang="cs-CZ" sz="2800" b="1" cap="all" dirty="0">
                <a:solidFill>
                  <a:srgbClr val="FFFFFF"/>
                </a:solidFill>
              </a:rPr>
              <a:t> na využívání </a:t>
            </a:r>
            <a:r>
              <a:rPr lang="cs-CZ" sz="2800" b="1" cap="all" dirty="0" err="1">
                <a:solidFill>
                  <a:srgbClr val="FFFFFF"/>
                </a:solidFill>
              </a:rPr>
              <a:t>iCt</a:t>
            </a:r>
            <a:r>
              <a:rPr lang="cs-CZ" sz="2800" b="1" cap="all" dirty="0">
                <a:solidFill>
                  <a:srgbClr val="FFFFFF"/>
                </a:solidFill>
              </a:rPr>
              <a:t/>
            </a:r>
            <a:br>
              <a:rPr lang="cs-CZ" sz="2800" b="1" cap="all" dirty="0">
                <a:solidFill>
                  <a:srgbClr val="FFFFFF"/>
                </a:solidFill>
              </a:rPr>
            </a:br>
            <a:endParaRPr lang="cs-CZ" sz="2800" b="1" cap="all" dirty="0">
              <a:solidFill>
                <a:srgbClr val="FFFFFF"/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1919536" y="188640"/>
            <a:ext cx="8496944" cy="58326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1800" b="1" dirty="0">
                <a:solidFill>
                  <a:srgbClr val="FFFFFF"/>
                </a:solidFill>
              </a:rPr>
              <a:t>POČÍTAČOVÁ GRAMOTNOST</a:t>
            </a:r>
          </a:p>
          <a:p>
            <a:pPr lvl="1">
              <a:buFont typeface="Wingdings" pitchFamily="2" charset="2"/>
              <a:buChar char="Ø"/>
            </a:pPr>
            <a:r>
              <a:rPr lang="cs-CZ" sz="1600" b="1" dirty="0">
                <a:solidFill>
                  <a:srgbClr val="FFFFFF"/>
                </a:solidFill>
              </a:rPr>
              <a:t>Úroveň stále zaostává, ale dynamika je velmi příznivá </a:t>
            </a:r>
            <a:endParaRPr lang="cs-CZ" sz="1200" b="1" dirty="0">
              <a:solidFill>
                <a:srgbClr val="FFFFFF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cs-CZ" sz="1800" b="1" dirty="0">
                <a:solidFill>
                  <a:srgbClr val="FFFFFF"/>
                </a:solidFill>
              </a:rPr>
              <a:t>Graf: Počítačová gramotnost populace 16-74 (%), srovnání let 2007 a 2014</a:t>
            </a: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endParaRPr lang="cs-CZ" sz="1200" b="1" dirty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cs-CZ" sz="1200" b="1" dirty="0">
                <a:solidFill>
                  <a:srgbClr val="FFFFFF"/>
                </a:solidFill>
              </a:rPr>
              <a:t>Zdroj: </a:t>
            </a:r>
            <a:r>
              <a:rPr lang="cs-CZ" sz="1200" b="1" dirty="0" err="1">
                <a:solidFill>
                  <a:srgbClr val="FFFFFF"/>
                </a:solidFill>
              </a:rPr>
              <a:t>Eurostat</a:t>
            </a:r>
            <a:r>
              <a:rPr lang="cs-CZ" sz="1200" b="1" dirty="0">
                <a:solidFill>
                  <a:srgbClr val="FFFFFF"/>
                </a:solidFill>
              </a:rPr>
              <a:t>,</a:t>
            </a:r>
          </a:p>
          <a:p>
            <a:pPr lvl="1">
              <a:buNone/>
            </a:pPr>
            <a:endParaRPr lang="cs-CZ" sz="1200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236168839"/>
              </p:ext>
            </p:extLst>
          </p:nvPr>
        </p:nvGraphicFramePr>
        <p:xfrm>
          <a:off x="1703512" y="1340768"/>
          <a:ext cx="871296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89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19536" y="6309320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cs-CZ" sz="3200" b="1" cap="all" dirty="0"/>
              <a:t>Připravenost v ICT</a:t>
            </a:r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1306597290"/>
              </p:ext>
            </p:extLst>
          </p:nvPr>
        </p:nvGraphicFramePr>
        <p:xfrm>
          <a:off x="5663952" y="980728"/>
          <a:ext cx="46085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466065"/>
              </p:ext>
            </p:extLst>
          </p:nvPr>
        </p:nvGraphicFramePr>
        <p:xfrm>
          <a:off x="1775520" y="1074064"/>
          <a:ext cx="3852428" cy="2232248"/>
        </p:xfrm>
        <a:graphic>
          <a:graphicData uri="http://schemas.openxmlformats.org/drawingml/2006/table">
            <a:tbl>
              <a:tblPr firstRow="1" firstCol="1" bandRow="1"/>
              <a:tblGrid>
                <a:gridCol w="305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57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39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39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59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2006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2014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44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Nízká</a:t>
                      </a:r>
                      <a:endParaRPr lang="cs-CZ" sz="13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Střední </a:t>
                      </a:r>
                      <a:endParaRPr lang="cs-CZ" sz="12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Vysoká</a:t>
                      </a:r>
                      <a:endParaRPr lang="cs-CZ" sz="13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Nízká</a:t>
                      </a:r>
                      <a:endParaRPr lang="cs-CZ" sz="13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Střední </a:t>
                      </a:r>
                      <a:endParaRPr lang="cs-CZ" sz="13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Vysoká</a:t>
                      </a:r>
                      <a:endParaRPr lang="cs-CZ" sz="13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92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FI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15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29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29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27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46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92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AT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24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Calibri"/>
                          <a:ea typeface="Times New Roman"/>
                          <a:cs typeface="Arial"/>
                        </a:rPr>
                        <a:t>31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15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29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34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92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DE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17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31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27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18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31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30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ČR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22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14</a:t>
                      </a:r>
                      <a:endParaRPr lang="cs-CZ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18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23</a:t>
                      </a:r>
                      <a:endParaRPr lang="cs-CZ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27</a:t>
                      </a:r>
                      <a:endParaRPr lang="cs-CZ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92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NL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29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27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92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SK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18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17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20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32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592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BE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15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28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24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Ovál 8"/>
          <p:cNvSpPr/>
          <p:nvPr/>
        </p:nvSpPr>
        <p:spPr>
          <a:xfrm>
            <a:off x="7176120" y="4293096"/>
            <a:ext cx="864096" cy="8640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7"/>
          <p:cNvSpPr/>
          <p:nvPr/>
        </p:nvSpPr>
        <p:spPr>
          <a:xfrm>
            <a:off x="7968208" y="4365104"/>
            <a:ext cx="1728192" cy="1512168"/>
          </a:xfrm>
          <a:prstGeom prst="ellipse">
            <a:avLst/>
          </a:prstGeom>
          <a:noFill/>
          <a:ln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685764" y="3306313"/>
            <a:ext cx="1925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/>
              <a:t>Zdroj: </a:t>
            </a:r>
            <a:r>
              <a:rPr lang="cs-CZ" sz="1200" dirty="0" err="1"/>
              <a:t>Eurostat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1631504" y="386661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Úroveň počítačových dovedností </a:t>
            </a:r>
          </a:p>
          <a:p>
            <a:r>
              <a:rPr lang="cs-CZ" sz="1400" dirty="0"/>
              <a:t>(Podíl na populaci 15-74 let)</a:t>
            </a:r>
            <a:endParaRPr lang="cs-CZ" sz="1400" dirty="0"/>
          </a:p>
        </p:txBody>
      </p:sp>
      <p:sp>
        <p:nvSpPr>
          <p:cNvPr id="10" name="Obdélník 9"/>
          <p:cNvSpPr/>
          <p:nvPr/>
        </p:nvSpPr>
        <p:spPr>
          <a:xfrm>
            <a:off x="5723136" y="476673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Velikost a dynamika zaměstnanosti v ICT sektoru</a:t>
            </a: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1703512" y="3616915"/>
            <a:ext cx="3816424" cy="22322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chemeClr val="tx2"/>
                </a:solidFill>
              </a:rPr>
              <a:t>Úroveň</a:t>
            </a:r>
            <a:r>
              <a:rPr lang="cs-CZ" sz="2000" dirty="0"/>
              <a:t> stále zaostává, ale </a:t>
            </a:r>
            <a:r>
              <a:rPr lang="cs-CZ" sz="2000" b="1" dirty="0">
                <a:solidFill>
                  <a:schemeClr val="tx2"/>
                </a:solidFill>
              </a:rPr>
              <a:t>dynamika</a:t>
            </a:r>
            <a:r>
              <a:rPr lang="cs-CZ" sz="2000" dirty="0"/>
              <a:t> je velmi příznivá 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Příslib v mladé generaci  </a:t>
            </a:r>
          </a:p>
          <a:p>
            <a:pPr marL="800100" lvl="1" indent="-34290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000" dirty="0"/>
              <a:t>šetření ICILS – čeští  žáci nejlepší výsledky</a:t>
            </a:r>
          </a:p>
          <a:p>
            <a:pPr marL="800100" lvl="1" indent="-34290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000" dirty="0"/>
              <a:t>Počty VŠ studujících ICT obory vzrostly od roku 2000 cca 3x</a:t>
            </a:r>
            <a:endParaRPr lang="cs-CZ" sz="2400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1972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75520" y="5589241"/>
            <a:ext cx="8496944" cy="1559223"/>
          </a:xfrm>
        </p:spPr>
        <p:txBody>
          <a:bodyPr>
            <a:noAutofit/>
          </a:bodyPr>
          <a:lstStyle/>
          <a:p>
            <a:pPr algn="ctr"/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  <a:t/>
            </a:r>
            <a:br>
              <a:rPr lang="cs-CZ" sz="32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C409D"/>
                </a:solidFill>
              </a:rPr>
            </a:br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FFFF"/>
                </a:solidFill>
              </a:rPr>
              <a:t>POČET NOVĚ PŘIJATÝCH STUDENTŮ NA VŠECHNY UNIVERZITY V ČESKÉ REPUBLICE </a:t>
            </a:r>
            <a:b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FFFF"/>
                </a:solidFill>
              </a:rPr>
            </a:br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FFFF"/>
                </a:solidFill>
              </a:rPr>
              <a:t>V LETECH 2001-2014</a:t>
            </a:r>
            <a:r>
              <a:rPr lang="cs-CZ" sz="2800" b="1" dirty="0">
                <a:solidFill>
                  <a:srgbClr val="FFFFFF"/>
                </a:solidFill>
              </a:rPr>
              <a:t/>
            </a:r>
            <a:br>
              <a:rPr lang="cs-CZ" sz="2800" b="1" dirty="0">
                <a:solidFill>
                  <a:srgbClr val="FFFFFF"/>
                </a:solidFill>
              </a:rPr>
            </a:br>
            <a:endParaRPr lang="cs-CZ" sz="2800" b="1" dirty="0">
              <a:solidFill>
                <a:srgbClr val="FFFFFF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365138"/>
              </p:ext>
            </p:extLst>
          </p:nvPr>
        </p:nvGraphicFramePr>
        <p:xfrm>
          <a:off x="1919536" y="476673"/>
          <a:ext cx="8568952" cy="4886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178599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31504" y="5907646"/>
            <a:ext cx="8928992" cy="914400"/>
          </a:xfrm>
        </p:spPr>
        <p:txBody>
          <a:bodyPr>
            <a:normAutofit fontScale="90000"/>
          </a:bodyPr>
          <a:lstStyle/>
          <a:p>
            <a:r>
              <a:rPr lang="cs-CZ" sz="2900" b="1" cap="all" dirty="0"/>
              <a:t>Připravenost populace </a:t>
            </a:r>
            <a:r>
              <a:rPr lang="cs-CZ" sz="2900" b="1" cap="all" dirty="0" err="1"/>
              <a:t>čr</a:t>
            </a:r>
            <a:r>
              <a:rPr lang="cs-CZ" sz="2900" b="1" cap="all" dirty="0"/>
              <a:t> na využívání </a:t>
            </a:r>
            <a:r>
              <a:rPr lang="cs-CZ" sz="2900" b="1" cap="all" dirty="0" err="1"/>
              <a:t>iCt</a:t>
            </a:r>
            <a:endParaRPr lang="cs-CZ" sz="2900" b="1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91544" y="730237"/>
            <a:ext cx="8229600" cy="471338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1800" b="1" dirty="0">
                <a:solidFill>
                  <a:srgbClr val="0070C0"/>
                </a:solidFill>
              </a:rPr>
              <a:t>VYSOKOŠKOLŠTÍ STUDENTI INFORMATIKY</a:t>
            </a:r>
          </a:p>
          <a:p>
            <a:pPr lvl="1">
              <a:buFont typeface="Wingdings" pitchFamily="2" charset="2"/>
              <a:buChar char="Ø"/>
            </a:pPr>
            <a:r>
              <a:rPr lang="cs-CZ" sz="1600" b="1" dirty="0">
                <a:solidFill>
                  <a:srgbClr val="0070C0"/>
                </a:solidFill>
              </a:rPr>
              <a:t>Obory </a:t>
            </a:r>
            <a:r>
              <a:rPr lang="cs-CZ" sz="1600" b="1" i="1" dirty="0">
                <a:solidFill>
                  <a:srgbClr val="0070C0"/>
                </a:solidFill>
              </a:rPr>
              <a:t>Počítačové vědy </a:t>
            </a:r>
            <a:r>
              <a:rPr lang="cs-CZ" sz="1600" b="1" dirty="0">
                <a:solidFill>
                  <a:srgbClr val="0070C0"/>
                </a:solidFill>
              </a:rPr>
              <a:t>a </a:t>
            </a:r>
            <a:r>
              <a:rPr lang="cs-CZ" sz="1600" b="1" i="1" dirty="0">
                <a:solidFill>
                  <a:srgbClr val="0070C0"/>
                </a:solidFill>
              </a:rPr>
              <a:t>Užití počítačů </a:t>
            </a:r>
          </a:p>
        </p:txBody>
      </p:sp>
      <p:pic>
        <p:nvPicPr>
          <p:cNvPr id="6" name="Obrázek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1544" y="692696"/>
            <a:ext cx="8208912" cy="4464496"/>
          </a:xfrm>
          <a:prstGeom prst="rect">
            <a:avLst/>
          </a:prstGeom>
          <a:noFill/>
        </p:spPr>
      </p:pic>
      <p:pic>
        <p:nvPicPr>
          <p:cNvPr id="4" name="Obrázek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3002" y="1052736"/>
            <a:ext cx="8208912" cy="3816424"/>
          </a:xfrm>
          <a:prstGeom prst="rect">
            <a:avLst/>
          </a:prstGeom>
          <a:noFill/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991544" y="5393542"/>
            <a:ext cx="82303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0070C0"/>
                </a:solidFill>
              </a:rPr>
              <a:t>Zdroj: data MŠMT, výpočty ČSÚ. </a:t>
            </a:r>
            <a:r>
              <a:rPr lang="cs-CZ" sz="1200" dirty="0"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https://www.czso.cz/documents/10180/23202253/vysokoskolsti_studenti_a_absolventi_oboru_informatika.pdf/8f23de6e-47e4-44db-ab09-a85e91873341?version=1.1</a:t>
            </a:r>
            <a:endParaRPr lang="cs-CZ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66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135560" y="5517232"/>
            <a:ext cx="8064896" cy="1143000"/>
          </a:xfrm>
        </p:spPr>
        <p:txBody>
          <a:bodyPr>
            <a:noAutofit/>
          </a:bodyPr>
          <a:lstStyle/>
          <a:p>
            <a:r>
              <a:rPr lang="cs-CZ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FFFF"/>
                </a:solidFill>
              </a:rPr>
              <a:t>VZDĚLANOSTNÍ STRUKTURA POPULACE VE VĚKU 25-64 LET (%, 2014)</a:t>
            </a:r>
            <a:endParaRPr lang="cs-CZ" sz="3200" dirty="0">
              <a:solidFill>
                <a:srgbClr val="FFFFFF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614251"/>
              </p:ext>
            </p:extLst>
          </p:nvPr>
        </p:nvGraphicFramePr>
        <p:xfrm>
          <a:off x="1991544" y="692697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785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91143" y="4509120"/>
            <a:ext cx="8720667" cy="3658344"/>
          </a:xfrm>
        </p:spPr>
        <p:txBody>
          <a:bodyPr/>
          <a:lstStyle/>
          <a:p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800" b="1" i="1" dirty="0">
                <a:solidFill>
                  <a:srgbClr val="0000FF"/>
                </a:solidFill>
              </a:rPr>
              <a:t/>
            </a:r>
            <a:br>
              <a:rPr lang="cs-CZ" sz="2800" b="1" i="1" dirty="0">
                <a:solidFill>
                  <a:srgbClr val="0000FF"/>
                </a:solidFill>
              </a:rPr>
            </a:br>
            <a:r>
              <a:rPr lang="cs-CZ" sz="2400" b="1" dirty="0"/>
              <a:t>VĚKOVÁ STRUKTURA ZAMĚSTNANÝCH OSOB S MAGISTERSKÝM NEBO DOKTORSKÝM VZDĚLÁNÍM VE VYBRANÝCH TECHNICKÝCH VĚDÁCH </a:t>
            </a:r>
            <a:br>
              <a:rPr lang="cs-CZ" sz="2400" b="1" dirty="0"/>
            </a:br>
            <a:r>
              <a:rPr lang="cs-CZ" sz="1600" b="1" dirty="0"/>
              <a:t>strojírenství, elektrotechnika, elektronika, chemie; </a:t>
            </a:r>
            <a: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</a:rPr>
              <a:t/>
            </a:r>
            <a:br>
              <a:rPr lang="cs-CZ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</a:rPr>
            </a:br>
            <a:r>
              <a:rPr lang="cs-CZ" sz="6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cs-CZ" sz="6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873546"/>
              </p:ext>
            </p:extLst>
          </p:nvPr>
        </p:nvGraphicFramePr>
        <p:xfrm>
          <a:off x="2135560" y="404664"/>
          <a:ext cx="727280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2"/>
          <p:cNvSpPr txBox="1">
            <a:spLocks/>
          </p:cNvSpPr>
          <p:nvPr/>
        </p:nvSpPr>
        <p:spPr>
          <a:xfrm>
            <a:off x="2279576" y="486916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804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592" y="4876800"/>
            <a:ext cx="7992888" cy="914400"/>
          </a:xfrm>
        </p:spPr>
        <p:txBody>
          <a:bodyPr>
            <a:noAutofit/>
          </a:bodyPr>
          <a:lstStyle/>
          <a:p>
            <a:r>
              <a:rPr lang="en-US" sz="4800" b="1" dirty="0"/>
              <a:t>NEJVĚTŠÍ VÝZVY PRO VZDĚLÁVÁNÍ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i="1" dirty="0">
                <a:solidFill>
                  <a:schemeClr val="accent1"/>
                </a:solidFill>
              </a:rPr>
              <a:t>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79576" y="404664"/>
            <a:ext cx="7848872" cy="5112568"/>
          </a:xfrm>
          <a:solidFill>
            <a:schemeClr val="tx1"/>
          </a:solidFill>
        </p:spPr>
        <p:txBody>
          <a:bodyPr>
            <a:normAutofit fontScale="85000" lnSpcReduction="20000"/>
          </a:bodyPr>
          <a:lstStyle/>
          <a:p>
            <a:endParaRPr lang="cs-CZ" b="1" dirty="0" smtClean="0">
              <a:solidFill>
                <a:schemeClr val="bg2"/>
              </a:solidFill>
            </a:endParaRPr>
          </a:p>
          <a:p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Vybavit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je co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nejlepšími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znalostmi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života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kde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nebude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dost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jistot</a:t>
            </a: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 MŠ a ZŠ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vychovávat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vyrovnané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osobnosti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(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čas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hrát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);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neodradit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děti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od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učení</a:t>
            </a: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 SŠ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poskytnout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mládým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lidem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co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nejlepší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všeobecný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základ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(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nejvýše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dosáhnou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nesnižovat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laťku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Vybavit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přírodovědně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technickým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základem</a:t>
            </a: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IT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kvalifikace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všude</a:t>
            </a: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Měkké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dovednosti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–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komunikace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jazyky</a:t>
            </a: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Vysoké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školy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</a:p>
          <a:p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Další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vzdělávání</a:t>
            </a: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Firmy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musí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zapomenout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dostanou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“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hotové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”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zaměstnance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(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motivace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investovat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nich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?)</a:t>
            </a:r>
          </a:p>
          <a:p>
            <a:pPr marL="18288" indent="0">
              <a:buNone/>
            </a:pPr>
            <a:endParaRPr lang="en-US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cs-CZ" sz="2400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Velká</a:t>
            </a:r>
            <a:r>
              <a:rPr lang="cs-CZ" sz="2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profesní flexibilita, neustálé vzdělávání. Výchova příslušných specialistů každým podnikem </a:t>
            </a:r>
            <a:r>
              <a:rPr lang="cs-CZ" sz="2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+ odpovědnost jednotlivců za vlastní profesní rozvoj.</a:t>
            </a:r>
          </a:p>
          <a:p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ETIKA</a:t>
            </a:r>
          </a:p>
          <a:p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1504" y="5445224"/>
            <a:ext cx="8856984" cy="914400"/>
          </a:xfrm>
        </p:spPr>
        <p:txBody>
          <a:bodyPr/>
          <a:lstStyle/>
          <a:p>
            <a:pPr algn="ctr"/>
            <a:r>
              <a:rPr lang="en-US" sz="2800" b="1" dirty="0"/>
              <a:t>CO MŮŽEME NAŠIM </a:t>
            </a:r>
            <a:r>
              <a:rPr lang="cs-CZ" sz="2800" b="1" dirty="0"/>
              <a:t>MLADÝM LIDEM</a:t>
            </a:r>
            <a:r>
              <a:rPr lang="en-US" sz="2800" b="1" dirty="0"/>
              <a:t> DÁT?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440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7528" y="5229200"/>
            <a:ext cx="8496944" cy="1282080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FFFFFF"/>
                </a:solidFill>
              </a:rPr>
              <a:t>VEŘEJNÉ VÝDAJE NA VZDĚLÁVÁNÍ JAKO PODÍL HDP (2013)</a:t>
            </a:r>
            <a:br>
              <a:rPr lang="cs-CZ" sz="2800" b="1" dirty="0">
                <a:solidFill>
                  <a:srgbClr val="FFFFFF"/>
                </a:solidFill>
              </a:rPr>
            </a:br>
            <a:r>
              <a:rPr lang="cs-CZ" sz="2800" b="1" i="1" u="sng" dirty="0">
                <a:solidFill>
                  <a:schemeClr val="accent1"/>
                </a:solidFill>
              </a:rPr>
              <a:t>3,4% x 7,2%</a:t>
            </a:r>
            <a:endParaRPr lang="cs-CZ" sz="2800" b="1" i="1" u="sng" dirty="0">
              <a:solidFill>
                <a:srgbClr val="C00000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13454"/>
              </p:ext>
            </p:extLst>
          </p:nvPr>
        </p:nvGraphicFramePr>
        <p:xfrm>
          <a:off x="1991544" y="476673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57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847528" y="4876800"/>
            <a:ext cx="8496944" cy="914400"/>
          </a:xfrm>
        </p:spPr>
        <p:txBody>
          <a:bodyPr/>
          <a:lstStyle/>
          <a:p>
            <a:pPr algn="ctr"/>
            <a:r>
              <a:rPr lang="pl-PL" sz="2800" dirty="0">
                <a:solidFill>
                  <a:prstClr val="white"/>
                </a:solidFill>
              </a:rPr>
              <a:t>JAK NAVÁZAT NA 10 LET RŮSTU?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026084"/>
              </p:ext>
            </p:extLst>
          </p:nvPr>
        </p:nvGraphicFramePr>
        <p:xfrm>
          <a:off x="2711624" y="836712"/>
          <a:ext cx="7032104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Šipka ve tvaru U 4"/>
          <p:cNvSpPr/>
          <p:nvPr/>
        </p:nvSpPr>
        <p:spPr bwMode="auto">
          <a:xfrm flipV="1">
            <a:off x="5951984" y="3356992"/>
            <a:ext cx="3240360" cy="504056"/>
          </a:xfrm>
          <a:prstGeom prst="uturn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5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79576" y="5589240"/>
            <a:ext cx="7543800" cy="914400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FFFFFF"/>
                </a:solidFill>
                <a:effectLst/>
              </a:rPr>
              <a:t>PODÍL ŽÁKŮ NA UČITELE V PRIMÁRNÍM VZDĚLÁVÁNÍ (2014)</a:t>
            </a:r>
            <a:endParaRPr lang="cs-CZ" sz="2800" b="1" dirty="0">
              <a:solidFill>
                <a:srgbClr val="FFFFFF"/>
              </a:solidFill>
              <a:effectLst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086773"/>
              </p:ext>
            </p:extLst>
          </p:nvPr>
        </p:nvGraphicFramePr>
        <p:xfrm>
          <a:off x="1919536" y="476672"/>
          <a:ext cx="8229600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23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592" y="4876800"/>
            <a:ext cx="7992888" cy="914400"/>
          </a:xfrm>
        </p:spPr>
        <p:txBody>
          <a:bodyPr>
            <a:noAutofit/>
          </a:bodyPr>
          <a:lstStyle/>
          <a:p>
            <a:r>
              <a:rPr lang="cs-CZ" sz="4800" b="1" dirty="0"/>
              <a:t>Generace současnosti- </a:t>
            </a:r>
            <a:r>
              <a:rPr lang="cs-CZ" sz="3200" b="1" dirty="0"/>
              <a:t>úvaha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i="1" dirty="0">
                <a:solidFill>
                  <a:schemeClr val="accent1"/>
                </a:solidFill>
              </a:rPr>
              <a:t>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58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0" y="5661248"/>
            <a:ext cx="9119550" cy="994122"/>
          </a:xfrm>
          <a:noFill/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solidFill>
                  <a:srgbClr val="FFFFFF"/>
                </a:solidFill>
              </a:rPr>
              <a:t>JAKÁ JE NOVÁ GENERACE?</a:t>
            </a:r>
            <a:endParaRPr lang="cs-CZ" sz="3200" b="1" dirty="0">
              <a:solidFill>
                <a:srgbClr val="FFFF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91544" y="908721"/>
            <a:ext cx="8507288" cy="4896544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cs-CZ" sz="2400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400" i="1" dirty="0">
                <a:solidFill>
                  <a:schemeClr val="accent1"/>
                </a:solidFill>
                <a:effectLst/>
              </a:rPr>
              <a:t>Jak dokládá poslední Světová studie hodnot (WVS) a Evropská studie hodnot (EVS):</a:t>
            </a:r>
          </a:p>
          <a:p>
            <a:endParaRPr lang="cs-CZ" sz="2600" b="1" dirty="0">
              <a:solidFill>
                <a:schemeClr val="bg2"/>
              </a:solidFill>
              <a:effectLst/>
            </a:endParaRPr>
          </a:p>
          <a:p>
            <a:r>
              <a:rPr lang="cs-CZ" sz="2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„</a:t>
            </a:r>
            <a:r>
              <a:rPr lang="cs-CZ" sz="26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zejména u mladé generace je výdělek již nestojí na prvním místě, důraz je kladen i na náplň práce, možnosti vzdělávání a růstu, kvalitu pracovního prostředí, charakteristiky pracovního týmu, firemní kulturu atp. V literatuře je dokonce v tomto ohledu signalizována zásadní mezigenerační </a:t>
            </a:r>
            <a:r>
              <a:rPr lang="es-ES" sz="26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proměna (generace X, generace Y, generace Z)</a:t>
            </a:r>
            <a:r>
              <a:rPr lang="cs-CZ" sz="26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“</a:t>
            </a:r>
          </a:p>
          <a:p>
            <a:r>
              <a:rPr lang="cs-CZ" sz="26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Sendvičová generace</a:t>
            </a:r>
          </a:p>
          <a:p>
            <a:r>
              <a:rPr lang="cs-CZ" sz="2600" b="1" i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Ztráta jistot …  VÝZVY</a:t>
            </a:r>
          </a:p>
          <a:p>
            <a:r>
              <a:rPr lang="cs-CZ" sz="2600" b="1" i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nezávislejší a flexibilnější; </a:t>
            </a:r>
            <a:r>
              <a:rPr lang="cs-CZ" sz="2600" b="1" i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</a:t>
            </a:r>
            <a:r>
              <a:rPr lang="cs-CZ" sz="2600" b="1" i="1" u="sng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ychle se rozhodují a jednají;</a:t>
            </a:r>
          </a:p>
          <a:p>
            <a:r>
              <a:rPr lang="cs-CZ" sz="2600" b="1" i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Vlivem technologických změn se rozdíly mezi pracovním a osobním životem budou stírat. Proto i příprava i rozvoj osobnosti člověka budou naplňovány podobně</a:t>
            </a:r>
            <a:r>
              <a:rPr lang="cs-CZ" sz="2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2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                </a:t>
            </a:r>
            <a:r>
              <a:rPr lang="cs-CZ" sz="26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JSTE JINÍ, JE TO VAŠE DOBA</a:t>
            </a:r>
          </a:p>
          <a:p>
            <a:pPr marL="18288" indent="0">
              <a:buNone/>
            </a:pPr>
            <a:endParaRPr lang="cs-CZ" sz="2600" b="1" i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endParaRPr lang="cs-CZ" sz="2600" i="1" dirty="0">
              <a:solidFill>
                <a:srgbClr val="341BF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2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67608" y="685802"/>
            <a:ext cx="7185992" cy="4975447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Rozdíly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mezi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generacemi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stále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více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prohlubují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takže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současnosti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sdílí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několik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zásadně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odlišných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generací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Procházení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takzvaným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"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formativním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obdobím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",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tedy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mezi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koncem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dětství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začátkem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dospělosti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Fyzická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emocionální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konceptuální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hodnotová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stránka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každého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z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nás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celý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život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učí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jakém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světě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žijeme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něm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existovat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Behavioristé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antropologové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mluví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takzvaných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"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imprintech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",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tedy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klíčových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chvílích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kdy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náš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lidský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mozkový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hardware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vytváří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vlastní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myšlenkový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software. 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kolem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nás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komplikuje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každá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další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generace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potřebuje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vytvoření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imprintů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více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času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imprinty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samy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jsou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komplexnější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dynamičtější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endParaRPr lang="cs-CZ" b="1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847528" y="5733256"/>
            <a:ext cx="7975848" cy="914400"/>
          </a:xfrm>
        </p:spPr>
        <p:txBody>
          <a:bodyPr/>
          <a:lstStyle/>
          <a:p>
            <a:r>
              <a:rPr lang="cs-CZ" sz="2800" b="1" dirty="0">
                <a:effectLst/>
              </a:rPr>
              <a:t>Blogy: </a:t>
            </a:r>
            <a:r>
              <a:rPr lang="en-US" sz="2800" b="1" dirty="0">
                <a:effectLst/>
              </a:rPr>
              <a:t>FENOMÉN KULTURNÍCH GENERACÍ</a:t>
            </a:r>
            <a:r>
              <a:rPr lang="en-US" sz="2800" b="1" i="1" dirty="0">
                <a:effectLst/>
              </a:rPr>
              <a:t> 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53384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207568" y="404666"/>
            <a:ext cx="7546032" cy="4824535"/>
          </a:xfrm>
          <a:solidFill>
            <a:schemeClr val="tx1"/>
          </a:solidFill>
        </p:spPr>
        <p:txBody>
          <a:bodyPr>
            <a:normAutofit fontScale="47500" lnSpcReduction="20000"/>
          </a:bodyPr>
          <a:lstStyle/>
          <a:p>
            <a:pPr marL="18288" indent="0">
              <a:buNone/>
            </a:pPr>
            <a:endParaRPr lang="cs-CZ" sz="2400" b="1" i="1" dirty="0">
              <a:solidFill>
                <a:schemeClr val="bg2"/>
              </a:solidFill>
              <a:effectLst/>
            </a:endParaRPr>
          </a:p>
          <a:p>
            <a:endParaRPr lang="cs-CZ" sz="2900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Nevěř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nikomu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nad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třicet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najdi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si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vlastní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cestu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drž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jí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třicítce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musíš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změnit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k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lepšímu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."</a:t>
            </a:r>
            <a:endParaRPr lang="cs-CZ" sz="3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narození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zhruba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mezi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lety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1965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až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1980, </a:t>
            </a:r>
            <a:r>
              <a:rPr lang="cs-CZ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děti Baby </a:t>
            </a:r>
            <a:r>
              <a:rPr lang="cs-CZ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boomers</a:t>
            </a:r>
            <a:endParaRPr lang="cs-CZ" sz="3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"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Nedefinovaná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generace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"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začala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používat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jako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pozitivní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vymezení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identity,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založené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svobodě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jednotlivce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lidské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důstojnosti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novému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přístupu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k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rychle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měnícímu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světu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celkové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nezávislosti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mladých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„</a:t>
            </a:r>
            <a:endParaRPr lang="cs-CZ" sz="3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Obrovské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štěstí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pro X je,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jich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narodilo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bohatém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světě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rozprouděných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Baby Boomers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relativně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málo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Civilizace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tedy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nové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mladé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hodně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potřebovala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byla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ochotná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jim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mnohém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ustoupit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endParaRPr lang="cs-CZ" sz="3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Civilizaci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přináší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hlavně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zpochybnění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dosavadních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přístupů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k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práci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politice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vyžadují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více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pravomocí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volnosti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Jde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první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generaci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která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podstatě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nezná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rasismus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nejhrubší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podobě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endParaRPr lang="cs-CZ" sz="3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produktivním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věku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pracují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X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méně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peněz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než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jejich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rodiče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mají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celkově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více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práce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nedostatek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dlouhodobých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jistot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jim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nahrazuje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vzrůst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osobní</a:t>
            </a:r>
            <a:r>
              <a:rPr lang="en-US" sz="34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svobody</a:t>
            </a:r>
            <a:endParaRPr lang="cs-CZ" sz="34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endParaRPr lang="cs-CZ" sz="3400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nejbližším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desetiletí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nás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čeká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jejich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nástup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k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moci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což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vidět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nových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politických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stranách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životních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modelech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takzvané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hippie/punk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ekonomice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novém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zájmu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životní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prostředí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slučitelné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zdravím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ekonomiky</a:t>
            </a:r>
            <a:r>
              <a:rPr lang="en-US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.</a:t>
            </a:r>
            <a:endParaRPr lang="cs-CZ" sz="3400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marL="18288" indent="0">
              <a:buNone/>
            </a:pPr>
            <a:r>
              <a:rPr lang="cs-CZ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cs-CZ" sz="34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</a:br>
            <a:endParaRPr lang="cs-CZ" sz="3400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endParaRPr lang="cs-CZ" i="1" dirty="0" smtClean="0">
              <a:effectLst/>
            </a:endParaRP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919536" y="5877272"/>
            <a:ext cx="7781488" cy="792088"/>
          </a:xfrm>
        </p:spPr>
        <p:txBody>
          <a:bodyPr/>
          <a:lstStyle/>
          <a:p>
            <a:r>
              <a:rPr lang="cs-CZ" b="1" i="1" dirty="0">
                <a:effectLst/>
              </a:rPr>
              <a:t/>
            </a:r>
            <a:br>
              <a:rPr lang="cs-CZ" b="1" i="1" dirty="0">
                <a:effectLst/>
              </a:rPr>
            </a:br>
            <a:r>
              <a:rPr lang="cs-CZ" b="1" dirty="0" smtClean="0">
                <a:effectLst/>
              </a:rPr>
              <a:t>G</a:t>
            </a:r>
            <a:r>
              <a:rPr lang="cs-CZ" sz="3200" b="1" dirty="0">
                <a:effectLst/>
              </a:rPr>
              <a:t>ENERACE X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23660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135560" y="548680"/>
            <a:ext cx="7920880" cy="475252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"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Proč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jsme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tady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Jaký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má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život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smysl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 Kam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směřujeme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Kde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mám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1" i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telefon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?"</a:t>
            </a:r>
            <a:endParaRPr lang="cs-CZ" sz="1800" b="1" i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Lidé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narození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mezi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lety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1980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až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1995</a:t>
            </a:r>
            <a:endParaRPr lang="cs-CZ" sz="1600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Y je "Generation Why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?!„</a:t>
            </a:r>
            <a:endParaRPr lang="cs-CZ" sz="1600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Je to generace otázek a zpochybňování . 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Svoboda 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nové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možnosti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udělaly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z Y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takzvanou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u="sng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Občanskou</a:t>
            </a:r>
            <a:r>
              <a:rPr lang="en-US" sz="16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u="sng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generaci</a:t>
            </a:r>
            <a:r>
              <a:rPr lang="en-US" sz="16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: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Semkli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se k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sobě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navzájem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nevěří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ani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rodině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ani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kariéře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ani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vzdělání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ani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státu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.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Často se označuje jako názorová generace – dokáží měnit své názory, domluvit se pro ně víc, než mít poslední slovo. (V očích starší generace působí nerozhodně a bezpáteřně..) </a:t>
            </a:r>
          </a:p>
          <a:p>
            <a:r>
              <a:rPr lang="cs-CZ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Chtějí pracovat z domova, odmítají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časově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nároč</a:t>
            </a:r>
            <a:r>
              <a:rPr lang="cs-CZ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ná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zaměstnání</a:t>
            </a:r>
            <a:r>
              <a:rPr lang="cs-CZ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</a:t>
            </a:r>
            <a:r>
              <a:rPr lang="cs-CZ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jednoduše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čas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sebe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své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blízké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je pro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ně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priorita</a:t>
            </a:r>
            <a:r>
              <a:rPr lang="cs-CZ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jde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veskrze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tichou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skrývající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generaci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nebývale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silně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věnuje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politickému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aktivismu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nebo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veřejné</a:t>
            </a:r>
            <a:r>
              <a:rPr lang="en-US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600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službě</a:t>
            </a:r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r>
              <a:rPr lang="cs-CZ" sz="1600" b="1" dirty="0">
                <a:solidFill>
                  <a:schemeClr val="bg2"/>
                </a:solidFill>
                <a:latin typeface="Calibri" panose="020F0502020204030204" pitchFamily="34" charset="0"/>
              </a:rPr>
              <a:t>Jde o první generaci, jejíž mozek je silně formován informačními technologiemi a vizí reálné, civilizační změny.</a:t>
            </a:r>
          </a:p>
          <a:p>
            <a:r>
              <a:rPr lang="cs-CZ" sz="16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 mnoha firmách si již všimli rozdílů mezi generací Y a jejich předchůdci..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919536" y="5877272"/>
            <a:ext cx="7759824" cy="980728"/>
          </a:xfrm>
        </p:spPr>
        <p:txBody>
          <a:bodyPr/>
          <a:lstStyle/>
          <a:p>
            <a:r>
              <a:rPr lang="cs-CZ" sz="3600" b="1" dirty="0">
                <a:effectLst/>
              </a:rPr>
              <a:t/>
            </a:r>
            <a:br>
              <a:rPr lang="cs-CZ" sz="3600" b="1" dirty="0">
                <a:effectLst/>
              </a:rPr>
            </a:br>
            <a:r>
              <a:rPr lang="cs-CZ" sz="3600" b="1" dirty="0">
                <a:effectLst/>
              </a:rPr>
              <a:t/>
            </a:r>
            <a:br>
              <a:rPr lang="cs-CZ" sz="3600" b="1" dirty="0">
                <a:effectLst/>
              </a:rPr>
            </a:br>
            <a:r>
              <a:rPr lang="cs-CZ" sz="3600" b="1" dirty="0">
                <a:effectLst/>
              </a:rPr>
              <a:t/>
            </a:r>
            <a:br>
              <a:rPr lang="cs-CZ" sz="3600" b="1" dirty="0">
                <a:effectLst/>
              </a:rPr>
            </a:br>
            <a:r>
              <a:rPr lang="cs-CZ" sz="3600" b="1" dirty="0">
                <a:effectLst/>
              </a:rPr>
              <a:t/>
            </a:r>
            <a:br>
              <a:rPr lang="cs-CZ" sz="3600" b="1" dirty="0">
                <a:effectLst/>
              </a:rPr>
            </a:br>
            <a:r>
              <a:rPr lang="en-US" sz="3200" b="1" dirty="0">
                <a:effectLst/>
              </a:rPr>
              <a:t>GENERACE Y</a:t>
            </a:r>
            <a:r>
              <a:rPr lang="cs-CZ" sz="3200" dirty="0">
                <a:effectLst/>
              </a:rPr>
              <a:t/>
            </a:r>
            <a:br>
              <a:rPr lang="cs-CZ" sz="3200" dirty="0">
                <a:effectLst/>
              </a:rPr>
            </a:b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2506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207568" y="404664"/>
            <a:ext cx="7848872" cy="5184576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Hmmm," KLIK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KLIK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CVAK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CVAK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... "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Vyřešeno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," KLIK... "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Nějaký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další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problém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?"</a:t>
            </a:r>
            <a:endParaRPr lang="cs-CZ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Lidé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narození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zhruba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letech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1995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až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2010. 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cs-CZ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dá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Z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mají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plánu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společnost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zanevřít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úplně</a:t>
            </a:r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Definováni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internetem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multikulturalismem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válkami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finančí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krizí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rozpadem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rodin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podstatě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kompletní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ztrátou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jistot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obracejí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se Z k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sobě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sama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individuální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specializaci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Jejich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prioritou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vzdělání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rozvoj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svých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schopností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takže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pokračují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v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individualistickém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vývoji</a:t>
            </a:r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r>
              <a:rPr lang="cs-CZ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enerace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sebevědomá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soustředěná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se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sklony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k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netrpělivosti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sebestřednosti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pPr marL="18288" indent="0">
              <a:buNone/>
            </a:pPr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    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všechno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prožít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vlastní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kůži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zároveň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ale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žijí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odděleně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"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Síti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". 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cs-CZ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ntelektuálně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vyspělí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dospívající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příliš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rychle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nechápou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termíny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jako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status quo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nebo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tradice</a:t>
            </a:r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endParaRPr lang="cs-CZ" b="1" dirty="0" smtClean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cs-CZ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měna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přístupu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vzdělávání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financím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Přelétaví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každý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vlastní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specializací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přináší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první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ukázku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dvojité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podstaty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budoucího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lidstva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obklopeného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počítači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interaktivitou</a:t>
            </a:r>
            <a:r>
              <a:rPr lang="cs-CZ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bude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úplně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obcházet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tradiční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společenská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řešení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.</a:t>
            </a:r>
            <a:endParaRPr lang="cs-CZ" b="1" dirty="0">
              <a:solidFill>
                <a:schemeClr val="bg2"/>
              </a:solidFill>
              <a:effectLst/>
              <a:latin typeface="Calibri" panose="020F0502020204030204" pitchFamily="34" charset="0"/>
            </a:endParaRPr>
          </a:p>
          <a:p>
            <a:r>
              <a:rPr lang="cs-CZ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Proč k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orporace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investují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tolik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peněz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ochrany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proti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hackerům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bezpilotních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kamerových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systémů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nad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městy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nových</a:t>
            </a:r>
            <a:r>
              <a:rPr lang="en-US" b="1" dirty="0" smtClean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bezpečnějších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vrstev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identifikace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odpovědí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některých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autorů</a:t>
            </a:r>
            <a:r>
              <a:rPr lang="en-US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je "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příprava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příchod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generace</a:t>
            </a:r>
            <a:r>
              <a:rPr lang="en-US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Z„</a:t>
            </a:r>
            <a:endParaRPr lang="cs-CZ" b="1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endParaRPr lang="cs-CZ" b="1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r>
              <a:rPr lang="cs-CZ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ravděpodobně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se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můžeme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připravit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vlnu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zatím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nejmladších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vědců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politiků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dalších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veřejných</a:t>
            </a:r>
            <a:r>
              <a:rPr lang="en-US" sz="23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3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osobností</a:t>
            </a:r>
            <a:r>
              <a:rPr lang="en-US" sz="2300" b="1" dirty="0">
                <a:effectLst/>
                <a:latin typeface="Calibri" panose="020F0502020204030204" pitchFamily="34" charset="0"/>
              </a:rPr>
              <a:t>. </a:t>
            </a:r>
            <a:endParaRPr lang="cs-CZ" sz="2300" b="1" dirty="0">
              <a:effectLst/>
              <a:latin typeface="Calibri" panose="020F0502020204030204" pitchFamily="34" charset="0"/>
            </a:endParaRPr>
          </a:p>
          <a:p>
            <a:endParaRPr lang="cs-CZ" b="1" dirty="0" smtClean="0">
              <a:effectLst/>
              <a:latin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79576" y="5517232"/>
            <a:ext cx="7543800" cy="914400"/>
          </a:xfrm>
        </p:spPr>
        <p:txBody>
          <a:bodyPr/>
          <a:lstStyle/>
          <a:p>
            <a:r>
              <a:rPr lang="cs-CZ" sz="3200" b="1" dirty="0">
                <a:effectLst/>
              </a:rPr>
              <a:t>GENERACE Z</a:t>
            </a:r>
            <a:endParaRPr lang="cs-CZ" sz="32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21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999656" y="476673"/>
            <a:ext cx="6768752" cy="4464495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endParaRPr lang="cs-CZ" altLang="cs-CZ" sz="2000" b="1" i="1" u="sng" dirty="0">
              <a:solidFill>
                <a:srgbClr val="000090"/>
              </a:solidFill>
            </a:endParaRPr>
          </a:p>
          <a:p>
            <a:endParaRPr lang="cs-CZ" altLang="cs-CZ" sz="2000" b="1" u="sng" dirty="0">
              <a:solidFill>
                <a:srgbClr val="000090"/>
              </a:solidFill>
              <a:effectLst/>
              <a:latin typeface="Calibri" panose="020F0502020204030204" pitchFamily="34" charset="0"/>
            </a:endParaRPr>
          </a:p>
          <a:p>
            <a:endParaRPr lang="cs-CZ" altLang="cs-CZ" sz="2000" b="1" u="sng" dirty="0">
              <a:solidFill>
                <a:srgbClr val="000090"/>
              </a:solidFill>
              <a:effectLst/>
              <a:latin typeface="Calibri" panose="020F0502020204030204" pitchFamily="34" charset="0"/>
            </a:endParaRPr>
          </a:p>
          <a:p>
            <a:endParaRPr lang="cs-CZ" altLang="cs-CZ" sz="2000" b="1" u="sng" dirty="0">
              <a:solidFill>
                <a:srgbClr val="000090"/>
              </a:solidFill>
              <a:effectLst/>
              <a:latin typeface="Calibri" panose="020F0502020204030204" pitchFamily="34" charset="0"/>
            </a:endParaRPr>
          </a:p>
          <a:p>
            <a:r>
              <a:rPr lang="cs-CZ" altLang="cs-CZ" sz="2000" b="1" u="sng" dirty="0">
                <a:solidFill>
                  <a:srgbClr val="000090"/>
                </a:solidFill>
                <a:effectLst/>
                <a:latin typeface="Calibri" panose="020F0502020204030204" pitchFamily="34" charset="0"/>
              </a:rPr>
              <a:t>Zásadní </a:t>
            </a:r>
            <a:r>
              <a:rPr lang="cs-CZ" altLang="cs-CZ" sz="2000" b="1" u="sng" dirty="0">
                <a:solidFill>
                  <a:srgbClr val="000090"/>
                </a:solidFill>
                <a:effectLst/>
                <a:latin typeface="Calibri" panose="020F0502020204030204" pitchFamily="34" charset="0"/>
              </a:rPr>
              <a:t>změny v řadě oborů ekonomických, právních a společenskovědních.</a:t>
            </a:r>
          </a:p>
          <a:p>
            <a:r>
              <a:rPr lang="cs-CZ" altLang="cs-CZ" sz="2000" b="1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Základ – naše děti jsou v porovnání s vyspělými zeměmi v přírodovědných oborech </a:t>
            </a:r>
            <a:r>
              <a:rPr lang="cs-CZ" altLang="cs-CZ" sz="20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průměrné a </a:t>
            </a:r>
            <a:r>
              <a:rPr lang="cs-CZ" altLang="cs-CZ" sz="2000" b="1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nadprůměrné</a:t>
            </a:r>
          </a:p>
          <a:p>
            <a:r>
              <a:rPr lang="cs-CZ" altLang="cs-CZ" sz="2000" b="1" u="sng" dirty="0">
                <a:solidFill>
                  <a:srgbClr val="000090"/>
                </a:solidFill>
                <a:effectLst/>
                <a:latin typeface="Calibri" panose="020F0502020204030204" pitchFamily="34" charset="0"/>
              </a:rPr>
              <a:t>Podpora rozvoje pevné osobnosti</a:t>
            </a:r>
          </a:p>
          <a:p>
            <a:r>
              <a:rPr lang="cs-CZ" altLang="cs-CZ" sz="2000" b="1" dirty="0">
                <a:solidFill>
                  <a:srgbClr val="000090"/>
                </a:solidFill>
                <a:effectLst/>
                <a:latin typeface="Calibri" panose="020F0502020204030204" pitchFamily="34" charset="0"/>
              </a:rPr>
              <a:t>Zvýšení </a:t>
            </a:r>
            <a:r>
              <a:rPr lang="cs-CZ" altLang="cs-CZ" sz="2000" b="1" u="sng" dirty="0">
                <a:solidFill>
                  <a:srgbClr val="000090"/>
                </a:solidFill>
                <a:effectLst/>
                <a:latin typeface="Calibri" panose="020F0502020204030204" pitchFamily="34" charset="0"/>
              </a:rPr>
              <a:t>dostupnosti lidského kvalifikovaného potenciálu </a:t>
            </a:r>
            <a:r>
              <a:rPr lang="cs-CZ" altLang="cs-CZ" sz="2000" b="1" dirty="0">
                <a:solidFill>
                  <a:srgbClr val="000090"/>
                </a:solidFill>
                <a:effectLst/>
                <a:latin typeface="Calibri" panose="020F0502020204030204" pitchFamily="34" charset="0"/>
              </a:rPr>
              <a:t>bude vyžadovat nová, </a:t>
            </a:r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netradiční </a:t>
            </a:r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řešení</a:t>
            </a:r>
          </a:p>
          <a:p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Výuka na ZŠ</a:t>
            </a:r>
          </a:p>
          <a:p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Výuka na SŠ</a:t>
            </a:r>
          </a:p>
          <a:p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Vysoké školy</a:t>
            </a:r>
          </a:p>
          <a:p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Další vzdělávání – firmy, financování</a:t>
            </a:r>
          </a:p>
          <a:p>
            <a:r>
              <a:rPr lang="cs-CZ" alt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Výzkum</a:t>
            </a:r>
          </a:p>
          <a:p>
            <a:endParaRPr lang="cs-CZ" altLang="cs-CZ" sz="2000" b="1" dirty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Paradox:</a:t>
            </a:r>
          </a:p>
          <a:p>
            <a:pPr marL="384048" lvl="1" indent="0">
              <a:spcBef>
                <a:spcPts val="0"/>
              </a:spcBef>
              <a:buNone/>
              <a:defRPr/>
            </a:pPr>
            <a:r>
              <a:rPr lang="cs-CZ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INDIVIDUALIZACE A DECENTRALIZACE X SPOLEČENSKÉ VÝZVY</a:t>
            </a:r>
          </a:p>
          <a:p>
            <a:pPr marL="384048" lvl="1" indent="0">
              <a:spcBef>
                <a:spcPts val="0"/>
              </a:spcBef>
              <a:buNone/>
              <a:defRPr/>
            </a:pPr>
            <a:endParaRPr lang="cs-CZ" sz="2000" b="1" i="1" dirty="0">
              <a:solidFill>
                <a:srgbClr val="CC409D"/>
              </a:solidFill>
            </a:endParaRPr>
          </a:p>
          <a:p>
            <a:endParaRPr lang="cs-CZ" altLang="cs-CZ" sz="2000" b="1" i="1" u="sng" dirty="0">
              <a:solidFill>
                <a:srgbClr val="000090"/>
              </a:solidFill>
            </a:endParaRPr>
          </a:p>
          <a:p>
            <a:endParaRPr lang="cs-CZ" altLang="cs-CZ" sz="1800" b="1" i="1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03512" y="5517232"/>
            <a:ext cx="8640960" cy="914400"/>
          </a:xfrm>
        </p:spPr>
        <p:txBody>
          <a:bodyPr/>
          <a:lstStyle/>
          <a:p>
            <a:r>
              <a:rPr lang="cs-CZ" sz="3200" b="1" dirty="0">
                <a:effectLst/>
              </a:rPr>
              <a:t>ROLE VZDĚLÁVÁNÍ BUDE ZCELA ZÁSADNÍ</a:t>
            </a:r>
            <a:endParaRPr lang="cs-CZ" sz="32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553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207568" y="332657"/>
            <a:ext cx="7546032" cy="439248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sk-SK" b="1" i="1" dirty="0" err="1">
                <a:solidFill>
                  <a:schemeClr val="bg2"/>
                </a:solidFill>
                <a:effectLst/>
              </a:rPr>
              <a:t>Pokud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nevštípíme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svým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dětem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touhu</a:t>
            </a:r>
            <a:r>
              <a:rPr lang="sk-SK" b="1" i="1" dirty="0">
                <a:solidFill>
                  <a:schemeClr val="bg2"/>
                </a:solidFill>
                <a:effectLst/>
              </a:rPr>
              <a:t> po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originalitě</a:t>
            </a:r>
            <a:r>
              <a:rPr lang="sk-SK" b="1" i="1" dirty="0">
                <a:solidFill>
                  <a:schemeClr val="bg2"/>
                </a:solidFill>
                <a:effectLst/>
              </a:rPr>
              <a:t>,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touhu</a:t>
            </a:r>
            <a:r>
              <a:rPr lang="sk-SK" b="1" i="1" dirty="0">
                <a:solidFill>
                  <a:schemeClr val="bg2"/>
                </a:solidFill>
                <a:effectLst/>
              </a:rPr>
              <a:t> po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individualitě</a:t>
            </a:r>
            <a:r>
              <a:rPr lang="sk-SK" b="1" i="1" dirty="0">
                <a:solidFill>
                  <a:schemeClr val="bg2"/>
                </a:solidFill>
                <a:effectLst/>
              </a:rPr>
              <a:t> a vlastní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cestě</a:t>
            </a:r>
            <a:r>
              <a:rPr lang="sk-SK" b="1" i="1" dirty="0">
                <a:solidFill>
                  <a:schemeClr val="bg2"/>
                </a:solidFill>
                <a:effectLst/>
              </a:rPr>
              <a:t>, bude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jim</a:t>
            </a:r>
            <a:r>
              <a:rPr lang="sk-SK" b="1" i="1" dirty="0">
                <a:solidFill>
                  <a:schemeClr val="bg2"/>
                </a:solidFill>
                <a:effectLst/>
              </a:rPr>
              <a:t> vstup do nové, náročné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podnikatelské</a:t>
            </a:r>
            <a:r>
              <a:rPr lang="sk-SK" b="1" i="1" dirty="0">
                <a:solidFill>
                  <a:schemeClr val="bg2"/>
                </a:solidFill>
                <a:effectLst/>
              </a:rPr>
              <a:t> a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inovativní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společnosti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zbytečně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uzavřen</a:t>
            </a:r>
            <a:r>
              <a:rPr lang="sk-SK" b="1" i="1" dirty="0">
                <a:solidFill>
                  <a:schemeClr val="bg2"/>
                </a:solidFill>
                <a:effectLst/>
              </a:rPr>
              <a:t>. Vše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začíná</a:t>
            </a:r>
            <a:r>
              <a:rPr lang="sk-SK" b="1" i="1" dirty="0">
                <a:solidFill>
                  <a:schemeClr val="bg2"/>
                </a:solidFill>
                <a:effectLst/>
              </a:rPr>
              <a:t> –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anebo</a:t>
            </a:r>
            <a:r>
              <a:rPr lang="sk-SK" b="1" i="1" dirty="0">
                <a:solidFill>
                  <a:schemeClr val="bg2"/>
                </a:solidFill>
                <a:effectLst/>
              </a:rPr>
              <a:t> i končí –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ve</a:t>
            </a:r>
            <a:r>
              <a:rPr lang="sk-SK" b="1" i="1" dirty="0">
                <a:solidFill>
                  <a:schemeClr val="bg2"/>
                </a:solidFill>
                <a:effectLst/>
              </a:rPr>
              <a:t> škole.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Není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třeba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mít</a:t>
            </a:r>
            <a:r>
              <a:rPr lang="sk-SK" b="1" i="1" dirty="0">
                <a:solidFill>
                  <a:schemeClr val="bg2"/>
                </a:solidFill>
                <a:effectLst/>
              </a:rPr>
              <a:t> obavy o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nedostatek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plagiátorů</a:t>
            </a:r>
            <a:r>
              <a:rPr lang="sk-SK" b="1" i="1" dirty="0">
                <a:solidFill>
                  <a:schemeClr val="bg2"/>
                </a:solidFill>
                <a:effectLst/>
              </a:rPr>
              <a:t>,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opisovačů</a:t>
            </a:r>
            <a:r>
              <a:rPr lang="sk-SK" b="1" i="1" dirty="0">
                <a:solidFill>
                  <a:schemeClr val="bg2"/>
                </a:solidFill>
                <a:effectLst/>
              </a:rPr>
              <a:t> a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přejímačů</a:t>
            </a:r>
            <a:r>
              <a:rPr lang="sk-SK" b="1" i="1" dirty="0">
                <a:solidFill>
                  <a:schemeClr val="bg2"/>
                </a:solidFill>
                <a:effectLst/>
              </a:rPr>
              <a:t> –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těch</a:t>
            </a:r>
            <a:r>
              <a:rPr lang="sk-SK" b="1" i="1" dirty="0">
                <a:solidFill>
                  <a:schemeClr val="bg2"/>
                </a:solidFill>
                <a:effectLst/>
              </a:rPr>
              <a:t> bude vždy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více</a:t>
            </a:r>
            <a:r>
              <a:rPr lang="sk-SK" b="1" i="1" dirty="0">
                <a:solidFill>
                  <a:schemeClr val="bg2"/>
                </a:solidFill>
                <a:effectLst/>
              </a:rPr>
              <a:t> než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dost</a:t>
            </a:r>
            <a:r>
              <a:rPr lang="sk-SK" b="1" i="1" dirty="0">
                <a:solidFill>
                  <a:schemeClr val="bg2"/>
                </a:solidFill>
                <a:effectLst/>
              </a:rPr>
              <a:t>, i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při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ambiciózním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vzdělávání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.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Nedostatek</a:t>
            </a:r>
            <a:r>
              <a:rPr lang="sk-SK" b="1" i="1" dirty="0">
                <a:solidFill>
                  <a:schemeClr val="bg2"/>
                </a:solidFill>
                <a:effectLst/>
              </a:rPr>
              <a:t> bude – a to vždy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větší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 než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nutně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potřebný</a:t>
            </a:r>
            <a:r>
              <a:rPr lang="sk-SK" b="1" i="1" dirty="0">
                <a:solidFill>
                  <a:schemeClr val="bg2"/>
                </a:solidFill>
                <a:effectLst/>
              </a:rPr>
              <a:t> –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lidí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,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kteří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něco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umějí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 a ne jen o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něčem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něco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vědí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.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Vzdělávat</a:t>
            </a:r>
            <a:r>
              <a:rPr lang="sk-SK" b="1" i="1" dirty="0">
                <a:solidFill>
                  <a:schemeClr val="bg2"/>
                </a:solidFill>
                <a:effectLst/>
              </a:rPr>
              <a:t> je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třeba</a:t>
            </a:r>
            <a:r>
              <a:rPr lang="sk-SK" b="1" i="1" dirty="0">
                <a:solidFill>
                  <a:schemeClr val="bg2"/>
                </a:solidFill>
                <a:effectLst/>
              </a:rPr>
              <a:t>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pro</a:t>
            </a:r>
            <a:r>
              <a:rPr lang="sk-SK" b="1" i="1" dirty="0">
                <a:solidFill>
                  <a:schemeClr val="bg2"/>
                </a:solidFill>
                <a:effectLst/>
              </a:rPr>
              <a:t> originalitu,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inovativnost</a:t>
            </a:r>
            <a:r>
              <a:rPr lang="sk-SK" b="1" i="1" dirty="0">
                <a:solidFill>
                  <a:schemeClr val="bg2"/>
                </a:solidFill>
                <a:effectLst/>
              </a:rPr>
              <a:t> a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podnikatelství</a:t>
            </a:r>
            <a:r>
              <a:rPr lang="sk-SK" b="1" i="1" dirty="0">
                <a:solidFill>
                  <a:schemeClr val="bg2"/>
                </a:solidFill>
                <a:effectLst/>
              </a:rPr>
              <a:t> –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nejlépe</a:t>
            </a:r>
            <a:r>
              <a:rPr lang="sk-SK" b="1" i="1" dirty="0">
                <a:solidFill>
                  <a:schemeClr val="bg2"/>
                </a:solidFill>
                <a:effectLst/>
              </a:rPr>
              <a:t> už od </a:t>
            </a:r>
            <a:r>
              <a:rPr lang="sk-SK" b="1" i="1" dirty="0" err="1">
                <a:solidFill>
                  <a:schemeClr val="bg2"/>
                </a:solidFill>
                <a:effectLst/>
              </a:rPr>
              <a:t>školky</a:t>
            </a:r>
            <a:r>
              <a:rPr lang="sk-SK" b="1" i="1" dirty="0">
                <a:solidFill>
                  <a:schemeClr val="bg2"/>
                </a:solidFill>
                <a:effectLst/>
              </a:rPr>
              <a:t>.</a:t>
            </a:r>
            <a:endParaRPr lang="cs-CZ" i="1" dirty="0">
              <a:solidFill>
                <a:schemeClr val="bg2"/>
              </a:solidFill>
              <a:effectLst/>
            </a:endParaRPr>
          </a:p>
          <a:p>
            <a:r>
              <a:rPr lang="sk-SK" b="1" i="1" dirty="0">
                <a:solidFill>
                  <a:srgbClr val="C00000"/>
                </a:solidFill>
                <a:effectLst/>
              </a:rPr>
              <a:t>V 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dnešním</a:t>
            </a:r>
            <a:r>
              <a:rPr lang="sk-SK" b="1" i="1" dirty="0">
                <a:solidFill>
                  <a:srgbClr val="C00000"/>
                </a:solidFill>
                <a:effectLst/>
              </a:rPr>
              <a:t> 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světě</a:t>
            </a:r>
            <a:r>
              <a:rPr lang="sk-SK" b="1" i="1" dirty="0">
                <a:solidFill>
                  <a:srgbClr val="C00000"/>
                </a:solidFill>
                <a:effectLst/>
              </a:rPr>
              <a:t> je jen jedna cesta – cesta vlastní. K 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hledání</a:t>
            </a:r>
            <a:r>
              <a:rPr lang="sk-SK" b="1" i="1" dirty="0">
                <a:solidFill>
                  <a:srgbClr val="C00000"/>
                </a:solidFill>
                <a:effectLst/>
              </a:rPr>
              <a:t> vlastní cesty je 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třeba</a:t>
            </a:r>
            <a:r>
              <a:rPr lang="sk-SK" b="1" i="1" dirty="0">
                <a:solidFill>
                  <a:srgbClr val="C00000"/>
                </a:solidFill>
                <a:effectLst/>
              </a:rPr>
              <a:t> 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vychovávat</a:t>
            </a:r>
            <a:r>
              <a:rPr lang="sk-SK" b="1" i="1" dirty="0">
                <a:solidFill>
                  <a:srgbClr val="C00000"/>
                </a:solidFill>
                <a:effectLst/>
              </a:rPr>
              <a:t>, 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vzdělávat</a:t>
            </a:r>
            <a:r>
              <a:rPr lang="sk-SK" b="1" i="1" dirty="0">
                <a:solidFill>
                  <a:srgbClr val="C00000"/>
                </a:solidFill>
                <a:effectLst/>
              </a:rPr>
              <a:t> a </a:t>
            </a:r>
            <a:r>
              <a:rPr lang="sk-SK" b="1" i="1" dirty="0" err="1">
                <a:solidFill>
                  <a:srgbClr val="C00000"/>
                </a:solidFill>
                <a:effectLst/>
              </a:rPr>
              <a:t>motivovat</a:t>
            </a:r>
            <a:r>
              <a:rPr lang="sk-SK" b="1" i="1" dirty="0">
                <a:solidFill>
                  <a:srgbClr val="C00000"/>
                </a:solidFill>
                <a:effectLst/>
              </a:rPr>
              <a:t>.</a:t>
            </a:r>
            <a:endParaRPr lang="cs-CZ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PROF. ZELENÝ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6080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79576" y="5445224"/>
            <a:ext cx="7543800" cy="914400"/>
          </a:xfrm>
        </p:spPr>
        <p:txBody>
          <a:bodyPr/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sz="4000" b="1" dirty="0"/>
              <a:t>Nové </a:t>
            </a:r>
            <a:r>
              <a:rPr lang="cs-CZ" sz="4000" b="1" dirty="0"/>
              <a:t>„Národní obrození“? </a:t>
            </a: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000" b="1" dirty="0"/>
              <a:t>Globální obrození?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858" y="620689"/>
            <a:ext cx="7656743" cy="374441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088" y="41039"/>
            <a:ext cx="2880320" cy="138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7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343418" y="1321848"/>
            <a:ext cx="6123874" cy="3336591"/>
          </a:xfrm>
          <a:solidFill>
            <a:schemeClr val="tx1"/>
          </a:solidFill>
          <a:ln>
            <a:noFill/>
          </a:ln>
        </p:spPr>
        <p:txBody>
          <a:bodyPr>
            <a:normAutofit fontScale="70000" lnSpcReduction="20000"/>
          </a:bodyPr>
          <a:lstStyle/>
          <a:p>
            <a:pPr marL="18288" indent="0" algn="ctr">
              <a:buNone/>
              <a:defRPr/>
            </a:pPr>
            <a:endParaRPr lang="cs-CZ" sz="2400" b="1" dirty="0">
              <a:solidFill>
                <a:schemeClr val="bg2"/>
              </a:solidFill>
            </a:endParaRPr>
          </a:p>
          <a:p>
            <a:pPr marL="18288" indent="0" algn="ctr">
              <a:buNone/>
              <a:defRPr/>
            </a:pPr>
            <a:r>
              <a:rPr lang="cs-CZ" sz="2400" b="1" dirty="0">
                <a:solidFill>
                  <a:schemeClr val="bg2"/>
                </a:solidFill>
              </a:rPr>
              <a:t>Dostupnosti kvalifikovaných </a:t>
            </a:r>
          </a:p>
          <a:p>
            <a:pPr marL="18288" indent="0" algn="ctr">
              <a:buNone/>
              <a:defRPr/>
            </a:pPr>
            <a:r>
              <a:rPr lang="cs-CZ" sz="2400" b="1" dirty="0">
                <a:solidFill>
                  <a:schemeClr val="bg2"/>
                </a:solidFill>
              </a:rPr>
              <a:t>pracovních sil</a:t>
            </a:r>
          </a:p>
          <a:p>
            <a:pPr marL="18288" indent="0" algn="ctr">
              <a:buNone/>
              <a:defRPr/>
            </a:pPr>
            <a:r>
              <a:rPr lang="cs-CZ" sz="2400" b="1" dirty="0">
                <a:solidFill>
                  <a:schemeClr val="bg2"/>
                </a:solidFill>
                <a:effectLst/>
              </a:rPr>
              <a:t>Příhodných </a:t>
            </a:r>
            <a:r>
              <a:rPr lang="cs-CZ" sz="2400" b="1" dirty="0">
                <a:solidFill>
                  <a:schemeClr val="bg2"/>
                </a:solidFill>
                <a:effectLst/>
              </a:rPr>
              <a:t>podmínkách </a:t>
            </a:r>
            <a:endParaRPr lang="cs-CZ" sz="2400" b="1" dirty="0">
              <a:solidFill>
                <a:schemeClr val="bg2"/>
              </a:solidFill>
              <a:effectLst/>
            </a:endParaRPr>
          </a:p>
          <a:p>
            <a:pPr marL="18288" indent="0" algn="ctr">
              <a:buNone/>
              <a:defRPr/>
            </a:pPr>
            <a:r>
              <a:rPr lang="cs-CZ" sz="2400" i="1" dirty="0">
                <a:solidFill>
                  <a:schemeClr val="bg2"/>
                </a:solidFill>
              </a:rPr>
              <a:t> </a:t>
            </a:r>
            <a:r>
              <a:rPr lang="cs-CZ" sz="2000" i="1" dirty="0">
                <a:solidFill>
                  <a:schemeClr val="bg2"/>
                </a:solidFill>
              </a:rPr>
              <a:t>(masivní outsourcing výrobních a montážních činností z vyspělejších ekonomik)</a:t>
            </a:r>
          </a:p>
          <a:p>
            <a:pPr algn="ctr">
              <a:defRPr/>
            </a:pPr>
            <a:endParaRPr lang="cs-CZ" sz="1400" i="1" dirty="0">
              <a:solidFill>
                <a:schemeClr val="bg2"/>
              </a:solidFill>
            </a:endParaRPr>
          </a:p>
          <a:p>
            <a:pPr marL="18288" indent="0" algn="ctr">
              <a:buNone/>
              <a:defRPr/>
            </a:pPr>
            <a:r>
              <a:rPr lang="cs-CZ" sz="2400" b="1" u="sng" dirty="0">
                <a:solidFill>
                  <a:schemeClr val="bg2"/>
                </a:solidFill>
              </a:rPr>
              <a:t>Stabilním politickém systému</a:t>
            </a:r>
          </a:p>
          <a:p>
            <a:pPr algn="ctr">
              <a:defRPr/>
            </a:pPr>
            <a:endParaRPr lang="cs-CZ" sz="1600" i="1" dirty="0">
              <a:solidFill>
                <a:schemeClr val="bg2"/>
              </a:solidFill>
            </a:endParaRPr>
          </a:p>
          <a:p>
            <a:pPr marL="18288" indent="0" algn="ctr">
              <a:buNone/>
              <a:defRPr/>
            </a:pPr>
            <a:r>
              <a:rPr lang="cs-CZ" sz="2400" b="1" dirty="0">
                <a:solidFill>
                  <a:schemeClr val="bg2"/>
                </a:solidFill>
              </a:rPr>
              <a:t>Teritoriální blízkosti</a:t>
            </a:r>
          </a:p>
          <a:p>
            <a:pPr marL="18288" indent="0" algn="ctr">
              <a:buNone/>
              <a:defRPr/>
            </a:pPr>
            <a:r>
              <a:rPr lang="cs-CZ" sz="2000" i="1" dirty="0">
                <a:solidFill>
                  <a:schemeClr val="bg2"/>
                </a:solidFill>
              </a:rPr>
              <a:t>(pro subdodávky i konečné spotřebitele)</a:t>
            </a:r>
          </a:p>
          <a:p>
            <a:pPr algn="ctr">
              <a:defRPr/>
            </a:pPr>
            <a:endParaRPr lang="cs-CZ" sz="2400" i="1" dirty="0">
              <a:solidFill>
                <a:schemeClr val="bg2"/>
              </a:solidFill>
            </a:endParaRPr>
          </a:p>
          <a:p>
            <a:pPr marL="18288" indent="0" algn="ctr">
              <a:buNone/>
              <a:defRPr/>
            </a:pPr>
            <a:r>
              <a:rPr lang="cs-CZ" sz="2400" b="1" u="sng" dirty="0">
                <a:solidFill>
                  <a:schemeClr val="bg2"/>
                </a:solidFill>
              </a:rPr>
              <a:t>Kulturní blízkosti</a:t>
            </a:r>
          </a:p>
          <a:p>
            <a:pPr marL="18288" indent="0" algn="ctr">
              <a:buNone/>
              <a:defRPr/>
            </a:pPr>
            <a:r>
              <a:rPr lang="cs-CZ" sz="2000" i="1" dirty="0">
                <a:solidFill>
                  <a:schemeClr val="bg2"/>
                </a:solidFill>
              </a:rPr>
              <a:t>(výhoda oproti východní Evropě i Asii) </a:t>
            </a:r>
          </a:p>
          <a:p>
            <a:endParaRPr lang="cs-CZ" dirty="0">
              <a:solidFill>
                <a:schemeClr val="bg2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356467" y="5371008"/>
            <a:ext cx="7543800" cy="914400"/>
          </a:xfrm>
        </p:spPr>
        <p:txBody>
          <a:bodyPr/>
          <a:lstStyle/>
          <a:p>
            <a:r>
              <a:rPr lang="cs-CZ" sz="5400" b="1" dirty="0"/>
              <a:t/>
            </a:r>
            <a:br>
              <a:rPr lang="cs-CZ" sz="5400" b="1" dirty="0"/>
            </a:br>
            <a:endParaRPr lang="cs-CZ" dirty="0"/>
          </a:p>
        </p:txBody>
      </p:sp>
      <p:sp>
        <p:nvSpPr>
          <p:cNvPr id="4" name="Zaoblený obdélník 3"/>
          <p:cNvSpPr/>
          <p:nvPr/>
        </p:nvSpPr>
        <p:spPr bwMode="auto">
          <a:xfrm>
            <a:off x="1704260" y="313735"/>
            <a:ext cx="1944216" cy="1008112"/>
          </a:xfrm>
          <a:prstGeom prst="roundRect">
            <a:avLst/>
          </a:prstGeom>
          <a:solidFill>
            <a:schemeClr val="tx1">
              <a:lumMod val="95000"/>
            </a:scheme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b="1" i="1" dirty="0">
                <a:solidFill>
                  <a:srgbClr val="003399"/>
                </a:solidFill>
                <a:latin typeface="Calibri" panose="020F0502020204030204" pitchFamily="34" charset="0"/>
              </a:rPr>
              <a:t>V mnoha ohledech je ČR již drahou zemí</a:t>
            </a:r>
          </a:p>
        </p:txBody>
      </p:sp>
      <p:sp>
        <p:nvSpPr>
          <p:cNvPr id="5" name="Zaoblený obdélník 4"/>
          <p:cNvSpPr/>
          <p:nvPr/>
        </p:nvSpPr>
        <p:spPr bwMode="auto">
          <a:xfrm>
            <a:off x="8609006" y="281122"/>
            <a:ext cx="1944216" cy="1899592"/>
          </a:xfrm>
          <a:prstGeom prst="roundRect">
            <a:avLst/>
          </a:prstGeom>
          <a:solidFill>
            <a:schemeClr val="tx1">
              <a:lumMod val="95000"/>
            </a:scheme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b="1" i="1" dirty="0">
                <a:solidFill>
                  <a:srgbClr val="003399"/>
                </a:solidFill>
                <a:latin typeface="Calibri" panose="020F0502020204030204" pitchFamily="34" charset="0"/>
              </a:rPr>
              <a:t>Demografie, nereformovaný vzdělávací systém i preference mladých lidí ji snižu</a:t>
            </a:r>
            <a:r>
              <a:rPr lang="cs-CZ" b="1" i="1" dirty="0">
                <a:solidFill>
                  <a:srgbClr val="003399"/>
                </a:solidFill>
              </a:rPr>
              <a:t>jí</a:t>
            </a:r>
            <a:endParaRPr lang="cs-CZ" b="1" i="1" dirty="0">
              <a:solidFill>
                <a:srgbClr val="003399"/>
              </a:solidFill>
              <a:latin typeface="Arial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664633" y="939937"/>
            <a:ext cx="5021494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18288">
              <a:spcBef>
                <a:spcPct val="20000"/>
              </a:spcBef>
              <a:buSzPct val="60000"/>
            </a:pPr>
            <a:r>
              <a:rPr lang="cs-CZ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cs-CZ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Komparativní nákladové výhodě</a:t>
            </a:r>
            <a:endParaRPr lang="cs-CZ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3648476" y="717818"/>
            <a:ext cx="1223388" cy="3349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V="1">
            <a:off x="6528048" y="1139992"/>
            <a:ext cx="2106874" cy="416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aoblený obdélník 20"/>
          <p:cNvSpPr/>
          <p:nvPr/>
        </p:nvSpPr>
        <p:spPr bwMode="auto">
          <a:xfrm>
            <a:off x="2207568" y="2636912"/>
            <a:ext cx="1944216" cy="1728192"/>
          </a:xfrm>
          <a:prstGeom prst="roundRect">
            <a:avLst/>
          </a:prstGeom>
          <a:solidFill>
            <a:schemeClr val="tx1">
              <a:lumMod val="95000"/>
            </a:scheme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b="1" i="1" dirty="0">
                <a:solidFill>
                  <a:srgbClr val="003399"/>
                </a:solidFill>
                <a:latin typeface="Calibri" panose="020F0502020204030204" pitchFamily="34" charset="0"/>
              </a:rPr>
              <a:t>Západ nyní outsourcuje high-tech obory, využijeme toho? </a:t>
            </a:r>
          </a:p>
        </p:txBody>
      </p:sp>
      <p:sp>
        <p:nvSpPr>
          <p:cNvPr id="32" name="Zaoblený obdélník 31"/>
          <p:cNvSpPr/>
          <p:nvPr/>
        </p:nvSpPr>
        <p:spPr bwMode="auto">
          <a:xfrm>
            <a:off x="8495184" y="3642816"/>
            <a:ext cx="1944216" cy="1728192"/>
          </a:xfrm>
          <a:prstGeom prst="roundRect">
            <a:avLst/>
          </a:prstGeom>
          <a:solidFill>
            <a:schemeClr val="tx1">
              <a:lumMod val="95000"/>
            </a:scheme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b="1" i="1" dirty="0">
                <a:solidFill>
                  <a:srgbClr val="003399"/>
                </a:solidFill>
                <a:latin typeface="Calibri" panose="020F0502020204030204" pitchFamily="34" charset="0"/>
              </a:rPr>
              <a:t>Západní trhy už nerostou, směrem na východ prorazit zatím neumíme</a:t>
            </a:r>
          </a:p>
        </p:txBody>
      </p:sp>
      <p:sp>
        <p:nvSpPr>
          <p:cNvPr id="34" name="Obdélník 33"/>
          <p:cNvSpPr/>
          <p:nvPr/>
        </p:nvSpPr>
        <p:spPr>
          <a:xfrm>
            <a:off x="2063553" y="5733257"/>
            <a:ext cx="8226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>
                <a:solidFill>
                  <a:prstClr val="white"/>
                </a:solidFill>
                <a:ea typeface="+mj-ea"/>
                <a:cs typeface="+mj-cs"/>
              </a:rPr>
              <a:t>RŮST ZALOŽENÝ NA INVESTICÍCH</a:t>
            </a:r>
            <a:r>
              <a:rPr lang="cs-CZ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cs-CZ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endParaRPr lang="cs-CZ" sz="2800" dirty="0"/>
          </a:p>
        </p:txBody>
      </p:sp>
      <p:cxnSp>
        <p:nvCxnSpPr>
          <p:cNvPr id="36" name="Přímá spojnice se šipkou 35"/>
          <p:cNvCxnSpPr>
            <a:endCxn id="21" idx="0"/>
          </p:cNvCxnSpPr>
          <p:nvPr/>
        </p:nvCxnSpPr>
        <p:spPr>
          <a:xfrm flipH="1">
            <a:off x="3179677" y="2180714"/>
            <a:ext cx="1980221" cy="45619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/>
          <p:cNvCxnSpPr>
            <a:endCxn id="32" idx="0"/>
          </p:cNvCxnSpPr>
          <p:nvPr/>
        </p:nvCxnSpPr>
        <p:spPr>
          <a:xfrm>
            <a:off x="7520138" y="3356992"/>
            <a:ext cx="1947154" cy="2858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/>
          <p:cNvCxnSpPr/>
          <p:nvPr/>
        </p:nvCxnSpPr>
        <p:spPr>
          <a:xfrm>
            <a:off x="5159896" y="657524"/>
            <a:ext cx="3096344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86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31604" y="167859"/>
            <a:ext cx="7128792" cy="2828835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cs-CZ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Gabriola" panose="04040605051002020D02" pitchFamily="82" charset="0"/>
              </a:rPr>
              <a:t>Žijeme ve </a:t>
            </a:r>
            <a:r>
              <a:rPr lang="cs-C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Gabriola" panose="04040605051002020D02" pitchFamily="82" charset="0"/>
              </a:rPr>
              <a:t>výjimečné </a:t>
            </a:r>
            <a:r>
              <a:rPr lang="cs-CZ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Gabriola" panose="04040605051002020D02" pitchFamily="82" charset="0"/>
              </a:rPr>
              <a:t>době – naše schopnost využít této příležitosti bude mít dopad na kvalitu života celých </a:t>
            </a:r>
            <a:r>
              <a:rPr lang="cs-C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Gabriola" panose="04040605051002020D02" pitchFamily="82" charset="0"/>
              </a:rPr>
              <a:t>generací.</a:t>
            </a:r>
            <a:r>
              <a:rPr lang="en-US" sz="3600" b="1" dirty="0">
                <a:latin typeface="Brush Script MT" panose="03060802040406070304" pitchFamily="66" charset="0"/>
              </a:rPr>
              <a:t/>
            </a:r>
            <a:br>
              <a:rPr lang="en-US" sz="3600" b="1" dirty="0">
                <a:latin typeface="Brush Script MT" panose="03060802040406070304" pitchFamily="66" charset="0"/>
              </a:rPr>
            </a:br>
            <a:endParaRPr lang="en-US" sz="3600" b="1" dirty="0">
              <a:latin typeface="Brush Script MT" panose="030608020404060703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5560" y="5367536"/>
            <a:ext cx="7615808" cy="1490464"/>
          </a:xfrm>
        </p:spPr>
        <p:txBody>
          <a:bodyPr/>
          <a:lstStyle/>
          <a:p>
            <a:pPr algn="ctr"/>
            <a:r>
              <a:rPr lang="cs-CZ" altLang="cs-CZ" sz="3200" b="1" i="1" dirty="0">
                <a:latin typeface="Gabriola" panose="04040605051002020D02" pitchFamily="82" charset="0"/>
              </a:rPr>
              <a:t> „Všechno dobré, co máme, </a:t>
            </a:r>
            <a:r>
              <a:rPr lang="cs-CZ" altLang="cs-CZ" sz="3200" b="1" i="1" dirty="0" smtClean="0">
                <a:latin typeface="Gabriola" panose="04040605051002020D02" pitchFamily="82" charset="0"/>
              </a:rPr>
              <a:t>je </a:t>
            </a:r>
            <a:r>
              <a:rPr lang="cs-CZ" altLang="cs-CZ" sz="3200" b="1" i="1" dirty="0">
                <a:latin typeface="Gabriola" panose="04040605051002020D02" pitchFamily="82" charset="0"/>
              </a:rPr>
              <a:t>výsledek naší inteligence. </a:t>
            </a:r>
            <a:r>
              <a:rPr lang="cs-CZ" altLang="cs-CZ" sz="3200" b="1" i="1" dirty="0">
                <a:latin typeface="Gabriola" panose="04040605051002020D02" pitchFamily="82" charset="0"/>
              </a:rPr>
              <a:t>Pokud tedy UI může umocnit naši inteligenci, pak bychom mohli hovořit o zlatém věku lidstva</a:t>
            </a:r>
            <a:r>
              <a:rPr lang="cs-CZ" altLang="cs-CZ" sz="3200" b="1" i="1" dirty="0">
                <a:latin typeface="Gabriola" panose="04040605051002020D02" pitchFamily="82" charset="0"/>
              </a:rPr>
              <a:t>.</a:t>
            </a:r>
            <a:r>
              <a:rPr lang="cs-CZ" altLang="en-US" sz="3200" b="1" i="1" dirty="0">
                <a:latin typeface="Gabriola" panose="04040605051002020D02" pitchFamily="82" charset="0"/>
              </a:rPr>
              <a:t>“</a:t>
            </a:r>
            <a:endParaRPr lang="en-US" sz="3200" b="1" dirty="0">
              <a:latin typeface="Gabriola" panose="04040605051002020D02" pitchFamily="82" charset="0"/>
              <a:cs typeface="Apple Chance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91" y="2250642"/>
            <a:ext cx="2971800" cy="288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9" y="3597613"/>
            <a:ext cx="21574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753" y="3932567"/>
            <a:ext cx="2778125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9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197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03512" y="5157192"/>
            <a:ext cx="8784976" cy="914400"/>
          </a:xfrm>
        </p:spPr>
        <p:txBody>
          <a:bodyPr/>
          <a:lstStyle/>
          <a:p>
            <a:r>
              <a:rPr lang="cs-CZ" sz="2800" b="1" dirty="0">
                <a:effectLst/>
              </a:rPr>
              <a:t>FAKTORY EKONOMIKY TAŽENÉ INOVACEMI</a:t>
            </a:r>
            <a:endParaRPr lang="cs-CZ" sz="2800" b="1" dirty="0">
              <a:effectLst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508" y="1484785"/>
            <a:ext cx="4464496" cy="310922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41" y="1484784"/>
            <a:ext cx="4399424" cy="312000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sp>
        <p:nvSpPr>
          <p:cNvPr id="6" name="Text Box 98"/>
          <p:cNvSpPr txBox="1">
            <a:spLocks noChangeArrowheads="1"/>
          </p:cNvSpPr>
          <p:nvPr/>
        </p:nvSpPr>
        <p:spPr bwMode="auto">
          <a:xfrm>
            <a:off x="2999656" y="4869160"/>
            <a:ext cx="1872208" cy="40011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FF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s-CZ" sz="2000" kern="0" dirty="0">
                <a:solidFill>
                  <a:srgbClr val="000066"/>
                </a:solidFill>
                <a:latin typeface="Candara"/>
              </a:rPr>
              <a:t>2008-2009 </a:t>
            </a:r>
            <a:endParaRPr lang="en-GB" sz="2000" kern="0" dirty="0">
              <a:solidFill>
                <a:srgbClr val="000066"/>
              </a:solidFill>
              <a:latin typeface="Candara"/>
            </a:endParaRPr>
          </a:p>
        </p:txBody>
      </p:sp>
      <p:sp>
        <p:nvSpPr>
          <p:cNvPr id="7" name="Text Box 98"/>
          <p:cNvSpPr txBox="1">
            <a:spLocks noChangeArrowheads="1"/>
          </p:cNvSpPr>
          <p:nvPr/>
        </p:nvSpPr>
        <p:spPr bwMode="auto">
          <a:xfrm>
            <a:off x="7408706" y="4869160"/>
            <a:ext cx="1872208" cy="40011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FF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s-CZ" sz="2000" kern="0" dirty="0">
                <a:solidFill>
                  <a:srgbClr val="000066"/>
                </a:solidFill>
                <a:latin typeface="Candara"/>
              </a:rPr>
              <a:t>2014-2015</a:t>
            </a:r>
            <a:endParaRPr lang="en-GB" sz="2000" kern="0" dirty="0">
              <a:solidFill>
                <a:srgbClr val="000066"/>
              </a:solidFill>
              <a:latin typeface="Candara"/>
            </a:endParaRPr>
          </a:p>
        </p:txBody>
      </p:sp>
      <p:sp>
        <p:nvSpPr>
          <p:cNvPr id="8" name="TextovéPole 10"/>
          <p:cNvSpPr txBox="1">
            <a:spLocks noChangeArrowheads="1"/>
          </p:cNvSpPr>
          <p:nvPr/>
        </p:nvSpPr>
        <p:spPr bwMode="auto">
          <a:xfrm>
            <a:off x="1775520" y="260649"/>
            <a:ext cx="8712968" cy="749141"/>
          </a:xfrm>
          <a:prstGeom prst="roundRect">
            <a:avLst/>
          </a:prstGeom>
          <a:solidFill>
            <a:schemeClr val="tx1"/>
          </a:solidFill>
          <a:ln w="12700" cap="flat" cmpd="sng" algn="ctr">
            <a:solidFill>
              <a:srgbClr val="C0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900" b="1" i="1" kern="0" dirty="0">
                <a:solidFill>
                  <a:srgbClr val="000066"/>
                </a:solidFill>
              </a:rPr>
              <a:t>Problémem „3I“ – Inovace, Instituce a Infrastruktura</a:t>
            </a:r>
          </a:p>
          <a:p>
            <a:pPr algn="ctr">
              <a:defRPr/>
            </a:pPr>
            <a:r>
              <a:rPr lang="cs-CZ" sz="1900" b="1" i="1" kern="0" dirty="0">
                <a:solidFill>
                  <a:srgbClr val="000066"/>
                </a:solidFill>
              </a:rPr>
              <a:t>Zhoršující se výsledky ve vzdělávání a efektivitě trhu práce</a:t>
            </a:r>
            <a:endParaRPr lang="en-GB" sz="1900" b="1" i="1" kern="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75520" y="5301208"/>
            <a:ext cx="8784976" cy="914400"/>
          </a:xfrm>
        </p:spPr>
        <p:txBody>
          <a:bodyPr/>
          <a:lstStyle/>
          <a:p>
            <a:r>
              <a:rPr lang="cs-CZ" sz="2800" b="1" dirty="0">
                <a:effectLst/>
              </a:rPr>
              <a:t>HODNOTOVÝ ŘETĚZEC ČESKÉHO PRŮMYSLU</a:t>
            </a:r>
            <a:endParaRPr lang="cs-CZ" sz="2800" b="1" dirty="0"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1124745"/>
            <a:ext cx="6825952" cy="387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1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74952" y="5445224"/>
            <a:ext cx="7565464" cy="706016"/>
          </a:xfrm>
        </p:spPr>
        <p:txBody>
          <a:bodyPr/>
          <a:lstStyle/>
          <a:p>
            <a:r>
              <a:rPr lang="cs-CZ" sz="2800" b="1" dirty="0">
                <a:effectLst/>
              </a:rPr>
              <a:t>SOUČASNÝ STAV</a:t>
            </a:r>
            <a:endParaRPr lang="cs-CZ" sz="2800" b="1" dirty="0">
              <a:effectLst/>
            </a:endParaRPr>
          </a:p>
        </p:txBody>
      </p:sp>
      <p:pic>
        <p:nvPicPr>
          <p:cNvPr id="6" name="obrázek 2" descr="Podíl průmyslu na ekonomice v zemích EU">
            <a:hlinkClick r:id="rId2" tooltip="Podíl průmyslu na ekonomice v zemích EU | Foto: ČSÚ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00" y="2420888"/>
            <a:ext cx="3840480" cy="27188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7" name="Picture 2" descr="D:\obrázek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3" b="-3"/>
          <a:stretch>
            <a:fillRect/>
          </a:stretch>
        </p:blipFill>
        <p:spPr bwMode="auto">
          <a:xfrm>
            <a:off x="6149526" y="2780928"/>
            <a:ext cx="418407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Obdélník 3"/>
          <p:cNvSpPr/>
          <p:nvPr/>
        </p:nvSpPr>
        <p:spPr>
          <a:xfrm>
            <a:off x="1991544" y="476673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Nejprůmyslovější v Evropě</a:t>
            </a:r>
          </a:p>
          <a:p>
            <a:r>
              <a:rPr lang="cs-CZ" b="1" dirty="0"/>
              <a:t>55% zaměstnaných ve zpracovatelském průmyslu v technologicky nenáročných odvětvích</a:t>
            </a:r>
          </a:p>
          <a:p>
            <a:r>
              <a:rPr lang="cs-CZ" b="1" dirty="0"/>
              <a:t>55% průmyslu – navázáno na Německo</a:t>
            </a:r>
          </a:p>
        </p:txBody>
      </p:sp>
    </p:spTree>
    <p:extLst>
      <p:ext uri="{BB962C8B-B14F-4D97-AF65-F5344CB8AC3E}">
        <p14:creationId xmlns:p14="http://schemas.microsoft.com/office/powerpoint/2010/main" val="377143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524000" y="6021288"/>
            <a:ext cx="9144000" cy="83054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000" b="1" dirty="0">
                <a:latin typeface="+mj-lt"/>
              </a:rPr>
              <a:t>KTERÁ ODVĚTVÍ VYTVÁŘEJÍ NEJVÍCE</a:t>
            </a:r>
            <a:r>
              <a:rPr lang="en-US" sz="2000" b="1" dirty="0">
                <a:latin typeface="+mj-lt"/>
              </a:rPr>
              <a:t> </a:t>
            </a:r>
            <a:r>
              <a:rPr lang="cs-CZ" sz="2000" b="1" dirty="0">
                <a:latin typeface="+mj-lt"/>
              </a:rPr>
              <a:t>V</a:t>
            </a:r>
            <a:r>
              <a:rPr lang="en-GB" sz="2000" b="1" dirty="0">
                <a:latin typeface="+mj-lt"/>
              </a:rPr>
              <a:t>&amp;</a:t>
            </a:r>
            <a:r>
              <a:rPr lang="cs-CZ" sz="2000" b="1" dirty="0">
                <a:latin typeface="+mj-lt"/>
              </a:rPr>
              <a:t>V</a:t>
            </a:r>
            <a:r>
              <a:rPr lang="en-GB" sz="2000" b="1" dirty="0">
                <a:latin typeface="+mj-lt"/>
              </a:rPr>
              <a:t> </a:t>
            </a:r>
            <a:r>
              <a:rPr lang="cs-CZ" sz="2000" b="1" dirty="0">
                <a:latin typeface="+mj-lt"/>
              </a:rPr>
              <a:t>PRACOVNÍCH MÍST?</a:t>
            </a:r>
            <a:endParaRPr lang="en-US" sz="2000" b="1" dirty="0">
              <a:latin typeface="+mj-lt"/>
            </a:endParaRPr>
          </a:p>
        </p:txBody>
      </p:sp>
      <p:graphicFrame>
        <p:nvGraphicFramePr>
          <p:cNvPr id="8" name="objekt 1"/>
          <p:cNvGraphicFramePr/>
          <p:nvPr>
            <p:extLst>
              <p:ext uri="{D42A27DB-BD31-4B8C-83A1-F6EECF244321}">
                <p14:modId xmlns:p14="http://schemas.microsoft.com/office/powerpoint/2010/main" val="1979811647"/>
              </p:ext>
            </p:extLst>
          </p:nvPr>
        </p:nvGraphicFramePr>
        <p:xfrm>
          <a:off x="1549378" y="332656"/>
          <a:ext cx="9144000" cy="5697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5601982" y="404664"/>
            <a:ext cx="5040560" cy="163449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cap="flat" cmpd="sng" algn="ctr">
            <a:solidFill>
              <a:srgbClr val="FF000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8288" indent="-268288">
              <a:buFont typeface="Wingdings" pitchFamily="2" charset="2"/>
              <a:buChar char="§"/>
              <a:defRPr/>
            </a:pP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Nejsilnější V+V růst</a:t>
            </a:r>
            <a:r>
              <a:rPr lang="en-US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, </a:t>
            </a: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nejvyšší nárůst poptávky po excelentních vědcích a inženýrech</a:t>
            </a:r>
          </a:p>
          <a:p>
            <a:pPr marL="268288" indent="-268288">
              <a:buFont typeface="Wingdings" pitchFamily="2" charset="2"/>
              <a:buChar char="§"/>
              <a:defRPr/>
            </a:pP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Intenzivní spolupráce s českými univerzitami na výzkumu (</a:t>
            </a:r>
            <a:r>
              <a:rPr lang="cs-CZ" sz="1500" b="1" i="1" dirty="0" err="1">
                <a:solidFill>
                  <a:schemeClr val="bg2"/>
                </a:solidFill>
                <a:latin typeface="Calibri" panose="020F0502020204030204" pitchFamily="34" charset="0"/>
              </a:rPr>
              <a:t>Honeywell</a:t>
            </a: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, </a:t>
            </a:r>
            <a:r>
              <a:rPr lang="cs-CZ" sz="1500" b="1" i="1" dirty="0" err="1">
                <a:solidFill>
                  <a:schemeClr val="bg2"/>
                </a:solidFill>
                <a:latin typeface="Calibri" panose="020F0502020204030204" pitchFamily="34" charset="0"/>
              </a:rPr>
              <a:t>Tescan</a:t>
            </a: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, </a:t>
            </a:r>
            <a:r>
              <a:rPr lang="cs-CZ" sz="1500" b="1" i="1" dirty="0" err="1">
                <a:solidFill>
                  <a:schemeClr val="bg2"/>
                </a:solidFill>
                <a:latin typeface="Calibri" panose="020F0502020204030204" pitchFamily="34" charset="0"/>
              </a:rPr>
              <a:t>Delong</a:t>
            </a: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,..)</a:t>
            </a:r>
            <a:endParaRPr lang="en-US" sz="1500" b="1" i="1" dirty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marL="268288" indent="-268288">
              <a:buFont typeface="Wingdings" pitchFamily="2" charset="2"/>
              <a:buChar char="§"/>
              <a:defRPr/>
            </a:pPr>
            <a:r>
              <a:rPr lang="cs-CZ" sz="1500" b="1" i="1" dirty="0">
                <a:solidFill>
                  <a:schemeClr val="bg2"/>
                </a:solidFill>
                <a:latin typeface="Calibri" panose="020F0502020204030204" pitchFamily="34" charset="0"/>
              </a:rPr>
              <a:t>Ochota zahraničních investorů umístit své V+V útvary v ČR postupně roste</a:t>
            </a:r>
          </a:p>
        </p:txBody>
      </p:sp>
    </p:spTree>
    <p:extLst>
      <p:ext uri="{BB962C8B-B14F-4D97-AF65-F5344CB8AC3E}">
        <p14:creationId xmlns:p14="http://schemas.microsoft.com/office/powerpoint/2010/main" val="259883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Živly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Živly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Živly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5315</TotalTime>
  <Words>3189</Words>
  <Application>Microsoft Office PowerPoint</Application>
  <PresentationFormat>Širokoúhlá obrazovka</PresentationFormat>
  <Paragraphs>541</Paragraphs>
  <Slides>51</Slides>
  <Notes>37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51</vt:i4>
      </vt:variant>
    </vt:vector>
  </HeadingPairs>
  <TitlesOfParts>
    <vt:vector size="64" baseType="lpstr">
      <vt:lpstr>Apple Chancery</vt:lpstr>
      <vt:lpstr>Arial</vt:lpstr>
      <vt:lpstr>Brush Script MT</vt:lpstr>
      <vt:lpstr>Calibri</vt:lpstr>
      <vt:lpstr>Candara</vt:lpstr>
      <vt:lpstr>Courier New</vt:lpstr>
      <vt:lpstr>Gabriola</vt:lpstr>
      <vt:lpstr>Palatino Linotype</vt:lpstr>
      <vt:lpstr>Times New Roman</vt:lpstr>
      <vt:lpstr>Wingdings</vt:lpstr>
      <vt:lpstr>Živly</vt:lpstr>
      <vt:lpstr>Motiv systému Office</vt:lpstr>
      <vt:lpstr>1_Motiv systému Office</vt:lpstr>
      <vt:lpstr>Konference  ŠKOLA ZÁKLAD ŽIVOTA Vzdělávání 4.0 pro Olomoucký kraj STUDENTI</vt:lpstr>
      <vt:lpstr>KDE JSME? CO NÁS ČEKÁ? CO MUSÍME UDĚLAT</vt:lpstr>
      <vt:lpstr>JAK JSME ROSTLI...  Proč jsme se tak dlouho zotavovali z recese?</vt:lpstr>
      <vt:lpstr>JAK NAVÁZAT NA 10 LET RŮSTU?</vt:lpstr>
      <vt:lpstr> </vt:lpstr>
      <vt:lpstr>FAKTORY EKONOMIKY TAŽENÉ INOVACEMI</vt:lpstr>
      <vt:lpstr>HODNOTOVÝ ŘETĚZEC ČESKÉHO PRŮMYSLU</vt:lpstr>
      <vt:lpstr>SOUČASNÝ STAV</vt:lpstr>
      <vt:lpstr>Prezentace aplikace PowerPoint</vt:lpstr>
      <vt:lpstr>   PŘÍKLADY INOVATIVNÍCH PODNIKŮ </vt:lpstr>
      <vt:lpstr>  STOP DOHÁNĚNÍ VYSPĚLÝCH ZEMÍ</vt:lpstr>
      <vt:lpstr>     JAK SE MŮŽEME DÁLE PŘIBLÍŽIT VYSPĚLÝM EKONOMIKÁM?</vt:lpstr>
      <vt:lpstr>HLAVNÍ NEDOSTATKY ČESKÉ REPUBLIKY </vt:lpstr>
      <vt:lpstr>GLOBALIZACE,  RŮST EKONOMIK</vt:lpstr>
      <vt:lpstr> VZDĚLANOSTNÍ STRUKTURA OBYVATEL OLOMOUCKÉHO KRAJE V POROVNÁNÍ S ČR </vt:lpstr>
      <vt:lpstr>  Ekonomické výzvy pro Českou republiku – P4.0 </vt:lpstr>
      <vt:lpstr>  Jakou práci přenecháme robotům?</vt:lpstr>
      <vt:lpstr>CHCEME P 4.0?   JSME PŘIPRAVENI?</vt:lpstr>
      <vt:lpstr>JAK BUDEME PRACOVAT A JAKÉ PRÁCE PŘENECHÁME ROBOTŮM? </vt:lpstr>
      <vt:lpstr>Přebytek pracovníků nebo pracovních míst?</vt:lpstr>
      <vt:lpstr>DESET PROFESÍ S NEJVĚTŠÍM INDEXEM  OHROŽENÍ DIGITALIZACÍ</vt:lpstr>
      <vt:lpstr>DESET PROFESÍ S NEJNIŽŠÍM INDEXEM  OHROŽENÍ DIGITALIZACÍ</vt:lpstr>
      <vt:lpstr>Kde mohou být nové  pracovní příležitosti  </vt:lpstr>
      <vt:lpstr>Bude nových pracovních příležitostí dostatek?</vt:lpstr>
      <vt:lpstr>PRACOVNÍ UPLATNĚNÍ I V PRŮMYSLU</vt:lpstr>
      <vt:lpstr>Změny  charakteru a organizace práce</vt:lpstr>
      <vt:lpstr>Jak je česká populace připravena na nové výzvy průmyslové revoluce? </vt:lpstr>
      <vt:lpstr>        </vt:lpstr>
      <vt:lpstr>dovednosti pro trh práce</vt:lpstr>
      <vt:lpstr>PODÍL KVALIFIKAČNĚ NÁROČNÝCH PROFESÍ A TERCIÁRNĚ VZDĚLANÝCH NA CELKOVÉ ZAMĚSTNANOSTI V TECHNOLOGICKY VYSOCE A STŘEDNĚ NÁROČNÉM PRŮMYSLU (%, 2014)  </vt:lpstr>
      <vt:lpstr> Připravenost populace čr na využívání iCt </vt:lpstr>
      <vt:lpstr>Připravenost v ICT</vt:lpstr>
      <vt:lpstr>       POČET NOVĚ PŘIJATÝCH STUDENTŮ NA VŠECHNY UNIVERZITY V ČESKÉ REPUBLICE  V LETECH 2001-2014 </vt:lpstr>
      <vt:lpstr>Připravenost populace čr na využívání iCt</vt:lpstr>
      <vt:lpstr>VZDĚLANOSTNÍ STRUKTURA POPULACE VE VĚKU 25-64 LET (%, 2014)</vt:lpstr>
      <vt:lpstr>         VĚKOVÁ STRUKTURA ZAMĚSTNANÝCH OSOB S MAGISTERSKÝM NEBO DOKTORSKÝM VZDĚLÁNÍM VE VYBRANÝCH TECHNICKÝCH VĚDÁCH  strojírenství, elektrotechnika, elektronika, chemie;   </vt:lpstr>
      <vt:lpstr>NEJVĚTŠÍ VÝZVY PRO VZDĚLÁVÁNÍ</vt:lpstr>
      <vt:lpstr>CO MŮŽEME NAŠIM MLADÝM LIDEM DÁT?</vt:lpstr>
      <vt:lpstr>VEŘEJNÉ VÝDAJE NA VZDĚLÁVÁNÍ JAKO PODÍL HDP (2013) 3,4% x 7,2%</vt:lpstr>
      <vt:lpstr>PODÍL ŽÁKŮ NA UČITELE V PRIMÁRNÍM VZDĚLÁVÁNÍ (2014)</vt:lpstr>
      <vt:lpstr>Generace současnosti- úvaha</vt:lpstr>
      <vt:lpstr>JAKÁ JE NOVÁ GENERACE?</vt:lpstr>
      <vt:lpstr>Blogy: FENOMÉN KULTURNÍCH GENERACÍ </vt:lpstr>
      <vt:lpstr> GENERACE X</vt:lpstr>
      <vt:lpstr>    GENERACE Y </vt:lpstr>
      <vt:lpstr>GENERACE Z</vt:lpstr>
      <vt:lpstr>ROLE VZDĚLÁVÁNÍ BUDE ZCELA ZÁSADNÍ</vt:lpstr>
      <vt:lpstr>PROF. ZELENÝ</vt:lpstr>
      <vt:lpstr> Nové „Národní obrození“?  Globální obrození?</vt:lpstr>
      <vt:lpstr> „Všechno dobré, co máme, je výsledek naší inteligence. Pokud tedy UI může umocnit naši inteligenci, pak bychom mohli hovořit o zlatém věku lidstva.“</vt:lpstr>
      <vt:lpstr>Prezentace aplikace PowerPoint</vt:lpstr>
    </vt:vector>
  </TitlesOfParts>
  <Company>NVF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Kopicova, Miroslava</dc:creator>
  <cp:lastModifiedBy>Roth Miroslav</cp:lastModifiedBy>
  <cp:revision>364</cp:revision>
  <dcterms:created xsi:type="dcterms:W3CDTF">2017-11-08T10:11:43Z</dcterms:created>
  <dcterms:modified xsi:type="dcterms:W3CDTF">2018-01-23T20:44:49Z</dcterms:modified>
</cp:coreProperties>
</file>