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61" r:id="rId5"/>
    <p:sldMasterId id="2147483675" r:id="rId6"/>
  </p:sldMasterIdLst>
  <p:notesMasterIdLst>
    <p:notesMasterId r:id="rId27"/>
  </p:notesMasterIdLst>
  <p:handoutMasterIdLst>
    <p:handoutMasterId r:id="rId28"/>
  </p:handoutMasterIdLst>
  <p:sldIdLst>
    <p:sldId id="264" r:id="rId7"/>
    <p:sldId id="267" r:id="rId8"/>
    <p:sldId id="268" r:id="rId9"/>
    <p:sldId id="272" r:id="rId10"/>
    <p:sldId id="269" r:id="rId11"/>
    <p:sldId id="328" r:id="rId12"/>
    <p:sldId id="329" r:id="rId13"/>
    <p:sldId id="273" r:id="rId14"/>
    <p:sldId id="314" r:id="rId15"/>
    <p:sldId id="330" r:id="rId16"/>
    <p:sldId id="333" r:id="rId17"/>
    <p:sldId id="332" r:id="rId18"/>
    <p:sldId id="331" r:id="rId19"/>
    <p:sldId id="342" r:id="rId20"/>
    <p:sldId id="344" r:id="rId21"/>
    <p:sldId id="345" r:id="rId22"/>
    <p:sldId id="341" r:id="rId23"/>
    <p:sldId id="340" r:id="rId24"/>
    <p:sldId id="320" r:id="rId25"/>
    <p:sldId id="322" r:id="rId26"/>
  </p:sldIdLst>
  <p:sldSz cx="9144000" cy="6858000" type="screen4x3"/>
  <p:notesSz cx="6784975" cy="9906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 userDrawn="1">
          <p15:clr>
            <a:srgbClr val="A4A3A4"/>
          </p15:clr>
        </p15:guide>
        <p15:guide id="2" pos="21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E96"/>
    <a:srgbClr val="FF9933"/>
    <a:srgbClr val="FF9900"/>
    <a:srgbClr val="FFFF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Styl Středně sytá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Střední styl 3 – zvýraznění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Střední styl 4 – zvýraznění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03447BB-5D67-496B-8E87-E561075AD55C}" styleName="Tmavý styl 1 – zvýraznění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styl 2 – zvýraznění 5/zvýraznění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06799F8-075E-4A3A-A7F6-7FBC6576F1A4}" styleName="Styl s motivem 2 – zvýraznění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46" autoAdjust="0"/>
    <p:restoredTop sz="72075" autoAdjust="0"/>
  </p:normalViewPr>
  <p:slideViewPr>
    <p:cSldViewPr snapToGrid="0">
      <p:cViewPr varScale="1">
        <p:scale>
          <a:sx n="82" d="100"/>
          <a:sy n="82" d="100"/>
        </p:scale>
        <p:origin x="215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3294" y="-120"/>
      </p:cViewPr>
      <p:guideLst>
        <p:guide orient="horz" pos="3120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roslav.miksanik\Documents\D\TEXTY\ANALYZA\graf_struktura_v&#283;k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roslav.miksanik\Documents\D\TEXTY\ANALYZA\Prezentace\graf_struktura_d&#233;lk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9645804583705385E-2"/>
          <c:y val="4.8637001770127579E-2"/>
          <c:w val="0.88726907412435518"/>
          <c:h val="0.8160657388756638"/>
        </c:manualLayout>
      </c:layout>
      <c:barChart>
        <c:barDir val="col"/>
        <c:grouping val="clustered"/>
        <c:varyColors val="0"/>
        <c:ser>
          <c:idx val="1"/>
          <c:order val="0"/>
          <c:tx>
            <c:v>30.9.2019</c:v>
          </c:tx>
          <c:spPr>
            <a:solidFill>
              <a:srgbClr val="0066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4.0745768847859533E-4"/>
                  <c:y val="7.409724762399810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516-4461-9897-EEE9DCE01D6D}"/>
                </c:ext>
              </c:extLst>
            </c:dLbl>
            <c:dLbl>
              <c:idx val="1"/>
              <c:layout>
                <c:manualLayout>
                  <c:x val="-1.4037469454249254E-3"/>
                  <c:y val="1.999531537775382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516-4461-9897-EEE9DCE01D6D}"/>
                </c:ext>
              </c:extLst>
            </c:dLbl>
            <c:dLbl>
              <c:idx val="2"/>
              <c:layout>
                <c:manualLayout>
                  <c:x val="-1.6853666963684967E-3"/>
                  <c:y val="1.775845887137198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516-4461-9897-EEE9DCE01D6D}"/>
                </c:ext>
              </c:extLst>
            </c:dLbl>
            <c:dLbl>
              <c:idx val="3"/>
              <c:layout>
                <c:manualLayout>
                  <c:x val="8.4025703683591275E-4"/>
                  <c:y val="1.540530341432642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516-4461-9897-EEE9DCE01D6D}"/>
                </c:ext>
              </c:extLst>
            </c:dLbl>
            <c:dLbl>
              <c:idx val="4"/>
              <c:layout>
                <c:manualLayout>
                  <c:x val="-1.1526249749959085E-2"/>
                  <c:y val="-1.01109546522627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516-4461-9897-EEE9DCE01D6D}"/>
                </c:ext>
              </c:extLst>
            </c:dLbl>
            <c:dLbl>
              <c:idx val="5"/>
              <c:layout>
                <c:manualLayout>
                  <c:x val="-4.5977011494252873E-3"/>
                  <c:y val="-1.46198717825309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516-4461-9897-EEE9DCE01D6D}"/>
                </c:ext>
              </c:extLst>
            </c:dLbl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800">
                    <a:latin typeface="Arial" pitchFamily="34" charset="0"/>
                    <a:cs typeface="Arial" pitchFamily="34" charset="0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List1!$C$231:$C$236</c:f>
              <c:strCache>
                <c:ptCount val="6"/>
                <c:pt idx="0">
                  <c:v>do 19 let</c:v>
                </c:pt>
                <c:pt idx="1">
                  <c:v>20-29</c:v>
                </c:pt>
                <c:pt idx="2">
                  <c:v>30-39</c:v>
                </c:pt>
                <c:pt idx="3">
                  <c:v>40-49</c:v>
                </c:pt>
                <c:pt idx="4">
                  <c:v>50-59</c:v>
                </c:pt>
                <c:pt idx="5">
                  <c:v>nad 60 let</c:v>
                </c:pt>
              </c:strCache>
            </c:strRef>
          </c:cat>
          <c:val>
            <c:numRef>
              <c:f>List1!$E$347:$E$352</c:f>
              <c:numCache>
                <c:formatCode>0%</c:formatCode>
                <c:ptCount val="6"/>
                <c:pt idx="0">
                  <c:v>5.5101502768257316E-2</c:v>
                </c:pt>
                <c:pt idx="1">
                  <c:v>0.19263555672730467</c:v>
                </c:pt>
                <c:pt idx="2">
                  <c:v>0.18042007206257141</c:v>
                </c:pt>
                <c:pt idx="3">
                  <c:v>0.21021179365497847</c:v>
                </c:pt>
                <c:pt idx="4">
                  <c:v>0.26056771245276389</c:v>
                </c:pt>
                <c:pt idx="5">
                  <c:v>0.10106336233412426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516-4461-9897-EEE9DCE01D6D}"/>
            </c:ext>
          </c:extLst>
        </c:ser>
        <c:ser>
          <c:idx val="0"/>
          <c:order val="1"/>
          <c:tx>
            <c:v>30.9.2021</c:v>
          </c:tx>
          <c:spPr>
            <a:solidFill>
              <a:srgbClr val="FF0000"/>
            </a:solidFill>
            <a:ln w="12700"/>
            <a:effectLst>
              <a:outerShdw blurRad="50800" dist="50800" dir="5400000" algn="ctr" rotWithShape="0">
                <a:srgbClr val="0000CC"/>
              </a:outerShdw>
            </a:effectLst>
          </c:spPr>
          <c:invertIfNegative val="0"/>
          <c:dLbls>
            <c:dLbl>
              <c:idx val="2"/>
              <c:layout>
                <c:manualLayout>
                  <c:x val="6.9284064665127024E-3"/>
                  <c:y val="3.944253719244914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516-4461-9897-EEE9DCE01D6D}"/>
                </c:ext>
              </c:extLst>
            </c:dLbl>
            <c:dLbl>
              <c:idx val="4"/>
              <c:layout>
                <c:manualLayout>
                  <c:x val="1.6166281755196306E-2"/>
                  <c:y val="3.944253719244914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516-4461-9897-EEE9DCE01D6D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>
                    <a:latin typeface="Arial" pitchFamily="34" charset="0"/>
                    <a:cs typeface="Arial" pitchFamily="34" charset="0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List1!$C$231:$C$236</c:f>
              <c:strCache>
                <c:ptCount val="6"/>
                <c:pt idx="0">
                  <c:v>do 19 let</c:v>
                </c:pt>
                <c:pt idx="1">
                  <c:v>20-29</c:v>
                </c:pt>
                <c:pt idx="2">
                  <c:v>30-39</c:v>
                </c:pt>
                <c:pt idx="3">
                  <c:v>40-49</c:v>
                </c:pt>
                <c:pt idx="4">
                  <c:v>50-59</c:v>
                </c:pt>
                <c:pt idx="5">
                  <c:v>nad 60 let</c:v>
                </c:pt>
              </c:strCache>
            </c:strRef>
          </c:cat>
          <c:val>
            <c:numRef>
              <c:f>List1!$G$347:$G$352</c:f>
              <c:numCache>
                <c:formatCode>0%</c:formatCode>
                <c:ptCount val="6"/>
                <c:pt idx="0">
                  <c:v>4.7975032660763535E-2</c:v>
                </c:pt>
                <c:pt idx="1">
                  <c:v>0.16577151981419655</c:v>
                </c:pt>
                <c:pt idx="2">
                  <c:v>0.18362607054724925</c:v>
                </c:pt>
                <c:pt idx="3">
                  <c:v>0.21679489040499347</c:v>
                </c:pt>
                <c:pt idx="4">
                  <c:v>0.26201190303382205</c:v>
                </c:pt>
                <c:pt idx="5">
                  <c:v>0.12382058353897518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516-4461-9897-EEE9DCE01D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86034688"/>
        <c:axId val="86061056"/>
      </c:barChart>
      <c:catAx>
        <c:axId val="86034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endParaRPr lang="cs-CZ"/>
          </a:p>
        </c:txPr>
        <c:crossAx val="86061056"/>
        <c:crosses val="autoZero"/>
        <c:auto val="1"/>
        <c:lblAlgn val="ctr"/>
        <c:lblOffset val="20"/>
        <c:tickLblSkip val="1"/>
        <c:tickMarkSkip val="1"/>
        <c:noMultiLvlLbl val="0"/>
      </c:catAx>
      <c:valAx>
        <c:axId val="86061056"/>
        <c:scaling>
          <c:orientation val="minMax"/>
          <c:max val="0.35000000000000003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endParaRPr lang="cs-CZ"/>
          </a:p>
        </c:txPr>
        <c:crossAx val="86034688"/>
        <c:crosses val="autoZero"/>
        <c:crossBetween val="between"/>
      </c:valAx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12240870058321086"/>
          <c:y val="0.11307767399893449"/>
          <c:w val="0.47396594373084239"/>
          <c:h val="0.13170825939151656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800">
              <a:latin typeface="Arial" pitchFamily="34" charset="0"/>
              <a:cs typeface="Arial" pitchFamily="34" charset="0"/>
            </a:defRPr>
          </a:pPr>
          <a:endParaRPr lang="cs-CZ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400" b="1" i="0" u="none" strike="noStrike" baseline="0">
          <a:solidFill>
            <a:srgbClr val="000000"/>
          </a:solidFill>
          <a:latin typeface="+mn-lt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645804583705385E-2"/>
          <c:y val="4.8637001770127579E-2"/>
          <c:w val="0.88726907412435518"/>
          <c:h val="0.76844675665541806"/>
        </c:manualLayout>
      </c:layout>
      <c:barChart>
        <c:barDir val="col"/>
        <c:grouping val="clustered"/>
        <c:varyColors val="0"/>
        <c:ser>
          <c:idx val="0"/>
          <c:order val="0"/>
          <c:tx>
            <c:v>30.9.2019</c:v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B40-4FD9-937E-93FD602BDF93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B40-4FD9-937E-93FD602BDF93}"/>
                </c:ext>
              </c:extLst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B40-4FD9-937E-93FD602BDF93}"/>
                </c:ext>
              </c:extLst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B40-4FD9-937E-93FD602BDF93}"/>
                </c:ext>
              </c:extLst>
            </c:dLbl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B40-4FD9-937E-93FD602BDF93}"/>
                </c:ext>
              </c:extLst>
            </c:dLbl>
            <c:dLbl>
              <c:idx val="5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B40-4FD9-937E-93FD602BDF9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List1!$B$102:$B$107</c:f>
              <c:strCache>
                <c:ptCount val="6"/>
                <c:pt idx="0">
                  <c:v> do 3 měsíců</c:v>
                </c:pt>
                <c:pt idx="1">
                  <c:v> 3-6 měsíců</c:v>
                </c:pt>
                <c:pt idx="2">
                  <c:v> 6-9 měsíců</c:v>
                </c:pt>
                <c:pt idx="3">
                  <c:v> 9-12 měsíců</c:v>
                </c:pt>
                <c:pt idx="4">
                  <c:v>12-24 měsíců</c:v>
                </c:pt>
                <c:pt idx="5">
                  <c:v>2 roky a více</c:v>
                </c:pt>
              </c:strCache>
            </c:strRef>
          </c:cat>
          <c:val>
            <c:numRef>
              <c:f>List1!$C$301:$C$306</c:f>
              <c:numCache>
                <c:formatCode>0%</c:formatCode>
                <c:ptCount val="6"/>
                <c:pt idx="0">
                  <c:v>0.46647332806046227</c:v>
                </c:pt>
                <c:pt idx="1">
                  <c:v>0.17954126021618771</c:v>
                </c:pt>
                <c:pt idx="2">
                  <c:v>9.4560154670884966E-2</c:v>
                </c:pt>
                <c:pt idx="3">
                  <c:v>5.9847086738729238E-2</c:v>
                </c:pt>
                <c:pt idx="4">
                  <c:v>7.5753581158274019E-2</c:v>
                </c:pt>
                <c:pt idx="5">
                  <c:v>0.12382458915546181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B40-4FD9-937E-93FD602BDF93}"/>
            </c:ext>
          </c:extLst>
        </c:ser>
        <c:ser>
          <c:idx val="1"/>
          <c:order val="1"/>
          <c:tx>
            <c:v>30.9.2021</c:v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List1!$B$102:$B$107</c:f>
              <c:strCache>
                <c:ptCount val="6"/>
                <c:pt idx="0">
                  <c:v> do 3 měsíců</c:v>
                </c:pt>
                <c:pt idx="1">
                  <c:v> 3-6 měsíců</c:v>
                </c:pt>
                <c:pt idx="2">
                  <c:v> 6-9 měsíců</c:v>
                </c:pt>
                <c:pt idx="3">
                  <c:v> 9-12 měsíců</c:v>
                </c:pt>
                <c:pt idx="4">
                  <c:v>12-24 měsíců</c:v>
                </c:pt>
                <c:pt idx="5">
                  <c:v>2 roky a více</c:v>
                </c:pt>
              </c:strCache>
            </c:strRef>
          </c:cat>
          <c:val>
            <c:numRef>
              <c:f>List1!$D$301:$D$306</c:f>
              <c:numCache>
                <c:formatCode>0%</c:formatCode>
                <c:ptCount val="6"/>
                <c:pt idx="0">
                  <c:v>0.32101901582232545</c:v>
                </c:pt>
                <c:pt idx="1">
                  <c:v>0.15539265495717811</c:v>
                </c:pt>
                <c:pt idx="2">
                  <c:v>0.11859486137320366</c:v>
                </c:pt>
                <c:pt idx="3">
                  <c:v>7.2652053999129051E-2</c:v>
                </c:pt>
                <c:pt idx="4">
                  <c:v>0.20177093917840036</c:v>
                </c:pt>
                <c:pt idx="5">
                  <c:v>0.1305704746697634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B40-4FD9-937E-93FD602BDF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72936064"/>
        <c:axId val="72823168"/>
      </c:barChart>
      <c:catAx>
        <c:axId val="72936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1080000" vert="horz"/>
          <a:lstStyle/>
          <a:p>
            <a:pPr>
              <a:defRPr/>
            </a:pPr>
            <a:endParaRPr lang="cs-CZ"/>
          </a:p>
        </c:txPr>
        <c:crossAx val="72823168"/>
        <c:crosses val="autoZero"/>
        <c:auto val="1"/>
        <c:lblAlgn val="ctr"/>
        <c:lblOffset val="10"/>
        <c:tickLblSkip val="1"/>
        <c:tickMarkSkip val="1"/>
        <c:noMultiLvlLbl val="0"/>
      </c:catAx>
      <c:valAx>
        <c:axId val="72823168"/>
        <c:scaling>
          <c:orientation val="minMax"/>
          <c:max val="0.5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/>
            </a:pPr>
            <a:endParaRPr lang="cs-CZ"/>
          </a:p>
        </c:txPr>
        <c:crossAx val="72936064"/>
        <c:crosses val="autoZero"/>
        <c:crossBetween val="between"/>
      </c:valAx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38573717130694313"/>
          <c:y val="8.5527995682262395E-2"/>
          <c:w val="0.46729610299867252"/>
          <c:h val="0.17555707681311955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800" b="1" i="0" u="none" strike="noStrike" baseline="0">
          <a:solidFill>
            <a:srgbClr val="000000"/>
          </a:solidFill>
          <a:latin typeface="Arial" panose="020B0604020202020204" pitchFamily="34" charset="0"/>
          <a:ea typeface="Arial"/>
          <a:cs typeface="Arial" panose="020B0604020202020204" pitchFamily="34" charset="0"/>
        </a:defRPr>
      </a:pPr>
      <a:endParaRPr lang="cs-CZ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821" cy="495669"/>
          </a:xfrm>
          <a:prstGeom prst="rect">
            <a:avLst/>
          </a:prstGeom>
        </p:spPr>
        <p:txBody>
          <a:bodyPr vert="horz" lIns="83146" tIns="41573" rIns="83146" bIns="41573" rtlCol="0"/>
          <a:lstStyle>
            <a:lvl1pPr algn="l">
              <a:defRPr sz="11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2729" y="0"/>
            <a:ext cx="2940821" cy="495669"/>
          </a:xfrm>
          <a:prstGeom prst="rect">
            <a:avLst/>
          </a:prstGeom>
        </p:spPr>
        <p:txBody>
          <a:bodyPr vert="horz" lIns="83146" tIns="41573" rIns="83146" bIns="41573" rtlCol="0"/>
          <a:lstStyle>
            <a:lvl1pPr algn="r">
              <a:defRPr sz="1100"/>
            </a:lvl1pPr>
          </a:lstStyle>
          <a:p>
            <a:fld id="{650D4AD7-4F80-42FB-AB26-691392C2B503}" type="datetimeFigureOut">
              <a:rPr lang="cs-CZ" smtClean="0"/>
              <a:t>18.10.2021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08863"/>
            <a:ext cx="2940821" cy="495668"/>
          </a:xfrm>
          <a:prstGeom prst="rect">
            <a:avLst/>
          </a:prstGeom>
        </p:spPr>
        <p:txBody>
          <a:bodyPr vert="horz" lIns="83146" tIns="41573" rIns="83146" bIns="41573" rtlCol="0" anchor="b"/>
          <a:lstStyle>
            <a:lvl1pPr algn="l">
              <a:defRPr sz="1100"/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2729" y="9408863"/>
            <a:ext cx="2940821" cy="495668"/>
          </a:xfrm>
          <a:prstGeom prst="rect">
            <a:avLst/>
          </a:prstGeom>
        </p:spPr>
        <p:txBody>
          <a:bodyPr vert="horz" lIns="83146" tIns="41573" rIns="83146" bIns="41573" rtlCol="0" anchor="b"/>
          <a:lstStyle>
            <a:lvl1pPr algn="r">
              <a:defRPr sz="1100"/>
            </a:lvl1pPr>
          </a:lstStyle>
          <a:p>
            <a:fld id="{F34E0F8B-0231-4B94-A96C-BB9D8C5C05E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72846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821" cy="495669"/>
          </a:xfrm>
          <a:prstGeom prst="rect">
            <a:avLst/>
          </a:prstGeom>
        </p:spPr>
        <p:txBody>
          <a:bodyPr vert="horz" lIns="83146" tIns="41573" rIns="83146" bIns="41573" rtlCol="0"/>
          <a:lstStyle>
            <a:lvl1pPr algn="l">
              <a:defRPr sz="11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2729" y="0"/>
            <a:ext cx="2940821" cy="495669"/>
          </a:xfrm>
          <a:prstGeom prst="rect">
            <a:avLst/>
          </a:prstGeom>
        </p:spPr>
        <p:txBody>
          <a:bodyPr vert="horz" lIns="83146" tIns="41573" rIns="83146" bIns="41573" rtlCol="0"/>
          <a:lstStyle>
            <a:lvl1pPr algn="r">
              <a:defRPr sz="1100"/>
            </a:lvl1pPr>
          </a:lstStyle>
          <a:p>
            <a:fld id="{CF664B1C-E0EE-4C0C-9260-AF53E308716B}" type="datetimeFigureOut">
              <a:rPr lang="cs-CZ" smtClean="0"/>
              <a:t>18.10.2021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146" tIns="41573" rIns="83146" bIns="41573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8215" y="4705168"/>
            <a:ext cx="5428550" cy="4458067"/>
          </a:xfrm>
          <a:prstGeom prst="rect">
            <a:avLst/>
          </a:prstGeom>
        </p:spPr>
        <p:txBody>
          <a:bodyPr vert="horz" lIns="83146" tIns="41573" rIns="83146" bIns="41573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08863"/>
            <a:ext cx="2940821" cy="495668"/>
          </a:xfrm>
          <a:prstGeom prst="rect">
            <a:avLst/>
          </a:prstGeom>
        </p:spPr>
        <p:txBody>
          <a:bodyPr vert="horz" lIns="83146" tIns="41573" rIns="83146" bIns="41573" rtlCol="0" anchor="b"/>
          <a:lstStyle>
            <a:lvl1pPr algn="l">
              <a:defRPr sz="11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2729" y="9408863"/>
            <a:ext cx="2940821" cy="495668"/>
          </a:xfrm>
          <a:prstGeom prst="rect">
            <a:avLst/>
          </a:prstGeom>
        </p:spPr>
        <p:txBody>
          <a:bodyPr vert="horz" lIns="83146" tIns="41573" rIns="83146" bIns="41573" rtlCol="0" anchor="b"/>
          <a:lstStyle>
            <a:lvl1pPr algn="r">
              <a:defRPr sz="1100"/>
            </a:lvl1pPr>
          </a:lstStyle>
          <a:p>
            <a:fld id="{F9D78AA4-54A7-491A-8411-4C754891973D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82963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D78AA4-54A7-491A-8411-4C754891973D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269874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D78AA4-54A7-491A-8411-4C754891973D}" type="slidenum">
              <a:rPr lang="cs-CZ" smtClean="0"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55882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D78AA4-54A7-491A-8411-4C754891973D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60456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D78AA4-54A7-491A-8411-4C754891973D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89019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D78AA4-54A7-491A-8411-4C754891973D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85260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D78AA4-54A7-491A-8411-4C754891973D}" type="slidenum">
              <a:rPr lang="cs-CZ" smtClean="0"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749582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D78AA4-54A7-491A-8411-4C754891973D}" type="slidenum">
              <a:rPr lang="cs-CZ" smtClean="0"/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41935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D78AA4-54A7-491A-8411-4C754891973D}" type="slidenum">
              <a:rPr lang="cs-CZ" smtClean="0"/>
              <a:t>18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613432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9941BC-0E07-420A-BEF9-36C4A2B8EF12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11584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D78AA4-54A7-491A-8411-4C754891973D}" type="slidenum">
              <a:rPr lang="cs-CZ" smtClean="0"/>
              <a:t>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7373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cs-CZ" dirty="0"/>
          </a:p>
          <a:p>
            <a:pPr marL="171450" indent="-171450">
              <a:buFontTx/>
              <a:buChar char="-"/>
            </a:pPr>
            <a:r>
              <a:rPr lang="cs-CZ" dirty="0"/>
              <a:t>IPS ve všech okresních městech </a:t>
            </a:r>
            <a:r>
              <a:rPr lang="cs-CZ" dirty="0" err="1"/>
              <a:t>ol</a:t>
            </a:r>
            <a:r>
              <a:rPr lang="cs-CZ" dirty="0"/>
              <a:t>. kraje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D78AA4-54A7-491A-8411-4C754891973D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1458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cs-CZ" dirty="0"/>
              <a:t>Před vámi vidíte kontakty všech pro případné využití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D78AA4-54A7-491A-8411-4C754891973D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6277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cs-CZ" dirty="0"/>
          </a:p>
          <a:p>
            <a:pPr marL="171450" indent="-171450">
              <a:buFontTx/>
              <a:buChar char="-"/>
            </a:pPr>
            <a:r>
              <a:rPr lang="cs-CZ" dirty="0"/>
              <a:t>Stěžejní činností je poradenská činnost, mezi ni patří………………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D78AA4-54A7-491A-8411-4C754891973D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52160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cs-CZ" dirty="0"/>
              <a:t>Naší prací je i informační činnost ………………………………….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D78AA4-54A7-491A-8411-4C754891973D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1834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V prezentaci jsou tematické okruhy besed pro žáky ZŠ určitě znáte, je uvedeno pouze pro informaci.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D78AA4-54A7-491A-8411-4C754891973D}" type="slidenum">
              <a:rPr lang="cs-CZ" smtClean="0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405470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D78AA4-54A7-491A-8411-4C754891973D}" type="slidenum">
              <a:rPr lang="cs-CZ" smtClean="0"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181963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cs-CZ" dirty="0"/>
          </a:p>
          <a:p>
            <a:pPr marL="171450" indent="-171450">
              <a:buFontTx/>
              <a:buChar char="-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D78AA4-54A7-491A-8411-4C754891973D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42001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Určitě znáte diagnostické nástroje – do prezentaci byly vloženy odkazy pro Vás, pokud nemáte.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Předám slovo vedoucí </a:t>
            </a:r>
            <a:r>
              <a:rPr lang="cs-CZ" dirty="0" err="1"/>
              <a:t>odd</a:t>
            </a:r>
            <a:r>
              <a:rPr lang="cs-CZ" dirty="0"/>
              <a:t>…………………..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D78AA4-54A7-491A-8411-4C754891973D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4440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3 obsahy - variant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89252" y="273600"/>
            <a:ext cx="4097187" cy="11448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r">
              <a:defRPr sz="3600" b="1">
                <a:solidFill>
                  <a:srgbClr val="001E96"/>
                </a:solidFill>
              </a:defRPr>
            </a:lvl1pPr>
          </a:lstStyle>
          <a:p>
            <a:pPr algn="ctr"/>
            <a:endParaRPr lang="cs-CZ" sz="4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3 obsahy - variant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63374" y="273600"/>
            <a:ext cx="4123066" cy="11448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r">
              <a:defRPr sz="3600" b="1">
                <a:solidFill>
                  <a:srgbClr val="001E96"/>
                </a:solidFill>
              </a:defRPr>
            </a:lvl1pPr>
          </a:lstStyle>
          <a:p>
            <a:pPr algn="ctr"/>
            <a:endParaRPr lang="cs-CZ" sz="4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2 obsahy nad seb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46120" y="273600"/>
            <a:ext cx="4140319" cy="11448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r">
              <a:defRPr sz="3600" b="1">
                <a:solidFill>
                  <a:srgbClr val="001E96"/>
                </a:solidFill>
              </a:defRPr>
            </a:lvl1pPr>
          </a:lstStyle>
          <a:p>
            <a:pPr algn="ctr"/>
            <a:endParaRPr lang="cs-CZ" sz="4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4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89252" y="273600"/>
            <a:ext cx="4097187" cy="11448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r">
              <a:defRPr sz="3600" b="1">
                <a:solidFill>
                  <a:srgbClr val="001E96"/>
                </a:solidFill>
              </a:defRPr>
            </a:lvl1pPr>
          </a:lstStyle>
          <a:p>
            <a:pPr algn="ctr"/>
            <a:endParaRPr lang="cs-CZ" sz="4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6 obsah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0" y="273600"/>
            <a:ext cx="4114440" cy="11448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r">
              <a:defRPr sz="3600" b="1">
                <a:solidFill>
                  <a:srgbClr val="001E96"/>
                </a:solidFill>
              </a:defRPr>
            </a:lvl1pPr>
          </a:lstStyle>
          <a:p>
            <a:pPr algn="ctr"/>
            <a:endParaRPr lang="cs-CZ" sz="4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 hasCustomPrompt="1"/>
          </p:nvPr>
        </p:nvSpPr>
        <p:spPr>
          <a:xfrm>
            <a:off x="685800" y="2311580"/>
            <a:ext cx="7772400" cy="1470025"/>
          </a:xfrm>
        </p:spPr>
        <p:txBody>
          <a:bodyPr>
            <a:normAutofit/>
          </a:bodyPr>
          <a:lstStyle>
            <a:lvl1pPr algn="ctr">
              <a:defRPr sz="6000" b="1" baseline="0">
                <a:solidFill>
                  <a:srgbClr val="001E9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z="6000" dirty="0">
                <a:latin typeface="Arial" pitchFamily="34" charset="0"/>
                <a:cs typeface="Arial" pitchFamily="34" charset="0"/>
              </a:rPr>
              <a:t>Nadpis prezentace</a:t>
            </a:r>
            <a:endParaRPr lang="cs-CZ" dirty="0"/>
          </a:p>
        </p:txBody>
      </p:sp>
      <p:sp>
        <p:nvSpPr>
          <p:cNvPr id="6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291642"/>
            <a:ext cx="6400800" cy="901460"/>
          </a:xfrm>
        </p:spPr>
        <p:txBody>
          <a:bodyPr>
            <a:normAutofit/>
          </a:bodyPr>
          <a:lstStyle>
            <a:lvl1pPr marL="0" indent="0" algn="ctr">
              <a:buNone/>
              <a:defRPr sz="2600" b="1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z="2600" dirty="0">
                <a:latin typeface="Arial" pitchFamily="34" charset="0"/>
                <a:cs typeface="Arial" pitchFamily="34" charset="0"/>
              </a:rPr>
              <a:t>Podnadpis / podtitul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252490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AE7D-899B-46F6-94C1-2E519667051A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7CD6-9AB3-4BBB-B7C2-87CEF66E0F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83957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AE7D-899B-46F6-94C1-2E519667051A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7CD6-9AB3-4BBB-B7C2-87CEF66E0F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1458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AE7D-899B-46F6-94C1-2E519667051A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7CD6-9AB3-4BBB-B7C2-87CEF66E0F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17006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AE7D-899B-46F6-94C1-2E519667051A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7CD6-9AB3-4BBB-B7C2-87CEF66E0F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9705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 hasCustomPrompt="1"/>
          </p:nvPr>
        </p:nvSpPr>
        <p:spPr>
          <a:xfrm>
            <a:off x="685800" y="2311580"/>
            <a:ext cx="7772400" cy="1470025"/>
          </a:xfrm>
        </p:spPr>
        <p:txBody>
          <a:bodyPr>
            <a:normAutofit/>
          </a:bodyPr>
          <a:lstStyle>
            <a:lvl1pPr algn="ctr">
              <a:defRPr sz="6000" b="1" baseline="0">
                <a:solidFill>
                  <a:srgbClr val="001E9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z="6000" dirty="0">
                <a:latin typeface="Arial" pitchFamily="34" charset="0"/>
                <a:cs typeface="Arial" pitchFamily="34" charset="0"/>
              </a:rPr>
              <a:t>Nadpis prezentace</a:t>
            </a:r>
            <a:endParaRPr lang="cs-CZ" dirty="0"/>
          </a:p>
        </p:txBody>
      </p:sp>
      <p:sp>
        <p:nvSpPr>
          <p:cNvPr id="6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291642"/>
            <a:ext cx="6400800" cy="901460"/>
          </a:xfrm>
        </p:spPr>
        <p:txBody>
          <a:bodyPr>
            <a:normAutofit/>
          </a:bodyPr>
          <a:lstStyle>
            <a:lvl1pPr marL="0" indent="0" algn="ctr">
              <a:buNone/>
              <a:defRPr sz="2600" b="1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z="2600" dirty="0">
                <a:latin typeface="Arial" pitchFamily="34" charset="0"/>
                <a:cs typeface="Arial" pitchFamily="34" charset="0"/>
              </a:rPr>
              <a:t>Podnadpis / podtitul</a:t>
            </a:r>
            <a:endParaRPr lang="cs-CZ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AE7D-899B-46F6-94C1-2E519667051A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7CD6-9AB3-4BBB-B7C2-87CEF66E0F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0067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AE7D-899B-46F6-94C1-2E519667051A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7CD6-9AB3-4BBB-B7C2-87CEF66E0F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67515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AE7D-899B-46F6-94C1-2E519667051A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7CD6-9AB3-4BBB-B7C2-87CEF66E0F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80778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AE7D-899B-46F6-94C1-2E519667051A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7CD6-9AB3-4BBB-B7C2-87CEF66E0F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83993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AE7D-899B-46F6-94C1-2E519667051A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7CD6-9AB3-4BBB-B7C2-87CEF66E0F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32931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AE7D-899B-46F6-94C1-2E519667051A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7CD6-9AB3-4BBB-B7C2-87CEF66E0F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06149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AE7D-899B-46F6-94C1-2E519667051A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7CD6-9AB3-4BBB-B7C2-87CEF66E0F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3743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základní + 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title" hasCustomPrompt="1"/>
          </p:nvPr>
        </p:nvSpPr>
        <p:spPr>
          <a:xfrm>
            <a:off x="4572000" y="260648"/>
            <a:ext cx="4283888" cy="1177200"/>
          </a:xfrm>
        </p:spPr>
        <p:txBody>
          <a:bodyPr anchor="t" anchorCtr="0">
            <a:normAutofit/>
          </a:bodyPr>
          <a:lstStyle>
            <a:lvl1pPr algn="r">
              <a:defRPr sz="3600" b="1" baseline="0">
                <a:solidFill>
                  <a:srgbClr val="001E9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z="3600" dirty="0">
                <a:latin typeface="Arial" pitchFamily="34" charset="0"/>
                <a:cs typeface="Arial" pitchFamily="34" charset="0"/>
              </a:rPr>
              <a:t>Nadpis snímku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1580467"/>
            <a:ext cx="8229600" cy="4525200"/>
          </a:xfrm>
        </p:spPr>
        <p:txBody>
          <a:bodyPr>
            <a:normAutofit/>
          </a:bodyPr>
          <a:lstStyle>
            <a:lvl1pPr marL="358775" indent="-177800">
              <a:lnSpc>
                <a:spcPct val="100000"/>
              </a:lnSpc>
              <a:spcBef>
                <a:spcPts val="1199"/>
              </a:spcBef>
              <a:buClr>
                <a:srgbClr val="001E96"/>
              </a:buClr>
              <a:buFont typeface="Arial"/>
              <a:buNone/>
              <a:defRPr sz="2600"/>
            </a:lvl1pPr>
          </a:lstStyle>
          <a:p>
            <a:pPr marL="358920" indent="-357120">
              <a:lnSpc>
                <a:spcPct val="100000"/>
              </a:lnSpc>
              <a:spcBef>
                <a:spcPts val="1199"/>
              </a:spcBef>
            </a:pPr>
            <a:r>
              <a:rPr lang="cs-CZ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Text základní</a:t>
            </a:r>
            <a:endParaRPr lang="cs-CZ" sz="2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n-lt"/>
            </a:endParaRPr>
          </a:p>
          <a:p>
            <a:pPr marL="358920" indent="-357120">
              <a:lnSpc>
                <a:spcPct val="100000"/>
              </a:lnSpc>
              <a:spcBef>
                <a:spcPts val="1199"/>
              </a:spcBef>
              <a:buClr>
                <a:srgbClr val="001E96"/>
              </a:buClr>
              <a:buFont typeface="Arial"/>
              <a:buChar char="•"/>
            </a:pPr>
            <a:r>
              <a:rPr lang="cs-CZ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Odrážka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title" idx="10" hasCustomPrompt="1"/>
          </p:nvPr>
        </p:nvSpPr>
        <p:spPr>
          <a:xfrm>
            <a:off x="4572000" y="155212"/>
            <a:ext cx="4283888" cy="1368000"/>
          </a:xfrm>
        </p:spPr>
        <p:txBody>
          <a:bodyPr anchor="t" anchorCtr="0">
            <a:normAutofit/>
          </a:bodyPr>
          <a:lstStyle>
            <a:lvl1pPr algn="r">
              <a:defRPr sz="3600" b="1" baseline="0">
                <a:solidFill>
                  <a:srgbClr val="001E9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z="3600" dirty="0">
                <a:latin typeface="Arial" pitchFamily="34" charset="0"/>
                <a:cs typeface="Arial" pitchFamily="34" charset="0"/>
              </a:rPr>
              <a:t>Nadpis snímku / obrázku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12"/>
          </p:nvPr>
        </p:nvSpPr>
        <p:spPr>
          <a:xfrm>
            <a:off x="898200" y="1682626"/>
            <a:ext cx="7347600" cy="4424400"/>
          </a:xfrm>
        </p:spPr>
        <p:txBody>
          <a:bodyPr/>
          <a:lstStyle/>
          <a:p>
            <a:pPr lvl="0"/>
            <a:r>
              <a:rPr lang="cs-CZ" dirty="0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předě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quarter" idx="10" hasCustomPrompt="1"/>
          </p:nvPr>
        </p:nvSpPr>
        <p:spPr>
          <a:xfrm>
            <a:off x="505800" y="4020089"/>
            <a:ext cx="8132400" cy="1468800"/>
          </a:xfrm>
        </p:spPr>
        <p:txBody>
          <a:bodyPr anchor="b" anchorCtr="0">
            <a:normAutofit/>
          </a:bodyPr>
          <a:lstStyle>
            <a:lvl1pPr marL="0" indent="0">
              <a:buNone/>
              <a:defRPr sz="6000" b="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dirty="0"/>
              <a:t>Nadpis předěl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63374" y="273600"/>
            <a:ext cx="4123066" cy="11448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r">
              <a:defRPr sz="3600" b="1">
                <a:solidFill>
                  <a:srgbClr val="001E96"/>
                </a:solidFill>
              </a:defRPr>
            </a:lvl1pPr>
          </a:lstStyle>
          <a:p>
            <a:pPr algn="ctr"/>
            <a:endParaRPr lang="cs-CZ" sz="4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6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ctr"/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3 obsahy - variant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89252" y="273600"/>
            <a:ext cx="4097187" cy="11448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r">
              <a:defRPr sz="3600" b="1">
                <a:solidFill>
                  <a:srgbClr val="001E96"/>
                </a:solidFill>
              </a:defRPr>
            </a:lvl1pPr>
          </a:lstStyle>
          <a:p>
            <a:pPr algn="ctr"/>
            <a:endParaRPr lang="cs-CZ" sz="4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001E96"/>
              </a:buClr>
              <a:defRPr sz="2600"/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nadpisu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osnovy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 osnovy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 osnovy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Šestá úroveň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Sedmá úroveň</a:t>
            </a:r>
          </a:p>
        </p:txBody>
      </p:sp>
      <p:pic>
        <p:nvPicPr>
          <p:cNvPr id="5" name="Picture 3" descr="C:\Users\tomas.kuchar\Documents\Ostatní\Šablony\Prezentace\UP CR + zamestnanost + IPS rgb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4" y="299898"/>
            <a:ext cx="8285962" cy="9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0" y="6516000"/>
            <a:ext cx="9144000" cy="360000"/>
          </a:xfrm>
          <a:prstGeom prst="rect">
            <a:avLst/>
          </a:prstGeom>
          <a:solidFill>
            <a:srgbClr val="001E96"/>
          </a:solidFill>
        </p:spPr>
        <p:txBody>
          <a:bodyPr wrap="square" rtlCol="0">
            <a:noAutofit/>
          </a:bodyPr>
          <a:lstStyle/>
          <a:p>
            <a:r>
              <a:rPr lang="cs-CZ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					               www.uradprace.cz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nadpisu</a:t>
            </a: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osnovy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 osnovy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 osnovy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Šestá úroveň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Sedmá úroveň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0" y="6516000"/>
            <a:ext cx="9144000" cy="360000"/>
          </a:xfrm>
          <a:prstGeom prst="rect">
            <a:avLst/>
          </a:prstGeom>
          <a:solidFill>
            <a:srgbClr val="001E96"/>
          </a:solidFill>
        </p:spPr>
        <p:txBody>
          <a:bodyPr wrap="square" rtlCol="0">
            <a:noAutofit/>
          </a:bodyPr>
          <a:lstStyle/>
          <a:p>
            <a:r>
              <a:rPr lang="cs-CZ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					               www.uradprace.cz</a:t>
            </a:r>
          </a:p>
        </p:txBody>
      </p:sp>
      <p:pic>
        <p:nvPicPr>
          <p:cNvPr id="6" name="Picture 2" descr="C:\Users\tomas.kuchar\Documents\Ostatní\Šablony\Prezentace\UP CR + zamestnanost + IPS rgb1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03" y="152720"/>
            <a:ext cx="4296426" cy="5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6" r:id="rId3"/>
    <p:sldLayoutId id="2147483662" r:id="rId4"/>
    <p:sldLayoutId id="2147483665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CAE7D-899B-46F6-94C1-2E519667051A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47CD6-9AB3-4BBB-B7C2-87CEF66E0F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9567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rtina.simmerova@uradprace.cz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burzapav.cz/vystavovatele-olomouc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gle/Dm4PcjWLzFhPu5np6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burzapav.cz/program-olomouc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2.xml"/><Relationship Id="rId4" Type="http://schemas.openxmlformats.org/officeDocument/2006/relationships/chart" Target="../charts/char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2.xml"/><Relationship Id="rId4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radprace.cz/web/cz/informacni-a-poradenska-strediska-uradu-prace-c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uradprace.cz/web/cz/informacni-a-poradenske-stredisko-olomouc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dagmar.necasova@uradprace.cz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ujzivotposkole.cz/" TargetMode="External"/><Relationship Id="rId13" Type="http://schemas.openxmlformats.org/officeDocument/2006/relationships/hyperlink" Target="https://regio-advisor.cz/" TargetMode="External"/><Relationship Id="rId3" Type="http://schemas.openxmlformats.org/officeDocument/2006/relationships/hyperlink" Target="http://www.emiero.cz/" TargetMode="External"/><Relationship Id="rId7" Type="http://schemas.openxmlformats.org/officeDocument/2006/relationships/hyperlink" Target="http://www.testosobnosti.zarohem.cz/" TargetMode="External"/><Relationship Id="rId12" Type="http://schemas.openxmlformats.org/officeDocument/2006/relationships/hyperlink" Target="https://www.comdi.cz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zkouskaosobnosti.cz/" TargetMode="External"/><Relationship Id="rId11" Type="http://schemas.openxmlformats.org/officeDocument/2006/relationships/hyperlink" Target="https://www.salmondo.cz/" TargetMode="External"/><Relationship Id="rId5" Type="http://schemas.openxmlformats.org/officeDocument/2006/relationships/hyperlink" Target="https://dotaznik.zlkraj.cz/" TargetMode="External"/><Relationship Id="rId10" Type="http://schemas.openxmlformats.org/officeDocument/2006/relationships/hyperlink" Target="http://www.job-hub.cz/" TargetMode="External"/><Relationship Id="rId4" Type="http://schemas.openxmlformats.org/officeDocument/2006/relationships/hyperlink" Target="http://www.infoabsolvent.cz/Profitest" TargetMode="External"/><Relationship Id="rId9" Type="http://schemas.openxmlformats.org/officeDocument/2006/relationships/hyperlink" Target="http://www.testmojeplus.cz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416613" y="2245581"/>
            <a:ext cx="8310768" cy="1330036"/>
          </a:xfrm>
          <a:prstGeom prst="rect">
            <a:avLst/>
          </a:prstGeom>
          <a:noFill/>
        </p:spPr>
        <p:txBody>
          <a:bodyPr lIns="0" tIns="0" rIns="0" bIns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 baseline="0">
                <a:solidFill>
                  <a:srgbClr val="001E9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br>
              <a:rPr lang="cs-CZ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800" dirty="0">
                <a:solidFill>
                  <a:srgbClr val="170F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Informační a poradenské středisko (IPS)</a:t>
            </a:r>
          </a:p>
          <a:p>
            <a:r>
              <a:rPr lang="cs-CZ" sz="2800" dirty="0">
                <a:solidFill>
                  <a:srgbClr val="170F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Kontaktní pracoviště Olomouc</a:t>
            </a:r>
            <a:endParaRPr lang="cs-CZ" sz="3600" dirty="0">
              <a:solidFill>
                <a:srgbClr val="170FB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solidFill>
                <a:srgbClr val="170FB1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2293586" y="4182179"/>
            <a:ext cx="45568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/>
              <a:t>Jana Heroldová</a:t>
            </a:r>
            <a:endParaRPr lang="cs-CZ" dirty="0"/>
          </a:p>
          <a:p>
            <a:pPr algn="ctr"/>
            <a:r>
              <a:rPr lang="cs-CZ" dirty="0"/>
              <a:t>poradce IPS</a:t>
            </a:r>
          </a:p>
          <a:p>
            <a:pPr algn="ctr"/>
            <a:r>
              <a:rPr lang="cs-CZ" dirty="0"/>
              <a:t>T: + 420 950 141 441</a:t>
            </a:r>
          </a:p>
          <a:p>
            <a:pPr algn="ctr"/>
            <a:r>
              <a:rPr lang="cs-CZ" dirty="0"/>
              <a:t> </a:t>
            </a:r>
            <a:r>
              <a:rPr lang="cs-CZ" u="sng" dirty="0">
                <a:hlinkClick r:id="rId3"/>
              </a:rPr>
              <a:t>jana.heroldova@uradprace.cz</a:t>
            </a:r>
            <a:r>
              <a:rPr lang="cs-C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57030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416615" y="2362000"/>
            <a:ext cx="8455536" cy="1330036"/>
          </a:xfrm>
          <a:prstGeom prst="rect">
            <a:avLst/>
          </a:prstGeom>
          <a:noFill/>
        </p:spPr>
        <p:txBody>
          <a:bodyPr lIns="0" tIns="0" rIns="0" bIns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 baseline="0">
                <a:solidFill>
                  <a:srgbClr val="001E9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cs-CZ" sz="8800" dirty="0">
              <a:solidFill>
                <a:srgbClr val="170FB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5400" dirty="0">
                <a:solidFill>
                  <a:srgbClr val="170F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 2021</a:t>
            </a:r>
            <a:endParaRPr lang="cs-CZ" sz="6600" dirty="0">
              <a:solidFill>
                <a:srgbClr val="170FB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1500" dirty="0">
              <a:solidFill>
                <a:srgbClr val="170FB1"/>
              </a:solidFill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2C718F9C-B19A-4886-8C2A-4BE5E85EF9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46" t="12004" r="73514" b="76499"/>
          <a:stretch/>
        </p:blipFill>
        <p:spPr>
          <a:xfrm>
            <a:off x="2018011" y="3429000"/>
            <a:ext cx="5252743" cy="1330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906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C12D554-8B24-486C-8923-B70657C26C7A}"/>
              </a:ext>
            </a:extLst>
          </p:cNvPr>
          <p:cNvSpPr>
            <a:spLocks noGrp="1"/>
          </p:cNvSpPr>
          <p:nvPr>
            <p:ph type="title" idx="10"/>
          </p:nvPr>
        </p:nvSpPr>
        <p:spPr>
          <a:xfrm>
            <a:off x="4361934" y="155212"/>
            <a:ext cx="4493953" cy="1368000"/>
          </a:xfrm>
        </p:spPr>
        <p:txBody>
          <a:bodyPr/>
          <a:lstStyle/>
          <a:p>
            <a:r>
              <a:rPr lang="cs-CZ" dirty="0"/>
              <a:t>ONLINE MEDAILONKY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67B224B-BF8B-4DBF-8C91-4AD7A5AD68A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98200" y="2127470"/>
            <a:ext cx="7347600" cy="4424400"/>
          </a:xfrm>
        </p:spPr>
        <p:txBody>
          <a:bodyPr>
            <a:normAutofit/>
          </a:bodyPr>
          <a:lstStyle/>
          <a:p>
            <a:endParaRPr lang="cs-CZ" dirty="0">
              <a:hlinkClick r:id="rId3"/>
            </a:endParaRPr>
          </a:p>
          <a:p>
            <a:endParaRPr lang="cs-CZ" dirty="0">
              <a:hlinkClick r:id="rId3"/>
            </a:endParaRPr>
          </a:p>
          <a:p>
            <a:r>
              <a:rPr lang="cs-CZ" dirty="0">
                <a:hlinkClick r:id="rId3"/>
              </a:rPr>
              <a:t>https://burzapav.cz/vystavovatele-olomouc</a:t>
            </a:r>
            <a:endParaRPr lang="cs-CZ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FBE17AC7-8611-47A1-B1E8-055BB41D654E}"/>
              </a:ext>
            </a:extLst>
          </p:cNvPr>
          <p:cNvSpPr txBox="1">
            <a:spLocks/>
          </p:cNvSpPr>
          <p:nvPr/>
        </p:nvSpPr>
        <p:spPr>
          <a:xfrm>
            <a:off x="1359244" y="3273799"/>
            <a:ext cx="7496644" cy="13680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baseline="0">
                <a:solidFill>
                  <a:srgbClr val="001E9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cs-CZ" sz="3200" dirty="0"/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84289BC5-2ADD-44DB-A7A0-ED633782BE76}"/>
              </a:ext>
            </a:extLst>
          </p:cNvPr>
          <p:cNvSpPr txBox="1">
            <a:spLocks/>
          </p:cNvSpPr>
          <p:nvPr/>
        </p:nvSpPr>
        <p:spPr>
          <a:xfrm>
            <a:off x="898200" y="4746220"/>
            <a:ext cx="7347600" cy="44244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7718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C12D554-8B24-486C-8923-B70657C26C7A}"/>
              </a:ext>
            </a:extLst>
          </p:cNvPr>
          <p:cNvSpPr>
            <a:spLocks noGrp="1"/>
          </p:cNvSpPr>
          <p:nvPr>
            <p:ph type="title" idx="10"/>
          </p:nvPr>
        </p:nvSpPr>
        <p:spPr/>
        <p:txBody>
          <a:bodyPr/>
          <a:lstStyle/>
          <a:p>
            <a:r>
              <a:rPr lang="cs-CZ" dirty="0"/>
              <a:t>OBOROVÉ DNY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67B224B-BF8B-4DBF-8C91-4AD7A5AD68A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39113" y="1124464"/>
            <a:ext cx="7516751" cy="5340908"/>
          </a:xfrm>
        </p:spPr>
        <p:txBody>
          <a:bodyPr>
            <a:normAutofit lnSpcReduction="10000"/>
          </a:bodyPr>
          <a:lstStyle/>
          <a:p>
            <a:pPr algn="just"/>
            <a:r>
              <a:rPr lang="cs-CZ" sz="1700" b="1" i="0" dirty="0">
                <a:solidFill>
                  <a:srgbClr val="000000"/>
                </a:solidFill>
                <a:effectLst/>
              </a:rPr>
              <a:t>PONDĚLÍ 1.11.2021 – ZDRAVOTNICTVÍ</a:t>
            </a:r>
          </a:p>
          <a:p>
            <a:pPr algn="just"/>
            <a:r>
              <a:rPr lang="cs-CZ" sz="1700" b="1" dirty="0">
                <a:solidFill>
                  <a:srgbClr val="000000"/>
                </a:solidFill>
              </a:rPr>
              <a:t>STŘEDA 3.11.2021 – AUTOMOBILOVÝ PRŮMYSL</a:t>
            </a:r>
          </a:p>
          <a:p>
            <a:pPr algn="just"/>
            <a:r>
              <a:rPr lang="cs-CZ" sz="1700" b="1" i="0" dirty="0">
                <a:solidFill>
                  <a:srgbClr val="000000"/>
                </a:solidFill>
                <a:effectLst/>
              </a:rPr>
              <a:t>PONDĚLÍ 8.11.2021 – SLUŽBY</a:t>
            </a:r>
          </a:p>
          <a:p>
            <a:pPr algn="just"/>
            <a:r>
              <a:rPr lang="cs-CZ" sz="1700" b="1" dirty="0">
                <a:solidFill>
                  <a:srgbClr val="000000"/>
                </a:solidFill>
              </a:rPr>
              <a:t>STŘEDA 10.11.021 – ELEKTROTECHNIKA/IT</a:t>
            </a:r>
          </a:p>
          <a:p>
            <a:pPr algn="just"/>
            <a:endParaRPr lang="cs-CZ" sz="1700" b="1" i="0" dirty="0">
              <a:solidFill>
                <a:srgbClr val="000000"/>
              </a:solidFill>
              <a:effectLst/>
            </a:endParaRPr>
          </a:p>
          <a:p>
            <a:pPr algn="just"/>
            <a:r>
              <a:rPr lang="cs-CZ" sz="1700" i="0" dirty="0">
                <a:solidFill>
                  <a:srgbClr val="000000"/>
                </a:solidFill>
                <a:effectLst/>
              </a:rPr>
              <a:t>ÚP ČR – Krajská pobočka v Olomouci, Vejdovskéh</a:t>
            </a:r>
            <a:r>
              <a:rPr lang="cs-CZ" sz="1700" dirty="0">
                <a:solidFill>
                  <a:srgbClr val="000000"/>
                </a:solidFill>
              </a:rPr>
              <a:t>o 4</a:t>
            </a:r>
          </a:p>
          <a:p>
            <a:pPr algn="just"/>
            <a:r>
              <a:rPr lang="cs-CZ" sz="1700" dirty="0">
                <a:solidFill>
                  <a:srgbClr val="000000"/>
                </a:solidFill>
              </a:rPr>
              <a:t>2 totožné bloky: </a:t>
            </a:r>
            <a:r>
              <a:rPr lang="cs-CZ" sz="1700" i="0" dirty="0">
                <a:solidFill>
                  <a:srgbClr val="000000"/>
                </a:solidFill>
                <a:effectLst/>
              </a:rPr>
              <a:t>13:30 – 14:50 nebo 15:00 – 16:20 hod. </a:t>
            </a:r>
          </a:p>
          <a:p>
            <a:pPr algn="just"/>
            <a:r>
              <a:rPr lang="cs-CZ" sz="1700" dirty="0">
                <a:solidFill>
                  <a:srgbClr val="000000"/>
                </a:solidFill>
              </a:rPr>
              <a:t>p</a:t>
            </a:r>
            <a:r>
              <a:rPr lang="cs-CZ" sz="1700" i="0" dirty="0">
                <a:solidFill>
                  <a:srgbClr val="000000"/>
                </a:solidFill>
                <a:effectLst/>
              </a:rPr>
              <a:t>řihlášení předem nutné </a:t>
            </a:r>
          </a:p>
          <a:p>
            <a:pPr algn="just"/>
            <a:r>
              <a:rPr lang="cs-CZ" sz="1700" i="0" dirty="0">
                <a:solidFill>
                  <a:srgbClr val="000000"/>
                </a:solidFill>
                <a:effectLst/>
                <a:hlinkClick r:id="rId3"/>
              </a:rPr>
              <a:t>https://forms.gle/Dm4PcjWLzFhPu5np6</a:t>
            </a:r>
            <a:r>
              <a:rPr lang="cs-CZ" sz="1700" i="0" dirty="0">
                <a:solidFill>
                  <a:srgbClr val="000000"/>
                </a:solidFill>
                <a:effectLst/>
              </a:rPr>
              <a:t> </a:t>
            </a:r>
            <a:endParaRPr lang="cs-CZ" sz="1700" dirty="0">
              <a:solidFill>
                <a:srgbClr val="000000"/>
              </a:solidFill>
            </a:endParaRPr>
          </a:p>
          <a:p>
            <a:pPr algn="just"/>
            <a:endParaRPr lang="cs-CZ" sz="1700" b="1" i="0" dirty="0">
              <a:solidFill>
                <a:srgbClr val="000000"/>
              </a:solidFill>
              <a:effectLst/>
            </a:endParaRPr>
          </a:p>
          <a:p>
            <a:pPr algn="just"/>
            <a:r>
              <a:rPr lang="cs-CZ" sz="1700" b="1" i="0" dirty="0">
                <a:solidFill>
                  <a:srgbClr val="000000"/>
                </a:solidFill>
                <a:effectLst/>
              </a:rPr>
              <a:t>Vystavující školy: </a:t>
            </a:r>
            <a:endParaRPr lang="cs-CZ" sz="1700" b="0" i="0" dirty="0">
              <a:solidFill>
                <a:srgbClr val="000000"/>
              </a:solidFill>
              <a:effectLst/>
            </a:endParaRPr>
          </a:p>
          <a:p>
            <a:pPr algn="just"/>
            <a:r>
              <a:rPr lang="cs-CZ" sz="1700" b="0" i="0" dirty="0">
                <a:solidFill>
                  <a:srgbClr val="000000"/>
                </a:solidFill>
                <a:effectLst/>
              </a:rPr>
              <a:t>Střední zdravotnická škola a Vyšší odborná škola zdravotnická Emanuela </a:t>
            </a:r>
            <a:r>
              <a:rPr lang="cs-CZ" sz="1700" b="0" i="0" dirty="0" err="1">
                <a:solidFill>
                  <a:srgbClr val="000000"/>
                </a:solidFill>
                <a:effectLst/>
              </a:rPr>
              <a:t>Pöttinga</a:t>
            </a:r>
            <a:r>
              <a:rPr lang="cs-CZ" sz="1700" b="0" i="0" dirty="0">
                <a:solidFill>
                  <a:srgbClr val="000000"/>
                </a:solidFill>
                <a:effectLst/>
              </a:rPr>
              <a:t> a Jazyková škola s právem státní jazykové zkoušky Olomouc</a:t>
            </a:r>
          </a:p>
          <a:p>
            <a:pPr algn="just"/>
            <a:r>
              <a:rPr lang="cs-CZ" sz="1700" b="0" i="0" dirty="0">
                <a:solidFill>
                  <a:srgbClr val="000000"/>
                </a:solidFill>
                <a:effectLst/>
              </a:rPr>
              <a:t>Střední škola gastronomie a služeb, Přerov, Šířava 7</a:t>
            </a:r>
          </a:p>
          <a:p>
            <a:pPr algn="just"/>
            <a:r>
              <a:rPr lang="cs-CZ" sz="1700" b="0" i="0" dirty="0">
                <a:solidFill>
                  <a:srgbClr val="000000"/>
                </a:solidFill>
                <a:effectLst/>
              </a:rPr>
              <a:t>Vyšší odborná škola a Střední škola automobilní, Zábřeh, U Dráhy 6</a:t>
            </a:r>
          </a:p>
          <a:p>
            <a:pPr algn="just"/>
            <a:r>
              <a:rPr lang="cs-CZ" sz="1700" b="0" i="0" dirty="0">
                <a:solidFill>
                  <a:srgbClr val="000000"/>
                </a:solidFill>
                <a:effectLst/>
              </a:rPr>
              <a:t>Vyšší odborná škola a Střední průmyslová škola elektrotechnická, Olomouc, Božetěchova 3</a:t>
            </a:r>
          </a:p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841C8A94-A8F4-4A01-A96E-2BE0FFD7610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702" t="8559" r="32027" b="7117"/>
          <a:stretch/>
        </p:blipFill>
        <p:spPr>
          <a:xfrm>
            <a:off x="6478146" y="893637"/>
            <a:ext cx="2377742" cy="319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535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C12D554-8B24-486C-8923-B70657C26C7A}"/>
              </a:ext>
            </a:extLst>
          </p:cNvPr>
          <p:cNvSpPr>
            <a:spLocks noGrp="1"/>
          </p:cNvSpPr>
          <p:nvPr>
            <p:ph type="title" idx="10"/>
          </p:nvPr>
        </p:nvSpPr>
        <p:spPr/>
        <p:txBody>
          <a:bodyPr/>
          <a:lstStyle/>
          <a:p>
            <a:r>
              <a:rPr lang="cs-CZ" dirty="0"/>
              <a:t>PRACOVNÍ LISTY PRO ŽÁKY ZŠ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67B224B-BF8B-4DBF-8C91-4AD7A5AD68A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99674" y="1436715"/>
            <a:ext cx="6544823" cy="4494529"/>
          </a:xfrm>
        </p:spPr>
        <p:txBody>
          <a:bodyPr>
            <a:normAutofit/>
          </a:bodyPr>
          <a:lstStyle/>
          <a:p>
            <a:r>
              <a:rPr lang="cs-CZ" sz="2000" b="0" i="0" dirty="0">
                <a:solidFill>
                  <a:srgbClr val="000000"/>
                </a:solidFill>
                <a:effectLst/>
              </a:rPr>
              <a:t>pracovní listy budou obsahovat důležité informace ohledně sebepoznání, trhu práce a výběru střední školy</a:t>
            </a:r>
          </a:p>
          <a:p>
            <a:r>
              <a:rPr lang="cs-CZ" sz="2000" b="0" i="0" dirty="0">
                <a:solidFill>
                  <a:srgbClr val="000000"/>
                </a:solidFill>
                <a:effectLst/>
              </a:rPr>
              <a:t> navedou tak žáka různými úkoly, informacemi a doporučenými zdroji </a:t>
            </a:r>
            <a:r>
              <a:rPr lang="cs-CZ" sz="2000" dirty="0">
                <a:solidFill>
                  <a:srgbClr val="000000"/>
                </a:solidFill>
              </a:rPr>
              <a:t>k</a:t>
            </a:r>
            <a:r>
              <a:rPr lang="cs-CZ" sz="2000" b="0" i="0" dirty="0">
                <a:solidFill>
                  <a:srgbClr val="000000"/>
                </a:solidFill>
                <a:effectLst/>
              </a:rPr>
              <a:t>e správnému postupu při výběru vhodného povolání  </a:t>
            </a:r>
          </a:p>
          <a:p>
            <a:r>
              <a:rPr lang="cs-CZ" sz="2000" dirty="0">
                <a:solidFill>
                  <a:srgbClr val="000000"/>
                </a:solidFill>
              </a:rPr>
              <a:t>v</a:t>
            </a:r>
            <a:r>
              <a:rPr lang="cs-CZ" sz="2000" b="0" i="0" dirty="0">
                <a:solidFill>
                  <a:srgbClr val="000000"/>
                </a:solidFill>
                <a:effectLst/>
              </a:rPr>
              <a:t> rámci vyplnění pracovních listů bude také realizována soutěž pro žáky o hodnotné ceny</a:t>
            </a:r>
            <a:endParaRPr lang="cs-CZ" sz="2000" dirty="0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BF28D35A-9166-4B91-89C5-610F6AA51E54}"/>
              </a:ext>
            </a:extLst>
          </p:cNvPr>
          <p:cNvSpPr txBox="1">
            <a:spLocks/>
          </p:cNvSpPr>
          <p:nvPr/>
        </p:nvSpPr>
        <p:spPr>
          <a:xfrm>
            <a:off x="2829697" y="3918799"/>
            <a:ext cx="6026191" cy="13680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baseline="0">
                <a:solidFill>
                  <a:srgbClr val="001E9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dirty="0"/>
              <a:t>ONLINE BROŽURA NABÍDKA PRO ŠKOLY</a:t>
            </a:r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6140C51B-DDC3-4DE2-8EFA-7DF943A9405C}"/>
              </a:ext>
            </a:extLst>
          </p:cNvPr>
          <p:cNvSpPr txBox="1">
            <a:spLocks/>
          </p:cNvSpPr>
          <p:nvPr/>
        </p:nvSpPr>
        <p:spPr>
          <a:xfrm>
            <a:off x="399674" y="5054550"/>
            <a:ext cx="8264625" cy="175338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dirty="0">
                <a:solidFill>
                  <a:srgbClr val="000000"/>
                </a:solidFill>
              </a:rPr>
              <a:t>souhrn nabídek zaměstnavatelů a škol pro žáky a studenty</a:t>
            </a:r>
          </a:p>
          <a:p>
            <a:r>
              <a:rPr lang="cs-CZ" sz="2000" dirty="0">
                <a:solidFill>
                  <a:srgbClr val="000000"/>
                </a:solidFill>
              </a:rPr>
              <a:t>dny otevřených dveří, brigády, praxe, výukové dny, aj.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3F3DFFC6-394A-42BE-891E-E005AEFAF3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973" t="25375" r="34324" b="11265"/>
          <a:stretch/>
        </p:blipFill>
        <p:spPr>
          <a:xfrm>
            <a:off x="6944498" y="1340737"/>
            <a:ext cx="1799828" cy="2315460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FF6F8309-7484-4C90-B966-5B2C61B80696}"/>
              </a:ext>
            </a:extLst>
          </p:cNvPr>
          <p:cNvSpPr txBox="1"/>
          <p:nvPr/>
        </p:nvSpPr>
        <p:spPr>
          <a:xfrm>
            <a:off x="2659793" y="6000259"/>
            <a:ext cx="4627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>
                <a:hlinkClick r:id="rId4"/>
              </a:rPr>
              <a:t>https://burzapav.cz/program-olomouc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34871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0ED390-77F4-4BB8-B55F-2487A329221F}"/>
              </a:ext>
            </a:extLst>
          </p:cNvPr>
          <p:cNvSpPr>
            <a:spLocks noGrp="1"/>
          </p:cNvSpPr>
          <p:nvPr>
            <p:ph type="title" idx="10"/>
          </p:nvPr>
        </p:nvSpPr>
        <p:spPr/>
        <p:txBody>
          <a:bodyPr/>
          <a:lstStyle/>
          <a:p>
            <a:r>
              <a:rPr lang="cs-CZ" dirty="0"/>
              <a:t>OBOROVÝ DEN </a:t>
            </a:r>
            <a:br>
              <a:rPr lang="cs-CZ" dirty="0"/>
            </a:br>
            <a:r>
              <a:rPr lang="cs-CZ" dirty="0"/>
              <a:t>S POLICIÍ ČR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4D1FB66-A2AD-4285-BE51-395C336DCA8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cs-CZ" dirty="0"/>
          </a:p>
          <a:p>
            <a:r>
              <a:rPr lang="cs-CZ" dirty="0"/>
              <a:t>pondělí 25.10.2021 13.00 -17.00 hodin</a:t>
            </a:r>
          </a:p>
          <a:p>
            <a:r>
              <a:rPr lang="cs-CZ" dirty="0"/>
              <a:t>v prostorách Velkého sálu a před budovou ÚP</a:t>
            </a:r>
          </a:p>
          <a:p>
            <a:r>
              <a:rPr lang="cs-CZ" dirty="0"/>
              <a:t>pohotovostně-eskortní oddělení – auto</a:t>
            </a:r>
          </a:p>
          <a:p>
            <a:r>
              <a:rPr lang="cs-CZ" dirty="0"/>
              <a:t>služební čtyřkolka</a:t>
            </a:r>
          </a:p>
          <a:p>
            <a:r>
              <a:rPr lang="cs-CZ" dirty="0"/>
              <a:t>prvosledové hlídky – ukázky vybavení</a:t>
            </a:r>
          </a:p>
          <a:p>
            <a:r>
              <a:rPr lang="cs-CZ" dirty="0"/>
              <a:t>k</a:t>
            </a:r>
            <a:r>
              <a:rPr lang="cs-CZ"/>
              <a:t>riminalističtí </a:t>
            </a:r>
            <a:r>
              <a:rPr lang="cs-CZ" dirty="0"/>
              <a:t>technici</a:t>
            </a:r>
          </a:p>
          <a:p>
            <a:r>
              <a:rPr lang="cs-CZ" dirty="0"/>
              <a:t>dálniční oddělení</a:t>
            </a:r>
          </a:p>
          <a:p>
            <a:r>
              <a:rPr lang="cs-CZ" dirty="0"/>
              <a:t>laserová střelnice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38938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text, vizitka&#10;&#10;Popis byl vytvořen automaticky">
            <a:extLst>
              <a:ext uri="{FF2B5EF4-FFF2-40B4-BE49-F238E27FC236}">
                <a16:creationId xmlns:a16="http://schemas.microsoft.com/office/drawing/2014/main" id="{6C55800A-702A-46E9-8779-E04D323B1E8B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512" y="725488"/>
            <a:ext cx="4048977" cy="5722937"/>
          </a:xfrm>
          <a:noFill/>
        </p:spPr>
      </p:pic>
      <p:pic>
        <p:nvPicPr>
          <p:cNvPr id="7" name="Obrázek 6" descr="Obsah obrázku text, různé&#10;&#10;Popis byl vytvořen automaticky">
            <a:extLst>
              <a:ext uri="{FF2B5EF4-FFF2-40B4-BE49-F238E27FC236}">
                <a16:creationId xmlns:a16="http://schemas.microsoft.com/office/drawing/2014/main" id="{C627FA70-3BC8-4FA1-BD21-A437614D51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025" y="0"/>
            <a:ext cx="48479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3028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text, vizitka&#10;&#10;Popis byl vytvořen automaticky">
            <a:extLst>
              <a:ext uri="{FF2B5EF4-FFF2-40B4-BE49-F238E27FC236}">
                <a16:creationId xmlns:a16="http://schemas.microsoft.com/office/drawing/2014/main" id="{00D78D04-B36C-4439-971F-301E59989586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512" y="725488"/>
            <a:ext cx="4048977" cy="5722937"/>
          </a:xfrm>
          <a:noFill/>
        </p:spPr>
      </p:pic>
    </p:spTree>
    <p:extLst>
      <p:ext uri="{BB962C8B-B14F-4D97-AF65-F5344CB8AC3E}">
        <p14:creationId xmlns:p14="http://schemas.microsoft.com/office/powerpoint/2010/main" val="30280105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2895600" y="137590"/>
            <a:ext cx="6248400" cy="13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600" b="1" i="0" u="none" strike="noStrike" kern="1200" cap="none" spc="-1" normalizeH="0" baseline="0" noProof="0" dirty="0">
                <a:ln>
                  <a:noFill/>
                </a:ln>
                <a:solidFill>
                  <a:srgbClr val="001E96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Struktura nezaměstnanosti v OL kraji k 30.9.2021</a:t>
            </a:r>
            <a:endParaRPr kumimoji="0" lang="cs-CZ" sz="36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  <a:ea typeface="+mn-ea"/>
              <a:cs typeface="+mn-cs"/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/>
        </p:nvGraphicFramePr>
        <p:xfrm>
          <a:off x="539552" y="1504870"/>
          <a:ext cx="8096965" cy="983616"/>
        </p:xfrm>
        <a:graphic>
          <a:graphicData uri="http://schemas.openxmlformats.org/drawingml/2006/table">
            <a:tbl>
              <a:tblPr/>
              <a:tblGrid>
                <a:gridCol w="147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26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82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58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308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8188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Kategorie</a:t>
                      </a:r>
                    </a:p>
                  </a:txBody>
                  <a:tcPr marL="91438" marR="91438" marT="45621" marB="4562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B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Nezaměstnaní celkem</a:t>
                      </a:r>
                    </a:p>
                  </a:txBody>
                  <a:tcPr marL="91438" marR="91438" marT="45621" marB="45621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B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Ženy</a:t>
                      </a:r>
                    </a:p>
                  </a:txBody>
                  <a:tcPr marL="91438" marR="91438" marT="45621" marB="456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B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Zdravotně postižení</a:t>
                      </a:r>
                    </a:p>
                  </a:txBody>
                  <a:tcPr marL="91438" marR="91438" marT="45621" marB="456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B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Absolventi škol</a:t>
                      </a:r>
                    </a:p>
                  </a:txBody>
                  <a:tcPr marL="91438" marR="91438" marT="45621" marB="456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B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7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Počet </a:t>
                      </a:r>
                      <a:r>
                        <a:rPr kumimoji="0" lang="cs-CZ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(podíl)</a:t>
                      </a:r>
                    </a:p>
                  </a:txBody>
                  <a:tcPr marL="91438" marR="91438" marT="45621" marB="45621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B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13 778</a:t>
                      </a:r>
                    </a:p>
                  </a:txBody>
                  <a:tcPr marL="91438" marR="91438" marT="45621" marB="456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7 329 </a:t>
                      </a:r>
                      <a:r>
                        <a:rPr kumimoji="0" lang="cs-CZ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(53 %)</a:t>
                      </a:r>
                    </a:p>
                  </a:txBody>
                  <a:tcPr marL="91438" marR="91438" marT="45621" marB="456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2 334 </a:t>
                      </a:r>
                      <a:r>
                        <a:rPr kumimoji="0" lang="cs-CZ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(17 %)</a:t>
                      </a:r>
                    </a:p>
                  </a:txBody>
                  <a:tcPr marL="91438" marR="91438" marT="45621" marB="456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975</a:t>
                      </a:r>
                      <a:r>
                        <a:rPr kumimoji="0" lang="cs-CZ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(7 %)</a:t>
                      </a:r>
                    </a:p>
                  </a:txBody>
                  <a:tcPr marL="91438" marR="91438" marT="45621" marB="456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4461"/>
            <a:ext cx="1116012" cy="89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Chart 23">
            <a:extLst>
              <a:ext uri="{FF2B5EF4-FFF2-40B4-BE49-F238E27FC236}">
                <a16:creationId xmlns:a16="http://schemas.microsoft.com/office/drawing/2014/main" id="{9A65A574-D320-4301-AE65-51F7F711D398}"/>
              </a:ext>
            </a:extLst>
          </p:cNvPr>
          <p:cNvGraphicFramePr>
            <a:graphicFrameLocks/>
          </p:cNvGraphicFramePr>
          <p:nvPr/>
        </p:nvGraphicFramePr>
        <p:xfrm>
          <a:off x="467544" y="2872149"/>
          <a:ext cx="8168973" cy="3841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686987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2895600" y="137590"/>
            <a:ext cx="6248400" cy="13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600" b="1" i="0" u="none" strike="noStrike" kern="1200" cap="none" spc="-1" normalizeH="0" baseline="0" noProof="0" dirty="0">
                <a:ln>
                  <a:noFill/>
                </a:ln>
                <a:solidFill>
                  <a:srgbClr val="001E96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Struktura nezaměstnanosti v OL kraji k 30.9.2021</a:t>
            </a:r>
            <a:endParaRPr kumimoji="0" lang="cs-CZ" sz="36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  <a:ea typeface="+mn-ea"/>
              <a:cs typeface="+mn-cs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76308" y="1537282"/>
            <a:ext cx="84422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Struktura nezaměstnanosti v kraji podle délky evidence</a:t>
            </a:r>
            <a:endParaRPr kumimoji="0" lang="cs-CZ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4461"/>
            <a:ext cx="1116012" cy="89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Chart 23">
            <a:extLst>
              <a:ext uri="{FF2B5EF4-FFF2-40B4-BE49-F238E27FC236}">
                <a16:creationId xmlns:a16="http://schemas.microsoft.com/office/drawing/2014/main" id="{D4960DFE-4311-4887-A3E2-49B453056034}"/>
              </a:ext>
            </a:extLst>
          </p:cNvPr>
          <p:cNvGraphicFramePr>
            <a:graphicFrameLocks/>
          </p:cNvGraphicFramePr>
          <p:nvPr/>
        </p:nvGraphicFramePr>
        <p:xfrm>
          <a:off x="539552" y="1998947"/>
          <a:ext cx="8442252" cy="4013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ovéPole 1">
            <a:extLst>
              <a:ext uri="{FF2B5EF4-FFF2-40B4-BE49-F238E27FC236}">
                <a16:creationId xmlns:a16="http://schemas.microsoft.com/office/drawing/2014/main" id="{B988F732-DF87-451B-8938-142709F55C53}"/>
              </a:ext>
            </a:extLst>
          </p:cNvPr>
          <p:cNvSpPr txBox="1"/>
          <p:nvPr/>
        </p:nvSpPr>
        <p:spPr>
          <a:xfrm>
            <a:off x="0" y="593851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Ve srovnání s „</a:t>
            </a: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předcovidovým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 rokem 2019 výrazně vzrostl podíl uchazečů o zaměstnání evidovaných na ÚP ČR 1 – 2 roky a naopak klesl podíl krátkodobě nezaměstnaných (do 3 měsíců).</a:t>
            </a:r>
          </a:p>
        </p:txBody>
      </p:sp>
    </p:spTree>
    <p:extLst>
      <p:ext uri="{BB962C8B-B14F-4D97-AF65-F5344CB8AC3E}">
        <p14:creationId xmlns:p14="http://schemas.microsoft.com/office/powerpoint/2010/main" val="83377834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2195640" y="189000"/>
            <a:ext cx="6623640" cy="13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600" b="1" i="0" u="none" strike="noStrike" kern="1200" cap="none" spc="-1" normalizeH="0" baseline="0" noProof="0" dirty="0">
                <a:ln>
                  <a:noFill/>
                </a:ln>
                <a:solidFill>
                  <a:srgbClr val="001E96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Arial"/>
                <a:ea typeface="+mn-ea"/>
                <a:cs typeface="+mn-cs"/>
              </a:rPr>
              <a:t>Nezaměstnanost v ČR podle krajů k 30.9.2021</a:t>
            </a:r>
            <a:endParaRPr kumimoji="0" lang="cs-CZ" sz="36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  <a:ea typeface="+mn-ea"/>
              <a:cs typeface="+mn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4461"/>
            <a:ext cx="1116012" cy="89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Obrázek 3" descr="Obsah obrázku mapa&#10;&#10;Popis byl vytvořen automaticky">
            <a:extLst>
              <a:ext uri="{FF2B5EF4-FFF2-40B4-BE49-F238E27FC236}">
                <a16:creationId xmlns:a16="http://schemas.microsoft.com/office/drawing/2014/main" id="{5FAA73EA-F5D5-4ED8-A2C2-6D42861835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89" y="1294997"/>
            <a:ext cx="8388424" cy="5418542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5841450" y="1793020"/>
            <a:ext cx="2915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PNO v ČR: 3,5 %</a:t>
            </a:r>
          </a:p>
        </p:txBody>
      </p:sp>
    </p:spTree>
    <p:extLst>
      <p:ext uri="{BB962C8B-B14F-4D97-AF65-F5344CB8AC3E}">
        <p14:creationId xmlns:p14="http://schemas.microsoft.com/office/powerpoint/2010/main" val="211451461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0" y="260648"/>
            <a:ext cx="4283888" cy="491685"/>
          </a:xfrm>
        </p:spPr>
        <p:txBody>
          <a:bodyPr>
            <a:noAutofit/>
          </a:bodyPr>
          <a:lstStyle/>
          <a:p>
            <a:r>
              <a:rPr lang="cs-CZ" dirty="0">
                <a:solidFill>
                  <a:srgbClr val="170FB1"/>
                </a:solidFill>
              </a:rPr>
              <a:t>PŘEDSTAVENÍ </a:t>
            </a:r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DEEED3D8-6CF7-4ACF-9456-875A26AF826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8206" y="1474839"/>
            <a:ext cx="8288594" cy="4630828"/>
          </a:xfrm>
        </p:spPr>
        <p:txBody>
          <a:bodyPr>
            <a:normAutofit lnSpcReduction="10000"/>
          </a:bodyPr>
          <a:lstStyle/>
          <a:p>
            <a:pPr marL="523875" indent="-342900">
              <a:buFont typeface="Arial" panose="020B0604020202020204" pitchFamily="34" charset="0"/>
              <a:buChar char="•"/>
            </a:pPr>
            <a:r>
              <a:rPr lang="cs-CZ" sz="2000" dirty="0"/>
              <a:t>v Olomouckém kraji se nachází 5 IPS ve městech Jeseník, Olomouc, Prostějov, Přerov a Šumperk</a:t>
            </a:r>
          </a:p>
          <a:p>
            <a:pPr marL="523875" indent="-342900">
              <a:buFont typeface="Arial" panose="020B0604020202020204" pitchFamily="34" charset="0"/>
              <a:buChar char="•"/>
            </a:pPr>
            <a:r>
              <a:rPr lang="cs-CZ" sz="2000" dirty="0"/>
              <a:t>v současnosti probíhá projekt Podpora informačních a poradenských středisek Úřadu práce ČR (PIPS), </a:t>
            </a:r>
            <a:r>
              <a:rPr lang="cs-CZ" sz="2000" dirty="0" err="1"/>
              <a:t>reg</a:t>
            </a:r>
            <a:r>
              <a:rPr lang="cs-CZ" sz="2000" dirty="0"/>
              <a:t>. č. CZ.03.1.54/0.0/0.0/15_011/0004218. Doba realizace projektu je 1. 1. 2017 – 31. 12. 2022.</a:t>
            </a:r>
          </a:p>
          <a:p>
            <a:pPr marL="523875" indent="-342900">
              <a:buFont typeface="Arial" panose="020B0604020202020204" pitchFamily="34" charset="0"/>
              <a:buChar char="•"/>
            </a:pPr>
            <a:r>
              <a:rPr lang="cs-CZ" sz="2000" dirty="0"/>
              <a:t>webové stránky IPS ÚP ČR</a:t>
            </a:r>
          </a:p>
          <a:p>
            <a:pPr marL="180975" indent="0"/>
            <a:r>
              <a:rPr lang="cs-CZ" sz="2000" dirty="0">
                <a:hlinkClick r:id="rId3"/>
              </a:rPr>
              <a:t>https://www.uradprace.cz/web/cz/informacni-a-poradenska-strediska-uradu-prace-cr</a:t>
            </a:r>
            <a:endParaRPr lang="cs-CZ" sz="2000" dirty="0"/>
          </a:p>
          <a:p>
            <a:pPr marL="180975" indent="0"/>
            <a:endParaRPr lang="cs-CZ" sz="2000" dirty="0"/>
          </a:p>
          <a:p>
            <a:pPr marL="523875" indent="-342900">
              <a:buFont typeface="Arial" panose="020B0604020202020204" pitchFamily="34" charset="0"/>
              <a:buChar char="•"/>
            </a:pPr>
            <a:r>
              <a:rPr lang="cs-CZ" sz="2000" dirty="0"/>
              <a:t>webové stránky IPS Olomouckého kraje</a:t>
            </a:r>
          </a:p>
          <a:p>
            <a:pPr marL="180975" indent="0"/>
            <a:r>
              <a:rPr lang="cs-CZ" sz="2000" dirty="0">
                <a:hlinkClick r:id="rId4"/>
              </a:rPr>
              <a:t>https://www.uradprace.cz/web/cz/informacni-a-poradenske-stredisko-olomouc</a:t>
            </a:r>
            <a:endParaRPr lang="cs-CZ" sz="2000" dirty="0"/>
          </a:p>
          <a:p>
            <a:pPr marL="523875" indent="-342900">
              <a:buFontTx/>
              <a:buChar char="-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1795936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416616" y="1457326"/>
            <a:ext cx="8310768" cy="3786188"/>
          </a:xfrm>
          <a:prstGeom prst="rect">
            <a:avLst/>
          </a:prstGeom>
          <a:noFill/>
        </p:spPr>
        <p:txBody>
          <a:bodyPr lIns="0" tIns="0" rIns="0" bIns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 baseline="0">
                <a:solidFill>
                  <a:srgbClr val="001E9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sz="4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DĚKUJEME ZA POZORNOST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PhDr. Dagmar Nečasová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600" b="0" dirty="0">
                <a:solidFill>
                  <a:prstClr val="black"/>
                </a:solidFill>
                <a:latin typeface="Arial"/>
              </a:rPr>
              <a:t>vedoucí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 odd. poradenství a dal. vzdělávání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cs-CZ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KoP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 Olomouc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T: + 420 950 141 491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cs-CZ" sz="1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hlinkClick r:id="rId3"/>
              </a:rPr>
              <a:t>dagmar.necasova@uradprace.cz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51129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0" y="260648"/>
            <a:ext cx="4283888" cy="491685"/>
          </a:xfrm>
        </p:spPr>
        <p:txBody>
          <a:bodyPr>
            <a:noAutofit/>
          </a:bodyPr>
          <a:lstStyle/>
          <a:p>
            <a:r>
              <a:rPr lang="cs-CZ" dirty="0">
                <a:solidFill>
                  <a:srgbClr val="170FB1"/>
                </a:solidFill>
              </a:rPr>
              <a:t>KONTAKTY </a:t>
            </a:r>
            <a:endParaRPr lang="cs-CZ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5805A46E-3137-46FE-830D-50AF3E1F57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270" t="18889" r="16757" b="12403"/>
          <a:stretch/>
        </p:blipFill>
        <p:spPr>
          <a:xfrm>
            <a:off x="50949" y="1082315"/>
            <a:ext cx="9093051" cy="517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70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44097" y="260648"/>
            <a:ext cx="5168791" cy="1407514"/>
          </a:xfrm>
        </p:spPr>
        <p:txBody>
          <a:bodyPr>
            <a:noAutofit/>
          </a:bodyPr>
          <a:lstStyle/>
          <a:p>
            <a:r>
              <a:rPr lang="cs-CZ" dirty="0">
                <a:solidFill>
                  <a:srgbClr val="170FB1"/>
                </a:solidFill>
              </a:rPr>
              <a:t>PORADENSKÁ ČINNOST</a:t>
            </a:r>
            <a:br>
              <a:rPr lang="cs-CZ" dirty="0">
                <a:solidFill>
                  <a:srgbClr val="170FB1"/>
                </a:solidFill>
              </a:rPr>
            </a:br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DEEED3D8-6CF7-4ACF-9456-875A26AF826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8206" y="1474839"/>
            <a:ext cx="8288594" cy="4630828"/>
          </a:xfrm>
        </p:spPr>
        <p:txBody>
          <a:bodyPr>
            <a:normAutofit/>
          </a:bodyPr>
          <a:lstStyle/>
          <a:p>
            <a:r>
              <a:rPr lang="cs-CZ" i="1" dirty="0"/>
              <a:t> </a:t>
            </a:r>
          </a:p>
          <a:p>
            <a:endParaRPr lang="cs-CZ" dirty="0"/>
          </a:p>
          <a:p>
            <a:pPr marL="523875" indent="-342900">
              <a:buFontTx/>
              <a:buChar char="-"/>
            </a:pPr>
            <a:endParaRPr lang="cs-CZ" sz="2400" dirty="0"/>
          </a:p>
        </p:txBody>
      </p:sp>
      <p:sp>
        <p:nvSpPr>
          <p:cNvPr id="4" name="Zástupný text 4">
            <a:extLst>
              <a:ext uri="{FF2B5EF4-FFF2-40B4-BE49-F238E27FC236}">
                <a16:creationId xmlns:a16="http://schemas.microsoft.com/office/drawing/2014/main" id="{B9D013CC-A591-48D0-8A25-9A4BFC41843A}"/>
              </a:ext>
            </a:extLst>
          </p:cNvPr>
          <p:cNvSpPr txBox="1">
            <a:spLocks/>
          </p:cNvSpPr>
          <p:nvPr/>
        </p:nvSpPr>
        <p:spPr>
          <a:xfrm>
            <a:off x="550606" y="1627239"/>
            <a:ext cx="8288594" cy="463082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58775" indent="-177800" algn="l" defTabSz="914400" rtl="0" eaLnBrk="1" latinLnBrk="0" hangingPunct="1">
              <a:lnSpc>
                <a:spcPct val="100000"/>
              </a:lnSpc>
              <a:spcBef>
                <a:spcPts val="1199"/>
              </a:spcBef>
              <a:buClr>
                <a:srgbClr val="001E96"/>
              </a:buClr>
              <a:buFont typeface="Arial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3875" indent="-342900">
              <a:buFont typeface="Arial" panose="020B0604020202020204" pitchFamily="34" charset="0"/>
              <a:buChar char="•"/>
            </a:pPr>
            <a:r>
              <a:rPr lang="cs-CZ" sz="2400" dirty="0"/>
              <a:t>besedy pro ZŠ (volba povolání)</a:t>
            </a:r>
          </a:p>
          <a:p>
            <a:pPr marL="523875" indent="-342900">
              <a:buFont typeface="Arial" panose="020B0604020202020204" pitchFamily="34" charset="0"/>
              <a:buChar char="•"/>
            </a:pPr>
            <a:r>
              <a:rPr lang="cs-CZ" sz="2400" dirty="0"/>
              <a:t>besedy pro SŠ/VOŠ/VŠ (další studium, vstup na trh práce)</a:t>
            </a:r>
          </a:p>
          <a:p>
            <a:pPr marL="523875" indent="-342900">
              <a:buFont typeface="Arial" panose="020B0604020202020204" pitchFamily="34" charset="0"/>
              <a:buChar char="•"/>
            </a:pPr>
            <a:r>
              <a:rPr lang="cs-CZ" sz="2400" dirty="0"/>
              <a:t>poradenství na třídních schůzkách ZŠ</a:t>
            </a:r>
          </a:p>
          <a:p>
            <a:pPr marL="523875" indent="-342900">
              <a:buFont typeface="Arial" panose="020B0604020202020204" pitchFamily="34" charset="0"/>
              <a:buChar char="•"/>
            </a:pPr>
            <a:r>
              <a:rPr lang="cs-CZ" sz="2400" dirty="0"/>
              <a:t>skupinové poradenství pro </a:t>
            </a:r>
            <a:r>
              <a:rPr lang="cs-CZ" sz="2400" dirty="0" err="1"/>
              <a:t>UoZ</a:t>
            </a:r>
            <a:r>
              <a:rPr lang="cs-CZ" sz="2400" dirty="0"/>
              <a:t>/</a:t>
            </a:r>
            <a:r>
              <a:rPr lang="cs-CZ" sz="2400" dirty="0" err="1"/>
              <a:t>ZoZ</a:t>
            </a:r>
            <a:endParaRPr lang="cs-CZ" sz="2400" dirty="0"/>
          </a:p>
          <a:p>
            <a:pPr marL="523875" indent="-342900">
              <a:buFont typeface="Arial" panose="020B0604020202020204" pitchFamily="34" charset="0"/>
              <a:buChar char="•"/>
            </a:pPr>
            <a:r>
              <a:rPr lang="cs-CZ" sz="2400" dirty="0" err="1"/>
              <a:t>job</a:t>
            </a:r>
            <a:r>
              <a:rPr lang="cs-CZ" sz="2400" dirty="0"/>
              <a:t> cluby </a:t>
            </a:r>
          </a:p>
          <a:p>
            <a:pPr marL="523875" indent="-342900">
              <a:buFont typeface="Arial" panose="020B0604020202020204" pitchFamily="34" charset="0"/>
              <a:buChar char="•"/>
            </a:pPr>
            <a:r>
              <a:rPr lang="cs-CZ" sz="2400" dirty="0"/>
              <a:t>individuální poradenství pro žáky/studenty</a:t>
            </a:r>
          </a:p>
          <a:p>
            <a:pPr marL="523875" indent="-342900">
              <a:buFont typeface="Arial" panose="020B0604020202020204" pitchFamily="34" charset="0"/>
              <a:buChar char="•"/>
            </a:pPr>
            <a:r>
              <a:rPr lang="cs-CZ" sz="2400" dirty="0"/>
              <a:t>individuální poradenství pro </a:t>
            </a:r>
            <a:r>
              <a:rPr lang="cs-CZ" sz="2400" dirty="0" err="1"/>
              <a:t>UoZ</a:t>
            </a:r>
            <a:r>
              <a:rPr lang="cs-CZ" sz="2400" dirty="0"/>
              <a:t>/</a:t>
            </a:r>
            <a:r>
              <a:rPr lang="cs-CZ" sz="2400" dirty="0" err="1"/>
              <a:t>ZoZ</a:t>
            </a:r>
            <a:endParaRPr lang="cs-CZ" sz="2400" dirty="0"/>
          </a:p>
          <a:p>
            <a:pPr marL="180975" indent="0"/>
            <a:endParaRPr lang="cs-CZ" sz="2400" dirty="0"/>
          </a:p>
          <a:p>
            <a:pPr marL="523875" indent="-342900">
              <a:buFontTx/>
              <a:buChar char="-"/>
            </a:pPr>
            <a:endParaRPr lang="cs-CZ" sz="2400" dirty="0"/>
          </a:p>
          <a:p>
            <a:pPr marL="523875" indent="-342900">
              <a:buFontTx/>
              <a:buChar char="-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510927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95318" y="260648"/>
            <a:ext cx="3060569" cy="491685"/>
          </a:xfrm>
        </p:spPr>
        <p:txBody>
          <a:bodyPr>
            <a:noAutofit/>
          </a:bodyPr>
          <a:lstStyle/>
          <a:p>
            <a:r>
              <a:rPr lang="cs-CZ" dirty="0">
                <a:solidFill>
                  <a:srgbClr val="170FB1"/>
                </a:solidFill>
              </a:rPr>
              <a:t>INFORMAČNÍ ČINNOST </a:t>
            </a:r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DEEED3D8-6CF7-4ACF-9456-875A26AF826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7703" y="1536623"/>
            <a:ext cx="8288594" cy="4630828"/>
          </a:xfrm>
        </p:spPr>
        <p:txBody>
          <a:bodyPr>
            <a:normAutofit/>
          </a:bodyPr>
          <a:lstStyle/>
          <a:p>
            <a:pPr marL="523875" indent="-342900">
              <a:buFont typeface="Arial" panose="020B0604020202020204" pitchFamily="34" charset="0"/>
              <a:buChar char="•"/>
            </a:pPr>
            <a:r>
              <a:rPr lang="cs-CZ" sz="2400" dirty="0"/>
              <a:t>poskytování komplexních informací v oblastech:</a:t>
            </a:r>
          </a:p>
          <a:p>
            <a:pPr marL="523875" indent="-3429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001E96"/>
                </a:solidFill>
              </a:rPr>
              <a:t>trhu práce </a:t>
            </a:r>
            <a:r>
              <a:rPr lang="cs-CZ" sz="2400" dirty="0"/>
              <a:t>(nezaměstnanost, trendy na TP, Průmysl 4.0   a změna TP, statistiky nezaměstnaných, statistiky absolventů, uplatnění daných oborů, informace ohledně hledání a získání pracovního uplatnění, aj.)</a:t>
            </a:r>
          </a:p>
          <a:p>
            <a:pPr marL="523875" indent="-3429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001E96"/>
                </a:solidFill>
              </a:rPr>
              <a:t>volby povolání </a:t>
            </a:r>
            <a:r>
              <a:rPr lang="cs-CZ" sz="2400" dirty="0"/>
              <a:t>(informace ohledně možností studia v daném regionu, principy při výběru vhodného povolání, přijímací řízení na školy, nové obory, aj.)</a:t>
            </a:r>
          </a:p>
          <a:p>
            <a:pPr marL="523875" indent="-3429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001E96"/>
                </a:solidFill>
              </a:rPr>
              <a:t>změny povolání </a:t>
            </a:r>
            <a:r>
              <a:rPr lang="cs-CZ" sz="2400" dirty="0"/>
              <a:t>(rekvalifikace, studium, zkoušky, podnikání)</a:t>
            </a:r>
          </a:p>
          <a:p>
            <a:pPr marL="180975" indent="0"/>
            <a:endParaRPr lang="cs-CZ" sz="2400" dirty="0"/>
          </a:p>
          <a:p>
            <a:pPr marL="180975" indent="0"/>
            <a:endParaRPr lang="cs-CZ" sz="2400" dirty="0"/>
          </a:p>
          <a:p>
            <a:pPr marL="523875" indent="-342900">
              <a:buFontTx/>
              <a:buChar char="-"/>
            </a:pPr>
            <a:endParaRPr lang="cs-CZ" sz="2400" dirty="0"/>
          </a:p>
          <a:p>
            <a:pPr marL="523875" indent="-342900">
              <a:buFontTx/>
              <a:buChar char="-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964219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8DB75CB-2BDD-4E8E-AFF7-7F2EBD1A196D}"/>
              </a:ext>
            </a:extLst>
          </p:cNvPr>
          <p:cNvSpPr>
            <a:spLocks noGrp="1"/>
          </p:cNvSpPr>
          <p:nvPr>
            <p:ph type="title" idx="10"/>
          </p:nvPr>
        </p:nvSpPr>
        <p:spPr/>
        <p:txBody>
          <a:bodyPr/>
          <a:lstStyle/>
          <a:p>
            <a:r>
              <a:rPr lang="cs-CZ" dirty="0"/>
              <a:t>TEMATICKÉ OKRUHY - ZŠ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78095C9-BE0D-483B-977E-F70D80DC0F5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50694" y="1523212"/>
            <a:ext cx="7442611" cy="4809567"/>
          </a:xfrm>
        </p:spPr>
        <p:txBody>
          <a:bodyPr>
            <a:normAutofit fontScale="77500" lnSpcReduction="20000"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cs-CZ" b="0" i="0" dirty="0">
                <a:solidFill>
                  <a:srgbClr val="000000"/>
                </a:solidFill>
                <a:effectLst/>
              </a:rPr>
              <a:t>představení IPS ÚP ČR a Úřadu práce ČR,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cs-CZ" b="0" i="0" dirty="0">
                <a:solidFill>
                  <a:srgbClr val="000000"/>
                </a:solidFill>
                <a:effectLst/>
              </a:rPr>
              <a:t>principy, jak se rozhodovat o volbě povolání 	   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cs-CZ" b="0" i="0" dirty="0">
                <a:solidFill>
                  <a:srgbClr val="000000"/>
                </a:solidFill>
                <a:effectLst/>
              </a:rPr>
              <a:t>sebepoznání, ukázka testů, dotazníků a dalších pomůcek pro sebehodnocení,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cs-CZ" b="0" i="0" dirty="0">
                <a:solidFill>
                  <a:srgbClr val="000000"/>
                </a:solidFill>
                <a:effectLst/>
              </a:rPr>
              <a:t>situace na trhu práce v regionu, v ČR, trendy zaměstnanosti 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cs-CZ" b="0" i="0" dirty="0">
                <a:solidFill>
                  <a:srgbClr val="000000"/>
                </a:solidFill>
                <a:effectLst/>
              </a:rPr>
              <a:t>nabídka vzdělávání, přehled škol, seznámení s informačními zdroji,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cs-CZ" b="0" i="0" dirty="0">
                <a:solidFill>
                  <a:srgbClr val="000000"/>
                </a:solidFill>
                <a:effectLst/>
              </a:rPr>
              <a:t>typy studia (podmínky, nároky studia, průběh přijímacího řízení),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cs-CZ" b="0" i="0" dirty="0">
                <a:solidFill>
                  <a:srgbClr val="000000"/>
                </a:solidFill>
                <a:effectLst/>
              </a:rPr>
              <a:t>další zdroje informací, burzy škol a vzdělání,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cs-CZ" b="0" i="0" dirty="0">
                <a:solidFill>
                  <a:srgbClr val="000000"/>
                </a:solidFill>
                <a:effectLst/>
              </a:rPr>
              <a:t>videoukázky, práce s popisy povolání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cs-CZ" b="0" i="0" dirty="0">
                <a:solidFill>
                  <a:srgbClr val="000000"/>
                </a:solidFill>
                <a:effectLst/>
              </a:rPr>
              <a:t>předání informačních materiálů, kontaktů, nabídka individuálního poradenství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3353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D5BE12D-2FA5-428C-BFB7-24376A7CAFB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93643" y="1524000"/>
            <a:ext cx="8163020" cy="5487343"/>
          </a:xfrm>
        </p:spPr>
        <p:txBody>
          <a:bodyPr>
            <a:normAutofit fontScale="47500" lnSpcReduction="20000"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cs-CZ" sz="3800" b="0" i="0" dirty="0">
                <a:solidFill>
                  <a:srgbClr val="000000"/>
                </a:solidFill>
                <a:effectLst/>
                <a:cs typeface="Calibri" panose="020F0502020204030204" pitchFamily="34" charset="0"/>
              </a:rPr>
              <a:t>představení IPS ÚP ČR a Úřadu práce ČR,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cs-CZ" sz="3800" b="0" i="0" dirty="0">
                <a:solidFill>
                  <a:srgbClr val="000000"/>
                </a:solidFill>
                <a:effectLst/>
                <a:cs typeface="Calibri" panose="020F0502020204030204" pitchFamily="34" charset="0"/>
              </a:rPr>
              <a:t>situace na trhu práce v regionu, v ČR, trendy zaměstnanosti,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cs-CZ" sz="3800" b="0" i="0" dirty="0">
                <a:solidFill>
                  <a:srgbClr val="000000"/>
                </a:solidFill>
                <a:effectLst/>
                <a:cs typeface="Calibri" panose="020F0502020204030204" pitchFamily="34" charset="0"/>
              </a:rPr>
              <a:t>specifika uplatnění oboru na trhu práce,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cs-CZ" sz="3800" b="0" i="0" dirty="0">
                <a:solidFill>
                  <a:srgbClr val="000000"/>
                </a:solidFill>
                <a:effectLst/>
                <a:cs typeface="Calibri" panose="020F0502020204030204" pitchFamily="34" charset="0"/>
              </a:rPr>
              <a:t>možnosti a podmínky uplatnění, míra nezaměstnanosti,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cs-CZ" sz="3800" b="0" i="0" dirty="0">
                <a:solidFill>
                  <a:srgbClr val="000000"/>
                </a:solidFill>
                <a:effectLst/>
                <a:cs typeface="Calibri" panose="020F0502020204030204" pitchFamily="34" charset="0"/>
              </a:rPr>
              <a:t>možnosti studenta po neúspěšném ukončení středního vzdělání,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cs-CZ" sz="3800" b="0" i="0" dirty="0">
                <a:solidFill>
                  <a:srgbClr val="000000"/>
                </a:solidFill>
                <a:effectLst/>
                <a:cs typeface="Calibri" panose="020F0502020204030204" pitchFamily="34" charset="0"/>
              </a:rPr>
              <a:t>studijní příležitosti (pomaturitní jednoleté jazykové studium, nástavbové studium, vysokoškolské studium),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cs-CZ" sz="3800" b="0" i="0" dirty="0">
                <a:solidFill>
                  <a:srgbClr val="000000"/>
                </a:solidFill>
                <a:effectLst/>
                <a:cs typeface="Calibri" panose="020F0502020204030204" pitchFamily="34" charset="0"/>
              </a:rPr>
              <a:t>status studenta, úhrada pojistného na zdravotní a sociální pojištění,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cs-CZ" sz="3800" b="0" i="0" dirty="0">
                <a:solidFill>
                  <a:srgbClr val="000000"/>
                </a:solidFill>
                <a:effectLst/>
                <a:cs typeface="Calibri" panose="020F0502020204030204" pitchFamily="34" charset="0"/>
              </a:rPr>
              <a:t> možnosti pracovního uplatnění (pracovní poměr, práce na dohody mimo pracovní poměr, podnikání),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cs-CZ" sz="3800" b="0" i="0" dirty="0">
                <a:solidFill>
                  <a:srgbClr val="000000"/>
                </a:solidFill>
                <a:effectLst/>
                <a:cs typeface="Calibri" panose="020F0502020204030204" pitchFamily="34" charset="0"/>
              </a:rPr>
              <a:t>životopis a osobní dokumentace, způsoby vyhledávání pracovních příležitostí, techniky jednání se zaměstnavateli, zásady přijímacího pohovoru,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cs-CZ" sz="3800" b="0" i="0" dirty="0">
                <a:solidFill>
                  <a:srgbClr val="000000"/>
                </a:solidFill>
                <a:effectLst/>
                <a:cs typeface="Calibri" panose="020F0502020204030204" pitchFamily="34" charset="0"/>
              </a:rPr>
              <a:t>náhradní možnosti - au-pair, přivýdělky, stáže, dobrovolnictví, práce v zahraničí (EURES),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cs-CZ" sz="3800" b="0" i="0" dirty="0">
                <a:solidFill>
                  <a:srgbClr val="000000"/>
                </a:solidFill>
                <a:effectLst/>
                <a:cs typeface="Calibri" panose="020F0502020204030204" pitchFamily="34" charset="0"/>
              </a:rPr>
              <a:t>evidence na Úřadu práce ČR, Zákon o zaměstnanosti,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cs-CZ" sz="3800" b="0" i="0" dirty="0">
                <a:solidFill>
                  <a:srgbClr val="000000"/>
                </a:solidFill>
                <a:effectLst/>
                <a:cs typeface="Calibri" panose="020F0502020204030204" pitchFamily="34" charset="0"/>
              </a:rPr>
              <a:t>informační zdroje k probíraným tématům.</a:t>
            </a:r>
          </a:p>
          <a:p>
            <a:endParaRPr lang="cs-CZ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D534413D-0230-41C2-83DE-873BDE5038A1}"/>
              </a:ext>
            </a:extLst>
          </p:cNvPr>
          <p:cNvSpPr>
            <a:spLocks noGrp="1"/>
          </p:cNvSpPr>
          <p:nvPr>
            <p:ph type="title" idx="10"/>
          </p:nvPr>
        </p:nvSpPr>
        <p:spPr>
          <a:xfrm>
            <a:off x="4572000" y="155575"/>
            <a:ext cx="4284663" cy="1368425"/>
          </a:xfrm>
        </p:spPr>
        <p:txBody>
          <a:bodyPr/>
          <a:lstStyle/>
          <a:p>
            <a:r>
              <a:rPr lang="cs-CZ" dirty="0"/>
              <a:t>TEMATICKÉ OKRUHY - SŠ</a:t>
            </a:r>
          </a:p>
        </p:txBody>
      </p:sp>
    </p:spTree>
    <p:extLst>
      <p:ext uri="{BB962C8B-B14F-4D97-AF65-F5344CB8AC3E}">
        <p14:creationId xmlns:p14="http://schemas.microsoft.com/office/powerpoint/2010/main" val="1825471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44097" y="260648"/>
            <a:ext cx="5168791" cy="1407514"/>
          </a:xfrm>
        </p:spPr>
        <p:txBody>
          <a:bodyPr>
            <a:noAutofit/>
          </a:bodyPr>
          <a:lstStyle/>
          <a:p>
            <a:r>
              <a:rPr lang="cs-CZ" dirty="0">
                <a:solidFill>
                  <a:srgbClr val="170FB1"/>
                </a:solidFill>
              </a:rPr>
              <a:t>DALŠÍ ČINNOSTI</a:t>
            </a:r>
            <a:br>
              <a:rPr lang="cs-CZ" dirty="0">
                <a:solidFill>
                  <a:srgbClr val="170FB1"/>
                </a:solidFill>
              </a:rPr>
            </a:br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DEEED3D8-6CF7-4ACF-9456-875A26AF826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8206" y="1474839"/>
            <a:ext cx="8288594" cy="4630828"/>
          </a:xfrm>
        </p:spPr>
        <p:txBody>
          <a:bodyPr>
            <a:normAutofit/>
          </a:bodyPr>
          <a:lstStyle/>
          <a:p>
            <a:endParaRPr lang="cs-CZ" i="1" dirty="0"/>
          </a:p>
          <a:p>
            <a:endParaRPr lang="cs-CZ" dirty="0"/>
          </a:p>
          <a:p>
            <a:pPr marL="523875" indent="-342900">
              <a:buFontTx/>
              <a:buChar char="-"/>
            </a:pPr>
            <a:endParaRPr lang="cs-CZ" sz="2400" dirty="0"/>
          </a:p>
        </p:txBody>
      </p:sp>
      <p:sp>
        <p:nvSpPr>
          <p:cNvPr id="4" name="Zástupný text 4">
            <a:extLst>
              <a:ext uri="{FF2B5EF4-FFF2-40B4-BE49-F238E27FC236}">
                <a16:creationId xmlns:a16="http://schemas.microsoft.com/office/drawing/2014/main" id="{B9D013CC-A591-48D0-8A25-9A4BFC41843A}"/>
              </a:ext>
            </a:extLst>
          </p:cNvPr>
          <p:cNvSpPr txBox="1">
            <a:spLocks/>
          </p:cNvSpPr>
          <p:nvPr/>
        </p:nvSpPr>
        <p:spPr>
          <a:xfrm>
            <a:off x="550606" y="1627239"/>
            <a:ext cx="8288594" cy="4630828"/>
          </a:xfrm>
          <a:prstGeom prst="rect">
            <a:avLst/>
          </a:prstGeom>
        </p:spPr>
        <p:txBody>
          <a:bodyPr lIns="0" tIns="0" rIns="0" bIns="0">
            <a:normAutofit fontScale="92500" lnSpcReduction="10000"/>
          </a:bodyPr>
          <a:lstStyle>
            <a:lvl1pPr marL="358775" indent="-177800" algn="l" defTabSz="914400" rtl="0" eaLnBrk="1" latinLnBrk="0" hangingPunct="1">
              <a:lnSpc>
                <a:spcPct val="100000"/>
              </a:lnSpc>
              <a:spcBef>
                <a:spcPts val="1199"/>
              </a:spcBef>
              <a:buClr>
                <a:srgbClr val="001E96"/>
              </a:buClr>
              <a:buFont typeface="Arial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3875" indent="-342900">
              <a:buFont typeface="Arial" panose="020B0604020202020204" pitchFamily="34" charset="0"/>
              <a:buChar char="•"/>
            </a:pPr>
            <a:r>
              <a:rPr lang="cs-CZ" sz="2400" dirty="0"/>
              <a:t>spoluorganizace veletrhu škol </a:t>
            </a:r>
            <a:r>
              <a:rPr lang="cs-CZ" sz="2400" dirty="0" err="1"/>
              <a:t>Scholaris</a:t>
            </a:r>
            <a:r>
              <a:rPr lang="cs-CZ" sz="2400" dirty="0"/>
              <a:t> a Burzy práce a vzdělání</a:t>
            </a:r>
          </a:p>
          <a:p>
            <a:pPr marL="523875" indent="-342900">
              <a:buFont typeface="Arial" panose="020B0604020202020204" pitchFamily="34" charset="0"/>
              <a:buChar char="•"/>
            </a:pPr>
            <a:r>
              <a:rPr lang="cs-CZ" sz="2400" dirty="0"/>
              <a:t>příprava, sběr dat a aktualizace informací k tvorbě Atlasů školství</a:t>
            </a:r>
          </a:p>
          <a:p>
            <a:pPr marL="523875" indent="-342900">
              <a:buFont typeface="Arial" panose="020B0604020202020204" pitchFamily="34" charset="0"/>
              <a:buChar char="•"/>
            </a:pPr>
            <a:r>
              <a:rPr lang="cs-CZ" sz="2400" dirty="0"/>
              <a:t>spolupráce s výchovnými poradci, školami, neziskovými organizacemi aj.</a:t>
            </a:r>
          </a:p>
          <a:p>
            <a:pPr marL="523875" indent="-342900">
              <a:buFont typeface="Arial" panose="020B0604020202020204" pitchFamily="34" charset="0"/>
              <a:buChar char="•"/>
            </a:pPr>
            <a:r>
              <a:rPr lang="cs-CZ" sz="2400" dirty="0"/>
              <a:t>realizace různých akcí (např. realizace oborových dnů, besedy pro rodiče žáků 9. tříd)</a:t>
            </a:r>
          </a:p>
          <a:p>
            <a:pPr marL="523875" indent="-342900">
              <a:buFont typeface="Arial" panose="020B0604020202020204" pitchFamily="34" charset="0"/>
              <a:buChar char="•"/>
            </a:pPr>
            <a:r>
              <a:rPr lang="cs-CZ" sz="2400" dirty="0"/>
              <a:t>zapojení do pracovních skupin projektů (KAP, MAP, MAS, aj.)</a:t>
            </a:r>
          </a:p>
          <a:p>
            <a:pPr marL="523875" indent="-342900">
              <a:buFont typeface="Arial" panose="020B0604020202020204" pitchFamily="34" charset="0"/>
              <a:buChar char="•"/>
            </a:pPr>
            <a:r>
              <a:rPr lang="cs-CZ" sz="2400" dirty="0"/>
              <a:t>zpracování stanovisek IPS </a:t>
            </a:r>
          </a:p>
          <a:p>
            <a:pPr marL="523875" indent="-342900">
              <a:buFont typeface="Arial" panose="020B0604020202020204" pitchFamily="34" charset="0"/>
              <a:buChar char="•"/>
            </a:pPr>
            <a:r>
              <a:rPr lang="cs-CZ" sz="2400" dirty="0"/>
              <a:t>sběr dat a informací, zpracování karet povolání, informačních letáků, prezentací a aktualizace informací na webu </a:t>
            </a:r>
          </a:p>
          <a:p>
            <a:pPr marL="180975" indent="0"/>
            <a:endParaRPr lang="cs-CZ" sz="2400" dirty="0"/>
          </a:p>
          <a:p>
            <a:pPr marL="180975" indent="0"/>
            <a:endParaRPr lang="cs-CZ" sz="2400" dirty="0"/>
          </a:p>
          <a:p>
            <a:pPr marL="523875" indent="-342900">
              <a:buFontTx/>
              <a:buChar char="-"/>
            </a:pPr>
            <a:endParaRPr lang="cs-CZ" sz="2400" dirty="0"/>
          </a:p>
          <a:p>
            <a:pPr marL="523875" indent="-342900">
              <a:buFontTx/>
              <a:buChar char="-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473332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A275D97-55F2-44F6-8A2F-306FA5A06BDB}"/>
              </a:ext>
            </a:extLst>
          </p:cNvPr>
          <p:cNvSpPr>
            <a:spLocks noGrp="1"/>
          </p:cNvSpPr>
          <p:nvPr>
            <p:ph type="title" idx="10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ONLINE DIAGNOSTICKÉ NÁSTROJE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CFF5A3F-0461-41A7-BA3C-6954DBC4F5F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42551" y="1124465"/>
            <a:ext cx="7586893" cy="4982561"/>
          </a:xfrm>
        </p:spPr>
        <p:txBody>
          <a:bodyPr>
            <a:normAutofit fontScale="40000" lnSpcReduction="20000"/>
          </a:bodyPr>
          <a:lstStyle/>
          <a:p>
            <a:endParaRPr lang="cs-CZ" sz="4000" dirty="0"/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cs-CZ" sz="40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TESTY K VOLBĚ POVOLÁNÍ</a:t>
            </a:r>
            <a:endParaRPr lang="cs-CZ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cs-CZ" sz="4000" b="1" u="sng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http://www.emiero.cz/</a:t>
            </a:r>
            <a:r>
              <a:rPr lang="cs-CZ" sz="4000" b="1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cs-CZ" sz="4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cs-CZ" sz="4000" b="1" u="sng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http://www.infoabsolvent.cz/Profitest</a:t>
            </a:r>
            <a:r>
              <a:rPr lang="cs-CZ" sz="4000" b="1" u="sng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cs-CZ" sz="4000" b="1" dirty="0">
                <a:hlinkClick r:id="rId5"/>
              </a:rPr>
              <a:t>https://dotaznik.zlkraj.cz/</a:t>
            </a:r>
            <a:r>
              <a:rPr lang="cs-CZ" sz="4000" b="1" dirty="0"/>
              <a:t>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cs-CZ" sz="4000" b="1" u="sng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http://</a:t>
            </a:r>
            <a:r>
              <a:rPr lang="cs-CZ" sz="4000" b="1" dirty="0">
                <a:hlinkClick r:id="rId6"/>
              </a:rPr>
              <a:t>www.zkouskaosobnosti.cz</a:t>
            </a:r>
            <a:r>
              <a:rPr lang="cs-CZ" sz="4000" b="1" dirty="0"/>
              <a:t> 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cs-CZ" sz="4000" b="1" u="sng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http://</a:t>
            </a:r>
            <a:r>
              <a:rPr lang="cs-CZ" sz="4000" b="1" dirty="0">
                <a:hlinkClick r:id="rId7"/>
              </a:rPr>
              <a:t>www.testosobnosti.zarohem.cz</a:t>
            </a:r>
            <a:r>
              <a:rPr lang="cs-CZ" sz="4000" b="1" dirty="0"/>
              <a:t>   </a:t>
            </a:r>
          </a:p>
          <a:p>
            <a:pPr>
              <a:lnSpc>
                <a:spcPct val="115000"/>
              </a:lnSpc>
            </a:pPr>
            <a:r>
              <a:rPr lang="cs-CZ" sz="4000" b="1" u="sng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http://www.mujzivotposkole.cz/</a:t>
            </a:r>
            <a:endParaRPr lang="cs-CZ" sz="4000" b="1" u="sng" dirty="0">
              <a:solidFill>
                <a:srgbClr val="0000CC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cs-CZ" sz="4000" b="1" u="sng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http://www.testmojeplus.cz</a:t>
            </a:r>
            <a:r>
              <a:rPr lang="cs-CZ" sz="4000" b="1" u="sng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cs-CZ" sz="4000" b="1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lang="cs-CZ" sz="4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cs-CZ" sz="4000" b="1" u="sng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http://www.job-hub.cz/</a:t>
            </a:r>
            <a:r>
              <a:rPr lang="cs-CZ" sz="4000" b="1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 algn="just">
              <a:lnSpc>
                <a:spcPct val="115000"/>
              </a:lnSpc>
            </a:pPr>
            <a:r>
              <a:rPr lang="cs-CZ" sz="4000" b="1" u="sng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11"/>
              </a:rPr>
              <a:t>https://www.salmondo.cz/</a:t>
            </a:r>
            <a:r>
              <a:rPr lang="cs-CZ" sz="4000" b="1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</a:pPr>
            <a:r>
              <a:rPr lang="cs-CZ" sz="4000" b="1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12"/>
              </a:rPr>
              <a:t>https://www.comdi.cz/</a:t>
            </a:r>
            <a:endParaRPr lang="cs-CZ" sz="4000" b="1" dirty="0">
              <a:solidFill>
                <a:srgbClr val="0000CC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cs-CZ" sz="4000" b="1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13"/>
              </a:rPr>
              <a:t>https://regio-advisor.cz/</a:t>
            </a:r>
            <a:endParaRPr lang="cs-CZ" sz="4000" b="1" dirty="0">
              <a:solidFill>
                <a:srgbClr val="0000CC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63071320"/>
      </p:ext>
    </p:extLst>
  </p:cSld>
  <p:clrMapOvr>
    <a:masterClrMapping/>
  </p:clrMapOvr>
</p:sld>
</file>

<file path=ppt/theme/theme1.xml><?xml version="1.0" encoding="utf-8"?>
<a:theme xmlns:a="http://schemas.openxmlformats.org/drawingml/2006/main" name="ÚPČR + OPZ + IP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 ÚP ČR + OPZ" id="{153CBC58-3D82-4495-B895-17BD8F3EF627}" vid="{4EB1605B-17DB-4A61-92D3-0EC828F5CC9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 ÚP ČR + OPZ" id="{153CBC58-3D82-4495-B895-17BD8F3EF627}" vid="{ED4DF8D2-37B6-41E8-BD92-8DEE6CBF58CD}"/>
    </a:ext>
  </a:extLst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96B1FA4D7E1FA4EA770802B2C46A6B6" ma:contentTypeVersion="0" ma:contentTypeDescription="Vytvoří nový dokument" ma:contentTypeScope="" ma:versionID="1fe17793fa15387c2b588c79b34f026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91e2fbbf3efe6f5ad217f05f8c142f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0AC583E-ED31-4E1E-8A1A-28EDFC0E60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FF250AC-4BFC-4C52-A34F-A819B6CB68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D637BEB-179E-4F94-9ADE-80D68F4A60C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ÚPČR + OPZ + IPS</Template>
  <TotalTime>2436</TotalTime>
  <Words>1139</Words>
  <Application>Microsoft Office PowerPoint</Application>
  <PresentationFormat>Předvádění na obrazovce (4:3)</PresentationFormat>
  <Paragraphs>171</Paragraphs>
  <Slides>20</Slides>
  <Notes>18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3</vt:i4>
      </vt:variant>
      <vt:variant>
        <vt:lpstr>Nadpisy snímků</vt:lpstr>
      </vt:variant>
      <vt:variant>
        <vt:i4>20</vt:i4>
      </vt:variant>
    </vt:vector>
  </HeadingPairs>
  <TitlesOfParts>
    <vt:vector size="27" baseType="lpstr">
      <vt:lpstr>Arial</vt:lpstr>
      <vt:lpstr>Calibri</vt:lpstr>
      <vt:lpstr>Symbol</vt:lpstr>
      <vt:lpstr>Wingdings</vt:lpstr>
      <vt:lpstr>ÚPČR + OPZ + IPS</vt:lpstr>
      <vt:lpstr>Office Theme</vt:lpstr>
      <vt:lpstr>Motiv systému Office</vt:lpstr>
      <vt:lpstr>Prezentace aplikace PowerPoint</vt:lpstr>
      <vt:lpstr>PŘEDSTAVENÍ </vt:lpstr>
      <vt:lpstr>KONTAKTY </vt:lpstr>
      <vt:lpstr>PORADENSKÁ ČINNOST </vt:lpstr>
      <vt:lpstr>INFORMAČNÍ ČINNOST </vt:lpstr>
      <vt:lpstr>TEMATICKÉ OKRUHY - ZŠ</vt:lpstr>
      <vt:lpstr>TEMATICKÉ OKRUHY - SŠ</vt:lpstr>
      <vt:lpstr>DALŠÍ ČINNOSTI </vt:lpstr>
      <vt:lpstr>ONLINE DIAGNOSTICKÉ NÁSTROJE</vt:lpstr>
      <vt:lpstr>Prezentace aplikace PowerPoint</vt:lpstr>
      <vt:lpstr>ONLINE MEDAILONKY</vt:lpstr>
      <vt:lpstr>OBOROVÉ DNY</vt:lpstr>
      <vt:lpstr>PRACOVNÍ LISTY PRO ŽÁKY ZŠ</vt:lpstr>
      <vt:lpstr>OBOROVÝ DEN  S POLICIÍ ČR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MPSV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Simmerová Martina Ing. (UPM-KRP)</dc:creator>
  <cp:lastModifiedBy>Heroldová Jana (UPM-OLA)</cp:lastModifiedBy>
  <cp:revision>171</cp:revision>
  <cp:lastPrinted>2021-10-13T08:24:29Z</cp:lastPrinted>
  <dcterms:created xsi:type="dcterms:W3CDTF">2019-05-28T07:28:28Z</dcterms:created>
  <dcterms:modified xsi:type="dcterms:W3CDTF">2021-10-18T11:34:31Z</dcterms:modified>
  <dc:language>cs-CZ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HP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Předvádění na obrazovce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4</vt:i4>
  </property>
  <property fmtid="{D5CDD505-2E9C-101B-9397-08002B2CF9AE}" pid="13" name="ContentTypeId">
    <vt:lpwstr>0x010100996B1FA4D7E1FA4EA770802B2C46A6B6</vt:lpwstr>
  </property>
</Properties>
</file>