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7" r:id="rId4"/>
    <p:sldId id="266" r:id="rId5"/>
    <p:sldId id="264" r:id="rId6"/>
    <p:sldId id="278" r:id="rId7"/>
    <p:sldId id="283" r:id="rId8"/>
    <p:sldId id="281" r:id="rId9"/>
    <p:sldId id="280" r:id="rId10"/>
    <p:sldId id="279" r:id="rId11"/>
    <p:sldId id="282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7721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26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1423A-AF9B-45B6-A093-DF757D7DF729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3CB4F-DFD3-41E2-B381-490D9330092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868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594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5107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31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31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815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9884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543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16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2295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3468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58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13737-2CB6-4ACB-B574-9F732D53515F}" type="datetimeFigureOut">
              <a:rPr lang="cs-CZ" smtClean="0"/>
              <a:pPr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34A82-05EB-4635-B3F0-0CE1A5B7BF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68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v.martykan@spsa-za.cz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https://img.obrazky.cz/?url=35e64117ccadfe0b&amp;size=3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s://www.obrazky.cz/?q=u%C4%8Debnice+pro+automechaniky&amp;url=https://www.antikvariat-bohumin.cz/images_zbozi/24600_1_big.jpg&amp;imageId=35e64117ccadfe0b&amp;data=lgLEEHGXk81M_YvJLXPeXEbVYfPEMIu3cnYEqkeLXLsOwlcmwiXszJoX2VqzXjC-phZeRiVYNR5hF4E_sP3J6a6YW3vBTc5dqTFtxAKHjZPEAum6xAIjssQCWyA=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jpeg"/><Relationship Id="rId3" Type="http://schemas.openxmlformats.org/officeDocument/2006/relationships/image" Target="../media/image5.jpeg"/><Relationship Id="rId7" Type="http://schemas.openxmlformats.org/officeDocument/2006/relationships/hyperlink" Target="https://www.svehlova.cz/cz/" TargetMode="External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http://www.zsadd-zabreh.cz/images/hlavni_nabidka/zs_logo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hyperlink" Target="https://kourilkova8.cz/" TargetMode="External"/><Relationship Id="rId5" Type="http://schemas.openxmlformats.org/officeDocument/2006/relationships/image" Target="../media/image7.jpeg"/><Relationship Id="rId15" Type="http://schemas.openxmlformats.org/officeDocument/2006/relationships/image" Target="../media/image14.jpeg"/><Relationship Id="rId10" Type="http://schemas.openxmlformats.org/officeDocument/2006/relationships/image" Target="../media/image11.png"/><Relationship Id="rId4" Type="http://schemas.openxmlformats.org/officeDocument/2006/relationships/hyperlink" Target="https://www.zsstity.cz/zakladni-skola/provoz-skolni-druziny-3-9-2018/" TargetMode="External"/><Relationship Id="rId9" Type="http://schemas.openxmlformats.org/officeDocument/2006/relationships/image" Target="../media/image10.gif"/><Relationship Id="rId14" Type="http://schemas.openxmlformats.org/officeDocument/2006/relationships/hyperlink" Target="http://www.zsadd-zabreh.cz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brazky.cz/?q=u%C4%8Debnice+pro+automechaniky&amp;url=https://www.antikvariat-bohumin.cz/images_zbozi/24600_1_big.jpg&amp;imageId=35e64117ccadfe0b&amp;data=lgLEEHGXk81M_YvJLXPeXEbVYfPEMIu3cnYEqkeLXLsOwlcmwiXszJoX2VqzXjC-phZeRiVYNR5hF4E_sP3J6a6YW3vBTc5dqTFtxAKHjZPEAum6xAIjssQCWyA=" TargetMode="External"/><Relationship Id="rId13" Type="http://schemas.openxmlformats.org/officeDocument/2006/relationships/image" Target="https://img.obrazky.cz/?url=516ce5f3a416ca41&amp;size=3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18.png"/><Relationship Id="rId12" Type="http://schemas.openxmlformats.org/officeDocument/2006/relationships/image" Target="../media/image20.jpeg"/><Relationship Id="rId17" Type="http://schemas.openxmlformats.org/officeDocument/2006/relationships/image" Target="../media/image22.jpeg"/><Relationship Id="rId2" Type="http://schemas.openxmlformats.org/officeDocument/2006/relationships/image" Target="../media/image2.jpeg"/><Relationship Id="rId16" Type="http://schemas.openxmlformats.org/officeDocument/2006/relationships/image" Target="https://img.obrazky.cz/?url=2d8461182a6dc666&amp;size=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hyperlink" Target="https://www.obrazky.cz/?q=u%C4%8Debnice+pro+automechaniky&amp;url=https://data.knizniklub.cz/book/015/881/0158817/large.jpg&amp;imageId=516ce5f3a416ca41&amp;data=lgLEEGVsqI9YrAAyY5tj4wqm68bEMMktWD_tVNmKk5Mazy_0cACeyOh16xhJ4GMWnqrdpFJi3K6AQ-M6VyoD-eQbhOoqg85dqTFtxALfJJPEAum6xAIGOcQCqEQ=" TargetMode="External"/><Relationship Id="rId5" Type="http://schemas.openxmlformats.org/officeDocument/2006/relationships/image" Target="../media/image16.jpeg"/><Relationship Id="rId15" Type="http://schemas.openxmlformats.org/officeDocument/2006/relationships/image" Target="../media/image21.jpeg"/><Relationship Id="rId10" Type="http://schemas.openxmlformats.org/officeDocument/2006/relationships/image" Target="https://img.obrazky.cz/?url=35e64117ccadfe0b&amp;size=3" TargetMode="External"/><Relationship Id="rId4" Type="http://schemas.openxmlformats.org/officeDocument/2006/relationships/image" Target="../media/image15.jpeg"/><Relationship Id="rId9" Type="http://schemas.openxmlformats.org/officeDocument/2006/relationships/image" Target="../media/image19.jpeg"/><Relationship Id="rId14" Type="http://schemas.openxmlformats.org/officeDocument/2006/relationships/hyperlink" Target="https://www.obrazky.cz/?q=u%C4%8Debnice+pro+automechaniky&amp;url=https://www.centrumucebnic.cz/docs/obrazky/3952-tabulky-pro-automechaniky-big.jpg&amp;imageId=2d8461182a6dc666&amp;data=lgLEENH8QxhFc4pyK_tQS7QLuRrEMM0EzIKAoDV7Hgt72eIKXxeY6ywVi39xY-RDMNa65JEox7brxO3eMi4HFx-2YDmydc5dqTI8xAK27pPEAum6xALmz8QC4tg=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30.jpeg"/><Relationship Id="rId3" Type="http://schemas.openxmlformats.org/officeDocument/2006/relationships/image" Target="../media/image5.jpeg"/><Relationship Id="rId7" Type="http://schemas.openxmlformats.org/officeDocument/2006/relationships/image" Target="../media/image25.png"/><Relationship Id="rId12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irebrno.cz/" TargetMode="External"/><Relationship Id="rId11" Type="http://schemas.openxmlformats.org/officeDocument/2006/relationships/image" Target="../media/image28.jpeg"/><Relationship Id="rId5" Type="http://schemas.openxmlformats.org/officeDocument/2006/relationships/image" Target="../media/image24.png"/><Relationship Id="rId10" Type="http://schemas.openxmlformats.org/officeDocument/2006/relationships/image" Target="../media/image27.jpeg"/><Relationship Id="rId4" Type="http://schemas.openxmlformats.org/officeDocument/2006/relationships/image" Target="../media/image23.png"/><Relationship Id="rId9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hyperlink" Target="http://www.spsa-za.cz/wp-content/uploads/2019/01/11-1024x576.jpg" TargetMode="External"/><Relationship Id="rId3" Type="http://schemas.openxmlformats.org/officeDocument/2006/relationships/image" Target="../media/image5.jpeg"/><Relationship Id="rId7" Type="http://schemas.openxmlformats.org/officeDocument/2006/relationships/hyperlink" Target="http://www.spsa-za.cz/wp-content/uploads/2019/01/07-1024x684.jpg" TargetMode="External"/><Relationship Id="rId12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hyperlink" Target="http://www.spsa-za.cz/wp-content/uploads/2019/01/01-1024x768.jpg" TargetMode="External"/><Relationship Id="rId5" Type="http://schemas.openxmlformats.org/officeDocument/2006/relationships/hyperlink" Target="https://youtu.be/dMHIWvCuCl0" TargetMode="External"/><Relationship Id="rId10" Type="http://schemas.openxmlformats.org/officeDocument/2006/relationships/image" Target="../media/image33.jpeg"/><Relationship Id="rId4" Type="http://schemas.openxmlformats.org/officeDocument/2006/relationships/image" Target="../media/image6.jpeg"/><Relationship Id="rId9" Type="http://schemas.openxmlformats.org/officeDocument/2006/relationships/hyperlink" Target="http://www.spsa-za.cz/wp-content/uploads/2019/01/14-1024x768.jpg" TargetMode="External"/><Relationship Id="rId1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18" Type="http://schemas.openxmlformats.org/officeDocument/2006/relationships/image" Target="../media/image50.jpeg"/><Relationship Id="rId3" Type="http://schemas.openxmlformats.org/officeDocument/2006/relationships/image" Target="../media/image5.jpeg"/><Relationship Id="rId21" Type="http://schemas.openxmlformats.org/officeDocument/2006/relationships/image" Target="../media/image53.jpeg"/><Relationship Id="rId7" Type="http://schemas.openxmlformats.org/officeDocument/2006/relationships/image" Target="../media/image39.jpeg"/><Relationship Id="rId12" Type="http://schemas.openxmlformats.org/officeDocument/2006/relationships/image" Target="../media/image44.png"/><Relationship Id="rId17" Type="http://schemas.openxmlformats.org/officeDocument/2006/relationships/image" Target="../media/image49.jpeg"/><Relationship Id="rId2" Type="http://schemas.openxmlformats.org/officeDocument/2006/relationships/image" Target="../media/image2.jpeg"/><Relationship Id="rId16" Type="http://schemas.openxmlformats.org/officeDocument/2006/relationships/image" Target="../media/image48.jpeg"/><Relationship Id="rId20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jpeg"/><Relationship Id="rId24" Type="http://schemas.openxmlformats.org/officeDocument/2006/relationships/image" Target="../media/image56.jpe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23" Type="http://schemas.openxmlformats.org/officeDocument/2006/relationships/image" Target="../media/image55.jpeg"/><Relationship Id="rId10" Type="http://schemas.openxmlformats.org/officeDocument/2006/relationships/image" Target="../media/image42.png"/><Relationship Id="rId19" Type="http://schemas.openxmlformats.org/officeDocument/2006/relationships/image" Target="../media/image51.jpeg"/><Relationship Id="rId4" Type="http://schemas.openxmlformats.org/officeDocument/2006/relationships/image" Target="../media/image36.png"/><Relationship Id="rId9" Type="http://schemas.openxmlformats.org/officeDocument/2006/relationships/image" Target="../media/image41.emf"/><Relationship Id="rId14" Type="http://schemas.openxmlformats.org/officeDocument/2006/relationships/image" Target="../media/image46.png"/><Relationship Id="rId22" Type="http://schemas.openxmlformats.org/officeDocument/2006/relationships/image" Target="../media/image5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6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9469" y="1539240"/>
            <a:ext cx="11869616" cy="283464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cs-CZ" sz="4000" b="1" dirty="0"/>
              <a:t>Krajský metodický kabinet</a:t>
            </a:r>
            <a:r>
              <a:rPr lang="cs-CZ" b="1" dirty="0"/>
              <a:t/>
            </a:r>
            <a:br>
              <a:rPr lang="cs-CZ" b="1" dirty="0"/>
            </a:br>
            <a:r>
              <a:rPr lang="cs-CZ" sz="2200" b="1" dirty="0"/>
              <a:t/>
            </a:r>
            <a:br>
              <a:rPr lang="cs-CZ" sz="2200" b="1" dirty="0"/>
            </a:br>
            <a:r>
              <a:rPr lang="cs-CZ" b="1" dirty="0"/>
              <a:t> </a:t>
            </a:r>
            <a:r>
              <a:rPr lang="cs-CZ" b="1" cap="all" dirty="0"/>
              <a:t>AUTOMOBILNÍ TECHNIKY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9469" y="4678680"/>
            <a:ext cx="11869616" cy="655320"/>
          </a:xfrm>
        </p:spPr>
        <p:txBody>
          <a:bodyPr>
            <a:noAutofit/>
          </a:bodyPr>
          <a:lstStyle/>
          <a:p>
            <a:r>
              <a:rPr lang="cs-CZ" sz="2800" dirty="0"/>
              <a:t>VOŠ a Střední škola automobilní, U Dráhy, Zábřeh</a:t>
            </a:r>
          </a:p>
        </p:txBody>
      </p:sp>
    </p:spTree>
    <p:extLst>
      <p:ext uri="{BB962C8B-B14F-4D97-AF65-F5344CB8AC3E}">
        <p14:creationId xmlns:p14="http://schemas.microsoft.com/office/powerpoint/2010/main" val="1607782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xmlns="" id="{A4FE3F5E-DCDE-4DFE-BAED-29473F82946B}"/>
              </a:ext>
            </a:extLst>
          </p:cNvPr>
          <p:cNvSpPr txBox="1">
            <a:spLocks/>
          </p:cNvSpPr>
          <p:nvPr/>
        </p:nvSpPr>
        <p:spPr>
          <a:xfrm>
            <a:off x="0" y="710188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F05D0886-A907-48D0-876E-7FFD47E108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509"/>
            <a:ext cx="2054762" cy="935707"/>
          </a:xfrm>
          <a:prstGeom prst="rect">
            <a:avLst/>
          </a:prstGeom>
        </p:spPr>
      </p:pic>
      <p:sp>
        <p:nvSpPr>
          <p:cNvPr id="6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193901" y="1295540"/>
            <a:ext cx="6481219" cy="80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None/>
            </a:pPr>
            <a:r>
              <a:rPr lang="cs-CZ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Nabídka </a:t>
            </a:r>
            <a:r>
              <a:rPr lang="cs-CZ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KMK AT </a:t>
            </a:r>
            <a:r>
              <a:rPr lang="cs-CZ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pro veřejnost:</a:t>
            </a:r>
          </a:p>
          <a:p>
            <a:pPr eaLnBrk="0" hangingPunct="0">
              <a:buNone/>
            </a:pPr>
            <a:r>
              <a:rPr lang="cs-CZ" sz="1400" dirty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  <a:t>                                  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081451" y="4082628"/>
            <a:ext cx="7527199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cs-CZ" sz="1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cs-CZ" sz="1400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096000" y="4583381"/>
            <a:ext cx="6096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-"/>
            </a:pP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r>
              <a:rPr lang="cs-CZ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418011" y="1763486"/>
            <a:ext cx="10175965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 </a:t>
            </a:r>
            <a:endParaRPr lang="cs-CZ" sz="1200" dirty="0"/>
          </a:p>
          <a:p>
            <a:r>
              <a:rPr lang="cs-CZ" dirty="0">
                <a:solidFill>
                  <a:srgbClr val="7030A0"/>
                </a:solidFill>
              </a:rPr>
              <a:t>    </a:t>
            </a:r>
          </a:p>
          <a:p>
            <a:endParaRPr lang="cs-CZ" sz="2400" dirty="0">
              <a:solidFill>
                <a:srgbClr val="7030A0"/>
              </a:solidFill>
            </a:endParaRPr>
          </a:p>
          <a:p>
            <a:endParaRPr lang="cs-CZ" sz="2400" dirty="0">
              <a:solidFill>
                <a:srgbClr val="7030A0"/>
              </a:solidFill>
            </a:endParaRPr>
          </a:p>
          <a:p>
            <a:r>
              <a:rPr lang="cs-CZ" sz="2400" dirty="0">
                <a:solidFill>
                  <a:srgbClr val="7030A0"/>
                </a:solidFill>
              </a:rPr>
              <a:t> </a:t>
            </a:r>
          </a:p>
          <a:p>
            <a:endParaRPr lang="cs-CZ" sz="2400" dirty="0">
              <a:solidFill>
                <a:srgbClr val="7030A0"/>
              </a:solidFill>
            </a:endParaRPr>
          </a:p>
          <a:p>
            <a:r>
              <a:rPr lang="cs-CZ" sz="2400" dirty="0">
                <a:solidFill>
                  <a:srgbClr val="7030A0"/>
                </a:solidFill>
              </a:rPr>
              <a:t> </a:t>
            </a:r>
            <a:endParaRPr lang="cs-CZ" dirty="0">
              <a:solidFill>
                <a:srgbClr val="7030A0"/>
              </a:solidFill>
            </a:endParaRPr>
          </a:p>
          <a:p>
            <a:r>
              <a:rPr lang="cs-CZ" dirty="0">
                <a:solidFill>
                  <a:srgbClr val="7030A0"/>
                </a:solidFill>
              </a:rPr>
              <a:t>          </a:t>
            </a:r>
          </a:p>
          <a:p>
            <a:endParaRPr lang="cs-CZ" dirty="0"/>
          </a:p>
          <a:p>
            <a:r>
              <a:rPr lang="cs-CZ" dirty="0"/>
              <a:t> </a:t>
            </a:r>
          </a:p>
          <a:p>
            <a:r>
              <a:rPr lang="cs-CZ" dirty="0"/>
              <a:t>    </a:t>
            </a:r>
            <a:endParaRPr lang="cs-CZ" dirty="0">
              <a:solidFill>
                <a:srgbClr val="7030A0"/>
              </a:solidFill>
            </a:endParaRPr>
          </a:p>
          <a:p>
            <a:endParaRPr lang="cs-CZ" dirty="0"/>
          </a:p>
          <a:p>
            <a:r>
              <a:rPr lang="cs-CZ" dirty="0"/>
              <a:t>   </a:t>
            </a:r>
          </a:p>
          <a:p>
            <a:r>
              <a:rPr lang="cs-CZ" dirty="0"/>
              <a:t>   </a:t>
            </a:r>
            <a:endParaRPr lang="cs-CZ" dirty="0">
              <a:solidFill>
                <a:srgbClr val="7030A0"/>
              </a:solidFill>
            </a:endParaRPr>
          </a:p>
          <a:p>
            <a:endParaRPr lang="cs-CZ" sz="1100" dirty="0"/>
          </a:p>
        </p:txBody>
      </p:sp>
      <p:pic>
        <p:nvPicPr>
          <p:cNvPr id="21" name="Picture 10" descr="F:\FOTO\Zábřeh\Maurer bar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94538" y="3819732"/>
            <a:ext cx="2034073" cy="142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V:\informace\Před.Tým, VP, ŠMP, ICT odd\PT_ICT a elektrotechnika\Ostatní\David Pöllner - práce pro školu\franta\logo\HGS NEW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668" y="4017597"/>
            <a:ext cx="2918188" cy="123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obrázek 1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962" y="2340429"/>
            <a:ext cx="2919187" cy="215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bdélník 10"/>
          <p:cNvSpPr/>
          <p:nvPr/>
        </p:nvSpPr>
        <p:spPr>
          <a:xfrm>
            <a:off x="3526973" y="3064247"/>
            <a:ext cx="83736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>
                <a:solidFill>
                  <a:srgbClr val="7030A0"/>
                </a:solidFill>
              </a:rPr>
              <a:t>Seřízení LED a LED Matrix světlometů  </a:t>
            </a:r>
            <a:r>
              <a:rPr lang="cs-CZ" sz="2000" b="1" dirty="0">
                <a:solidFill>
                  <a:srgbClr val="7030A0"/>
                </a:solidFill>
              </a:rPr>
              <a:t>zdarma pro veřejnost </a:t>
            </a:r>
            <a:r>
              <a:rPr lang="cs-CZ" sz="2000" dirty="0">
                <a:solidFill>
                  <a:srgbClr val="7030A0"/>
                </a:solidFill>
              </a:rPr>
              <a:t>(listopad 2019)</a:t>
            </a:r>
          </a:p>
          <a:p>
            <a:r>
              <a:rPr lang="cs-CZ" sz="2000" dirty="0">
                <a:solidFill>
                  <a:srgbClr val="7030A0"/>
                </a:solidFill>
              </a:rPr>
              <a:t>- </a:t>
            </a:r>
            <a:r>
              <a:rPr lang="cs-CZ" sz="2000" b="1" dirty="0">
                <a:solidFill>
                  <a:srgbClr val="7030A0"/>
                </a:solidFill>
              </a:rPr>
              <a:t>využití </a:t>
            </a:r>
            <a:r>
              <a:rPr lang="cs-CZ" sz="2000" dirty="0">
                <a:solidFill>
                  <a:srgbClr val="7030A0"/>
                </a:solidFill>
              </a:rPr>
              <a:t>diagnostické techniky pořízené z projektu  </a:t>
            </a:r>
            <a:endParaRPr lang="cs-CZ" sz="20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71714" y="1844471"/>
            <a:ext cx="7909986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Calibri" pitchFamily="34" charset="0"/>
              </a:rPr>
              <a:t>VOŠ a SŠA Zábřeh, U Dráhy 6</a:t>
            </a:r>
            <a:r>
              <a:rPr kumimoji="0" lang="cs-CZ" sz="2800" b="1" i="0" u="none" strike="noStrike" cap="none" normalizeH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Calibri" pitchFamily="34" charset="0"/>
              </a:rPr>
              <a:t>   </a:t>
            </a:r>
            <a:r>
              <a:rPr kumimoji="0" lang="cs-CZ" sz="280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Calibri" pitchFamily="34" charset="0"/>
              </a:rPr>
              <a:t>789 01 Zábřeh</a:t>
            </a:r>
            <a:endParaRPr kumimoji="0" lang="cs-CZ" sz="280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4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Calibri" pitchFamily="34" charset="0"/>
              </a:rPr>
              <a:t>nabízí službu pro motoristy, kde si můžete nechat v rámci akce</a:t>
            </a:r>
            <a:endParaRPr kumimoji="0" lang="cs-CZ" sz="24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sz="24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lang="cs-CZ" sz="2400" b="1" dirty="0">
                <a:solidFill>
                  <a:srgbClr val="7030A0"/>
                </a:solidFill>
              </a:rPr>
              <a:t>„Vidět a být viděn“</a:t>
            </a:r>
            <a:r>
              <a:rPr kumimoji="0" lang="cs-CZ" sz="24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Calibri" pitchFamily="34" charset="0"/>
              </a:rPr>
              <a:t>zkontrolovat světlomety na Vašem voze?</a:t>
            </a:r>
            <a:endParaRPr kumimoji="0" lang="cs-CZ" sz="24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  <p:pic>
        <p:nvPicPr>
          <p:cNvPr id="14" name="Obrázek 1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43874" y="3975717"/>
            <a:ext cx="1337408" cy="124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3476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7640" y="1594803"/>
            <a:ext cx="11780520" cy="2387600"/>
          </a:xfrm>
        </p:spPr>
        <p:txBody>
          <a:bodyPr>
            <a:normAutofit/>
          </a:bodyPr>
          <a:lstStyle/>
          <a:p>
            <a:r>
              <a:rPr lang="cs-CZ" sz="4000" dirty="0">
                <a:latin typeface="+mn-lt"/>
              </a:rPr>
              <a:t>Krajský metodický kabinet</a:t>
            </a:r>
            <a:r>
              <a:rPr lang="cs-CZ" dirty="0">
                <a:latin typeface="+mn-lt"/>
              </a:rPr>
              <a:t/>
            </a:r>
            <a:br>
              <a:rPr lang="cs-CZ" dirty="0">
                <a:latin typeface="+mn-lt"/>
              </a:rPr>
            </a:br>
            <a:r>
              <a:rPr lang="cs-CZ" sz="2200" b="1" dirty="0"/>
              <a:t/>
            </a:r>
            <a:br>
              <a:rPr lang="cs-CZ" sz="2200" b="1" dirty="0"/>
            </a:br>
            <a:r>
              <a:rPr lang="cs-CZ" b="1" dirty="0"/>
              <a:t> </a:t>
            </a:r>
            <a:r>
              <a:rPr lang="cs-CZ" b="1" cap="all" dirty="0"/>
              <a:t>AUTOMOBILNÍ TECHNIKY  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7640" y="4099560"/>
            <a:ext cx="11780520" cy="1249680"/>
          </a:xfrm>
        </p:spPr>
        <p:txBody>
          <a:bodyPr>
            <a:normAutofit fontScale="92500" lnSpcReduction="20000"/>
          </a:bodyPr>
          <a:lstStyle/>
          <a:p>
            <a:endParaRPr lang="cs-CZ" dirty="0"/>
          </a:p>
          <a:p>
            <a:r>
              <a:rPr lang="cs-CZ" sz="3000" b="1" dirty="0"/>
              <a:t>Ing. Vítězslav </a:t>
            </a:r>
            <a:r>
              <a:rPr lang="cs-CZ" sz="3000" b="1" dirty="0" err="1"/>
              <a:t>Martykán</a:t>
            </a:r>
            <a:r>
              <a:rPr lang="cs-CZ" sz="3000" dirty="0"/>
              <a:t> </a:t>
            </a:r>
          </a:p>
          <a:p>
            <a:r>
              <a:rPr lang="cs-CZ" sz="3000" dirty="0"/>
              <a:t>Kontakt: mobil 603 264 939, e-mail:</a:t>
            </a:r>
            <a:r>
              <a:rPr lang="cs-CZ" sz="3200" dirty="0"/>
              <a:t> </a:t>
            </a:r>
            <a:r>
              <a:rPr lang="cs-CZ" sz="2600" dirty="0">
                <a:hlinkClick r:id="rId3"/>
              </a:rPr>
              <a:t>v.</a:t>
            </a:r>
            <a:r>
              <a:rPr lang="cs-CZ" sz="2600" dirty="0" err="1">
                <a:hlinkClick r:id="rId3"/>
              </a:rPr>
              <a:t>martykan</a:t>
            </a:r>
            <a:r>
              <a:rPr lang="cs-CZ" sz="2600" dirty="0">
                <a:hlinkClick r:id="rId3"/>
              </a:rPr>
              <a:t>@</a:t>
            </a:r>
            <a:r>
              <a:rPr lang="cs-CZ" sz="2600" dirty="0" err="1">
                <a:hlinkClick r:id="rId3"/>
              </a:rPr>
              <a:t>spsa</a:t>
            </a:r>
            <a:r>
              <a:rPr lang="cs-CZ" sz="2600" dirty="0">
                <a:hlinkClick r:id="rId3"/>
              </a:rPr>
              <a:t>-za.</a:t>
            </a:r>
            <a:r>
              <a:rPr lang="cs-CZ" sz="2600" dirty="0" err="1">
                <a:hlinkClick r:id="rId3"/>
              </a:rPr>
              <a:t>cz</a:t>
            </a:r>
            <a:endParaRPr lang="cs-CZ" sz="2600" dirty="0"/>
          </a:p>
          <a:p>
            <a:endParaRPr lang="cs-CZ" sz="3200" dirty="0"/>
          </a:p>
          <a:p>
            <a:endParaRPr lang="cs-CZ" sz="3000" dirty="0"/>
          </a:p>
          <a:p>
            <a:endParaRPr lang="cs-CZ" dirty="0"/>
          </a:p>
        </p:txBody>
      </p:sp>
      <p:pic>
        <p:nvPicPr>
          <p:cNvPr id="1026" name="detail-preview" descr="Zobrazit detail zboží: Automobily 4 - Příslušenství (Odbor.před. - automechanik)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1054927" y="3382702"/>
            <a:ext cx="9239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6173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074" y="261255"/>
            <a:ext cx="2266143" cy="103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:\Users\Ředitel\AppData\Local\Microsoft\Windows Live Mail\WLMDSS.tmp\WLM6082.tmp\Banner_umostu_k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711234"/>
            <a:ext cx="12192000" cy="282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295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8">
            <a:extLst>
              <a:ext uri="{FF2B5EF4-FFF2-40B4-BE49-F238E27FC236}">
                <a16:creationId xmlns:a16="http://schemas.microsoft.com/office/drawing/2014/main" xmlns="" id="{CDFB0BE1-106E-427E-8A62-82CB101AC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cs-CZ" dirty="0"/>
              <a:t>   </a:t>
            </a:r>
            <a:r>
              <a:rPr lang="cs-CZ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2000" b="1" dirty="0">
                <a:solidFill>
                  <a:srgbClr val="7030A0"/>
                </a:solidFill>
              </a:rPr>
              <a:t>vytvoření sítě </a:t>
            </a:r>
            <a:r>
              <a:rPr lang="cs-CZ" sz="2000" dirty="0">
                <a:solidFill>
                  <a:srgbClr val="7030A0"/>
                </a:solidFill>
              </a:rPr>
              <a:t>spolupracujících odborných technických škol v Olomouckém kraji vyučující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cs-CZ" sz="2000" dirty="0">
                <a:solidFill>
                  <a:srgbClr val="7030A0"/>
                </a:solidFill>
              </a:rPr>
              <a:t>       obory vzdělání zaměřených na autoopravárenství a dopravu</a:t>
            </a:r>
            <a:endParaRPr lang="cs-CZ" sz="1300" dirty="0">
              <a:solidFill>
                <a:srgbClr val="7030A0"/>
              </a:solidFill>
            </a:endParaRP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cs-CZ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 </a:t>
            </a:r>
            <a:r>
              <a:rPr lang="cs-CZ" sz="2000" b="1" dirty="0">
                <a:solidFill>
                  <a:srgbClr val="7030A0"/>
                </a:solidFill>
              </a:rPr>
              <a:t>podpora spolupráce </a:t>
            </a:r>
            <a:r>
              <a:rPr lang="cs-CZ" sz="2000" dirty="0">
                <a:solidFill>
                  <a:srgbClr val="7030A0"/>
                </a:solidFill>
              </a:rPr>
              <a:t>pedagogů středních odborných škol a spolupracujících základních škol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cs-CZ" sz="2000" b="1" dirty="0">
                <a:solidFill>
                  <a:srgbClr val="7030A0"/>
                </a:solidFill>
              </a:rPr>
              <a:t>   -  spolupráce </a:t>
            </a:r>
            <a:r>
              <a:rPr lang="cs-CZ" sz="2000" dirty="0">
                <a:solidFill>
                  <a:srgbClr val="7030A0"/>
                </a:solidFill>
              </a:rPr>
              <a:t>ŠKOLA - FIRMA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cs-CZ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cs-CZ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</a:t>
            </a:r>
            <a:r>
              <a:rPr lang="cs-CZ" sz="2000" b="1" dirty="0">
                <a:solidFill>
                  <a:srgbClr val="7030A0"/>
                </a:solidFill>
              </a:rPr>
              <a:t>vzdělávání pedagogických pracovníků </a:t>
            </a:r>
            <a:r>
              <a:rPr lang="cs-CZ" sz="2000" dirty="0">
                <a:solidFill>
                  <a:srgbClr val="7030A0"/>
                </a:solidFill>
              </a:rPr>
              <a:t>(odborné školení)</a:t>
            </a:r>
            <a:endParaRPr lang="cs-CZ" sz="2000" dirty="0">
              <a:solidFill>
                <a:schemeClr val="accent5"/>
              </a:solidFill>
            </a:endParaRP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cs-CZ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2000" dirty="0">
                <a:solidFill>
                  <a:srgbClr val="7030A0"/>
                </a:solidFill>
              </a:rPr>
              <a:t>- </a:t>
            </a:r>
            <a:r>
              <a:rPr lang="cs-CZ" sz="2000" b="1" dirty="0">
                <a:solidFill>
                  <a:srgbClr val="7030A0"/>
                </a:solidFill>
              </a:rPr>
              <a:t>ELEKTROMOBILITA v praxi 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F05D0886-A907-48D0-876E-7FFD47E108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887"/>
            <a:ext cx="2054762" cy="935707"/>
          </a:xfrm>
          <a:prstGeom prst="rect">
            <a:avLst/>
          </a:prstGeom>
        </p:spPr>
      </p:pic>
      <p:sp>
        <p:nvSpPr>
          <p:cNvPr id="7" name="Obdélník 3"/>
          <p:cNvSpPr txBox="1">
            <a:spLocks noChangeArrowheads="1"/>
          </p:cNvSpPr>
          <p:nvPr/>
        </p:nvSpPr>
        <p:spPr bwMode="auto">
          <a:xfrm>
            <a:off x="-195943" y="1828076"/>
            <a:ext cx="9757954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cs-CZ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Primární</a:t>
            </a:r>
            <a:r>
              <a:rPr kumimoji="0" lang="cs-CZ" sz="280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cíle </a:t>
            </a:r>
            <a:r>
              <a:rPr kumimoji="0" lang="cs-CZ" sz="28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KMK </a:t>
            </a:r>
            <a:r>
              <a:rPr kumimoji="0" lang="cs-CZ" sz="280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AUTOMOBILNÍ TECHNIKY (04)</a:t>
            </a:r>
            <a:endParaRPr kumimoji="0" lang="cs-CZ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10" descr="F:\FOTO\Zábřeh\Maurer bar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44234" y="3814353"/>
            <a:ext cx="2347765" cy="1643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3741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F05D0886-A907-48D0-876E-7FFD47E108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887"/>
            <a:ext cx="2054762" cy="935707"/>
          </a:xfrm>
          <a:prstGeom prst="rect">
            <a:avLst/>
          </a:prstGeom>
        </p:spPr>
      </p:pic>
      <p:sp>
        <p:nvSpPr>
          <p:cNvPr id="7" name="Obdélník 3"/>
          <p:cNvSpPr txBox="1">
            <a:spLocks noChangeArrowheads="1"/>
          </p:cNvSpPr>
          <p:nvPr/>
        </p:nvSpPr>
        <p:spPr bwMode="auto">
          <a:xfrm>
            <a:off x="0" y="1944872"/>
            <a:ext cx="4219303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Spolupracující SŠ</a:t>
            </a:r>
            <a:r>
              <a:rPr kumimoji="0" lang="cs-CZ" sz="2400" b="1" i="0" u="none" strike="noStrike" kern="1200" cap="none" spc="0" normalizeH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školy:</a:t>
            </a: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Obdélník 3"/>
          <p:cNvSpPr txBox="1">
            <a:spLocks noGrp="1" noChangeArrowheads="1"/>
          </p:cNvSpPr>
          <p:nvPr>
            <p:ph idx="1"/>
          </p:nvPr>
        </p:nvSpPr>
        <p:spPr bwMode="auto">
          <a:xfrm>
            <a:off x="607690" y="2756263"/>
            <a:ext cx="4051526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lvl="0">
              <a:buNone/>
            </a:pPr>
            <a:r>
              <a:rPr lang="cs-CZ" sz="1800" dirty="0"/>
              <a:t>SŠ automobilní Prostějov, s.r.o. 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Obdélník 3"/>
          <p:cNvSpPr txBox="1">
            <a:spLocks noChangeArrowheads="1"/>
          </p:cNvSpPr>
          <p:nvPr/>
        </p:nvSpPr>
        <p:spPr bwMode="auto">
          <a:xfrm>
            <a:off x="655584" y="3271774"/>
            <a:ext cx="4800465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</a:pPr>
            <a:r>
              <a:rPr lang="cs-CZ" dirty="0"/>
              <a:t>Švehlova SŠ polytechnická, Prostějov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cs-CZ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Obdélník 3"/>
          <p:cNvSpPr txBox="1">
            <a:spLocks noChangeArrowheads="1"/>
          </p:cNvSpPr>
          <p:nvPr/>
        </p:nvSpPr>
        <p:spPr bwMode="auto">
          <a:xfrm>
            <a:off x="746895" y="4836887"/>
            <a:ext cx="4726443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</a:pPr>
            <a:r>
              <a:rPr lang="cs-CZ" sz="2400" dirty="0"/>
              <a:t> </a:t>
            </a:r>
            <a:r>
              <a:rPr lang="cs-CZ" dirty="0"/>
              <a:t>SŠ polytechnická, Rooseveltova 79 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cs-CZ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Obdélník 3"/>
          <p:cNvSpPr txBox="1">
            <a:spLocks noChangeArrowheads="1"/>
          </p:cNvSpPr>
          <p:nvPr/>
        </p:nvSpPr>
        <p:spPr bwMode="auto">
          <a:xfrm>
            <a:off x="0" y="4331788"/>
            <a:ext cx="5290457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Spolupracující SŠ</a:t>
            </a:r>
            <a:r>
              <a:rPr kumimoji="0" lang="cs-CZ" sz="2400" b="1" i="0" u="none" strike="noStrike" kern="1200" cap="none" spc="0" normalizeH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lídrových </a:t>
            </a:r>
            <a:r>
              <a:rPr kumimoji="0" lang="cs-CZ" sz="24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škol:</a:t>
            </a: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Obdélník 3"/>
          <p:cNvSpPr txBox="1">
            <a:spLocks noChangeArrowheads="1"/>
          </p:cNvSpPr>
          <p:nvPr/>
        </p:nvSpPr>
        <p:spPr bwMode="auto">
          <a:xfrm>
            <a:off x="6540137" y="2163353"/>
            <a:ext cx="3696789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Spolupracující ZŠ</a:t>
            </a:r>
            <a:r>
              <a:rPr kumimoji="0" lang="cs-CZ" sz="2400" b="1" i="0" u="none" strike="noStrike" kern="1200" cap="none" spc="0" normalizeH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školy:</a:t>
            </a: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Obdélník 3"/>
          <p:cNvSpPr txBox="1">
            <a:spLocks noChangeArrowheads="1"/>
          </p:cNvSpPr>
          <p:nvPr/>
        </p:nvSpPr>
        <p:spPr bwMode="auto">
          <a:xfrm>
            <a:off x="7404597" y="2664822"/>
            <a:ext cx="3662795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</a:pPr>
            <a:r>
              <a:rPr lang="cs-CZ" dirty="0"/>
              <a:t> ZŠ Zábřeh, Severovýchod 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cs-CZ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Obdélník 3"/>
          <p:cNvSpPr txBox="1">
            <a:spLocks noChangeArrowheads="1"/>
          </p:cNvSpPr>
          <p:nvPr/>
        </p:nvSpPr>
        <p:spPr bwMode="auto">
          <a:xfrm>
            <a:off x="7495501" y="3208980"/>
            <a:ext cx="1923784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</a:pPr>
            <a:r>
              <a:rPr lang="cs-CZ" dirty="0"/>
              <a:t>ZŠ a MŠ Štíty 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cs-CZ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Obdélník 3"/>
          <p:cNvSpPr txBox="1">
            <a:spLocks noChangeArrowheads="1"/>
          </p:cNvSpPr>
          <p:nvPr/>
        </p:nvSpPr>
        <p:spPr bwMode="auto">
          <a:xfrm>
            <a:off x="7567434" y="3767462"/>
            <a:ext cx="2528544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</a:pPr>
            <a:r>
              <a:rPr lang="cs-CZ" dirty="0"/>
              <a:t> ZŠ a DM a MŠ Zábřeh 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cs-CZ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Obdélník 3"/>
          <p:cNvSpPr txBox="1">
            <a:spLocks noChangeArrowheads="1"/>
          </p:cNvSpPr>
          <p:nvPr/>
        </p:nvSpPr>
        <p:spPr bwMode="auto">
          <a:xfrm>
            <a:off x="7604476" y="4439751"/>
            <a:ext cx="2888935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</a:pPr>
            <a:r>
              <a:rPr lang="cs-CZ" dirty="0"/>
              <a:t> ZŠ Zábřeh, Školská 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cs-CZ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Provoz školní družiny 3.9.201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60069" y="3017520"/>
            <a:ext cx="736920" cy="48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280469" y="2400288"/>
            <a:ext cx="1052202" cy="732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bdélník 17"/>
          <p:cNvSpPr/>
          <p:nvPr/>
        </p:nvSpPr>
        <p:spPr>
          <a:xfrm>
            <a:off x="578735" y="1418036"/>
            <a:ext cx="91265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sz="2400" b="1" dirty="0">
                <a:solidFill>
                  <a:srgbClr val="FF0000"/>
                </a:solidFill>
              </a:rPr>
              <a:t>Členové centra kolegiální podpory a krajského metodického kabinetu:</a:t>
            </a:r>
            <a:endParaRPr lang="cs-CZ" sz="2400" dirty="0">
              <a:solidFill>
                <a:srgbClr val="FF0000"/>
              </a:solidFill>
            </a:endParaRPr>
          </a:p>
        </p:txBody>
      </p:sp>
      <p:pic>
        <p:nvPicPr>
          <p:cNvPr id="19" name="Picture 10" descr="Švehlova střední škola polytechnická Prostějov">
            <a:hlinkClick r:id="rId7" tooltip="Švehlova střední škola polytechnická Prostějov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24253" y="2848957"/>
            <a:ext cx="770218" cy="913146"/>
          </a:xfrm>
          <a:prstGeom prst="rect">
            <a:avLst/>
          </a:prstGeom>
          <a:noFill/>
        </p:spPr>
      </p:pic>
      <p:pic>
        <p:nvPicPr>
          <p:cNvPr id="20" name="Picture 8" descr="http://ssprool.upol.cz/wordpress/wp-content/uploads/2014/09/ssp_logo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89256" y="4452442"/>
            <a:ext cx="1038225" cy="1038225"/>
          </a:xfrm>
          <a:prstGeom prst="rect">
            <a:avLst/>
          </a:prstGeom>
          <a:noFill/>
        </p:spPr>
      </p:pic>
      <p:sp>
        <p:nvSpPr>
          <p:cNvPr id="22" name="Obdélník 3"/>
          <p:cNvSpPr txBox="1">
            <a:spLocks noChangeArrowheads="1"/>
          </p:cNvSpPr>
          <p:nvPr/>
        </p:nvSpPr>
        <p:spPr bwMode="auto">
          <a:xfrm>
            <a:off x="642907" y="2371205"/>
            <a:ext cx="4051526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SOŠ</a:t>
            </a:r>
            <a:r>
              <a:rPr kumimoji="0" lang="cs-CZ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lesnická a strojnická Šternberk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cs-CZ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Picture 2" descr="LOGO - Střední Odborná Škola Lesnická a Strojírenská Šternberk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09774" y="2193794"/>
            <a:ext cx="1479176" cy="457200"/>
          </a:xfrm>
          <a:prstGeom prst="rect">
            <a:avLst/>
          </a:prstGeom>
          <a:noFill/>
        </p:spPr>
      </p:pic>
      <p:sp>
        <p:nvSpPr>
          <p:cNvPr id="21" name="Obdélník 3"/>
          <p:cNvSpPr txBox="1">
            <a:spLocks noChangeArrowheads="1"/>
          </p:cNvSpPr>
          <p:nvPr/>
        </p:nvSpPr>
        <p:spPr bwMode="auto">
          <a:xfrm>
            <a:off x="681712" y="3794675"/>
            <a:ext cx="4051526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SŠ technická</a:t>
            </a:r>
            <a:r>
              <a:rPr kumimoji="0" lang="cs-CZ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Přerov, </a:t>
            </a:r>
            <a:r>
              <a:rPr kumimoji="0" lang="cs-CZ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Kouřílkova</a:t>
            </a:r>
            <a:r>
              <a:rPr kumimoji="0" lang="cs-CZ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cs-CZ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Střední škola technická Přerov, Kouřílkova 8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96012" y="3782860"/>
            <a:ext cx="1798196" cy="51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956430" y="4253368"/>
            <a:ext cx="891109" cy="74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Střední škola, Základní škola, Mateřská škola a Dětský domov Zábřeh">
            <a:hlinkClick r:id="rId14"/>
          </p:cNvPr>
          <p:cNvPicPr>
            <a:picLocks noChangeAspect="1" noChangeArrowheads="1"/>
          </p:cNvPicPr>
          <p:nvPr/>
        </p:nvPicPr>
        <p:blipFill>
          <a:blip r:embed="rId15" r:link="rId16" cstate="print"/>
          <a:srcRect/>
          <a:stretch>
            <a:fillRect/>
          </a:stretch>
        </p:blipFill>
        <p:spPr bwMode="auto">
          <a:xfrm>
            <a:off x="10061741" y="3657599"/>
            <a:ext cx="1767004" cy="386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9771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xmlns="" id="{A4FE3F5E-DCDE-4DFE-BAED-29473F82946B}"/>
              </a:ext>
            </a:extLst>
          </p:cNvPr>
          <p:cNvSpPr txBox="1">
            <a:spLocks/>
          </p:cNvSpPr>
          <p:nvPr/>
        </p:nvSpPr>
        <p:spPr>
          <a:xfrm>
            <a:off x="0" y="710188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F05D0886-A907-48D0-876E-7FFD47E108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509"/>
            <a:ext cx="2054762" cy="935707"/>
          </a:xfrm>
          <a:prstGeom prst="rect">
            <a:avLst/>
          </a:prstGeom>
        </p:spPr>
      </p:pic>
      <p:sp>
        <p:nvSpPr>
          <p:cNvPr id="6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193901" y="1338477"/>
            <a:ext cx="6481219" cy="80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None/>
            </a:pPr>
            <a:r>
              <a:rPr lang="cs-CZ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Učební pomůcky pořízené z projektu:</a:t>
            </a:r>
          </a:p>
          <a:p>
            <a:pPr eaLnBrk="0" hangingPunct="0">
              <a:buNone/>
            </a:pPr>
            <a:r>
              <a:rPr lang="cs-CZ" sz="1400" dirty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  <a:t>                                  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081451" y="4136416"/>
            <a:ext cx="7527199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cs-CZ" sz="1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cs-CZ" sz="1400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096000" y="4583381"/>
            <a:ext cx="6096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-"/>
            </a:pP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r>
              <a:rPr lang="cs-CZ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254470" y="1963271"/>
            <a:ext cx="39928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cs-CZ" b="1" dirty="0">
                <a:solidFill>
                  <a:srgbClr val="7030A0"/>
                </a:solidFill>
                <a:ea typeface="Verdana" pitchFamily="34" charset="0"/>
                <a:cs typeface="Verdana" pitchFamily="34" charset="0"/>
              </a:rPr>
              <a:t>Elektromobil </a:t>
            </a:r>
            <a:r>
              <a:rPr lang="cs-CZ" b="1" dirty="0" err="1">
                <a:solidFill>
                  <a:srgbClr val="7030A0"/>
                </a:solidFill>
                <a:ea typeface="Verdana" pitchFamily="34" charset="0"/>
                <a:cs typeface="Verdana" pitchFamily="34" charset="0"/>
              </a:rPr>
              <a:t>Nissan</a:t>
            </a:r>
            <a:r>
              <a:rPr lang="cs-CZ" b="1" dirty="0">
                <a:solidFill>
                  <a:srgbClr val="7030A0"/>
                </a:solidFill>
                <a:ea typeface="Verdana" pitchFamily="34" charset="0"/>
                <a:cs typeface="Verdana" pitchFamily="34" charset="0"/>
              </a:rPr>
              <a:t> LEAF: 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5440828" y="1755170"/>
            <a:ext cx="5260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7030A0"/>
                </a:solidFill>
              </a:rPr>
              <a:t>Diagnostické zařízení pro měření elektrických veličin: 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1091732" y="3157618"/>
            <a:ext cx="5122877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7030A0"/>
                </a:solidFill>
              </a:rPr>
              <a:t>Tester elektromobilů a hybridních automobilů: 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60836" y="4490237"/>
            <a:ext cx="2743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7030A0"/>
                </a:solidFill>
              </a:rPr>
              <a:t>Izolované pracovní nářadí: 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1151579" y="3687132"/>
            <a:ext cx="89437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7030A0"/>
                </a:solidFill>
              </a:rPr>
              <a:t>Diagnostické zařízení pro diagnostiku elektromobilů a hybridních automobilů:</a:t>
            </a:r>
          </a:p>
        </p:txBody>
      </p:sp>
      <p:pic>
        <p:nvPicPr>
          <p:cNvPr id="16" name="Picture 5" descr="IMG_20191016_134152_resized_20191017_0810532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55941" y="1464992"/>
            <a:ext cx="1219883" cy="1888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obrázek 2" descr="IMG_20191016_134307_resized_20191017_08105283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93316" y="4316506"/>
            <a:ext cx="1457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IMG_20191016_134336_resized_20191017_08105370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99711" y="2428023"/>
            <a:ext cx="18859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720057" y="2501057"/>
            <a:ext cx="1334660" cy="148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Obdélník 18"/>
          <p:cNvSpPr/>
          <p:nvPr/>
        </p:nvSpPr>
        <p:spPr>
          <a:xfrm>
            <a:off x="5192812" y="4723320"/>
            <a:ext cx="1997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7030A0"/>
                </a:solidFill>
              </a:rPr>
              <a:t>Odborné učebnice:</a:t>
            </a:r>
          </a:p>
        </p:txBody>
      </p:sp>
      <p:pic>
        <p:nvPicPr>
          <p:cNvPr id="20" name="detail-preview" descr="Zobrazit detail zboží: Automobily 4 - Příslušenství (Odbor.před. - automechanik)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/>
          <a:stretch>
            <a:fillRect/>
          </a:stretch>
        </p:blipFill>
        <p:spPr bwMode="auto">
          <a:xfrm>
            <a:off x="7418148" y="4246998"/>
            <a:ext cx="9239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detail-preview" descr="Josef Pošta a kolektiv | knizniklub.cz">
            <a:hlinkClick r:id="rId11"/>
          </p:cNvPr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8550003" y="4252511"/>
            <a:ext cx="740200" cy="109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detail-preview" descr="Tabulky pro automechaniky">
            <a:hlinkClick r:id="rId14"/>
          </p:cNvPr>
          <p:cNvPicPr>
            <a:picLocks noChangeAspect="1" noChangeArrowheads="1"/>
          </p:cNvPicPr>
          <p:nvPr/>
        </p:nvPicPr>
        <p:blipFill>
          <a:blip r:embed="rId15" r:link="rId16" cstate="print"/>
          <a:srcRect/>
          <a:stretch>
            <a:fillRect/>
          </a:stretch>
        </p:blipFill>
        <p:spPr bwMode="auto">
          <a:xfrm>
            <a:off x="9552193" y="4252510"/>
            <a:ext cx="731019" cy="105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ázek 20" descr="E:\ikap foto\workshopy\elektromobilita\IMG_20190516_082247_resized_20191016_105638824.jpg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128790" y="1862997"/>
            <a:ext cx="2029127" cy="1122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3476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xmlns="" id="{A4FE3F5E-DCDE-4DFE-BAED-29473F82946B}"/>
              </a:ext>
            </a:extLst>
          </p:cNvPr>
          <p:cNvSpPr txBox="1">
            <a:spLocks/>
          </p:cNvSpPr>
          <p:nvPr/>
        </p:nvSpPr>
        <p:spPr>
          <a:xfrm>
            <a:off x="0" y="710188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F05D0886-A907-48D0-876E-7FFD47E108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509"/>
            <a:ext cx="2054762" cy="935707"/>
          </a:xfrm>
          <a:prstGeom prst="rect">
            <a:avLst/>
          </a:prstGeom>
        </p:spPr>
      </p:pic>
      <p:sp>
        <p:nvSpPr>
          <p:cNvPr id="6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193901" y="1364790"/>
            <a:ext cx="6481219" cy="66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None/>
            </a:pPr>
            <a:r>
              <a:rPr lang="cs-CZ" sz="1800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Aktivity KMK automobilní techniky :</a:t>
            </a:r>
          </a:p>
          <a:p>
            <a:pPr eaLnBrk="0" hangingPunct="0">
              <a:buNone/>
            </a:pPr>
            <a:r>
              <a:rPr lang="cs-CZ" sz="1400" dirty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  <a:t>                                  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081451" y="4136416"/>
            <a:ext cx="7527199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cs-CZ" sz="1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cs-CZ" sz="1400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096000" y="4583381"/>
            <a:ext cx="6096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-"/>
            </a:pP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r>
              <a:rPr lang="cs-CZ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418011" y="1763486"/>
            <a:ext cx="10175965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 </a:t>
            </a:r>
            <a:r>
              <a:rPr lang="cs-CZ" dirty="0">
                <a:solidFill>
                  <a:srgbClr val="7030A0"/>
                </a:solidFill>
              </a:rPr>
              <a:t>Krajská </a:t>
            </a:r>
            <a:r>
              <a:rPr lang="cs-CZ" b="1" dirty="0">
                <a:solidFill>
                  <a:srgbClr val="7030A0"/>
                </a:solidFill>
              </a:rPr>
              <a:t>dopravní soutěž žáků </a:t>
            </a:r>
            <a:r>
              <a:rPr lang="cs-CZ" dirty="0">
                <a:solidFill>
                  <a:srgbClr val="7030A0"/>
                </a:solidFill>
              </a:rPr>
              <a:t>technických odborných škol Olomouckého kraje, kteří jsou zařazení do </a:t>
            </a:r>
          </a:p>
          <a:p>
            <a:r>
              <a:rPr lang="cs-CZ" dirty="0">
                <a:solidFill>
                  <a:srgbClr val="7030A0"/>
                </a:solidFill>
              </a:rPr>
              <a:t> přípravy k získání řidičského průkazu </a:t>
            </a:r>
            <a:r>
              <a:rPr lang="cs-CZ" sz="1200" dirty="0">
                <a:solidFill>
                  <a:srgbClr val="7030A0"/>
                </a:solidFill>
              </a:rPr>
              <a:t>(25. září 2019)</a:t>
            </a:r>
          </a:p>
          <a:p>
            <a:endParaRPr lang="cs-CZ" sz="1200" dirty="0"/>
          </a:p>
          <a:p>
            <a:r>
              <a:rPr lang="cs-CZ" dirty="0"/>
              <a:t>    </a:t>
            </a:r>
            <a:r>
              <a:rPr lang="cs-CZ" dirty="0">
                <a:solidFill>
                  <a:srgbClr val="7030A0"/>
                </a:solidFill>
              </a:rPr>
              <a:t>Ředitelství  Policie ČR  Olomouckého kraje </a:t>
            </a:r>
          </a:p>
          <a:p>
            <a:endParaRPr lang="cs-CZ" dirty="0"/>
          </a:p>
          <a:p>
            <a:r>
              <a:rPr lang="cs-CZ" dirty="0">
                <a:solidFill>
                  <a:srgbClr val="7030A0"/>
                </a:solidFill>
              </a:rPr>
              <a:t>    BESIP        </a:t>
            </a:r>
          </a:p>
          <a:p>
            <a:endParaRPr lang="cs-CZ" dirty="0"/>
          </a:p>
          <a:p>
            <a:r>
              <a:rPr lang="cs-CZ" dirty="0"/>
              <a:t> </a:t>
            </a:r>
          </a:p>
          <a:p>
            <a:r>
              <a:rPr lang="cs-CZ" dirty="0"/>
              <a:t>    </a:t>
            </a:r>
            <a:r>
              <a:rPr lang="cs-CZ" dirty="0">
                <a:solidFill>
                  <a:srgbClr val="7030A0"/>
                </a:solidFill>
              </a:rPr>
              <a:t>HZS OK Zábřeh </a:t>
            </a:r>
          </a:p>
          <a:p>
            <a:endParaRPr lang="cs-CZ" dirty="0"/>
          </a:p>
          <a:p>
            <a:r>
              <a:rPr lang="cs-CZ" dirty="0"/>
              <a:t>   </a:t>
            </a:r>
          </a:p>
          <a:p>
            <a:r>
              <a:rPr lang="cs-CZ" dirty="0"/>
              <a:t>   </a:t>
            </a:r>
            <a:r>
              <a:rPr lang="cs-CZ" dirty="0">
                <a:solidFill>
                  <a:srgbClr val="7030A0"/>
                </a:solidFill>
              </a:rPr>
              <a:t>VOŠ a SŠA Zábřeh         </a:t>
            </a:r>
          </a:p>
          <a:p>
            <a:endParaRPr lang="cs-CZ" sz="11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9806" y="2416628"/>
            <a:ext cx="591909" cy="649751"/>
          </a:xfrm>
          <a:prstGeom prst="rect">
            <a:avLst/>
          </a:prstGeom>
          <a:solidFill>
            <a:srgbClr val="FFFFFF"/>
          </a:solidFill>
          <a:ln w="317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19" name="Obrázek 1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3309" y="2913017"/>
            <a:ext cx="637377" cy="54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ázek 19" descr="Hasičský záchranný sbor Jihomoravského kraj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7623" y="3696788"/>
            <a:ext cx="734198" cy="66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0" descr="F:\FOTO\Zábřeh\Maurer barv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17677" y="4493623"/>
            <a:ext cx="1268963" cy="888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IMG375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58246" y="2217373"/>
            <a:ext cx="1995086" cy="133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detailImage" descr="https://img36.rajce.idnes.cz/d3602/16/16354/16354585_07f93deb84afee68a928174dac6d9cb2/images/P1320855.jpg?ver=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22099" y="2952519"/>
            <a:ext cx="1612584" cy="121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detailImage" descr="https://img36.rajce.idnes.cz/d3602/16/16354/16354585_07f93deb84afee68a928174dac6d9cb2/images/P1320820.jpg?ver=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76650" y="3794581"/>
            <a:ext cx="2095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detailImage" descr="https://img36.rajce.idnes.cz/d3602/16/16354/16354585_07f93deb84afee68a928174dac6d9cb2/images/P1320798.jpg?ver=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495770" y="3745734"/>
            <a:ext cx="2043699" cy="1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CIMG376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142967" y="2193255"/>
            <a:ext cx="19431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3476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xmlns="" id="{A4FE3F5E-DCDE-4DFE-BAED-29473F82946B}"/>
              </a:ext>
            </a:extLst>
          </p:cNvPr>
          <p:cNvSpPr txBox="1">
            <a:spLocks/>
          </p:cNvSpPr>
          <p:nvPr/>
        </p:nvSpPr>
        <p:spPr>
          <a:xfrm>
            <a:off x="0" y="710188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F05D0886-A907-48D0-876E-7FFD47E108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509"/>
            <a:ext cx="2054762" cy="935707"/>
          </a:xfrm>
          <a:prstGeom prst="rect">
            <a:avLst/>
          </a:prstGeom>
        </p:spPr>
      </p:pic>
      <p:sp>
        <p:nvSpPr>
          <p:cNvPr id="6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193901" y="1364790"/>
            <a:ext cx="6481219" cy="66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None/>
            </a:pPr>
            <a:r>
              <a:rPr lang="cs-CZ" sz="1800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Aktivity KMK automobilní techniky :</a:t>
            </a:r>
          </a:p>
          <a:p>
            <a:pPr eaLnBrk="0" hangingPunct="0">
              <a:buNone/>
            </a:pPr>
            <a:r>
              <a:rPr lang="cs-CZ" sz="1400" dirty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  <a:t>                                  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081451" y="4136416"/>
            <a:ext cx="7527199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cs-CZ" sz="1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cs-CZ" sz="1400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096000" y="4583381"/>
            <a:ext cx="6096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-"/>
            </a:pP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r>
              <a:rPr lang="cs-CZ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418011" y="1763486"/>
            <a:ext cx="10175965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 </a:t>
            </a:r>
          </a:p>
          <a:p>
            <a:endParaRPr lang="cs-CZ" dirty="0"/>
          </a:p>
          <a:p>
            <a:r>
              <a:rPr lang="cs-CZ" dirty="0"/>
              <a:t> </a:t>
            </a:r>
          </a:p>
          <a:p>
            <a:r>
              <a:rPr lang="cs-CZ" dirty="0"/>
              <a:t>  </a:t>
            </a:r>
          </a:p>
          <a:p>
            <a:endParaRPr lang="cs-CZ" dirty="0"/>
          </a:p>
          <a:p>
            <a:r>
              <a:rPr lang="cs-CZ" dirty="0"/>
              <a:t>   </a:t>
            </a:r>
          </a:p>
          <a:p>
            <a:r>
              <a:rPr lang="cs-CZ" dirty="0"/>
              <a:t>   </a:t>
            </a:r>
            <a:endParaRPr lang="cs-CZ" dirty="0">
              <a:solidFill>
                <a:srgbClr val="7030A0"/>
              </a:solidFill>
            </a:endParaRPr>
          </a:p>
          <a:p>
            <a:endParaRPr lang="cs-CZ" sz="1100" dirty="0"/>
          </a:p>
        </p:txBody>
      </p:sp>
      <p:pic>
        <p:nvPicPr>
          <p:cNvPr id="21" name="Picture 10" descr="F:\FOTO\Zábřeh\Maurer bar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14334" y="5432936"/>
            <a:ext cx="2035806" cy="142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Obdélník 21"/>
          <p:cNvSpPr/>
          <p:nvPr/>
        </p:nvSpPr>
        <p:spPr>
          <a:xfrm>
            <a:off x="592162" y="1889260"/>
            <a:ext cx="78923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solidFill>
                  <a:srgbClr val="7030A0"/>
                </a:solidFill>
              </a:rPr>
              <a:t>WORKSHOP</a:t>
            </a:r>
            <a:r>
              <a:rPr lang="cs-CZ" b="1" dirty="0">
                <a:solidFill>
                  <a:srgbClr val="7030A0"/>
                </a:solidFill>
              </a:rPr>
              <a:t> </a:t>
            </a:r>
            <a:r>
              <a:rPr lang="cs-CZ" dirty="0">
                <a:solidFill>
                  <a:srgbClr val="7030A0"/>
                </a:solidFill>
              </a:rPr>
              <a:t>- s motocyklovým závodníkem </a:t>
            </a:r>
            <a:r>
              <a:rPr lang="cs-CZ" b="1" dirty="0">
                <a:solidFill>
                  <a:srgbClr val="7030A0"/>
                </a:solidFill>
              </a:rPr>
              <a:t>Karlem Abrahámem </a:t>
            </a:r>
            <a:r>
              <a:rPr lang="cs-CZ" dirty="0">
                <a:solidFill>
                  <a:srgbClr val="7030A0"/>
                </a:solidFill>
              </a:rPr>
              <a:t>a jeho týmem</a:t>
            </a:r>
          </a:p>
        </p:txBody>
      </p:sp>
      <p:pic>
        <p:nvPicPr>
          <p:cNvPr id="1027" name="obrázek 1" descr="abraham_vide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9150" y="2423711"/>
            <a:ext cx="1624182" cy="162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obrázek 4" descr="http://www.spsa-za.cz/wp-content/uploads/2019/01/07-150x150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57609" y="2961472"/>
            <a:ext cx="2179848" cy="2179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obrázek 7" descr="http://www.spsa-za.cz/wp-content/uploads/2019/01/14-150x150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67950" y="3007606"/>
            <a:ext cx="2125510" cy="212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obrázek 13" descr="http://www.spsa-za.cz/wp-content/uploads/2019/01/01-150x150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17744" y="2977367"/>
            <a:ext cx="2100664" cy="210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obrázek 10" descr="http://www.spsa-za.cz/wp-content/uploads/2019/01/11-150x150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265186" y="2961071"/>
            <a:ext cx="2105942" cy="210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3476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xmlns="" id="{A4FE3F5E-DCDE-4DFE-BAED-29473F82946B}"/>
              </a:ext>
            </a:extLst>
          </p:cNvPr>
          <p:cNvSpPr txBox="1">
            <a:spLocks/>
          </p:cNvSpPr>
          <p:nvPr/>
        </p:nvSpPr>
        <p:spPr>
          <a:xfrm>
            <a:off x="0" y="710188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F05D0886-A907-48D0-876E-7FFD47E108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509"/>
            <a:ext cx="2054762" cy="935707"/>
          </a:xfrm>
          <a:prstGeom prst="rect">
            <a:avLst/>
          </a:prstGeom>
        </p:spPr>
      </p:pic>
      <p:sp>
        <p:nvSpPr>
          <p:cNvPr id="6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193901" y="1364790"/>
            <a:ext cx="6481219" cy="66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None/>
            </a:pPr>
            <a:r>
              <a:rPr lang="cs-CZ" sz="1800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Aktivity KMK automobilní techniky :</a:t>
            </a:r>
          </a:p>
          <a:p>
            <a:pPr eaLnBrk="0" hangingPunct="0">
              <a:buNone/>
            </a:pPr>
            <a:r>
              <a:rPr lang="cs-CZ" sz="1400" dirty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  <a:t>                                  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081451" y="4096075"/>
            <a:ext cx="7527199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cs-CZ" sz="1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cs-CZ" sz="1400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4895162" y="4462196"/>
            <a:ext cx="6096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-"/>
            </a:pP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r>
              <a:rPr lang="cs-CZ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418011" y="1763486"/>
            <a:ext cx="10175965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 </a:t>
            </a:r>
            <a:r>
              <a:rPr lang="cs-CZ" sz="2400" b="1" dirty="0">
                <a:solidFill>
                  <a:srgbClr val="7030A0"/>
                </a:solidFill>
              </a:rPr>
              <a:t>Autoopravář junior </a:t>
            </a:r>
          </a:p>
          <a:p>
            <a:endParaRPr lang="cs-CZ" sz="1200" dirty="0"/>
          </a:p>
          <a:p>
            <a:endParaRPr lang="cs-CZ" sz="1200" dirty="0"/>
          </a:p>
          <a:p>
            <a:r>
              <a:rPr lang="cs-CZ" dirty="0"/>
              <a:t>    </a:t>
            </a:r>
            <a:endParaRPr lang="cs-CZ" dirty="0">
              <a:solidFill>
                <a:srgbClr val="7030A0"/>
              </a:solidFill>
            </a:endParaRPr>
          </a:p>
          <a:p>
            <a:endParaRPr lang="cs-CZ" dirty="0"/>
          </a:p>
          <a:p>
            <a:r>
              <a:rPr lang="cs-CZ" dirty="0">
                <a:solidFill>
                  <a:srgbClr val="7030A0"/>
                </a:solidFill>
              </a:rPr>
              <a:t>   </a:t>
            </a:r>
          </a:p>
          <a:p>
            <a:endParaRPr lang="cs-CZ" dirty="0"/>
          </a:p>
          <a:p>
            <a:r>
              <a:rPr lang="cs-CZ" dirty="0"/>
              <a:t> </a:t>
            </a:r>
          </a:p>
          <a:p>
            <a:r>
              <a:rPr lang="cs-CZ" dirty="0"/>
              <a:t>    </a:t>
            </a:r>
            <a:endParaRPr lang="cs-CZ" dirty="0">
              <a:solidFill>
                <a:srgbClr val="7030A0"/>
              </a:solidFill>
            </a:endParaRPr>
          </a:p>
          <a:p>
            <a:endParaRPr lang="cs-CZ" dirty="0"/>
          </a:p>
          <a:p>
            <a:r>
              <a:rPr lang="cs-CZ" dirty="0"/>
              <a:t>   </a:t>
            </a:r>
          </a:p>
          <a:p>
            <a:r>
              <a:rPr lang="cs-CZ" dirty="0"/>
              <a:t>   </a:t>
            </a:r>
            <a:endParaRPr lang="cs-CZ" dirty="0">
              <a:solidFill>
                <a:srgbClr val="7030A0"/>
              </a:solidFill>
            </a:endParaRPr>
          </a:p>
          <a:p>
            <a:endParaRPr lang="cs-CZ" sz="1100" dirty="0"/>
          </a:p>
        </p:txBody>
      </p:sp>
      <p:pic>
        <p:nvPicPr>
          <p:cNvPr id="12" name="Obrázek 3" descr="http://www.cesnet.cz/akce/2012/konference-cesnet/img/msmt-log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57099" y="1770430"/>
            <a:ext cx="1512523" cy="745273"/>
          </a:xfrm>
          <a:prstGeom prst="rect">
            <a:avLst/>
          </a:prstGeom>
          <a:noFill/>
        </p:spPr>
      </p:pic>
      <p:pic>
        <p:nvPicPr>
          <p:cNvPr id="13" name="obrázek 6" descr="http://www.sacr.cz/images/sacr_logo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83641" y="1724632"/>
            <a:ext cx="1073892" cy="738025"/>
          </a:xfrm>
          <a:prstGeom prst="rect">
            <a:avLst/>
          </a:prstGeom>
          <a:noFill/>
        </p:spPr>
      </p:pic>
      <p:pic>
        <p:nvPicPr>
          <p:cNvPr id="14" name="Picture 3" descr="V:\informace\Před.Tým, VP, ŠMP, ICT odd\PT_ICT a elektrotechnika\Ostatní\David Pöllner - práce pro školu\franta\logo\HELLA_Logo_3D_4C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21" y="2529057"/>
            <a:ext cx="679268" cy="49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5872764" y="1859671"/>
            <a:ext cx="2301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Vyhlašovatel soutěže: </a:t>
            </a:r>
          </a:p>
        </p:txBody>
      </p:sp>
      <p:pic>
        <p:nvPicPr>
          <p:cNvPr id="16" name="Picture 4" descr="V:\informace\Před.Tým, VP, ŠMP, ICT odd\PT_ICT a elektrotechnika\Ostatní\David Pöllner - práce pro školu\franta\logo\Fronius Logo EN_CMY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121" y="2568781"/>
            <a:ext cx="875211" cy="34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Obrázek 21" descr="C:\Users\Chylik\Documents\Dokumenty pracovní\Loga\Bosch\Nové_logo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53624" y="2562633"/>
            <a:ext cx="1187747" cy="381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Obdélník 22"/>
          <p:cNvSpPr/>
          <p:nvPr/>
        </p:nvSpPr>
        <p:spPr>
          <a:xfrm>
            <a:off x="4995154" y="2619958"/>
            <a:ext cx="53688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VOŠ a SŠA Zábřeh </a:t>
            </a:r>
          </a:p>
          <a:p>
            <a:r>
              <a:rPr lang="cs-CZ" dirty="0">
                <a:solidFill>
                  <a:srgbClr val="7030A0"/>
                </a:solidFill>
              </a:rPr>
              <a:t>kategorie </a:t>
            </a:r>
            <a:r>
              <a:rPr lang="cs-CZ" b="1" dirty="0">
                <a:solidFill>
                  <a:srgbClr val="7030A0"/>
                </a:solidFill>
              </a:rPr>
              <a:t>KAROSÁŘ 2018 </a:t>
            </a:r>
          </a:p>
          <a:p>
            <a:r>
              <a:rPr lang="cs-CZ" b="1" dirty="0">
                <a:solidFill>
                  <a:srgbClr val="7030A0"/>
                </a:solidFill>
              </a:rPr>
              <a:t>1. místo </a:t>
            </a:r>
            <a:r>
              <a:rPr lang="cs-CZ" dirty="0">
                <a:solidFill>
                  <a:srgbClr val="7030A0"/>
                </a:solidFill>
              </a:rPr>
              <a:t>žák: </a:t>
            </a:r>
            <a:r>
              <a:rPr lang="cs-CZ" b="1" dirty="0">
                <a:solidFill>
                  <a:srgbClr val="7030A0"/>
                </a:solidFill>
              </a:rPr>
              <a:t>VRANA Vít </a:t>
            </a:r>
          </a:p>
        </p:txBody>
      </p:sp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6755" y="2334646"/>
            <a:ext cx="818846" cy="983319"/>
          </a:xfrm>
          <a:prstGeom prst="rect">
            <a:avLst/>
          </a:prstGeom>
          <a:noFill/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782" y="3091192"/>
            <a:ext cx="1058293" cy="550657"/>
          </a:xfrm>
          <a:prstGeom prst="rect">
            <a:avLst/>
          </a:prstGeom>
        </p:spPr>
      </p:pic>
      <p:pic>
        <p:nvPicPr>
          <p:cNvPr id="26" name="Obrázek 25" descr="C:\Users\neubauer.UCITEL.021\AppData\Local\Microsoft\Windows\Temporary Internet Files\Content.Word\logo_AUTOJOB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414" y="3742249"/>
            <a:ext cx="796834" cy="730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Obrázek 26" descr="C:\Users\Chylik\Documents\Dokumenty pracovní\Loga\ADTEchnik-logo.bmp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65716" y="3135088"/>
            <a:ext cx="1136467" cy="41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 descr="C:\Users\Chylik\Documents\Dokumenty pracovní\Soutěže\Autoopravář 2014\Celostátní kolo\Loga + prezentace\WURTH\WRT_Linie_CMYK_po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9007" y="3451149"/>
            <a:ext cx="1099615" cy="376269"/>
          </a:xfrm>
          <a:prstGeom prst="rect">
            <a:avLst/>
          </a:prstGeom>
          <a:noFill/>
        </p:spPr>
      </p:pic>
      <p:pic>
        <p:nvPicPr>
          <p:cNvPr id="29" name="Obrázek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08" y="4127862"/>
            <a:ext cx="1115742" cy="339635"/>
          </a:xfrm>
          <a:prstGeom prst="rect">
            <a:avLst/>
          </a:prstGeom>
        </p:spPr>
      </p:pic>
      <p:pic>
        <p:nvPicPr>
          <p:cNvPr id="30" name="Obrázek 29" descr="UNIVER, spol. s r.o.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5131" y="4702628"/>
            <a:ext cx="966652" cy="4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Obrázek 30" descr="C:\Users\Chylik\Documents\Dokumenty pracovní\Soutěže\Autoopravář 2013\Loga a foto STC\toplac-logo_velke.jpg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59874" y="3827418"/>
            <a:ext cx="829330" cy="6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4" descr="C:\Users\Chylik\Documents\Dokumenty pracovní\Soutěže\Autoopravář 2017\Celostátní finále\Nová loga\03_Spolecne_modre_vetsi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11234" y="4684467"/>
            <a:ext cx="824128" cy="699281"/>
          </a:xfrm>
          <a:prstGeom prst="rect">
            <a:avLst/>
          </a:prstGeom>
          <a:noFill/>
        </p:spPr>
      </p:pic>
      <p:pic>
        <p:nvPicPr>
          <p:cNvPr id="33" name="Obrázek 32" descr="C:\Users\Chylik\Documents\Dokumenty pracovní\Loga\logo_AutoPRESS.jpg"/>
          <p:cNvPicPr/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278777" y="4767944"/>
            <a:ext cx="1115597" cy="60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Obrázek 33" descr="Autoopravář Junior_2013"/>
          <p:cNvPicPr/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59951" y="1635932"/>
            <a:ext cx="1306285" cy="74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Obdélník 34"/>
          <p:cNvSpPr/>
          <p:nvPr/>
        </p:nvSpPr>
        <p:spPr>
          <a:xfrm>
            <a:off x="4916817" y="4160214"/>
            <a:ext cx="37644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VOŠ a SŠA Zábřeh </a:t>
            </a:r>
          </a:p>
          <a:p>
            <a:r>
              <a:rPr lang="cs-CZ" dirty="0">
                <a:solidFill>
                  <a:srgbClr val="7030A0"/>
                </a:solidFill>
              </a:rPr>
              <a:t>kategorie </a:t>
            </a:r>
            <a:r>
              <a:rPr lang="cs-CZ" b="1" dirty="0">
                <a:solidFill>
                  <a:srgbClr val="7030A0"/>
                </a:solidFill>
              </a:rPr>
              <a:t>AUTOTRONIK 2019 </a:t>
            </a:r>
          </a:p>
          <a:p>
            <a:r>
              <a:rPr lang="cs-CZ" b="1" dirty="0">
                <a:solidFill>
                  <a:srgbClr val="7030A0"/>
                </a:solidFill>
              </a:rPr>
              <a:t>2. místo </a:t>
            </a:r>
            <a:r>
              <a:rPr lang="cs-CZ" dirty="0">
                <a:solidFill>
                  <a:srgbClr val="7030A0"/>
                </a:solidFill>
              </a:rPr>
              <a:t>žák: </a:t>
            </a:r>
            <a:r>
              <a:rPr lang="cs-CZ" b="1" dirty="0">
                <a:solidFill>
                  <a:srgbClr val="7030A0"/>
                </a:solidFill>
              </a:rPr>
              <a:t>MOKROŠ David </a:t>
            </a:r>
          </a:p>
        </p:txBody>
      </p:sp>
      <p:pic>
        <p:nvPicPr>
          <p:cNvPr id="36" name="Obrázek 35" descr="E:\ikap foto\soutěže\MB\autotronik\IMG_20180328_162950_resized_20191016_105642243.jpg"/>
          <p:cNvPicPr/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910110" y="2897436"/>
            <a:ext cx="871481" cy="1139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Obrázek 36" descr="E:\ikap foto\soutěže\MB\karosar 1.misto\IMG_20180327_131127_resized_20191016_105639548.jpg"/>
          <p:cNvPicPr/>
          <p:nvPr/>
        </p:nvPicPr>
        <p:blipFill>
          <a:blip r:embed="rId21" cstate="print"/>
          <a:srcRect/>
          <a:stretch>
            <a:fillRect/>
          </a:stretch>
        </p:blipFill>
        <p:spPr bwMode="auto">
          <a:xfrm flipH="1">
            <a:off x="10730428" y="2743196"/>
            <a:ext cx="958468" cy="129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Obrázek 37" descr="http://www.spsa-za.cz/wp-content/uploads/2019/04/IMG_20190417_172236-1024x576.jpg"/>
          <p:cNvPicPr/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887713" y="4201558"/>
            <a:ext cx="2035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Obrázek 38" descr="E:\Wikov1_pps_soubory\Záloha FLEŠKA 5 12 2016 zelená\Školní rok 2019 2020\Porady vedení 2019 2020\FOTO\58419364_2290375157689891_3673246457504202752_o.jpg"/>
          <p:cNvPicPr/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0113484" y="4197426"/>
            <a:ext cx="1604790" cy="113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Obrázek 39" descr="E:\Wikov1_pps_soubory\Záloha FLEŠKA 5 12 2016 zelená\Školní rok 2019 2020\Porady vedení 2019 2020\FOTO\58379911_2290376957689711_3482566677114126336_o.jpg"/>
          <p:cNvPicPr/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8888604" y="2900076"/>
            <a:ext cx="16859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3476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xmlns="" id="{A4FE3F5E-DCDE-4DFE-BAED-29473F82946B}"/>
              </a:ext>
            </a:extLst>
          </p:cNvPr>
          <p:cNvSpPr txBox="1">
            <a:spLocks/>
          </p:cNvSpPr>
          <p:nvPr/>
        </p:nvSpPr>
        <p:spPr>
          <a:xfrm>
            <a:off x="0" y="710188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F05D0886-A907-48D0-876E-7FFD47E108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509"/>
            <a:ext cx="2054762" cy="935707"/>
          </a:xfrm>
          <a:prstGeom prst="rect">
            <a:avLst/>
          </a:prstGeom>
        </p:spPr>
      </p:pic>
      <p:sp>
        <p:nvSpPr>
          <p:cNvPr id="6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1538606" y="1617463"/>
            <a:ext cx="6481219" cy="85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None/>
            </a:pPr>
            <a:r>
              <a:rPr lang="cs-CZ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Připravované aktivity KMK :</a:t>
            </a:r>
          </a:p>
          <a:p>
            <a:pPr eaLnBrk="0" hangingPunct="0">
              <a:buNone/>
            </a:pPr>
            <a:r>
              <a:rPr lang="cs-CZ" sz="1400" dirty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  <a:t>                                  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081451" y="4136416"/>
            <a:ext cx="7527199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cs-CZ" sz="1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r>
              <a:rPr lang="cs-CZ" sz="1400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000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>
              <a:buFontTx/>
              <a:buChar char="-"/>
            </a:pPr>
            <a:endParaRPr lang="cs-CZ" sz="10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cs-CZ" sz="1400" dirty="0">
              <a:solidFill>
                <a:srgbClr val="0000FF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096000" y="4583381"/>
            <a:ext cx="6096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-"/>
            </a:pP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eaLnBrk="0" hangingPunct="0"/>
            <a:r>
              <a:rPr lang="cs-CZ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cs-CZ" sz="1100" b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418011" y="1763486"/>
            <a:ext cx="10175965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 </a:t>
            </a:r>
            <a:endParaRPr lang="cs-CZ" sz="1200" dirty="0"/>
          </a:p>
          <a:p>
            <a:r>
              <a:rPr lang="cs-CZ" dirty="0">
                <a:solidFill>
                  <a:srgbClr val="7030A0"/>
                </a:solidFill>
              </a:rPr>
              <a:t>    </a:t>
            </a:r>
          </a:p>
          <a:p>
            <a:endParaRPr lang="cs-CZ" sz="2400" b="1" dirty="0">
              <a:solidFill>
                <a:srgbClr val="FF0000"/>
              </a:solidFill>
            </a:endParaRPr>
          </a:p>
          <a:p>
            <a:r>
              <a:rPr lang="cs-CZ" sz="2400" b="1" dirty="0">
                <a:solidFill>
                  <a:srgbClr val="FF0000"/>
                </a:solidFill>
              </a:rPr>
              <a:t>PORSCHE Česká republika s.r.o.</a:t>
            </a:r>
            <a:r>
              <a:rPr lang="cs-CZ" sz="2400" dirty="0">
                <a:solidFill>
                  <a:srgbClr val="FF0000"/>
                </a:solidFill>
              </a:rPr>
              <a:t> </a:t>
            </a:r>
            <a:endParaRPr lang="cs-CZ" sz="2400" dirty="0">
              <a:solidFill>
                <a:srgbClr val="7030A0"/>
              </a:solidFill>
            </a:endParaRPr>
          </a:p>
          <a:p>
            <a:r>
              <a:rPr lang="cs-CZ" sz="2400" dirty="0">
                <a:solidFill>
                  <a:srgbClr val="7030A0"/>
                </a:solidFill>
              </a:rPr>
              <a:t>    dílny </a:t>
            </a:r>
            <a:r>
              <a:rPr lang="cs-CZ" sz="2400" b="1" dirty="0">
                <a:solidFill>
                  <a:srgbClr val="7030A0"/>
                </a:solidFill>
              </a:rPr>
              <a:t>VOŠ a SŠA Zábřeh </a:t>
            </a:r>
            <a:r>
              <a:rPr lang="cs-CZ" sz="2400" dirty="0">
                <a:solidFill>
                  <a:srgbClr val="7030A0"/>
                </a:solidFill>
              </a:rPr>
              <a:t>14. listopadu 2019 </a:t>
            </a:r>
          </a:p>
          <a:p>
            <a:r>
              <a:rPr lang="cs-CZ" sz="2400" dirty="0">
                <a:solidFill>
                  <a:srgbClr val="7030A0"/>
                </a:solidFill>
              </a:rPr>
              <a:t>  </a:t>
            </a:r>
            <a:r>
              <a:rPr lang="cs-CZ" sz="2400" b="1" dirty="0">
                <a:solidFill>
                  <a:srgbClr val="7030A0"/>
                </a:solidFill>
              </a:rPr>
              <a:t>„Elektromobil v praxi</a:t>
            </a:r>
            <a:r>
              <a:rPr lang="cs-CZ" b="1" dirty="0">
                <a:solidFill>
                  <a:srgbClr val="7030A0"/>
                </a:solidFill>
              </a:rPr>
              <a:t>“ </a:t>
            </a:r>
          </a:p>
          <a:p>
            <a:r>
              <a:rPr lang="cs-CZ" b="1" dirty="0">
                <a:solidFill>
                  <a:srgbClr val="7030A0"/>
                </a:solidFill>
              </a:rPr>
              <a:t>    </a:t>
            </a:r>
            <a:r>
              <a:rPr lang="cs-CZ" dirty="0">
                <a:solidFill>
                  <a:srgbClr val="7030A0"/>
                </a:solidFill>
              </a:rPr>
              <a:t>odborné školení pro pedagogické pracovníky technických odborných škol Olomouckého kraje</a:t>
            </a:r>
          </a:p>
          <a:p>
            <a:endParaRPr lang="cs-CZ" dirty="0">
              <a:solidFill>
                <a:srgbClr val="7030A0"/>
              </a:solidFill>
            </a:endParaRPr>
          </a:p>
          <a:p>
            <a:endParaRPr lang="cs-CZ" dirty="0">
              <a:solidFill>
                <a:srgbClr val="7030A0"/>
              </a:solidFill>
            </a:endParaRPr>
          </a:p>
          <a:p>
            <a:r>
              <a:rPr lang="cs-CZ" b="1" dirty="0">
                <a:solidFill>
                  <a:srgbClr val="7030A0"/>
                </a:solidFill>
              </a:rPr>
              <a:t>Natáčení odborných videí </a:t>
            </a:r>
            <a:r>
              <a:rPr lang="cs-CZ" dirty="0">
                <a:solidFill>
                  <a:srgbClr val="7030A0"/>
                </a:solidFill>
              </a:rPr>
              <a:t>3.12. 2019</a:t>
            </a:r>
          </a:p>
          <a:p>
            <a:r>
              <a:rPr lang="cs-CZ" dirty="0">
                <a:solidFill>
                  <a:srgbClr val="7030A0"/>
                </a:solidFill>
              </a:rPr>
              <a:t> Bosch Praha </a:t>
            </a:r>
          </a:p>
          <a:p>
            <a:r>
              <a:rPr lang="cs-CZ" dirty="0">
                <a:solidFill>
                  <a:srgbClr val="7030A0"/>
                </a:solidFill>
              </a:rPr>
              <a:t>          </a:t>
            </a:r>
          </a:p>
          <a:p>
            <a:endParaRPr lang="cs-CZ" dirty="0"/>
          </a:p>
          <a:p>
            <a:r>
              <a:rPr lang="cs-CZ" dirty="0"/>
              <a:t> </a:t>
            </a:r>
          </a:p>
          <a:p>
            <a:r>
              <a:rPr lang="cs-CZ" dirty="0"/>
              <a:t>    </a:t>
            </a:r>
            <a:endParaRPr lang="cs-CZ" dirty="0">
              <a:solidFill>
                <a:srgbClr val="7030A0"/>
              </a:solidFill>
            </a:endParaRPr>
          </a:p>
          <a:p>
            <a:endParaRPr lang="cs-CZ" dirty="0"/>
          </a:p>
          <a:p>
            <a:r>
              <a:rPr lang="cs-CZ" dirty="0"/>
              <a:t>   </a:t>
            </a:r>
          </a:p>
          <a:p>
            <a:r>
              <a:rPr lang="cs-CZ" dirty="0"/>
              <a:t>   </a:t>
            </a:r>
            <a:endParaRPr lang="cs-CZ" dirty="0">
              <a:solidFill>
                <a:srgbClr val="7030A0"/>
              </a:solidFill>
            </a:endParaRPr>
          </a:p>
          <a:p>
            <a:endParaRPr lang="cs-CZ" sz="1100" dirty="0"/>
          </a:p>
        </p:txBody>
      </p:sp>
      <p:pic>
        <p:nvPicPr>
          <p:cNvPr id="11" name="Obrázek 10" descr="C:\Users\Chylik\Documents\Dokumenty pracovní\Loga\Bosch\Nové_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9953" y="4234328"/>
            <a:ext cx="2729753" cy="76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F:\FOTO\Zábřeh\Maurer barv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9530" y="4563393"/>
            <a:ext cx="2681400" cy="187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ázek 11" descr="http://www.porsche.co.cz/Themes/Porsche/Images/log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93187" y="2313542"/>
            <a:ext cx="4417762" cy="70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347665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</TotalTime>
  <Words>459</Words>
  <Application>Microsoft Office PowerPoint</Application>
  <PresentationFormat>Vlastní</PresentationFormat>
  <Paragraphs>183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Office</vt:lpstr>
      <vt:lpstr>Krajský metodický kabinet   AUTOMOBILNÍ TECHNIKY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Krajský metodický kabinet   AUTOMOBILNÍ TECHNIKY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iva</dc:creator>
  <cp:lastModifiedBy>Uživatel systému Windows</cp:lastModifiedBy>
  <cp:revision>114</cp:revision>
  <dcterms:created xsi:type="dcterms:W3CDTF">2018-08-31T08:58:51Z</dcterms:created>
  <dcterms:modified xsi:type="dcterms:W3CDTF">2019-10-19T19:21:59Z</dcterms:modified>
</cp:coreProperties>
</file>