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4" r:id="rId3"/>
    <p:sldId id="316" r:id="rId4"/>
    <p:sldId id="326" r:id="rId5"/>
    <p:sldId id="325" r:id="rId6"/>
    <p:sldId id="315" r:id="rId7"/>
    <p:sldId id="317" r:id="rId8"/>
    <p:sldId id="318" r:id="rId9"/>
    <p:sldId id="322" r:id="rId10"/>
    <p:sldId id="312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1938-5E8B-4962-89CA-E1DA94747F3B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439AA-187C-4586-8082-43AA069F4E72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F0CE-54C1-4E0E-8C0E-3EFE8C37E25E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3D8-F705-4BD1-86EE-3452B6B780DE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DAA0-C72D-4691-9A1E-CA196CD5E4A6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A477-6F17-4DD8-B75E-D4FCF580668B}" type="datetime1">
              <a:rPr lang="cs-CZ" smtClean="0"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B92F-7AFD-45E2-B116-D717C732AE1E}" type="datetime1">
              <a:rPr lang="cs-CZ" smtClean="0"/>
              <a:t>14.6.2016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00CE-F8CE-4A72-A359-B7E4B396B1BF}" type="datetime1">
              <a:rPr lang="cs-CZ" smtClean="0"/>
              <a:t>14.6.2016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91BD-45C2-4B55-9D12-125AB8EB9CF1}" type="datetime1">
              <a:rPr lang="cs-CZ" smtClean="0"/>
              <a:t>14.6.2016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1C76-C230-4D36-9A5D-9B7A7D7C456E}" type="datetime1">
              <a:rPr lang="cs-CZ" smtClean="0"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E0C3-E547-49EA-A694-6BF1491FC123}" type="datetime1">
              <a:rPr lang="cs-CZ" smtClean="0"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34087-A9C0-42E8-8F64-4B4556BAEF74}" type="datetime1">
              <a:rPr lang="cs-CZ" smtClean="0"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5400" dirty="0" smtClean="0">
                <a:latin typeface="Calibri" panose="020F0502020204030204" pitchFamily="34" charset="0"/>
              </a:rPr>
              <a:t> </a:t>
            </a:r>
            <a:r>
              <a:rPr lang="cs-CZ" sz="5400" b="1" dirty="0" smtClean="0">
                <a:latin typeface="Calibri" panose="020F0502020204030204" pitchFamily="34" charset="0"/>
              </a:rPr>
              <a:t>Analýza potřeb v území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23. 6.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40684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RNDr. Bronislava Vláčilová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Věcná manažerka KAP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RNDr. Bronislava Vláčilová, věcná manažerka KAP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b.vlacilova@kr-olomoucky.cz</a:t>
            </a:r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Povinnou součástí přípravy KAP je zpracování dvou analytických dokumentů:</a:t>
            </a:r>
          </a:p>
          <a:p>
            <a:pPr marL="0" indent="0">
              <a:buNone/>
            </a:pPr>
            <a:endParaRPr lang="cs-CZ" dirty="0" smtClean="0"/>
          </a:p>
          <a:p>
            <a:pPr algn="ctr"/>
            <a:r>
              <a:rPr lang="cs-CZ" b="1" dirty="0" smtClean="0"/>
              <a:t>Analýza potřeb v území (RT KAP)</a:t>
            </a:r>
          </a:p>
          <a:p>
            <a:pPr algn="ctr"/>
            <a:r>
              <a:rPr lang="cs-CZ" b="1" dirty="0" smtClean="0"/>
              <a:t>Analýza potřeb ve školách (NÚV)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Další krok:  </a:t>
            </a:r>
            <a:r>
              <a:rPr lang="cs-CZ" dirty="0" err="1" smtClean="0"/>
              <a:t>Prioritizace</a:t>
            </a:r>
            <a:r>
              <a:rPr lang="cs-CZ" dirty="0" smtClean="0"/>
              <a:t> potřeb na území kraje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536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2300" dirty="0" smtClean="0"/>
              <a:t>Je analýzou vývoje trhu práce a vzdělávacího systému v území kraje</a:t>
            </a:r>
          </a:p>
          <a:p>
            <a:pPr lvl="0"/>
            <a:r>
              <a:rPr lang="cs-CZ" sz="2300" dirty="0" smtClean="0"/>
              <a:t>Zdrojem jsou </a:t>
            </a:r>
            <a:r>
              <a:rPr lang="cs-CZ" sz="2300" b="1" dirty="0" smtClean="0"/>
              <a:t>strategické dokumenty </a:t>
            </a:r>
            <a:r>
              <a:rPr lang="cs-CZ" sz="2300" dirty="0" smtClean="0"/>
              <a:t>na úrovni kraje, ČR a regionálně specifická data od MŠMT, MPSV, ČSÚ a NÚV</a:t>
            </a:r>
          </a:p>
          <a:p>
            <a:pPr lvl="0"/>
            <a:r>
              <a:rPr lang="cs-CZ" sz="2300" dirty="0" smtClean="0"/>
              <a:t>Zpracovatelem je RT KAP spolu s externími odbornými pracovníky – zástupci  SŠ, VOŠ, VŠ, ÚP, HK, PPP, DDM, CUOK, zaměstnavatelů,  atd. </a:t>
            </a:r>
            <a:r>
              <a:rPr lang="cs-CZ" sz="2300" dirty="0" smtClean="0"/>
              <a:t> - za </a:t>
            </a:r>
            <a:r>
              <a:rPr lang="cs-CZ" sz="2300" dirty="0" smtClean="0"/>
              <a:t>odborné podpory </a:t>
            </a:r>
            <a:r>
              <a:rPr lang="cs-CZ" sz="2300" b="1" dirty="0" smtClean="0"/>
              <a:t>odborného garanta   </a:t>
            </a:r>
            <a:r>
              <a:rPr lang="cs-CZ" sz="2300" dirty="0" smtClean="0"/>
              <a:t>z P-KAP</a:t>
            </a:r>
          </a:p>
          <a:p>
            <a:pPr lvl="0"/>
            <a:r>
              <a:rPr lang="cs-CZ" sz="2300" dirty="0" smtClean="0"/>
              <a:t>Struktura analýzy je nastavena v souladu </a:t>
            </a:r>
            <a:r>
              <a:rPr lang="cs-CZ" sz="2300" b="1" dirty="0" smtClean="0"/>
              <a:t>s povinnými tématy </a:t>
            </a:r>
            <a:r>
              <a:rPr lang="cs-CZ" sz="2300" dirty="0" smtClean="0"/>
              <a:t>dle metodiky KAP  a měla by přinést odpovědi na různé otázky</a:t>
            </a:r>
            <a:r>
              <a:rPr lang="cs-CZ" sz="2300" dirty="0"/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85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 smtClean="0"/>
              <a:t>Příklady otázek, na které se snaží </a:t>
            </a:r>
            <a:r>
              <a:rPr lang="cs-CZ" sz="2000" b="1" dirty="0" smtClean="0"/>
              <a:t>analýza </a:t>
            </a:r>
            <a:r>
              <a:rPr lang="cs-CZ" sz="2000" b="1" dirty="0" smtClean="0"/>
              <a:t>odpovědět:</a:t>
            </a:r>
          </a:p>
          <a:p>
            <a:r>
              <a:rPr lang="cs-CZ" sz="2000" dirty="0" smtClean="0"/>
              <a:t>Které </a:t>
            </a:r>
            <a:r>
              <a:rPr lang="cs-CZ" sz="2000" dirty="0"/>
              <a:t>jsou rozvojové priority kraje (aktéři v území) a jak se promítají do </a:t>
            </a:r>
            <a:r>
              <a:rPr lang="cs-CZ" sz="2000" dirty="0" smtClean="0"/>
              <a:t>oblasti vzdělávání?</a:t>
            </a:r>
          </a:p>
          <a:p>
            <a:r>
              <a:rPr lang="cs-CZ" sz="2000" dirty="0"/>
              <a:t>Které jsou rozvojové priority klíčových zaměstnavatelů a jak se promítají do </a:t>
            </a:r>
            <a:r>
              <a:rPr lang="cs-CZ" sz="2000" dirty="0" smtClean="0"/>
              <a:t>oblasti vzdělávání?</a:t>
            </a:r>
          </a:p>
          <a:p>
            <a:r>
              <a:rPr lang="cs-CZ" sz="2000" dirty="0"/>
              <a:t>Jak vnímají své vzdělání absolventi několik let po absolvování školy</a:t>
            </a:r>
            <a:r>
              <a:rPr lang="cs-CZ" sz="2000" dirty="0" smtClean="0"/>
              <a:t>?</a:t>
            </a:r>
          </a:p>
          <a:p>
            <a:r>
              <a:rPr lang="cs-CZ" sz="2000" dirty="0"/>
              <a:t>Jaká je naplněnost jednotlivých škol a oborů a jak se vyvíjí v čase</a:t>
            </a:r>
            <a:r>
              <a:rPr lang="cs-CZ" sz="2000" dirty="0" smtClean="0"/>
              <a:t>?</a:t>
            </a:r>
          </a:p>
          <a:p>
            <a:r>
              <a:rPr lang="cs-CZ" sz="2000" dirty="0"/>
              <a:t>Které profese jsou v kraji nejvýznamnější a jak se vyvíjí jejich zaměstnanost v čase</a:t>
            </a:r>
            <a:r>
              <a:rPr lang="cs-CZ" sz="2000" dirty="0" smtClean="0"/>
              <a:t>?</a:t>
            </a:r>
          </a:p>
          <a:p>
            <a:r>
              <a:rPr lang="cs-CZ" sz="2000" dirty="0"/>
              <a:t>Jak zaměstnavatelé v kraji spolupracují se školami? Jsou zde nějaké </a:t>
            </a:r>
            <a:r>
              <a:rPr lang="cs-CZ" sz="2000" dirty="0" smtClean="0"/>
              <a:t>problémy k </a:t>
            </a:r>
            <a:r>
              <a:rPr lang="cs-CZ" sz="2000" dirty="0"/>
              <a:t>řešení</a:t>
            </a:r>
            <a:r>
              <a:rPr lang="cs-CZ" sz="2000" dirty="0" smtClean="0"/>
              <a:t>?</a:t>
            </a:r>
          </a:p>
          <a:p>
            <a:r>
              <a:rPr lang="cs-CZ" sz="2000" dirty="0" smtClean="0"/>
              <a:t>Atd.</a:t>
            </a:r>
            <a:endParaRPr lang="cs-CZ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Krajský akční plán rozvoje vzdělávání 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0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Struktura Analýzy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cs-CZ" sz="2400" b="1" dirty="0" smtClean="0">
                <a:ea typeface="Times New Roman"/>
              </a:rPr>
              <a:t>1. kapitola:</a:t>
            </a:r>
          </a:p>
          <a:p>
            <a:pPr algn="just">
              <a:spcAft>
                <a:spcPts val="600"/>
              </a:spcAft>
            </a:pPr>
            <a:r>
              <a:rPr lang="cs-CZ" sz="2000" dirty="0" smtClean="0">
                <a:ea typeface="Times New Roman"/>
              </a:rPr>
              <a:t>Charakteristika krajského stavu </a:t>
            </a:r>
            <a:r>
              <a:rPr lang="cs-CZ" sz="2000" dirty="0">
                <a:ea typeface="Times New Roman"/>
              </a:rPr>
              <a:t>hlavních </a:t>
            </a:r>
            <a:r>
              <a:rPr lang="cs-CZ" sz="2000" dirty="0" smtClean="0">
                <a:ea typeface="Times New Roman"/>
              </a:rPr>
              <a:t>oblastí </a:t>
            </a:r>
            <a:r>
              <a:rPr lang="cs-CZ" sz="2000" dirty="0">
                <a:ea typeface="Times New Roman"/>
              </a:rPr>
              <a:t>ovlivňujících vzdělávání, tzn. zejména demografický vývoj, odvětvová struktura hospodářství a její krajská specifika, vývoj trhu práce a jeho problémy. </a:t>
            </a:r>
            <a:endParaRPr lang="cs-CZ" sz="2000" dirty="0"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cs-CZ" sz="2000" dirty="0" smtClean="0">
                <a:ea typeface="Times New Roman"/>
              </a:rPr>
              <a:t>Charakteristika samotného </a:t>
            </a:r>
            <a:r>
              <a:rPr lang="cs-CZ" sz="2000" dirty="0">
                <a:ea typeface="Times New Roman"/>
              </a:rPr>
              <a:t>vzdělávání v kraji, tj. struktura oborů a škol v kraji, jejich naplněnost žáky, vývoj počtů žáků a absolventů a poptávky dětí a rodičů, hlavní problémy.</a:t>
            </a:r>
            <a:endParaRPr lang="cs-CZ" sz="2000" dirty="0">
              <a:latin typeface="Times New Roman"/>
              <a:ea typeface="Times New Roman"/>
            </a:endParaRPr>
          </a:p>
          <a:p>
            <a:pPr marL="0" lvl="0" indent="0" algn="just">
              <a:spcAft>
                <a:spcPts val="600"/>
              </a:spcAft>
              <a:buNone/>
            </a:pPr>
            <a:r>
              <a:rPr lang="cs-CZ" sz="2400" b="1" dirty="0">
                <a:solidFill>
                  <a:prstClr val="black"/>
                </a:solidFill>
                <a:ea typeface="Times New Roman"/>
              </a:rPr>
              <a:t>2. kapitola:</a:t>
            </a:r>
          </a:p>
          <a:p>
            <a:pPr lvl="0"/>
            <a:r>
              <a:rPr lang="cs-CZ" sz="2000" dirty="0">
                <a:solidFill>
                  <a:prstClr val="black"/>
                </a:solidFill>
              </a:rPr>
              <a:t>Je rozdělena do 7 částí podle povinných témat KAP</a:t>
            </a:r>
          </a:p>
          <a:p>
            <a:pPr lvl="0"/>
            <a:r>
              <a:rPr lang="cs-CZ" sz="2000" dirty="0">
                <a:solidFill>
                  <a:prstClr val="black"/>
                </a:solidFill>
              </a:rPr>
              <a:t>Každá část obsahuje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prstClr val="black"/>
                </a:solidFill>
              </a:rPr>
              <a:t>základní charakteristiku daného tématu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prstClr val="black"/>
                </a:solidFill>
              </a:rPr>
              <a:t>přehled a analýzu jednotlivých strategických dokumentů a dalších zdrojů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Krajský akční plán rozvoje vzdělávání 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0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Struktura analýzy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cs-CZ" b="1" dirty="0" smtClean="0"/>
              <a:t>Povinná témata:</a:t>
            </a:r>
          </a:p>
          <a:p>
            <a:pPr lvl="0"/>
            <a:r>
              <a:rPr lang="cs-CZ" b="1" dirty="0" smtClean="0"/>
              <a:t>podpora </a:t>
            </a:r>
            <a:r>
              <a:rPr lang="cs-CZ" b="1" dirty="0"/>
              <a:t>kompetencí k podnikavosti, iniciativě a kreativitě</a:t>
            </a:r>
            <a:r>
              <a:rPr lang="cs-CZ" dirty="0"/>
              <a:t>, </a:t>
            </a:r>
            <a:r>
              <a:rPr lang="cs-CZ" sz="2300" dirty="0"/>
              <a:t>a to průřezově pro VOŠ, SŠ, ZŠ a pro oblast iniciativy a kreativity také pro MŠ</a:t>
            </a:r>
            <a:r>
              <a:rPr lang="cs-CZ" sz="2300" dirty="0" smtClean="0"/>
              <a:t>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podpora polytechnického vzdělávání </a:t>
            </a:r>
            <a:r>
              <a:rPr lang="cs-CZ" sz="2300" dirty="0"/>
              <a:t>(přírodovědné, technické a environmentální vzdělávání), také tato podpora je určena VOŠ, SŠ, ZŠ a MŠ</a:t>
            </a:r>
            <a:r>
              <a:rPr lang="cs-CZ" sz="2300" dirty="0" smtClean="0"/>
              <a:t>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podpora odborného vzdělávání </a:t>
            </a:r>
            <a:r>
              <a:rPr lang="cs-CZ" sz="2600" dirty="0"/>
              <a:t>včetně spolupráce škol a zaměstnavatelů</a:t>
            </a:r>
            <a:r>
              <a:rPr lang="cs-CZ" sz="2600" dirty="0" smtClean="0"/>
              <a:t>;</a:t>
            </a:r>
          </a:p>
          <a:p>
            <a:pPr marL="0" lvl="0" indent="0">
              <a:buNone/>
            </a:pPr>
            <a:endParaRPr lang="cs-CZ" sz="2600" dirty="0"/>
          </a:p>
          <a:p>
            <a:pPr lvl="0"/>
            <a:r>
              <a:rPr lang="cs-CZ" b="1" dirty="0"/>
              <a:t>rozvoj kariérového poradenství</a:t>
            </a:r>
            <a:r>
              <a:rPr lang="cs-CZ" dirty="0"/>
              <a:t>; </a:t>
            </a:r>
            <a:r>
              <a:rPr lang="cs-CZ" sz="2300" dirty="0"/>
              <a:t>podpora je určena </a:t>
            </a:r>
            <a:r>
              <a:rPr lang="cs-CZ" sz="2300" dirty="0" smtClean="0"/>
              <a:t>ZŠ, SŠ, VOŠ</a:t>
            </a:r>
            <a:r>
              <a:rPr lang="cs-CZ" sz="2300" dirty="0"/>
              <a:t>, </a:t>
            </a:r>
            <a:r>
              <a:rPr lang="cs-CZ" sz="2300" dirty="0" smtClean="0"/>
              <a:t>a VŠ;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rozvoj škol jako center dalšího profesního vzdělávání</a:t>
            </a:r>
            <a:r>
              <a:rPr lang="cs-CZ" dirty="0" smtClean="0"/>
              <a:t>;</a:t>
            </a:r>
          </a:p>
          <a:p>
            <a:pPr marL="0" lvl="0" indent="0">
              <a:buNone/>
            </a:pPr>
            <a:endParaRPr lang="cs-CZ" dirty="0"/>
          </a:p>
          <a:p>
            <a:pPr lvl="0"/>
            <a:r>
              <a:rPr lang="cs-CZ" b="1" dirty="0"/>
              <a:t>podpora inkluze </a:t>
            </a:r>
            <a:r>
              <a:rPr lang="cs-CZ" dirty="0"/>
              <a:t>– </a:t>
            </a:r>
            <a:r>
              <a:rPr lang="cs-CZ" sz="2300" dirty="0"/>
              <a:t>plošná podpora inkluze na VOŠ, SŠ, dále přechody žáků ze ZŠ na SŠ, setrvání v SŠ, přechod na VOŠ/VŠ, trh práce, a to především pro </a:t>
            </a:r>
            <a:r>
              <a:rPr lang="cs-CZ" sz="2300" dirty="0" err="1"/>
              <a:t>marginalizované</a:t>
            </a:r>
            <a:r>
              <a:rPr lang="cs-CZ" sz="2300" dirty="0"/>
              <a:t> skupiny </a:t>
            </a:r>
            <a:endParaRPr lang="cs-CZ" sz="2300" dirty="0" smtClean="0"/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infrastruktura a investiční vybavení SŠ, VOŠ </a:t>
            </a:r>
            <a:r>
              <a:rPr lang="cs-CZ" sz="2300" dirty="0"/>
              <a:t>(oblast podpory přírodovědného a technického vzdělávání, podpora center odborného vzdělávání, podpora cizích jazyků, konektivity škol a digitálních kompetencí, sociální inkluze, celoživotního vzdělávání, zájmového a neformálního vzdělávání</a:t>
            </a:r>
            <a:r>
              <a:rPr lang="cs-CZ" sz="2300" dirty="0" smtClean="0"/>
              <a:t>).</a:t>
            </a:r>
            <a:endParaRPr lang="cs-CZ" sz="23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33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Struktura analýzy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dirty="0" smtClean="0"/>
              <a:t>Nepovinná témata:</a:t>
            </a:r>
          </a:p>
          <a:p>
            <a:pPr lvl="0"/>
            <a:r>
              <a:rPr lang="cs-CZ" sz="2000" b="1" dirty="0" smtClean="0"/>
              <a:t>Rozvoj výuky cizích jazyků</a:t>
            </a:r>
          </a:p>
          <a:p>
            <a:pPr lvl="0"/>
            <a:r>
              <a:rPr lang="cs-CZ" sz="2000" b="1" dirty="0" smtClean="0"/>
              <a:t>ICT kompetence</a:t>
            </a:r>
          </a:p>
          <a:p>
            <a:pPr lvl="0"/>
            <a:r>
              <a:rPr lang="cs-CZ" sz="2000" b="1" dirty="0" smtClean="0"/>
              <a:t>Čtenářská a matematická gramotnost</a:t>
            </a:r>
          </a:p>
          <a:p>
            <a:pPr marL="0" lvl="0" indent="0">
              <a:buNone/>
            </a:pPr>
            <a:endParaRPr lang="cs-CZ" sz="2000" dirty="0" smtClean="0"/>
          </a:p>
          <a:p>
            <a:pPr marL="0" lvl="0" indent="0">
              <a:buNone/>
            </a:pPr>
            <a:r>
              <a:rPr lang="cs-CZ" sz="2000" dirty="0" smtClean="0"/>
              <a:t>Nepovinná témata byla v analýze zařazena v souladu s potřebami  v území                    k jednotlivým tématům povinným.</a:t>
            </a:r>
            <a:endParaRPr lang="cs-CZ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1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Struktura analýzy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400" b="1" dirty="0" smtClean="0"/>
              <a:t>3.kapitola:</a:t>
            </a:r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r>
              <a:rPr lang="cs-CZ" sz="2400" dirty="0" smtClean="0"/>
              <a:t>Základní logická linka analýzy:</a:t>
            </a:r>
          </a:p>
          <a:p>
            <a:pPr marL="0" lv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r>
              <a:rPr lang="cs-CZ" sz="2400" dirty="0" smtClean="0"/>
              <a:t>Každá žádoucí změna (cíl) je upřesněna tak, aby byla vyhodnotitelná. Tedy, aby v budoucnu bylo možno posoudit,   zda ke změně došlo.</a:t>
            </a:r>
          </a:p>
          <a:p>
            <a:pPr marL="0" lvl="0" indent="0">
              <a:buNone/>
            </a:pP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915122" y="3068960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Problém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491880" y="3110437"/>
            <a:ext cx="15841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Příčina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5929988" y="3056865"/>
            <a:ext cx="21704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Žádoucí změna/Cíl</a:t>
            </a:r>
            <a:endParaRPr lang="cs-CZ" dirty="0"/>
          </a:p>
        </p:txBody>
      </p:sp>
      <p:sp>
        <p:nvSpPr>
          <p:cNvPr id="8" name="Šipka doprava 7"/>
          <p:cNvSpPr/>
          <p:nvPr/>
        </p:nvSpPr>
        <p:spPr>
          <a:xfrm>
            <a:off x="2562853" y="3283844"/>
            <a:ext cx="108012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>
            <a:off x="5076056" y="3271749"/>
            <a:ext cx="93610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6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cs-CZ" sz="2400" dirty="0" smtClean="0"/>
              <a:t>Zobecněný přehled  cílů /priorit (bez ohledu na pořadí):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kompetencí k podnikavosti a kreativitě žáků i učitelů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spolupráce zaměstnavatelů a škol v oblasti odborných praxí           a kariérového poradenství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propagace technických oborů a řemesel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transformace výchovných poradců na kariérové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rozvoje školských poradenských zařízení (především činnost školních psychologů a podpora vzdělávání mimořádně nadaných)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jazykového vzdělávání (především u technických oborů a řemesel)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matematické gramotnosti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celoživotního vzdělávání (zapojení škol do systému rekvalifikací)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investic do infrastruktury pro školy s technickými, přírodovědnými a řemeslnými obory (včetně jazykové a matematické gramotnosti)</a:t>
            </a:r>
          </a:p>
          <a:p>
            <a:pPr lvl="0">
              <a:buFontTx/>
              <a:buChar char="-"/>
            </a:pPr>
            <a:endParaRPr lang="cs-CZ" sz="2400" dirty="0" smtClean="0"/>
          </a:p>
          <a:p>
            <a:pPr lvl="0">
              <a:buFontTx/>
              <a:buChar char="-"/>
            </a:pPr>
            <a:endParaRPr lang="cs-CZ" sz="240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4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3367</TotalTime>
  <Words>662</Words>
  <Application>Microsoft Office PowerPoint</Application>
  <PresentationFormat>Předvádění na obrazovce (4:3)</PresentationFormat>
  <Paragraphs>95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Prezentace aplikace PowerPoint</vt:lpstr>
      <vt:lpstr>Prezentace aplikace PowerPoint</vt:lpstr>
      <vt:lpstr>Analýza potřeb v území</vt:lpstr>
      <vt:lpstr>Analýza potřeb v území</vt:lpstr>
      <vt:lpstr>Struktura Analýzy potřeb v území</vt:lpstr>
      <vt:lpstr>Struktura analýzy potřeb v území</vt:lpstr>
      <vt:lpstr>Struktura analýzy potřeb v území</vt:lpstr>
      <vt:lpstr>Struktura analýzy potřeb v území</vt:lpstr>
      <vt:lpstr>Analýza potřeb v území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550</cp:revision>
  <dcterms:created xsi:type="dcterms:W3CDTF">2015-08-27T07:44:55Z</dcterms:created>
  <dcterms:modified xsi:type="dcterms:W3CDTF">2016-06-14T11:37:33Z</dcterms:modified>
</cp:coreProperties>
</file>