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handoutMasterIdLst>
    <p:handoutMasterId r:id="rId27"/>
  </p:handoutMasterIdLst>
  <p:sldIdLst>
    <p:sldId id="257" r:id="rId2"/>
    <p:sldId id="259" r:id="rId3"/>
    <p:sldId id="312" r:id="rId4"/>
    <p:sldId id="310" r:id="rId5"/>
    <p:sldId id="309" r:id="rId6"/>
    <p:sldId id="311" r:id="rId7"/>
    <p:sldId id="313" r:id="rId8"/>
    <p:sldId id="315" r:id="rId9"/>
    <p:sldId id="314" r:id="rId10"/>
    <p:sldId id="316" r:id="rId11"/>
    <p:sldId id="318" r:id="rId12"/>
    <p:sldId id="298" r:id="rId13"/>
    <p:sldId id="317" r:id="rId14"/>
    <p:sldId id="320" r:id="rId15"/>
    <p:sldId id="299" r:id="rId16"/>
    <p:sldId id="323" r:id="rId17"/>
    <p:sldId id="324" r:id="rId18"/>
    <p:sldId id="296" r:id="rId19"/>
    <p:sldId id="301" r:id="rId20"/>
    <p:sldId id="280" r:id="rId21"/>
    <p:sldId id="302" r:id="rId22"/>
    <p:sldId id="307" r:id="rId23"/>
    <p:sldId id="327" r:id="rId24"/>
    <p:sldId id="287" r:id="rId25"/>
  </p:sldIdLst>
  <p:sldSz cx="9144000" cy="6858000" type="screen4x3"/>
  <p:notesSz cx="6888163" cy="100203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8" Type="http://schemas.openxmlformats.org/officeDocument/2006/relationships/image" Target="../media/image24.emf"/><Relationship Id="rId13" Type="http://schemas.openxmlformats.org/officeDocument/2006/relationships/image" Target="../media/image29.emf"/><Relationship Id="rId18" Type="http://schemas.openxmlformats.org/officeDocument/2006/relationships/image" Target="../media/image34.emf"/><Relationship Id="rId3" Type="http://schemas.openxmlformats.org/officeDocument/2006/relationships/image" Target="../media/image19.emf"/><Relationship Id="rId21" Type="http://schemas.openxmlformats.org/officeDocument/2006/relationships/image" Target="../media/image37.emf"/><Relationship Id="rId7" Type="http://schemas.openxmlformats.org/officeDocument/2006/relationships/image" Target="../media/image23.emf"/><Relationship Id="rId12" Type="http://schemas.openxmlformats.org/officeDocument/2006/relationships/image" Target="../media/image28.emf"/><Relationship Id="rId17" Type="http://schemas.openxmlformats.org/officeDocument/2006/relationships/image" Target="../media/image33.emf"/><Relationship Id="rId2" Type="http://schemas.openxmlformats.org/officeDocument/2006/relationships/image" Target="../media/image18.emf"/><Relationship Id="rId16" Type="http://schemas.openxmlformats.org/officeDocument/2006/relationships/image" Target="../media/image32.emf"/><Relationship Id="rId20" Type="http://schemas.openxmlformats.org/officeDocument/2006/relationships/image" Target="../media/image36.emf"/><Relationship Id="rId1" Type="http://schemas.openxmlformats.org/officeDocument/2006/relationships/image" Target="../media/image17.emf"/><Relationship Id="rId6" Type="http://schemas.openxmlformats.org/officeDocument/2006/relationships/image" Target="../media/image22.emf"/><Relationship Id="rId11" Type="http://schemas.openxmlformats.org/officeDocument/2006/relationships/image" Target="../media/image27.emf"/><Relationship Id="rId24" Type="http://schemas.openxmlformats.org/officeDocument/2006/relationships/image" Target="../media/image40.emf"/><Relationship Id="rId5" Type="http://schemas.openxmlformats.org/officeDocument/2006/relationships/image" Target="../media/image21.emf"/><Relationship Id="rId15" Type="http://schemas.openxmlformats.org/officeDocument/2006/relationships/image" Target="../media/image31.emf"/><Relationship Id="rId23" Type="http://schemas.openxmlformats.org/officeDocument/2006/relationships/image" Target="../media/image39.emf"/><Relationship Id="rId10" Type="http://schemas.openxmlformats.org/officeDocument/2006/relationships/image" Target="../media/image26.emf"/><Relationship Id="rId19" Type="http://schemas.openxmlformats.org/officeDocument/2006/relationships/image" Target="../media/image35.emf"/><Relationship Id="rId4" Type="http://schemas.openxmlformats.org/officeDocument/2006/relationships/image" Target="../media/image20.emf"/><Relationship Id="rId9" Type="http://schemas.openxmlformats.org/officeDocument/2006/relationships/image" Target="../media/image25.emf"/><Relationship Id="rId14" Type="http://schemas.openxmlformats.org/officeDocument/2006/relationships/image" Target="../media/image30.emf"/><Relationship Id="rId22" Type="http://schemas.openxmlformats.org/officeDocument/2006/relationships/image" Target="../media/image38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871" cy="501015"/>
          </a:xfrm>
          <a:prstGeom prst="rect">
            <a:avLst/>
          </a:prstGeom>
        </p:spPr>
        <p:txBody>
          <a:bodyPr vert="horz" lIns="92007" tIns="46003" rIns="92007" bIns="46003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901698" y="0"/>
            <a:ext cx="2984871" cy="501015"/>
          </a:xfrm>
          <a:prstGeom prst="rect">
            <a:avLst/>
          </a:prstGeom>
        </p:spPr>
        <p:txBody>
          <a:bodyPr vert="horz" lIns="92007" tIns="46003" rIns="92007" bIns="46003" rtlCol="0"/>
          <a:lstStyle>
            <a:lvl1pPr algn="r">
              <a:defRPr sz="1200"/>
            </a:lvl1pPr>
          </a:lstStyle>
          <a:p>
            <a:fld id="{42C769F8-160C-4546-ADAB-E82976615356}" type="datetimeFigureOut">
              <a:rPr lang="cs-CZ" smtClean="0"/>
              <a:t>16.10.2018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9517546"/>
            <a:ext cx="2984871" cy="501015"/>
          </a:xfrm>
          <a:prstGeom prst="rect">
            <a:avLst/>
          </a:prstGeom>
        </p:spPr>
        <p:txBody>
          <a:bodyPr vert="horz" lIns="92007" tIns="46003" rIns="92007" bIns="46003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901698" y="9517546"/>
            <a:ext cx="2984871" cy="501015"/>
          </a:xfrm>
          <a:prstGeom prst="rect">
            <a:avLst/>
          </a:prstGeom>
        </p:spPr>
        <p:txBody>
          <a:bodyPr vert="horz" lIns="92007" tIns="46003" rIns="92007" bIns="46003" rtlCol="0" anchor="b"/>
          <a:lstStyle>
            <a:lvl1pPr algn="r">
              <a:defRPr sz="1200"/>
            </a:lvl1pPr>
          </a:lstStyle>
          <a:p>
            <a:fld id="{F7D4EF2A-F749-4E33-9F1F-01C7B5A0A34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044274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871" cy="501015"/>
          </a:xfrm>
          <a:prstGeom prst="rect">
            <a:avLst/>
          </a:prstGeom>
        </p:spPr>
        <p:txBody>
          <a:bodyPr vert="horz" lIns="92007" tIns="46003" rIns="92007" bIns="46003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901698" y="0"/>
            <a:ext cx="2984871" cy="501015"/>
          </a:xfrm>
          <a:prstGeom prst="rect">
            <a:avLst/>
          </a:prstGeom>
        </p:spPr>
        <p:txBody>
          <a:bodyPr vert="horz" lIns="92007" tIns="46003" rIns="92007" bIns="46003" rtlCol="0"/>
          <a:lstStyle>
            <a:lvl1pPr algn="r">
              <a:defRPr sz="1200"/>
            </a:lvl1pPr>
          </a:lstStyle>
          <a:p>
            <a:fld id="{E5F3B68E-CEC3-4546-8938-0E7136931DA4}" type="datetimeFigureOut">
              <a:rPr lang="cs-CZ" smtClean="0"/>
              <a:t>16.10.2018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941388" y="752475"/>
            <a:ext cx="5005387" cy="37560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007" tIns="46003" rIns="92007" bIns="46003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8817" y="4759643"/>
            <a:ext cx="5510530" cy="4509135"/>
          </a:xfrm>
          <a:prstGeom prst="rect">
            <a:avLst/>
          </a:prstGeom>
        </p:spPr>
        <p:txBody>
          <a:bodyPr vert="horz" lIns="92007" tIns="46003" rIns="92007" bIns="46003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517546"/>
            <a:ext cx="2984871" cy="501015"/>
          </a:xfrm>
          <a:prstGeom prst="rect">
            <a:avLst/>
          </a:prstGeom>
        </p:spPr>
        <p:txBody>
          <a:bodyPr vert="horz" lIns="92007" tIns="46003" rIns="92007" bIns="46003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901698" y="9517546"/>
            <a:ext cx="2984871" cy="501015"/>
          </a:xfrm>
          <a:prstGeom prst="rect">
            <a:avLst/>
          </a:prstGeom>
        </p:spPr>
        <p:txBody>
          <a:bodyPr vert="horz" lIns="92007" tIns="46003" rIns="92007" bIns="46003" rtlCol="0" anchor="b"/>
          <a:lstStyle>
            <a:lvl1pPr algn="r">
              <a:defRPr sz="1200"/>
            </a:lvl1pPr>
          </a:lstStyle>
          <a:p>
            <a:fld id="{414C975D-8AB5-46D7-A89F-7F896E802AA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304127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Nejvíce</a:t>
            </a:r>
            <a:r>
              <a:rPr lang="cs-CZ" baseline="0" dirty="0" smtClean="0"/>
              <a:t> roste festivalový byznys, pravidelně se opakující akce, hudební akce a nové sportovní a adrenalinové eventy (</a:t>
            </a:r>
            <a:r>
              <a:rPr lang="cs-CZ" baseline="0" dirty="0" err="1" smtClean="0"/>
              <a:t>Red</a:t>
            </a:r>
            <a:r>
              <a:rPr lang="cs-CZ" baseline="0" dirty="0" smtClean="0"/>
              <a:t> Bull) – společný rys outdoorové akce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4C975D-8AB5-46D7-A89F-7F896E802AA0}" type="slidenum">
              <a:rPr lang="cs-CZ" smtClean="0"/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0909650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TO</a:t>
            </a:r>
            <a:r>
              <a:rPr lang="cs-CZ" baseline="0" dirty="0" smtClean="0"/>
              <a:t> JE OFICIÁLNÍ BEZPEČNOSTNÍ PRIORITA – VŠECH A VŠUDE</a:t>
            </a:r>
          </a:p>
          <a:p>
            <a:endParaRPr lang="cs-CZ" baseline="0" dirty="0" smtClean="0"/>
          </a:p>
          <a:p>
            <a:r>
              <a:rPr lang="cs-CZ" baseline="0" dirty="0" smtClean="0"/>
              <a:t>ALE JAK TO VYPADÁ V REÁLU?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4C975D-8AB5-46D7-A89F-7F896E802AA0}" type="slidenum">
              <a:rPr lang="cs-CZ" smtClean="0"/>
              <a:t>20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7456022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TO</a:t>
            </a:r>
            <a:r>
              <a:rPr lang="cs-CZ" baseline="0" dirty="0" smtClean="0"/>
              <a:t> JE OFICIÁLNÍ BEZPEČNOSTNÍ PRIORITA – VŠECH A VŠUDE</a:t>
            </a:r>
          </a:p>
          <a:p>
            <a:endParaRPr lang="cs-CZ" baseline="0" dirty="0" smtClean="0"/>
          </a:p>
          <a:p>
            <a:r>
              <a:rPr lang="cs-CZ" baseline="0" dirty="0" smtClean="0"/>
              <a:t>ALE JAK TO VYPADÁ V REÁLU?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4C975D-8AB5-46D7-A89F-7F896E802AA0}" type="slidenum">
              <a:rPr lang="cs-CZ" smtClean="0"/>
              <a:t>21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7456022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4C975D-8AB5-46D7-A89F-7F896E802AA0}" type="slidenum">
              <a:rPr lang="cs-CZ" smtClean="0"/>
              <a:t>22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0827350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TO</a:t>
            </a:r>
            <a:r>
              <a:rPr lang="cs-CZ" baseline="0" dirty="0" smtClean="0"/>
              <a:t> JE OFICIÁLNÍ BEZPEČNOSTNÍ PRIORITA – VŠECH A VŠUDE</a:t>
            </a:r>
          </a:p>
          <a:p>
            <a:endParaRPr lang="cs-CZ" baseline="0" dirty="0" smtClean="0"/>
          </a:p>
          <a:p>
            <a:r>
              <a:rPr lang="cs-CZ" baseline="0" dirty="0" smtClean="0"/>
              <a:t>ALE JAK TO VYPADÁ V REÁLU?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4C975D-8AB5-46D7-A89F-7F896E802AA0}" type="slidenum">
              <a:rPr lang="cs-CZ" smtClean="0"/>
              <a:t>23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745602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Nejvíce</a:t>
            </a:r>
            <a:r>
              <a:rPr lang="cs-CZ" baseline="0" dirty="0" smtClean="0"/>
              <a:t> roste festivalový byznys, pravidelně se opakující akce, hudební akce a nové sportovní a adrenalinové eventy (</a:t>
            </a:r>
            <a:r>
              <a:rPr lang="cs-CZ" baseline="0" dirty="0" err="1" smtClean="0"/>
              <a:t>Red</a:t>
            </a:r>
            <a:r>
              <a:rPr lang="cs-CZ" baseline="0" dirty="0" smtClean="0"/>
              <a:t> Bull) – společný rys outdoorové akce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4C975D-8AB5-46D7-A89F-7F896E802AA0}" type="slidenum">
              <a:rPr lang="cs-CZ" smtClean="0"/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090965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Indický svátek barev HOLI</a:t>
            </a:r>
            <a:r>
              <a:rPr lang="cs-CZ" baseline="0" dirty="0" smtClean="0"/>
              <a:t> – už se slaví nejen v Indii, populární u bílé mladé populace</a:t>
            </a:r>
          </a:p>
          <a:p>
            <a:r>
              <a:rPr lang="cs-CZ" baseline="0" dirty="0" err="1" smtClean="0"/>
              <a:t>ÚKlIDOVÁ</a:t>
            </a:r>
            <a:r>
              <a:rPr lang="cs-CZ" baseline="0" dirty="0" smtClean="0"/>
              <a:t> SLUŽBA SI UŽIJE – a ALERGICI  A ASTMATICI ROVNĚŽ !!! DÝCHACÍ KOLAPSY UPROSTŘED DAVU…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4C975D-8AB5-46D7-A89F-7F896E802AA0}" type="slidenum">
              <a:rPr lang="cs-CZ" smtClean="0"/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7363480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Nejvíce</a:t>
            </a:r>
            <a:r>
              <a:rPr lang="cs-CZ" baseline="0" dirty="0" smtClean="0"/>
              <a:t> roste festivalový byznys, pravidelně se opakující akce, hudební akce a nové sportovní a adrenalinové eventy (</a:t>
            </a:r>
            <a:r>
              <a:rPr lang="cs-CZ" baseline="0" dirty="0" err="1" smtClean="0"/>
              <a:t>Red</a:t>
            </a:r>
            <a:r>
              <a:rPr lang="cs-CZ" baseline="0" dirty="0" smtClean="0"/>
              <a:t> Bull) – společný rys outdoorové akce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4C975D-8AB5-46D7-A89F-7F896E802AA0}" type="slidenum">
              <a:rPr lang="cs-CZ" smtClean="0"/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090965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Sport  - </a:t>
            </a:r>
            <a:r>
              <a:rPr lang="cs-CZ" dirty="0" err="1" smtClean="0"/>
              <a:t>Ferret</a:t>
            </a:r>
            <a:r>
              <a:rPr lang="cs-CZ" dirty="0" smtClean="0"/>
              <a:t> </a:t>
            </a:r>
            <a:r>
              <a:rPr lang="cs-CZ" dirty="0" err="1" smtClean="0"/>
              <a:t>legging</a:t>
            </a:r>
            <a:r>
              <a:rPr lang="cs-CZ" dirty="0" smtClean="0"/>
              <a:t> – Fretky v kalhotách</a:t>
            </a:r>
            <a:r>
              <a:rPr lang="cs-CZ" baseline="0" dirty="0" smtClean="0"/>
              <a:t> – sport vznikl  1970 v UK,  dostal se do USA, </a:t>
            </a:r>
            <a:r>
              <a:rPr lang="cs-CZ" baseline="0" dirty="0" err="1" smtClean="0"/>
              <a:t>Richmond</a:t>
            </a:r>
            <a:r>
              <a:rPr lang="cs-CZ" baseline="0" dirty="0" smtClean="0"/>
              <a:t>, Virginia – 2003 – 2990 světový šampionát </a:t>
            </a:r>
          </a:p>
          <a:p>
            <a:r>
              <a:rPr lang="cs-CZ" baseline="0" dirty="0" smtClean="0"/>
              <a:t>2 FRETKY DO UZAVŘENÝCH NOHAVIC</a:t>
            </a:r>
          </a:p>
          <a:p>
            <a:r>
              <a:rPr lang="cs-CZ" baseline="0" dirty="0" smtClean="0"/>
              <a:t>– rekord 40 sekund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4C975D-8AB5-46D7-A89F-7F896E802AA0}" type="slidenum">
              <a:rPr lang="cs-CZ" smtClean="0"/>
              <a:t>11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6300123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4C975D-8AB5-46D7-A89F-7F896E802AA0}" type="slidenum">
              <a:rPr lang="cs-CZ" smtClean="0"/>
              <a:t>12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0909650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4C975D-8AB5-46D7-A89F-7F896E802AA0}" type="slidenum">
              <a:rPr lang="cs-CZ" smtClean="0"/>
              <a:t>15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0909650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4C975D-8AB5-46D7-A89F-7F896E802AA0}" type="slidenum">
              <a:rPr lang="cs-CZ" smtClean="0"/>
              <a:t>16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0909650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NĚKTEŘÍ HODNĚ, JINÍ MÉNĚ…ALE HLAVNĚ ŽÁDNÝ</a:t>
            </a:r>
            <a:r>
              <a:rPr lang="cs-CZ" baseline="0" dirty="0" smtClean="0"/>
              <a:t> UČENÝ Z NEBE NESPADL, NEMÁM TO NIKOMU ZA ZLÉ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4C975D-8AB5-46D7-A89F-7F896E802AA0}" type="slidenum">
              <a:rPr lang="cs-CZ" smtClean="0"/>
              <a:t>18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090965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7C7FBE-85FC-4DF1-B4DA-D60FBD7EEAFA}" type="datetimeFigureOut">
              <a:rPr lang="cs-CZ" smtClean="0"/>
              <a:t>16.10.2018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83B4B-1CD0-4456-B5C2-4DC0B15B511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418955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7C7FBE-85FC-4DF1-B4DA-D60FBD7EEAFA}" type="datetimeFigureOut">
              <a:rPr lang="cs-CZ" smtClean="0"/>
              <a:t>16.10.2018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83B4B-1CD0-4456-B5C2-4DC0B15B511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31952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7C7FBE-85FC-4DF1-B4DA-D60FBD7EEAFA}" type="datetimeFigureOut">
              <a:rPr lang="cs-CZ" smtClean="0"/>
              <a:t>16.10.2018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83B4B-1CD0-4456-B5C2-4DC0B15B511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228851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7C7FBE-85FC-4DF1-B4DA-D60FBD7EEAFA}" type="datetimeFigureOut">
              <a:rPr lang="cs-CZ" smtClean="0"/>
              <a:t>16.10.2018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83B4B-1CD0-4456-B5C2-4DC0B15B511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156419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7C7FBE-85FC-4DF1-B4DA-D60FBD7EEAFA}" type="datetimeFigureOut">
              <a:rPr lang="cs-CZ" smtClean="0"/>
              <a:t>16.10.2018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83B4B-1CD0-4456-B5C2-4DC0B15B511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996388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7C7FBE-85FC-4DF1-B4DA-D60FBD7EEAFA}" type="datetimeFigureOut">
              <a:rPr lang="cs-CZ" smtClean="0"/>
              <a:t>16.10.2018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83B4B-1CD0-4456-B5C2-4DC0B15B511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658115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7C7FBE-85FC-4DF1-B4DA-D60FBD7EEAFA}" type="datetimeFigureOut">
              <a:rPr lang="cs-CZ" smtClean="0"/>
              <a:t>16.10.2018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83B4B-1CD0-4456-B5C2-4DC0B15B511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615769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7C7FBE-85FC-4DF1-B4DA-D60FBD7EEAFA}" type="datetimeFigureOut">
              <a:rPr lang="cs-CZ" smtClean="0"/>
              <a:t>16.10.2018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83B4B-1CD0-4456-B5C2-4DC0B15B511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658794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7C7FBE-85FC-4DF1-B4DA-D60FBD7EEAFA}" type="datetimeFigureOut">
              <a:rPr lang="cs-CZ" smtClean="0"/>
              <a:t>16.10.2018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83B4B-1CD0-4456-B5C2-4DC0B15B511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270132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7C7FBE-85FC-4DF1-B4DA-D60FBD7EEAFA}" type="datetimeFigureOut">
              <a:rPr lang="cs-CZ" smtClean="0"/>
              <a:t>16.10.2018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83B4B-1CD0-4456-B5C2-4DC0B15B511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131507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7C7FBE-85FC-4DF1-B4DA-D60FBD7EEAFA}" type="datetimeFigureOut">
              <a:rPr lang="cs-CZ" smtClean="0"/>
              <a:t>16.10.2018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83B4B-1CD0-4456-B5C2-4DC0B15B511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857921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7C7FBE-85FC-4DF1-B4DA-D60FBD7EEAFA}" type="datetimeFigureOut">
              <a:rPr lang="cs-CZ" smtClean="0"/>
              <a:t>16.10.2018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483B4B-1CD0-4456-B5C2-4DC0B15B511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788787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3" Type="http://schemas.openxmlformats.org/officeDocument/2006/relationships/image" Target="../media/image21.emf"/><Relationship Id="rId18" Type="http://schemas.openxmlformats.org/officeDocument/2006/relationships/oleObject" Target="file:///C:\DISK%20G\a%20-%20DOVERVILLE\KONFERENCE%20-%20EVENTOV&#193;\KBE%202017\V&#253;kres1.vsdx\Drawing\~Str&#225;nka-1\Pole.7" TargetMode="External"/><Relationship Id="rId26" Type="http://schemas.openxmlformats.org/officeDocument/2006/relationships/oleObject" Target="file:///C:\DISK%20G\a%20-%20DOVERVILLE\KONFERENCE%20-%20EVENTOV&#193;\KBE%202017\V&#253;kres1.vsdx\Drawing\~Str&#225;nka-1\Pole.4" TargetMode="External"/><Relationship Id="rId39" Type="http://schemas.openxmlformats.org/officeDocument/2006/relationships/oleObject" Target="file:///C:\DISK%20G\a%20-%20DOVERVILLE\KONFERENCE%20-%20EVENTOV&#193;\KBE%202017\V&#253;kres1.vsdx\Drawing\~Str&#225;nka-1\Pole.25" TargetMode="External"/><Relationship Id="rId3" Type="http://schemas.openxmlformats.org/officeDocument/2006/relationships/notesSlide" Target="../notesSlides/notesSlide12.xml"/><Relationship Id="rId21" Type="http://schemas.openxmlformats.org/officeDocument/2006/relationships/image" Target="../media/image25.emf"/><Relationship Id="rId34" Type="http://schemas.openxmlformats.org/officeDocument/2006/relationships/image" Target="../media/image32.emf"/><Relationship Id="rId42" Type="http://schemas.openxmlformats.org/officeDocument/2006/relationships/image" Target="../media/image36.emf"/><Relationship Id="rId47" Type="http://schemas.openxmlformats.org/officeDocument/2006/relationships/oleObject" Target="file:///C:\DISK%20G\a%20-%20DOVERVILLE\KONFERENCE%20-%20EVENTOV&#193;\KBE%202017\V&#253;kres1.vsdx\Drawing\~Str&#225;nka-1\Pole.31" TargetMode="External"/><Relationship Id="rId50" Type="http://schemas.openxmlformats.org/officeDocument/2006/relationships/image" Target="../media/image40.emf"/><Relationship Id="rId7" Type="http://schemas.openxmlformats.org/officeDocument/2006/relationships/image" Target="../media/image18.emf"/><Relationship Id="rId12" Type="http://schemas.openxmlformats.org/officeDocument/2006/relationships/oleObject" Target="file:///C:\DISK%20G\a%20-%20DOVERVILLE\KONFERENCE%20-%20EVENTOV&#193;\KBE%202017\V&#253;kres1.vsdx\Drawing\~Str&#225;nka-1\Pole.3" TargetMode="External"/><Relationship Id="rId17" Type="http://schemas.openxmlformats.org/officeDocument/2006/relationships/image" Target="../media/image23.emf"/><Relationship Id="rId25" Type="http://schemas.openxmlformats.org/officeDocument/2006/relationships/image" Target="../media/image27.emf"/><Relationship Id="rId33" Type="http://schemas.openxmlformats.org/officeDocument/2006/relationships/oleObject" Target="file:///C:\DISK%20G\a%20-%20DOVERVILLE\KONFERENCE%20-%20EVENTOV&#193;\KBE%202017\V&#253;kres1.vsdx\Drawing\~Str&#225;nka-1\Pole.23" TargetMode="External"/><Relationship Id="rId38" Type="http://schemas.openxmlformats.org/officeDocument/2006/relationships/image" Target="../media/image34.emf"/><Relationship Id="rId46" Type="http://schemas.openxmlformats.org/officeDocument/2006/relationships/image" Target="../media/image38.emf"/><Relationship Id="rId2" Type="http://schemas.openxmlformats.org/officeDocument/2006/relationships/slideLayout" Target="../slideLayouts/slideLayout7.xml"/><Relationship Id="rId16" Type="http://schemas.openxmlformats.org/officeDocument/2006/relationships/oleObject" Target="file:///C:\DISK%20G\a%20-%20DOVERVILLE\KONFERENCE%20-%20EVENTOV&#193;\KBE%202017\V&#253;kres1.vsdx\Drawing\~Str&#225;nka-1\Pole.20" TargetMode="External"/><Relationship Id="rId20" Type="http://schemas.openxmlformats.org/officeDocument/2006/relationships/oleObject" Target="file:///C:\DISK%20G\a%20-%20DOVERVILLE\KONFERENCE%20-%20EVENTOV&#193;\KBE%202017\V&#253;kres1.vsdx\Drawing\~Str&#225;nka-1\Pole.5" TargetMode="External"/><Relationship Id="rId29" Type="http://schemas.openxmlformats.org/officeDocument/2006/relationships/image" Target="../media/image29.emf"/><Relationship Id="rId41" Type="http://schemas.openxmlformats.org/officeDocument/2006/relationships/oleObject" Target="file:///C:\DISK%20G\a%20-%20DOVERVILLE\KONFERENCE%20-%20EVENTOV&#193;\KBE%202017\V&#253;kres1.vsdx\Drawing\~Str&#225;nka-1\Pole.26" TargetMode="External"/><Relationship Id="rId1" Type="http://schemas.openxmlformats.org/officeDocument/2006/relationships/vmlDrawing" Target="../drawings/vmlDrawing1.vml"/><Relationship Id="rId6" Type="http://schemas.openxmlformats.org/officeDocument/2006/relationships/oleObject" Target="file:///C:\DISK%20G\a%20-%20DOVERVILLE\KONFERENCE%20-%20EVENTOV&#193;\KBE%202017\V&#253;kres1.vsdx\Drawing\~Str&#225;nka-1\Pole.2" TargetMode="External"/><Relationship Id="rId11" Type="http://schemas.openxmlformats.org/officeDocument/2006/relationships/image" Target="../media/image20.emf"/><Relationship Id="rId24" Type="http://schemas.openxmlformats.org/officeDocument/2006/relationships/oleObject" Target="file:///C:\DISK%20G\a%20-%20DOVERVILLE\KONFERENCE%20-%20EVENTOV&#193;\KBE%202017\V&#253;kres1.vsdx\Drawing\~Str&#225;nka-1\Pole.6" TargetMode="External"/><Relationship Id="rId32" Type="http://schemas.openxmlformats.org/officeDocument/2006/relationships/image" Target="../media/image31.emf"/><Relationship Id="rId37" Type="http://schemas.openxmlformats.org/officeDocument/2006/relationships/oleObject" Target="file:///C:\DISK%20G\a%20-%20DOVERVILLE\KONFERENCE%20-%20EVENTOV&#193;\KBE%202017\V&#253;kres1.vsdx\Drawing\~Str&#225;nka-1\Pole.27" TargetMode="External"/><Relationship Id="rId40" Type="http://schemas.openxmlformats.org/officeDocument/2006/relationships/image" Target="../media/image35.emf"/><Relationship Id="rId45" Type="http://schemas.openxmlformats.org/officeDocument/2006/relationships/oleObject" Target="file:///C:\DISK%20G\a%20-%20DOVERVILLE\KONFERENCE%20-%20EVENTOV&#193;\KBE%202017\V&#253;kres1.vsdx\Drawing\~Str&#225;nka-1\Pole.29" TargetMode="External"/><Relationship Id="rId5" Type="http://schemas.openxmlformats.org/officeDocument/2006/relationships/image" Target="../media/image17.emf"/><Relationship Id="rId15" Type="http://schemas.openxmlformats.org/officeDocument/2006/relationships/image" Target="../media/image22.emf"/><Relationship Id="rId23" Type="http://schemas.openxmlformats.org/officeDocument/2006/relationships/image" Target="../media/image26.emf"/><Relationship Id="rId28" Type="http://schemas.openxmlformats.org/officeDocument/2006/relationships/oleObject" Target="file:///C:\DISK%20G\a%20-%20DOVERVILLE\KONFERENCE%20-%20EVENTOV&#193;\KBE%202017\V&#253;kres1.vsdx\Drawing\~Str&#225;nka-1\Pole.17" TargetMode="External"/><Relationship Id="rId36" Type="http://schemas.openxmlformats.org/officeDocument/2006/relationships/image" Target="../media/image33.emf"/><Relationship Id="rId49" Type="http://schemas.openxmlformats.org/officeDocument/2006/relationships/oleObject" Target="file:///C:\DISK%20G\a%20-%20DOVERVILLE\KONFERENCE%20-%20EVENTOV&#193;\KBE%202017\V&#253;kres1.vsdx\Drawing\~Str&#225;nka-1\Pole.24" TargetMode="External"/><Relationship Id="rId10" Type="http://schemas.openxmlformats.org/officeDocument/2006/relationships/oleObject" Target="file:///C:\DISK%20G\a%20-%20DOVERVILLE\KONFERENCE%20-%20EVENTOV&#193;\KBE%202017\V&#253;kres1.vsdx\Drawing\~Str&#225;nka-1\Pole.18" TargetMode="External"/><Relationship Id="rId19" Type="http://schemas.openxmlformats.org/officeDocument/2006/relationships/image" Target="../media/image24.emf"/><Relationship Id="rId31" Type="http://schemas.openxmlformats.org/officeDocument/2006/relationships/image" Target="../media/image30.emf"/><Relationship Id="rId44" Type="http://schemas.openxmlformats.org/officeDocument/2006/relationships/image" Target="../media/image37.emf"/><Relationship Id="rId4" Type="http://schemas.openxmlformats.org/officeDocument/2006/relationships/oleObject" Target="file:///C:\DISK%20G\a%20-%20DOVERVILLE\KONFERENCE%20-%20EVENTOV&#193;\KBE%202017\V&#253;kres1.vsdx\Drawing\~Str&#225;nka-1\Pole.8" TargetMode="External"/><Relationship Id="rId9" Type="http://schemas.openxmlformats.org/officeDocument/2006/relationships/image" Target="../media/image19.emf"/><Relationship Id="rId14" Type="http://schemas.openxmlformats.org/officeDocument/2006/relationships/oleObject" Target="file:///C:\DISK%20G\a%20-%20DOVERVILLE\KONFERENCE%20-%20EVENTOV&#193;\KBE%202017\V&#253;kres1.vsdx\Drawing\~Str&#225;nka-1\Pole" TargetMode="External"/><Relationship Id="rId22" Type="http://schemas.openxmlformats.org/officeDocument/2006/relationships/oleObject" Target="file:///C:\DISK%20G\a%20-%20DOVERVILLE\KONFERENCE%20-%20EVENTOV&#193;\KBE%202017\V&#253;kres1.vsdx\Drawing\~Str&#225;nka-1\Pole.22" TargetMode="External"/><Relationship Id="rId27" Type="http://schemas.openxmlformats.org/officeDocument/2006/relationships/image" Target="../media/image28.emf"/><Relationship Id="rId30" Type="http://schemas.openxmlformats.org/officeDocument/2006/relationships/oleObject" Target="file:///C:\DISK%20G\a%20-%20DOVERVILLE\KONFERENCE%20-%20EVENTOV&#193;\KBE%202017\V&#253;kres1.vsdx\Drawing\~Str&#225;nka-1\Pole.21" TargetMode="External"/><Relationship Id="rId35" Type="http://schemas.openxmlformats.org/officeDocument/2006/relationships/oleObject" Target="file:///C:\DISK%20G\a%20-%20DOVERVILLE\KONFERENCE%20-%20EVENTOV&#193;\KBE%202017\V&#253;kres1.vsdx\Drawing\~Str&#225;nka-1\Pole.28" TargetMode="External"/><Relationship Id="rId43" Type="http://schemas.openxmlformats.org/officeDocument/2006/relationships/oleObject" Target="file:///C:\DISK%20G\a%20-%20DOVERVILLE\KONFERENCE%20-%20EVENTOV&#193;\KBE%202017\V&#253;kres1.vsdx\Drawing\~Str&#225;nka-1\Pole.30" TargetMode="External"/><Relationship Id="rId48" Type="http://schemas.openxmlformats.org/officeDocument/2006/relationships/image" Target="../media/image39.emf"/><Relationship Id="rId8" Type="http://schemas.openxmlformats.org/officeDocument/2006/relationships/oleObject" Target="file:///C:\DISK%20G\a%20-%20DOVERVILLE\KONFERENCE%20-%20EVENTOV&#193;\KBE%202017\V&#253;kres1.vsdx\Drawing\~Str&#225;nka-1\Pole.19" TargetMode="Externa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www.mvcr.cz/cthh/clanek/ke-stazeni-bezpecnostni-standardy-pro-poradatele-sportovnich-kulturnich-a-spolecenskych-akci.aspx" TargetMode="Externa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délník 3"/>
          <p:cNvSpPr/>
          <p:nvPr/>
        </p:nvSpPr>
        <p:spPr>
          <a:xfrm>
            <a:off x="3851920" y="5589240"/>
            <a:ext cx="518457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400" b="1" dirty="0" smtClean="0"/>
              <a:t>Veronika FÁBEROVÁ</a:t>
            </a:r>
          </a:p>
          <a:p>
            <a:r>
              <a:rPr lang="cs-CZ" sz="2400" b="1" dirty="0" smtClean="0">
                <a:solidFill>
                  <a:schemeClr val="accent6"/>
                </a:solidFill>
                <a:latin typeface="Arial Black" panose="020B0A04020102020204" pitchFamily="34" charset="0"/>
              </a:rPr>
              <a:t>Žádný učený z eventového nebe nespadl</a:t>
            </a:r>
            <a:endParaRPr lang="cs-CZ" sz="2400" b="1" dirty="0">
              <a:solidFill>
                <a:schemeClr val="accent6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4578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Výsledek obrázku pro pamplon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25691"/>
            <a:ext cx="8297155" cy="55199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Obrázek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4126" y="5845628"/>
            <a:ext cx="2364275" cy="996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9236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Výsledek obrázku pro ferret leggi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465190"/>
            <a:ext cx="8008293" cy="43702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Výsledek obrázku pro ferret leggi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16632"/>
            <a:ext cx="4176464" cy="31361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Obrázek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4126" y="5845628"/>
            <a:ext cx="2364275" cy="996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304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 idx="4294967295"/>
          </p:nvPr>
        </p:nvSpPr>
        <p:spPr>
          <a:xfrm>
            <a:off x="2339752" y="2564904"/>
            <a:ext cx="6480720" cy="3168352"/>
          </a:xfrm>
        </p:spPr>
        <p:txBody>
          <a:bodyPr>
            <a:normAutofit fontScale="90000"/>
          </a:bodyPr>
          <a:lstStyle/>
          <a:p>
            <a:pPr algn="l"/>
            <a:r>
              <a:rPr lang="cs-CZ" sz="2000" dirty="0" smtClean="0">
                <a:latin typeface="Arial Narrow" panose="020B0606020202030204" pitchFamily="34" charset="0"/>
              </a:rPr>
              <a:t/>
            </a:r>
            <a:br>
              <a:rPr lang="cs-CZ" sz="2000" dirty="0" smtClean="0">
                <a:latin typeface="Arial Narrow" panose="020B0606020202030204" pitchFamily="34" charset="0"/>
              </a:rPr>
            </a:br>
            <a:r>
              <a:rPr lang="cs-CZ" sz="2000" dirty="0">
                <a:latin typeface="Arial Narrow" panose="020B0606020202030204" pitchFamily="34" charset="0"/>
              </a:rPr>
              <a:t/>
            </a:r>
            <a:br>
              <a:rPr lang="cs-CZ" sz="2000" dirty="0">
                <a:latin typeface="Arial Narrow" panose="020B0606020202030204" pitchFamily="34" charset="0"/>
              </a:rPr>
            </a:br>
            <a:r>
              <a:rPr lang="cs-CZ" sz="2000" dirty="0" smtClean="0">
                <a:latin typeface="Arial Narrow" panose="020B0606020202030204" pitchFamily="34" charset="0"/>
              </a:rPr>
              <a:t/>
            </a:r>
            <a:br>
              <a:rPr lang="cs-CZ" sz="2000" dirty="0" smtClean="0">
                <a:latin typeface="Arial Narrow" panose="020B0606020202030204" pitchFamily="34" charset="0"/>
              </a:rPr>
            </a:br>
            <a:r>
              <a:rPr lang="cs-CZ" sz="2000" dirty="0">
                <a:latin typeface="Arial Narrow" panose="020B0606020202030204" pitchFamily="34" charset="0"/>
              </a:rPr>
              <a:t/>
            </a:r>
            <a:br>
              <a:rPr lang="cs-CZ" sz="2000" dirty="0">
                <a:latin typeface="Arial Narrow" panose="020B0606020202030204" pitchFamily="34" charset="0"/>
              </a:rPr>
            </a:br>
            <a:r>
              <a:rPr lang="cs-CZ" sz="2000" dirty="0" smtClean="0">
                <a:latin typeface="Arial Narrow" panose="020B0606020202030204" pitchFamily="34" charset="0"/>
              </a:rPr>
              <a:t/>
            </a:r>
            <a:br>
              <a:rPr lang="cs-CZ" sz="2000" dirty="0" smtClean="0">
                <a:latin typeface="Arial Narrow" panose="020B0606020202030204" pitchFamily="34" charset="0"/>
              </a:rPr>
            </a:br>
            <a:r>
              <a:rPr lang="cs-CZ" sz="2000" dirty="0">
                <a:latin typeface="Arial Narrow" panose="020B0606020202030204" pitchFamily="34" charset="0"/>
              </a:rPr>
              <a:t/>
            </a:r>
            <a:br>
              <a:rPr lang="cs-CZ" sz="2000" dirty="0">
                <a:latin typeface="Arial Narrow" panose="020B0606020202030204" pitchFamily="34" charset="0"/>
              </a:rPr>
            </a:br>
            <a:r>
              <a:rPr lang="cs-CZ" sz="2000" dirty="0" smtClean="0">
                <a:latin typeface="Arial Narrow" panose="020B0606020202030204" pitchFamily="34" charset="0"/>
              </a:rPr>
              <a:t/>
            </a:r>
            <a:br>
              <a:rPr lang="cs-CZ" sz="2000" dirty="0" smtClean="0">
                <a:latin typeface="Arial Narrow" panose="020B0606020202030204" pitchFamily="34" charset="0"/>
              </a:rPr>
            </a:br>
            <a:r>
              <a:rPr lang="cs-CZ" sz="2000" dirty="0">
                <a:latin typeface="Arial Narrow" panose="020B0606020202030204" pitchFamily="34" charset="0"/>
              </a:rPr>
              <a:t/>
            </a:r>
            <a:br>
              <a:rPr lang="cs-CZ" sz="2000" dirty="0">
                <a:latin typeface="Arial Narrow" panose="020B0606020202030204" pitchFamily="34" charset="0"/>
              </a:rPr>
            </a:br>
            <a:r>
              <a:rPr lang="cs-CZ" sz="2000" dirty="0" smtClean="0">
                <a:latin typeface="Arial Narrow" panose="020B0606020202030204" pitchFamily="34" charset="0"/>
              </a:rPr>
              <a:t/>
            </a:r>
            <a:br>
              <a:rPr lang="cs-CZ" sz="2000" dirty="0" smtClean="0">
                <a:latin typeface="Arial Narrow" panose="020B0606020202030204" pitchFamily="34" charset="0"/>
              </a:rPr>
            </a:br>
            <a:r>
              <a:rPr lang="cs-CZ" sz="2000" dirty="0" smtClean="0">
                <a:latin typeface="Arial Narrow" panose="020B0606020202030204" pitchFamily="34" charset="0"/>
              </a:rPr>
              <a:t/>
            </a:r>
            <a:br>
              <a:rPr lang="cs-CZ" sz="2000" dirty="0" smtClean="0">
                <a:latin typeface="Arial Narrow" panose="020B0606020202030204" pitchFamily="34" charset="0"/>
              </a:rPr>
            </a:br>
            <a:r>
              <a:rPr lang="cs-CZ" sz="2000" dirty="0">
                <a:latin typeface="Arial Narrow" panose="020B0606020202030204" pitchFamily="34" charset="0"/>
              </a:rPr>
              <a:t/>
            </a:r>
            <a:br>
              <a:rPr lang="cs-CZ" sz="2000" dirty="0">
                <a:latin typeface="Arial Narrow" panose="020B0606020202030204" pitchFamily="34" charset="0"/>
              </a:rPr>
            </a:br>
            <a:r>
              <a:rPr lang="cs-CZ" sz="2000" dirty="0" smtClean="0">
                <a:latin typeface="Arial Narrow" panose="020B0606020202030204" pitchFamily="34" charset="0"/>
              </a:rPr>
              <a:t/>
            </a:r>
            <a:br>
              <a:rPr lang="cs-CZ" sz="2000" dirty="0" smtClean="0">
                <a:latin typeface="Arial Narrow" panose="020B0606020202030204" pitchFamily="34" charset="0"/>
              </a:rPr>
            </a:br>
            <a:r>
              <a:rPr lang="cs-CZ" sz="2000" dirty="0">
                <a:latin typeface="Arial Narrow" panose="020B0606020202030204" pitchFamily="34" charset="0"/>
              </a:rPr>
              <a:t/>
            </a:r>
            <a:br>
              <a:rPr lang="cs-CZ" sz="2000" dirty="0">
                <a:latin typeface="Arial Narrow" panose="020B0606020202030204" pitchFamily="34" charset="0"/>
              </a:rPr>
            </a:br>
            <a:r>
              <a:rPr lang="cs-CZ" sz="2000" dirty="0" smtClean="0">
                <a:latin typeface="Arial Narrow" panose="020B0606020202030204" pitchFamily="34" charset="0"/>
              </a:rPr>
              <a:t/>
            </a:r>
            <a:br>
              <a:rPr lang="cs-CZ" sz="2000" dirty="0" smtClean="0">
                <a:latin typeface="Arial Narrow" panose="020B0606020202030204" pitchFamily="34" charset="0"/>
              </a:rPr>
            </a:br>
            <a:r>
              <a:rPr lang="cs-CZ" sz="2000" dirty="0">
                <a:latin typeface="Arial Narrow" panose="020B0606020202030204" pitchFamily="34" charset="0"/>
              </a:rPr>
              <a:t/>
            </a:r>
            <a:br>
              <a:rPr lang="cs-CZ" sz="2000" dirty="0">
                <a:latin typeface="Arial Narrow" panose="020B0606020202030204" pitchFamily="34" charset="0"/>
              </a:rPr>
            </a:br>
            <a:r>
              <a:rPr lang="cs-CZ" sz="2000" dirty="0" smtClean="0">
                <a:latin typeface="Arial Narrow" panose="020B0606020202030204" pitchFamily="34" charset="0"/>
              </a:rPr>
              <a:t/>
            </a:r>
            <a:br>
              <a:rPr lang="cs-CZ" sz="2000" dirty="0" smtClean="0">
                <a:latin typeface="Arial Narrow" panose="020B0606020202030204" pitchFamily="34" charset="0"/>
              </a:rPr>
            </a:br>
            <a:r>
              <a:rPr lang="cs-CZ" sz="2000" dirty="0">
                <a:latin typeface="Arial Narrow" panose="020B0606020202030204" pitchFamily="34" charset="0"/>
              </a:rPr>
              <a:t/>
            </a:r>
            <a:br>
              <a:rPr lang="cs-CZ" sz="2000" dirty="0">
                <a:latin typeface="Arial Narrow" panose="020B0606020202030204" pitchFamily="34" charset="0"/>
              </a:rPr>
            </a:br>
            <a:r>
              <a:rPr lang="cs-CZ" sz="2000" dirty="0" smtClean="0">
                <a:latin typeface="Arial Narrow" panose="020B0606020202030204" pitchFamily="34" charset="0"/>
              </a:rPr>
              <a:t/>
            </a:r>
            <a:br>
              <a:rPr lang="cs-CZ" sz="2000" dirty="0" smtClean="0">
                <a:latin typeface="Arial Narrow" panose="020B0606020202030204" pitchFamily="34" charset="0"/>
              </a:rPr>
            </a:br>
            <a:endParaRPr lang="cs-CZ" sz="2000" dirty="0">
              <a:latin typeface="Arial Narrow" panose="020B0606020202030204" pitchFamily="34" charset="0"/>
            </a:endParaRPr>
          </a:p>
        </p:txBody>
      </p:sp>
      <p:sp>
        <p:nvSpPr>
          <p:cNvPr id="3" name="Nadpis 1"/>
          <p:cNvSpPr txBox="1">
            <a:spLocks/>
          </p:cNvSpPr>
          <p:nvPr/>
        </p:nvSpPr>
        <p:spPr>
          <a:xfrm>
            <a:off x="1701780" y="3768218"/>
            <a:ext cx="7772400" cy="16348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2000" smtClean="0">
                <a:latin typeface="Arial Narrow" panose="020B0606020202030204" pitchFamily="34" charset="0"/>
              </a:rPr>
              <a:t/>
            </a:r>
            <a:br>
              <a:rPr lang="cs-CZ" sz="2000" smtClean="0">
                <a:latin typeface="Arial Narrow" panose="020B0606020202030204" pitchFamily="34" charset="0"/>
              </a:rPr>
            </a:br>
            <a:endParaRPr lang="cs-CZ" sz="2000" dirty="0">
              <a:latin typeface="Arial Narrow" panose="020B0606020202030204" pitchFamily="34" charset="0"/>
            </a:endParaRPr>
          </a:p>
        </p:txBody>
      </p:sp>
      <p:sp>
        <p:nvSpPr>
          <p:cNvPr id="4" name="Obdélník 3"/>
          <p:cNvSpPr/>
          <p:nvPr/>
        </p:nvSpPr>
        <p:spPr>
          <a:xfrm>
            <a:off x="2483768" y="2060848"/>
            <a:ext cx="655272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400" b="1" dirty="0" smtClean="0">
                <a:solidFill>
                  <a:schemeClr val="accent6"/>
                </a:solidFill>
                <a:latin typeface="Arial Black" panose="020B0A04020102020204" pitchFamily="34" charset="0"/>
              </a:rPr>
              <a:t> </a:t>
            </a:r>
            <a:endParaRPr lang="cs-CZ" sz="2000" b="1" dirty="0">
              <a:latin typeface="Arial Black" panose="020B0A04020102020204" pitchFamily="34" charset="0"/>
            </a:endParaRPr>
          </a:p>
          <a:p>
            <a:r>
              <a:rPr lang="cs-CZ" sz="2000" b="1" dirty="0" smtClean="0">
                <a:latin typeface="Arial Black" panose="020B0A04020102020204" pitchFamily="34" charset="0"/>
              </a:rPr>
              <a:t>    </a:t>
            </a:r>
            <a:endParaRPr lang="cs-CZ" sz="2800" dirty="0" smtClean="0"/>
          </a:p>
        </p:txBody>
      </p:sp>
      <p:sp>
        <p:nvSpPr>
          <p:cNvPr id="5" name="Obdélník 4"/>
          <p:cNvSpPr/>
          <p:nvPr/>
        </p:nvSpPr>
        <p:spPr>
          <a:xfrm>
            <a:off x="2555776" y="2204864"/>
            <a:ext cx="6408712" cy="30162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cs-CZ" sz="4000" b="1" dirty="0" smtClean="0">
              <a:solidFill>
                <a:schemeClr val="accent6"/>
              </a:solidFill>
              <a:latin typeface="Arial Black" panose="020B0A04020102020204" pitchFamily="34" charset="0"/>
            </a:endParaRPr>
          </a:p>
          <a:p>
            <a:r>
              <a:rPr lang="cs-CZ" sz="4000" b="1" dirty="0" smtClean="0">
                <a:solidFill>
                  <a:schemeClr val="accent6"/>
                </a:solidFill>
                <a:latin typeface="Arial Black" panose="020B0A04020102020204" pitchFamily="34" charset="0"/>
              </a:rPr>
              <a:t>BEZPEČNOST NA EVENTECH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endParaRPr lang="cs-CZ" sz="1400" b="1" dirty="0" smtClean="0">
              <a:solidFill>
                <a:schemeClr val="accent6"/>
              </a:solidFill>
              <a:latin typeface="Arial Black" panose="020B0A04020102020204" pitchFamily="34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endParaRPr lang="cs-CZ" sz="1400" b="1" dirty="0">
              <a:solidFill>
                <a:schemeClr val="accent6"/>
              </a:solidFill>
              <a:latin typeface="Arial Black" panose="020B0A04020102020204" pitchFamily="34" charset="0"/>
            </a:endParaRPr>
          </a:p>
          <a:p>
            <a:endParaRPr lang="cs-CZ" sz="1400" b="1" dirty="0">
              <a:solidFill>
                <a:schemeClr val="accent6"/>
              </a:solidFill>
              <a:latin typeface="Arial Black" panose="020B0A04020102020204" pitchFamily="34" charset="0"/>
            </a:endParaRPr>
          </a:p>
          <a:p>
            <a:endParaRPr lang="cs-CZ" sz="1400" b="1" dirty="0">
              <a:solidFill>
                <a:schemeClr val="accent6"/>
              </a:solidFill>
              <a:latin typeface="Arial Black" panose="020B0A04020102020204" pitchFamily="34" charset="0"/>
            </a:endParaRPr>
          </a:p>
          <a:p>
            <a:r>
              <a:rPr lang="cs-CZ" sz="1400" b="1" dirty="0">
                <a:solidFill>
                  <a:schemeClr val="accent6"/>
                </a:solidFill>
                <a:latin typeface="Arial Black" panose="020B0A0402010202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583631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4126" y="5845628"/>
            <a:ext cx="2364275" cy="996704"/>
          </a:xfrm>
          <a:prstGeom prst="rect">
            <a:avLst/>
          </a:prstGeom>
        </p:spPr>
      </p:pic>
      <p:pic>
        <p:nvPicPr>
          <p:cNvPr id="3" name="Picture 2" descr="C:\Users\Veronika.Faberova\Downloads\Chart_Q5_160928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38677"/>
            <a:ext cx="8784976" cy="5923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Obrázek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5877" y="1685028"/>
            <a:ext cx="2088230" cy="618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1105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Veronika.Faberova\Downloads\Chart_Q9_160928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68055"/>
            <a:ext cx="8442683" cy="6433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Obrázek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4126" y="5845628"/>
            <a:ext cx="2364275" cy="996704"/>
          </a:xfrm>
          <a:prstGeom prst="rect">
            <a:avLst/>
          </a:prstGeom>
        </p:spPr>
      </p:pic>
      <p:pic>
        <p:nvPicPr>
          <p:cNvPr id="4" name="Obrázek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3412" y="2676406"/>
            <a:ext cx="1858898" cy="5308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0747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 idx="4294967295"/>
          </p:nvPr>
        </p:nvSpPr>
        <p:spPr>
          <a:xfrm>
            <a:off x="2339752" y="2564904"/>
            <a:ext cx="6480720" cy="3168352"/>
          </a:xfrm>
        </p:spPr>
        <p:txBody>
          <a:bodyPr>
            <a:normAutofit fontScale="90000"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cs-CZ" sz="2000" dirty="0" smtClean="0">
                <a:latin typeface="Arial Narrow" panose="020B0606020202030204" pitchFamily="34" charset="0"/>
              </a:rPr>
              <a:t>I</a:t>
            </a:r>
            <a:br>
              <a:rPr lang="cs-CZ" sz="2000" dirty="0" smtClean="0">
                <a:latin typeface="Arial Narrow" panose="020B0606020202030204" pitchFamily="34" charset="0"/>
              </a:rPr>
            </a:br>
            <a:r>
              <a:rPr lang="cs-CZ" sz="2000" dirty="0">
                <a:latin typeface="Arial Narrow" panose="020B0606020202030204" pitchFamily="34" charset="0"/>
              </a:rPr>
              <a:t/>
            </a:r>
            <a:br>
              <a:rPr lang="cs-CZ" sz="2000" dirty="0">
                <a:latin typeface="Arial Narrow" panose="020B0606020202030204" pitchFamily="34" charset="0"/>
              </a:rPr>
            </a:br>
            <a:r>
              <a:rPr lang="cs-CZ" sz="2000" dirty="0" smtClean="0">
                <a:latin typeface="Arial Narrow" panose="020B0606020202030204" pitchFamily="34" charset="0"/>
              </a:rPr>
              <a:t/>
            </a:r>
            <a:br>
              <a:rPr lang="cs-CZ" sz="2000" dirty="0" smtClean="0">
                <a:latin typeface="Arial Narrow" panose="020B0606020202030204" pitchFamily="34" charset="0"/>
              </a:rPr>
            </a:br>
            <a:r>
              <a:rPr lang="cs-CZ" sz="2000" dirty="0">
                <a:latin typeface="Arial Narrow" panose="020B0606020202030204" pitchFamily="34" charset="0"/>
              </a:rPr>
              <a:t/>
            </a:r>
            <a:br>
              <a:rPr lang="cs-CZ" sz="2000" dirty="0">
                <a:latin typeface="Arial Narrow" panose="020B0606020202030204" pitchFamily="34" charset="0"/>
              </a:rPr>
            </a:br>
            <a:r>
              <a:rPr lang="cs-CZ" sz="2000" dirty="0" smtClean="0">
                <a:latin typeface="Arial Narrow" panose="020B0606020202030204" pitchFamily="34" charset="0"/>
              </a:rPr>
              <a:t/>
            </a:r>
            <a:br>
              <a:rPr lang="cs-CZ" sz="2000" dirty="0" smtClean="0">
                <a:latin typeface="Arial Narrow" panose="020B0606020202030204" pitchFamily="34" charset="0"/>
              </a:rPr>
            </a:br>
            <a:r>
              <a:rPr lang="cs-CZ" sz="2000" dirty="0">
                <a:latin typeface="Arial Narrow" panose="020B0606020202030204" pitchFamily="34" charset="0"/>
              </a:rPr>
              <a:t/>
            </a:r>
            <a:br>
              <a:rPr lang="cs-CZ" sz="2000" dirty="0">
                <a:latin typeface="Arial Narrow" panose="020B0606020202030204" pitchFamily="34" charset="0"/>
              </a:rPr>
            </a:br>
            <a:r>
              <a:rPr lang="cs-CZ" sz="2000" dirty="0" smtClean="0">
                <a:latin typeface="Arial Narrow" panose="020B0606020202030204" pitchFamily="34" charset="0"/>
              </a:rPr>
              <a:t/>
            </a:r>
            <a:br>
              <a:rPr lang="cs-CZ" sz="2000" dirty="0" smtClean="0">
                <a:latin typeface="Arial Narrow" panose="020B0606020202030204" pitchFamily="34" charset="0"/>
              </a:rPr>
            </a:br>
            <a:r>
              <a:rPr lang="cs-CZ" sz="2000" dirty="0">
                <a:latin typeface="Arial Narrow" panose="020B0606020202030204" pitchFamily="34" charset="0"/>
              </a:rPr>
              <a:t/>
            </a:r>
            <a:br>
              <a:rPr lang="cs-CZ" sz="2000" dirty="0">
                <a:latin typeface="Arial Narrow" panose="020B0606020202030204" pitchFamily="34" charset="0"/>
              </a:rPr>
            </a:br>
            <a:r>
              <a:rPr lang="cs-CZ" sz="2000" dirty="0" smtClean="0">
                <a:latin typeface="Arial Narrow" panose="020B0606020202030204" pitchFamily="34" charset="0"/>
              </a:rPr>
              <a:t/>
            </a:r>
            <a:br>
              <a:rPr lang="cs-CZ" sz="2000" dirty="0" smtClean="0">
                <a:latin typeface="Arial Narrow" panose="020B0606020202030204" pitchFamily="34" charset="0"/>
              </a:rPr>
            </a:br>
            <a:r>
              <a:rPr lang="cs-CZ" sz="2000" dirty="0" smtClean="0">
                <a:latin typeface="Arial Narrow" panose="020B0606020202030204" pitchFamily="34" charset="0"/>
              </a:rPr>
              <a:t/>
            </a:r>
            <a:br>
              <a:rPr lang="cs-CZ" sz="2000" dirty="0" smtClean="0">
                <a:latin typeface="Arial Narrow" panose="020B0606020202030204" pitchFamily="34" charset="0"/>
              </a:rPr>
            </a:br>
            <a:r>
              <a:rPr lang="cs-CZ" sz="2000" dirty="0">
                <a:latin typeface="Arial Narrow" panose="020B0606020202030204" pitchFamily="34" charset="0"/>
              </a:rPr>
              <a:t/>
            </a:r>
            <a:br>
              <a:rPr lang="cs-CZ" sz="2000" dirty="0">
                <a:latin typeface="Arial Narrow" panose="020B0606020202030204" pitchFamily="34" charset="0"/>
              </a:rPr>
            </a:br>
            <a:r>
              <a:rPr lang="cs-CZ" sz="2000" dirty="0" smtClean="0">
                <a:latin typeface="Arial Narrow" panose="020B0606020202030204" pitchFamily="34" charset="0"/>
              </a:rPr>
              <a:t/>
            </a:r>
            <a:br>
              <a:rPr lang="cs-CZ" sz="2000" dirty="0" smtClean="0">
                <a:latin typeface="Arial Narrow" panose="020B0606020202030204" pitchFamily="34" charset="0"/>
              </a:rPr>
            </a:br>
            <a:r>
              <a:rPr lang="cs-CZ" sz="2000" dirty="0">
                <a:latin typeface="Arial Narrow" panose="020B0606020202030204" pitchFamily="34" charset="0"/>
              </a:rPr>
              <a:t/>
            </a:r>
            <a:br>
              <a:rPr lang="cs-CZ" sz="2000" dirty="0">
                <a:latin typeface="Arial Narrow" panose="020B0606020202030204" pitchFamily="34" charset="0"/>
              </a:rPr>
            </a:br>
            <a:r>
              <a:rPr lang="cs-CZ" sz="2000" dirty="0" smtClean="0">
                <a:latin typeface="Arial Narrow" panose="020B0606020202030204" pitchFamily="34" charset="0"/>
              </a:rPr>
              <a:t/>
            </a:r>
            <a:br>
              <a:rPr lang="cs-CZ" sz="2000" dirty="0" smtClean="0">
                <a:latin typeface="Arial Narrow" panose="020B0606020202030204" pitchFamily="34" charset="0"/>
              </a:rPr>
            </a:br>
            <a:r>
              <a:rPr lang="cs-CZ" sz="2000" dirty="0">
                <a:latin typeface="Arial Narrow" panose="020B0606020202030204" pitchFamily="34" charset="0"/>
              </a:rPr>
              <a:t/>
            </a:r>
            <a:br>
              <a:rPr lang="cs-CZ" sz="2000" dirty="0">
                <a:latin typeface="Arial Narrow" panose="020B0606020202030204" pitchFamily="34" charset="0"/>
              </a:rPr>
            </a:br>
            <a:r>
              <a:rPr lang="cs-CZ" sz="2000" dirty="0" smtClean="0">
                <a:latin typeface="Arial Narrow" panose="020B0606020202030204" pitchFamily="34" charset="0"/>
              </a:rPr>
              <a:t/>
            </a:r>
            <a:br>
              <a:rPr lang="cs-CZ" sz="2000" dirty="0" smtClean="0">
                <a:latin typeface="Arial Narrow" panose="020B0606020202030204" pitchFamily="34" charset="0"/>
              </a:rPr>
            </a:br>
            <a:r>
              <a:rPr lang="cs-CZ" sz="2000" dirty="0">
                <a:latin typeface="Arial Narrow" panose="020B0606020202030204" pitchFamily="34" charset="0"/>
              </a:rPr>
              <a:t/>
            </a:r>
            <a:br>
              <a:rPr lang="cs-CZ" sz="2000" dirty="0">
                <a:latin typeface="Arial Narrow" panose="020B0606020202030204" pitchFamily="34" charset="0"/>
              </a:rPr>
            </a:br>
            <a:r>
              <a:rPr lang="cs-CZ" sz="2000" dirty="0" smtClean="0">
                <a:latin typeface="Arial Narrow" panose="020B0606020202030204" pitchFamily="34" charset="0"/>
              </a:rPr>
              <a:t/>
            </a:r>
            <a:br>
              <a:rPr lang="cs-CZ" sz="2000" dirty="0" smtClean="0">
                <a:latin typeface="Arial Narrow" panose="020B0606020202030204" pitchFamily="34" charset="0"/>
              </a:rPr>
            </a:br>
            <a:endParaRPr lang="cs-CZ" sz="2000" dirty="0">
              <a:latin typeface="Arial Narrow" panose="020B0606020202030204" pitchFamily="34" charset="0"/>
            </a:endParaRPr>
          </a:p>
        </p:txBody>
      </p:sp>
      <p:sp>
        <p:nvSpPr>
          <p:cNvPr id="3" name="Nadpis 1"/>
          <p:cNvSpPr txBox="1">
            <a:spLocks/>
          </p:cNvSpPr>
          <p:nvPr/>
        </p:nvSpPr>
        <p:spPr>
          <a:xfrm>
            <a:off x="1701780" y="3768218"/>
            <a:ext cx="7772400" cy="16348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2000" smtClean="0">
                <a:latin typeface="Arial Narrow" panose="020B0606020202030204" pitchFamily="34" charset="0"/>
              </a:rPr>
              <a:t/>
            </a:r>
            <a:br>
              <a:rPr lang="cs-CZ" sz="2000" smtClean="0">
                <a:latin typeface="Arial Narrow" panose="020B0606020202030204" pitchFamily="34" charset="0"/>
              </a:rPr>
            </a:br>
            <a:endParaRPr lang="cs-CZ" sz="2000" dirty="0">
              <a:latin typeface="Arial Narrow" panose="020B0606020202030204" pitchFamily="34" charset="0"/>
            </a:endParaRPr>
          </a:p>
        </p:txBody>
      </p:sp>
      <p:sp>
        <p:nvSpPr>
          <p:cNvPr id="4" name="Obdélník 3"/>
          <p:cNvSpPr/>
          <p:nvPr/>
        </p:nvSpPr>
        <p:spPr>
          <a:xfrm>
            <a:off x="2483768" y="2060848"/>
            <a:ext cx="655272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400" b="1" dirty="0" smtClean="0">
                <a:solidFill>
                  <a:schemeClr val="accent6"/>
                </a:solidFill>
                <a:latin typeface="Arial Black" panose="020B0A04020102020204" pitchFamily="34" charset="0"/>
              </a:rPr>
              <a:t> </a:t>
            </a:r>
            <a:endParaRPr lang="cs-CZ" sz="2000" b="1" dirty="0">
              <a:latin typeface="Arial Black" panose="020B0A04020102020204" pitchFamily="34" charset="0"/>
            </a:endParaRPr>
          </a:p>
          <a:p>
            <a:r>
              <a:rPr lang="cs-CZ" sz="2000" b="1" dirty="0" smtClean="0">
                <a:latin typeface="Arial Black" panose="020B0A04020102020204" pitchFamily="34" charset="0"/>
              </a:rPr>
              <a:t>    </a:t>
            </a:r>
            <a:endParaRPr lang="cs-CZ" sz="2800" dirty="0" smtClean="0"/>
          </a:p>
        </p:txBody>
      </p:sp>
      <p:sp>
        <p:nvSpPr>
          <p:cNvPr id="5" name="Obdélník 4"/>
          <p:cNvSpPr/>
          <p:nvPr/>
        </p:nvSpPr>
        <p:spPr>
          <a:xfrm>
            <a:off x="2555776" y="2204864"/>
            <a:ext cx="6408712" cy="46782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4000" b="1" dirty="0" smtClean="0">
                <a:solidFill>
                  <a:schemeClr val="accent6"/>
                </a:solidFill>
                <a:latin typeface="Arial Black" panose="020B0A04020102020204" pitchFamily="34" charset="0"/>
              </a:rPr>
              <a:t>Pozorování trendů</a:t>
            </a:r>
          </a:p>
          <a:p>
            <a:r>
              <a:rPr lang="cs-CZ" sz="4000" b="1" dirty="0" smtClean="0">
                <a:solidFill>
                  <a:schemeClr val="accent6"/>
                </a:solidFill>
                <a:latin typeface="Arial Black" panose="020B0A04020102020204" pitchFamily="34" charset="0"/>
              </a:rPr>
              <a:t>CO SE ZLEPŠUJE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cs-CZ" b="1" dirty="0" smtClean="0">
                <a:latin typeface="Arial Black" panose="020B0A04020102020204" pitchFamily="34" charset="0"/>
              </a:rPr>
              <a:t>Znalosti </a:t>
            </a:r>
            <a:r>
              <a:rPr lang="cs-CZ" b="1" dirty="0">
                <a:latin typeface="Arial Black" panose="020B0A04020102020204" pitchFamily="34" charset="0"/>
              </a:rPr>
              <a:t>a dovednosti profi eventové agentury v bezpečnostní problematice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cs-CZ" b="1" dirty="0">
                <a:latin typeface="Arial Black" panose="020B0A04020102020204" pitchFamily="34" charset="0"/>
              </a:rPr>
              <a:t>Eventové agentury se učí od zahraniční konkurence – zahraničních akcí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cs-CZ" b="1" dirty="0">
                <a:latin typeface="Arial Black" panose="020B0A04020102020204" pitchFamily="34" charset="0"/>
              </a:rPr>
              <a:t>Řada bezp. opatření je brána už jako automatická součást organizačních opatření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cs-CZ" b="1" dirty="0">
                <a:latin typeface="Arial Black" panose="020B0A04020102020204" pitchFamily="34" charset="0"/>
              </a:rPr>
              <a:t>Technické vybavení, aplikace, přenos informací, komunikační systém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cs-CZ" b="1" dirty="0">
                <a:latin typeface="Arial Black" panose="020B0A04020102020204" pitchFamily="34" charset="0"/>
              </a:rPr>
              <a:t>Povědomí o možných rizicích 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endParaRPr lang="cs-CZ" sz="1400" b="1" dirty="0">
              <a:solidFill>
                <a:schemeClr val="accent6"/>
              </a:solidFill>
              <a:latin typeface="Arial Black" panose="020B0A04020102020204" pitchFamily="34" charset="0"/>
            </a:endParaRPr>
          </a:p>
          <a:p>
            <a:endParaRPr lang="cs-CZ" sz="1400" b="1" dirty="0">
              <a:solidFill>
                <a:schemeClr val="accent6"/>
              </a:solidFill>
              <a:latin typeface="Arial Black" panose="020B0A04020102020204" pitchFamily="34" charset="0"/>
            </a:endParaRPr>
          </a:p>
          <a:p>
            <a:endParaRPr lang="cs-CZ" sz="1400" b="1" dirty="0">
              <a:solidFill>
                <a:schemeClr val="accent6"/>
              </a:solidFill>
              <a:latin typeface="Arial Black" panose="020B0A04020102020204" pitchFamily="34" charset="0"/>
            </a:endParaRPr>
          </a:p>
          <a:p>
            <a:r>
              <a:rPr lang="cs-CZ" sz="1400" b="1" dirty="0">
                <a:solidFill>
                  <a:schemeClr val="accent6"/>
                </a:solidFill>
                <a:latin typeface="Arial Black" panose="020B0A0402010202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469907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 idx="4294967295"/>
          </p:nvPr>
        </p:nvSpPr>
        <p:spPr>
          <a:xfrm>
            <a:off x="2339752" y="2564904"/>
            <a:ext cx="6480720" cy="3168352"/>
          </a:xfrm>
        </p:spPr>
        <p:txBody>
          <a:bodyPr>
            <a:normAutofit fontScale="90000"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cs-CZ" sz="2000" dirty="0" smtClean="0">
                <a:latin typeface="Arial Narrow" panose="020B0606020202030204" pitchFamily="34" charset="0"/>
              </a:rPr>
              <a:t>I</a:t>
            </a:r>
            <a:br>
              <a:rPr lang="cs-CZ" sz="2000" dirty="0" smtClean="0">
                <a:latin typeface="Arial Narrow" panose="020B0606020202030204" pitchFamily="34" charset="0"/>
              </a:rPr>
            </a:br>
            <a:r>
              <a:rPr lang="cs-CZ" sz="2000" dirty="0">
                <a:latin typeface="Arial Narrow" panose="020B0606020202030204" pitchFamily="34" charset="0"/>
              </a:rPr>
              <a:t/>
            </a:r>
            <a:br>
              <a:rPr lang="cs-CZ" sz="2000" dirty="0">
                <a:latin typeface="Arial Narrow" panose="020B0606020202030204" pitchFamily="34" charset="0"/>
              </a:rPr>
            </a:br>
            <a:r>
              <a:rPr lang="cs-CZ" sz="2000" dirty="0" smtClean="0">
                <a:latin typeface="Arial Narrow" panose="020B0606020202030204" pitchFamily="34" charset="0"/>
              </a:rPr>
              <a:t/>
            </a:r>
            <a:br>
              <a:rPr lang="cs-CZ" sz="2000" dirty="0" smtClean="0">
                <a:latin typeface="Arial Narrow" panose="020B0606020202030204" pitchFamily="34" charset="0"/>
              </a:rPr>
            </a:br>
            <a:r>
              <a:rPr lang="cs-CZ" sz="2000" dirty="0">
                <a:latin typeface="Arial Narrow" panose="020B0606020202030204" pitchFamily="34" charset="0"/>
              </a:rPr>
              <a:t/>
            </a:r>
            <a:br>
              <a:rPr lang="cs-CZ" sz="2000" dirty="0">
                <a:latin typeface="Arial Narrow" panose="020B0606020202030204" pitchFamily="34" charset="0"/>
              </a:rPr>
            </a:br>
            <a:r>
              <a:rPr lang="cs-CZ" sz="2000" dirty="0" smtClean="0">
                <a:latin typeface="Arial Narrow" panose="020B0606020202030204" pitchFamily="34" charset="0"/>
              </a:rPr>
              <a:t/>
            </a:r>
            <a:br>
              <a:rPr lang="cs-CZ" sz="2000" dirty="0" smtClean="0">
                <a:latin typeface="Arial Narrow" panose="020B0606020202030204" pitchFamily="34" charset="0"/>
              </a:rPr>
            </a:br>
            <a:r>
              <a:rPr lang="cs-CZ" sz="2000" dirty="0">
                <a:latin typeface="Arial Narrow" panose="020B0606020202030204" pitchFamily="34" charset="0"/>
              </a:rPr>
              <a:t/>
            </a:r>
            <a:br>
              <a:rPr lang="cs-CZ" sz="2000" dirty="0">
                <a:latin typeface="Arial Narrow" panose="020B0606020202030204" pitchFamily="34" charset="0"/>
              </a:rPr>
            </a:br>
            <a:r>
              <a:rPr lang="cs-CZ" sz="2000" dirty="0" smtClean="0">
                <a:latin typeface="Arial Narrow" panose="020B0606020202030204" pitchFamily="34" charset="0"/>
              </a:rPr>
              <a:t/>
            </a:r>
            <a:br>
              <a:rPr lang="cs-CZ" sz="2000" dirty="0" smtClean="0">
                <a:latin typeface="Arial Narrow" panose="020B0606020202030204" pitchFamily="34" charset="0"/>
              </a:rPr>
            </a:br>
            <a:r>
              <a:rPr lang="cs-CZ" sz="2000" dirty="0">
                <a:latin typeface="Arial Narrow" panose="020B0606020202030204" pitchFamily="34" charset="0"/>
              </a:rPr>
              <a:t/>
            </a:r>
            <a:br>
              <a:rPr lang="cs-CZ" sz="2000" dirty="0">
                <a:latin typeface="Arial Narrow" panose="020B0606020202030204" pitchFamily="34" charset="0"/>
              </a:rPr>
            </a:br>
            <a:r>
              <a:rPr lang="cs-CZ" sz="2000" dirty="0" smtClean="0">
                <a:latin typeface="Arial Narrow" panose="020B0606020202030204" pitchFamily="34" charset="0"/>
              </a:rPr>
              <a:t/>
            </a:r>
            <a:br>
              <a:rPr lang="cs-CZ" sz="2000" dirty="0" smtClean="0">
                <a:latin typeface="Arial Narrow" panose="020B0606020202030204" pitchFamily="34" charset="0"/>
              </a:rPr>
            </a:br>
            <a:r>
              <a:rPr lang="cs-CZ" sz="2000" dirty="0" smtClean="0">
                <a:latin typeface="Arial Narrow" panose="020B0606020202030204" pitchFamily="34" charset="0"/>
              </a:rPr>
              <a:t/>
            </a:r>
            <a:br>
              <a:rPr lang="cs-CZ" sz="2000" dirty="0" smtClean="0">
                <a:latin typeface="Arial Narrow" panose="020B0606020202030204" pitchFamily="34" charset="0"/>
              </a:rPr>
            </a:br>
            <a:r>
              <a:rPr lang="cs-CZ" sz="2000" dirty="0">
                <a:latin typeface="Arial Narrow" panose="020B0606020202030204" pitchFamily="34" charset="0"/>
              </a:rPr>
              <a:t/>
            </a:r>
            <a:br>
              <a:rPr lang="cs-CZ" sz="2000" dirty="0">
                <a:latin typeface="Arial Narrow" panose="020B0606020202030204" pitchFamily="34" charset="0"/>
              </a:rPr>
            </a:br>
            <a:r>
              <a:rPr lang="cs-CZ" sz="2000" dirty="0" smtClean="0">
                <a:latin typeface="Arial Narrow" panose="020B0606020202030204" pitchFamily="34" charset="0"/>
              </a:rPr>
              <a:t/>
            </a:r>
            <a:br>
              <a:rPr lang="cs-CZ" sz="2000" dirty="0" smtClean="0">
                <a:latin typeface="Arial Narrow" panose="020B0606020202030204" pitchFamily="34" charset="0"/>
              </a:rPr>
            </a:br>
            <a:r>
              <a:rPr lang="cs-CZ" sz="2000" dirty="0">
                <a:latin typeface="Arial Narrow" panose="020B0606020202030204" pitchFamily="34" charset="0"/>
              </a:rPr>
              <a:t/>
            </a:r>
            <a:br>
              <a:rPr lang="cs-CZ" sz="2000" dirty="0">
                <a:latin typeface="Arial Narrow" panose="020B0606020202030204" pitchFamily="34" charset="0"/>
              </a:rPr>
            </a:br>
            <a:r>
              <a:rPr lang="cs-CZ" sz="2000" dirty="0" smtClean="0">
                <a:latin typeface="Arial Narrow" panose="020B0606020202030204" pitchFamily="34" charset="0"/>
              </a:rPr>
              <a:t/>
            </a:r>
            <a:br>
              <a:rPr lang="cs-CZ" sz="2000" dirty="0" smtClean="0">
                <a:latin typeface="Arial Narrow" panose="020B0606020202030204" pitchFamily="34" charset="0"/>
              </a:rPr>
            </a:br>
            <a:r>
              <a:rPr lang="cs-CZ" sz="2000" dirty="0">
                <a:latin typeface="Arial Narrow" panose="020B0606020202030204" pitchFamily="34" charset="0"/>
              </a:rPr>
              <a:t/>
            </a:r>
            <a:br>
              <a:rPr lang="cs-CZ" sz="2000" dirty="0">
                <a:latin typeface="Arial Narrow" panose="020B0606020202030204" pitchFamily="34" charset="0"/>
              </a:rPr>
            </a:br>
            <a:r>
              <a:rPr lang="cs-CZ" sz="2000" dirty="0" smtClean="0">
                <a:latin typeface="Arial Narrow" panose="020B0606020202030204" pitchFamily="34" charset="0"/>
              </a:rPr>
              <a:t/>
            </a:r>
            <a:br>
              <a:rPr lang="cs-CZ" sz="2000" dirty="0" smtClean="0">
                <a:latin typeface="Arial Narrow" panose="020B0606020202030204" pitchFamily="34" charset="0"/>
              </a:rPr>
            </a:br>
            <a:r>
              <a:rPr lang="cs-CZ" sz="2000" dirty="0">
                <a:latin typeface="Arial Narrow" panose="020B0606020202030204" pitchFamily="34" charset="0"/>
              </a:rPr>
              <a:t/>
            </a:r>
            <a:br>
              <a:rPr lang="cs-CZ" sz="2000" dirty="0">
                <a:latin typeface="Arial Narrow" panose="020B0606020202030204" pitchFamily="34" charset="0"/>
              </a:rPr>
            </a:br>
            <a:r>
              <a:rPr lang="cs-CZ" sz="2000" dirty="0" smtClean="0">
                <a:latin typeface="Arial Narrow" panose="020B0606020202030204" pitchFamily="34" charset="0"/>
              </a:rPr>
              <a:t/>
            </a:r>
            <a:br>
              <a:rPr lang="cs-CZ" sz="2000" dirty="0" smtClean="0">
                <a:latin typeface="Arial Narrow" panose="020B0606020202030204" pitchFamily="34" charset="0"/>
              </a:rPr>
            </a:br>
            <a:endParaRPr lang="cs-CZ" sz="2000" dirty="0">
              <a:latin typeface="Arial Narrow" panose="020B0606020202030204" pitchFamily="34" charset="0"/>
            </a:endParaRPr>
          </a:p>
        </p:txBody>
      </p:sp>
      <p:sp>
        <p:nvSpPr>
          <p:cNvPr id="3" name="Nadpis 1"/>
          <p:cNvSpPr txBox="1">
            <a:spLocks/>
          </p:cNvSpPr>
          <p:nvPr/>
        </p:nvSpPr>
        <p:spPr>
          <a:xfrm>
            <a:off x="1701780" y="3768218"/>
            <a:ext cx="7772400" cy="16348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2000" smtClean="0">
                <a:latin typeface="Arial Narrow" panose="020B0606020202030204" pitchFamily="34" charset="0"/>
              </a:rPr>
              <a:t/>
            </a:r>
            <a:br>
              <a:rPr lang="cs-CZ" sz="2000" smtClean="0">
                <a:latin typeface="Arial Narrow" panose="020B0606020202030204" pitchFamily="34" charset="0"/>
              </a:rPr>
            </a:br>
            <a:endParaRPr lang="cs-CZ" sz="2000" dirty="0">
              <a:latin typeface="Arial Narrow" panose="020B0606020202030204" pitchFamily="34" charset="0"/>
            </a:endParaRPr>
          </a:p>
        </p:txBody>
      </p:sp>
      <p:sp>
        <p:nvSpPr>
          <p:cNvPr id="4" name="Obdélník 3"/>
          <p:cNvSpPr/>
          <p:nvPr/>
        </p:nvSpPr>
        <p:spPr>
          <a:xfrm>
            <a:off x="2483768" y="2060848"/>
            <a:ext cx="655272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400" b="1" dirty="0" smtClean="0">
                <a:solidFill>
                  <a:schemeClr val="accent6"/>
                </a:solidFill>
                <a:latin typeface="Arial Black" panose="020B0A04020102020204" pitchFamily="34" charset="0"/>
              </a:rPr>
              <a:t> </a:t>
            </a:r>
            <a:endParaRPr lang="cs-CZ" sz="2000" b="1" dirty="0">
              <a:latin typeface="Arial Black" panose="020B0A04020102020204" pitchFamily="34" charset="0"/>
            </a:endParaRPr>
          </a:p>
          <a:p>
            <a:r>
              <a:rPr lang="cs-CZ" sz="2000" b="1" dirty="0" smtClean="0">
                <a:latin typeface="Arial Black" panose="020B0A04020102020204" pitchFamily="34" charset="0"/>
              </a:rPr>
              <a:t>    </a:t>
            </a:r>
            <a:endParaRPr lang="cs-CZ" sz="2800" dirty="0" smtClean="0"/>
          </a:p>
        </p:txBody>
      </p:sp>
      <p:sp>
        <p:nvSpPr>
          <p:cNvPr id="5" name="Obdélník 4"/>
          <p:cNvSpPr/>
          <p:nvPr/>
        </p:nvSpPr>
        <p:spPr>
          <a:xfrm>
            <a:off x="2555776" y="2204864"/>
            <a:ext cx="6408712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4000" b="1" dirty="0" smtClean="0">
                <a:solidFill>
                  <a:schemeClr val="accent6"/>
                </a:solidFill>
                <a:latin typeface="Arial Black" panose="020B0A04020102020204" pitchFamily="34" charset="0"/>
              </a:rPr>
              <a:t>Pozorování trendů</a:t>
            </a:r>
          </a:p>
          <a:p>
            <a:r>
              <a:rPr lang="cs-CZ" sz="4000" b="1" dirty="0" smtClean="0">
                <a:solidFill>
                  <a:schemeClr val="accent6"/>
                </a:solidFill>
                <a:latin typeface="Arial Black" panose="020B0A04020102020204" pitchFamily="34" charset="0"/>
              </a:rPr>
              <a:t>CO SE ZHORŠUJE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cs-CZ" b="1" dirty="0" smtClean="0">
                <a:latin typeface="Arial Black" panose="020B0A04020102020204" pitchFamily="34" charset="0"/>
              </a:rPr>
              <a:t>Podceňování některých rizik „TO U NÁS NEHROZÍ“ 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cs-CZ" b="1" dirty="0" smtClean="0">
                <a:latin typeface="Arial Black" panose="020B0A04020102020204" pitchFamily="34" charset="0"/>
              </a:rPr>
              <a:t>Kvalita a připravenost bezpečnostního personálu (pořadatelská služba)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cs-CZ" b="1" dirty="0" smtClean="0">
                <a:latin typeface="Arial Black" panose="020B0A04020102020204" pitchFamily="34" charset="0"/>
              </a:rPr>
              <a:t>Vyšší požadavky na policejní asistenci (velké akce, fotbal)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cs-CZ" b="1" dirty="0" smtClean="0">
                <a:latin typeface="Arial Black" panose="020B0A04020102020204" pitchFamily="34" charset="0"/>
              </a:rPr>
              <a:t>NÁVŠTĚVNÍCI NEJSOU OCHOTNI PŘIJMOUT ZODPOVĚDNOST ZA SVOU BEZPEČNOST, očekávají, že vše je povinností pořadatele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endParaRPr lang="cs-CZ" sz="1400" b="1" dirty="0" smtClean="0">
              <a:solidFill>
                <a:schemeClr val="accent6"/>
              </a:solidFill>
              <a:latin typeface="Arial Black" panose="020B0A04020102020204" pitchFamily="34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endParaRPr lang="cs-CZ" sz="1400" b="1" dirty="0">
              <a:solidFill>
                <a:schemeClr val="accent6"/>
              </a:solidFill>
              <a:latin typeface="Arial Black" panose="020B0A04020102020204" pitchFamily="34" charset="0"/>
            </a:endParaRPr>
          </a:p>
          <a:p>
            <a:endParaRPr lang="cs-CZ" sz="1400" b="1" dirty="0">
              <a:solidFill>
                <a:schemeClr val="accent6"/>
              </a:solidFill>
              <a:latin typeface="Arial Black" panose="020B0A04020102020204" pitchFamily="34" charset="0"/>
            </a:endParaRPr>
          </a:p>
          <a:p>
            <a:endParaRPr lang="cs-CZ" sz="1400" b="1" dirty="0">
              <a:solidFill>
                <a:schemeClr val="accent6"/>
              </a:solidFill>
              <a:latin typeface="Arial Black" panose="020B0A04020102020204" pitchFamily="34" charset="0"/>
            </a:endParaRPr>
          </a:p>
          <a:p>
            <a:r>
              <a:rPr lang="cs-CZ" sz="1400" b="1" dirty="0">
                <a:solidFill>
                  <a:schemeClr val="accent6"/>
                </a:solidFill>
                <a:latin typeface="Arial Black" panose="020B0A0402010202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297349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Veronika.Faberova\Downloads\Chart_Q3_160928 (1)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971" y="-27384"/>
            <a:ext cx="8941029" cy="6741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Obrázek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4126" y="5845628"/>
            <a:ext cx="2364275" cy="996704"/>
          </a:xfrm>
          <a:prstGeom prst="rect">
            <a:avLst/>
          </a:prstGeom>
        </p:spPr>
      </p:pic>
      <p:pic>
        <p:nvPicPr>
          <p:cNvPr id="4" name="Obrázek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9370" y="1556792"/>
            <a:ext cx="2088230" cy="618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4667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 idx="4294967295"/>
          </p:nvPr>
        </p:nvSpPr>
        <p:spPr>
          <a:xfrm>
            <a:off x="2339752" y="2564904"/>
            <a:ext cx="6480720" cy="3168352"/>
          </a:xfrm>
        </p:spPr>
        <p:txBody>
          <a:bodyPr>
            <a:normAutofit fontScale="90000"/>
          </a:bodyPr>
          <a:lstStyle/>
          <a:p>
            <a:pPr algn="l"/>
            <a:r>
              <a:rPr lang="cs-CZ" sz="2000" dirty="0" smtClean="0">
                <a:latin typeface="Arial Narrow" panose="020B0606020202030204" pitchFamily="34" charset="0"/>
              </a:rPr>
              <a:t>I</a:t>
            </a:r>
            <a:br>
              <a:rPr lang="cs-CZ" sz="2000" dirty="0" smtClean="0">
                <a:latin typeface="Arial Narrow" panose="020B0606020202030204" pitchFamily="34" charset="0"/>
              </a:rPr>
            </a:br>
            <a:r>
              <a:rPr lang="cs-CZ" sz="2000" dirty="0">
                <a:latin typeface="Arial Narrow" panose="020B0606020202030204" pitchFamily="34" charset="0"/>
              </a:rPr>
              <a:t/>
            </a:r>
            <a:br>
              <a:rPr lang="cs-CZ" sz="2000" dirty="0">
                <a:latin typeface="Arial Narrow" panose="020B0606020202030204" pitchFamily="34" charset="0"/>
              </a:rPr>
            </a:br>
            <a:r>
              <a:rPr lang="cs-CZ" sz="2000" dirty="0" smtClean="0">
                <a:latin typeface="Arial Narrow" panose="020B0606020202030204" pitchFamily="34" charset="0"/>
              </a:rPr>
              <a:t/>
            </a:r>
            <a:br>
              <a:rPr lang="cs-CZ" sz="2000" dirty="0" smtClean="0">
                <a:latin typeface="Arial Narrow" panose="020B0606020202030204" pitchFamily="34" charset="0"/>
              </a:rPr>
            </a:br>
            <a:r>
              <a:rPr lang="cs-CZ" sz="2000" dirty="0">
                <a:latin typeface="Arial Narrow" panose="020B0606020202030204" pitchFamily="34" charset="0"/>
              </a:rPr>
              <a:t/>
            </a:r>
            <a:br>
              <a:rPr lang="cs-CZ" sz="2000" dirty="0">
                <a:latin typeface="Arial Narrow" panose="020B0606020202030204" pitchFamily="34" charset="0"/>
              </a:rPr>
            </a:br>
            <a:r>
              <a:rPr lang="cs-CZ" sz="2000" dirty="0" smtClean="0">
                <a:latin typeface="Arial Narrow" panose="020B0606020202030204" pitchFamily="34" charset="0"/>
              </a:rPr>
              <a:t/>
            </a:r>
            <a:br>
              <a:rPr lang="cs-CZ" sz="2000" dirty="0" smtClean="0">
                <a:latin typeface="Arial Narrow" panose="020B0606020202030204" pitchFamily="34" charset="0"/>
              </a:rPr>
            </a:br>
            <a:r>
              <a:rPr lang="cs-CZ" sz="2000" dirty="0">
                <a:latin typeface="Arial Narrow" panose="020B0606020202030204" pitchFamily="34" charset="0"/>
              </a:rPr>
              <a:t/>
            </a:r>
            <a:br>
              <a:rPr lang="cs-CZ" sz="2000" dirty="0">
                <a:latin typeface="Arial Narrow" panose="020B0606020202030204" pitchFamily="34" charset="0"/>
              </a:rPr>
            </a:br>
            <a:r>
              <a:rPr lang="cs-CZ" sz="2000" dirty="0" smtClean="0">
                <a:latin typeface="Arial Narrow" panose="020B0606020202030204" pitchFamily="34" charset="0"/>
              </a:rPr>
              <a:t/>
            </a:r>
            <a:br>
              <a:rPr lang="cs-CZ" sz="2000" dirty="0" smtClean="0">
                <a:latin typeface="Arial Narrow" panose="020B0606020202030204" pitchFamily="34" charset="0"/>
              </a:rPr>
            </a:br>
            <a:r>
              <a:rPr lang="cs-CZ" sz="2000" dirty="0">
                <a:latin typeface="Arial Narrow" panose="020B0606020202030204" pitchFamily="34" charset="0"/>
              </a:rPr>
              <a:t/>
            </a:r>
            <a:br>
              <a:rPr lang="cs-CZ" sz="2000" dirty="0">
                <a:latin typeface="Arial Narrow" panose="020B0606020202030204" pitchFamily="34" charset="0"/>
              </a:rPr>
            </a:br>
            <a:r>
              <a:rPr lang="cs-CZ" sz="2000" dirty="0" smtClean="0">
                <a:latin typeface="Arial Narrow" panose="020B0606020202030204" pitchFamily="34" charset="0"/>
              </a:rPr>
              <a:t/>
            </a:r>
            <a:br>
              <a:rPr lang="cs-CZ" sz="2000" dirty="0" smtClean="0">
                <a:latin typeface="Arial Narrow" panose="020B0606020202030204" pitchFamily="34" charset="0"/>
              </a:rPr>
            </a:br>
            <a:r>
              <a:rPr lang="cs-CZ" sz="2000" dirty="0">
                <a:latin typeface="Arial Narrow" panose="020B0606020202030204" pitchFamily="34" charset="0"/>
              </a:rPr>
              <a:t/>
            </a:r>
            <a:br>
              <a:rPr lang="cs-CZ" sz="2000" dirty="0">
                <a:latin typeface="Arial Narrow" panose="020B0606020202030204" pitchFamily="34" charset="0"/>
              </a:rPr>
            </a:br>
            <a:r>
              <a:rPr lang="cs-CZ" sz="2000" dirty="0" smtClean="0">
                <a:latin typeface="Arial Narrow" panose="020B0606020202030204" pitchFamily="34" charset="0"/>
              </a:rPr>
              <a:t/>
            </a:r>
            <a:br>
              <a:rPr lang="cs-CZ" sz="2000" dirty="0" smtClean="0">
                <a:latin typeface="Arial Narrow" panose="020B0606020202030204" pitchFamily="34" charset="0"/>
              </a:rPr>
            </a:br>
            <a:r>
              <a:rPr lang="cs-CZ" sz="2000" dirty="0">
                <a:latin typeface="Arial Narrow" panose="020B0606020202030204" pitchFamily="34" charset="0"/>
              </a:rPr>
              <a:t/>
            </a:r>
            <a:br>
              <a:rPr lang="cs-CZ" sz="2000" dirty="0">
                <a:latin typeface="Arial Narrow" panose="020B0606020202030204" pitchFamily="34" charset="0"/>
              </a:rPr>
            </a:br>
            <a:r>
              <a:rPr lang="cs-CZ" sz="2000" dirty="0" smtClean="0">
                <a:latin typeface="Arial Narrow" panose="020B0606020202030204" pitchFamily="34" charset="0"/>
              </a:rPr>
              <a:t/>
            </a:r>
            <a:br>
              <a:rPr lang="cs-CZ" sz="2000" dirty="0" smtClean="0">
                <a:latin typeface="Arial Narrow" panose="020B0606020202030204" pitchFamily="34" charset="0"/>
              </a:rPr>
            </a:br>
            <a:r>
              <a:rPr lang="cs-CZ" sz="2000" dirty="0">
                <a:latin typeface="Arial Narrow" panose="020B0606020202030204" pitchFamily="34" charset="0"/>
              </a:rPr>
              <a:t/>
            </a:r>
            <a:br>
              <a:rPr lang="cs-CZ" sz="2000" dirty="0">
                <a:latin typeface="Arial Narrow" panose="020B0606020202030204" pitchFamily="34" charset="0"/>
              </a:rPr>
            </a:br>
            <a:r>
              <a:rPr lang="cs-CZ" sz="2000" dirty="0" smtClean="0">
                <a:latin typeface="Arial Narrow" panose="020B0606020202030204" pitchFamily="34" charset="0"/>
              </a:rPr>
              <a:t/>
            </a:r>
            <a:br>
              <a:rPr lang="cs-CZ" sz="2000" dirty="0" smtClean="0">
                <a:latin typeface="Arial Narrow" panose="020B0606020202030204" pitchFamily="34" charset="0"/>
              </a:rPr>
            </a:br>
            <a:r>
              <a:rPr lang="cs-CZ" sz="2000" dirty="0">
                <a:latin typeface="Arial Narrow" panose="020B0606020202030204" pitchFamily="34" charset="0"/>
              </a:rPr>
              <a:t/>
            </a:r>
            <a:br>
              <a:rPr lang="cs-CZ" sz="2000" dirty="0">
                <a:latin typeface="Arial Narrow" panose="020B0606020202030204" pitchFamily="34" charset="0"/>
              </a:rPr>
            </a:br>
            <a:r>
              <a:rPr lang="cs-CZ" sz="2000" dirty="0" smtClean="0">
                <a:latin typeface="Arial Narrow" panose="020B0606020202030204" pitchFamily="34" charset="0"/>
              </a:rPr>
              <a:t/>
            </a:r>
            <a:br>
              <a:rPr lang="cs-CZ" sz="2000" dirty="0" smtClean="0">
                <a:latin typeface="Arial Narrow" panose="020B0606020202030204" pitchFamily="34" charset="0"/>
              </a:rPr>
            </a:br>
            <a:endParaRPr lang="cs-CZ" sz="2000" dirty="0">
              <a:latin typeface="Arial Narrow" panose="020B0606020202030204" pitchFamily="34" charset="0"/>
            </a:endParaRPr>
          </a:p>
        </p:txBody>
      </p:sp>
      <p:sp>
        <p:nvSpPr>
          <p:cNvPr id="3" name="Nadpis 1"/>
          <p:cNvSpPr txBox="1">
            <a:spLocks/>
          </p:cNvSpPr>
          <p:nvPr/>
        </p:nvSpPr>
        <p:spPr>
          <a:xfrm>
            <a:off x="1701780" y="3768218"/>
            <a:ext cx="7772400" cy="16348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2000" smtClean="0">
                <a:latin typeface="Arial Narrow" panose="020B0606020202030204" pitchFamily="34" charset="0"/>
              </a:rPr>
              <a:t/>
            </a:r>
            <a:br>
              <a:rPr lang="cs-CZ" sz="2000" smtClean="0">
                <a:latin typeface="Arial Narrow" panose="020B0606020202030204" pitchFamily="34" charset="0"/>
              </a:rPr>
            </a:br>
            <a:endParaRPr lang="cs-CZ" sz="2000" dirty="0">
              <a:latin typeface="Arial Narrow" panose="020B0606020202030204" pitchFamily="34" charset="0"/>
            </a:endParaRPr>
          </a:p>
        </p:txBody>
      </p:sp>
      <p:sp>
        <p:nvSpPr>
          <p:cNvPr id="4" name="Obdélník 3"/>
          <p:cNvSpPr/>
          <p:nvPr/>
        </p:nvSpPr>
        <p:spPr>
          <a:xfrm>
            <a:off x="2483768" y="2060848"/>
            <a:ext cx="6552728" cy="46474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400" b="1" dirty="0" smtClean="0">
                <a:latin typeface="Arial Black" panose="020B0A04020102020204" pitchFamily="34" charset="0"/>
              </a:rPr>
              <a:t>KDO JSOU ORGANIZÁTOŘI AKCÍ?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b="1" dirty="0" smtClean="0">
                <a:latin typeface="Arial Black" panose="020B0A04020102020204" pitchFamily="34" charset="0"/>
              </a:rPr>
              <a:t>Profi produkce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b="1" dirty="0">
                <a:latin typeface="Arial Black" panose="020B0A04020102020204" pitchFamily="34" charset="0"/>
              </a:rPr>
              <a:t>O</a:t>
            </a:r>
            <a:r>
              <a:rPr lang="cs-CZ" sz="2400" b="1" dirty="0" smtClean="0">
                <a:latin typeface="Arial Black" panose="020B0A04020102020204" pitchFamily="34" charset="0"/>
              </a:rPr>
              <a:t>bce a města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b="1" dirty="0" smtClean="0">
                <a:latin typeface="Arial Black" panose="020B0A04020102020204" pitchFamily="34" charset="0"/>
              </a:rPr>
              <a:t>Zájmové organizace, politické strany, sportovní svazy, neziskovky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b="1" dirty="0">
                <a:latin typeface="Arial Black" panose="020B0A04020102020204" pitchFamily="34" charset="0"/>
              </a:rPr>
              <a:t>Š</a:t>
            </a:r>
            <a:r>
              <a:rPr lang="cs-CZ" sz="2400" b="1" dirty="0" smtClean="0">
                <a:latin typeface="Arial Black" panose="020B0A04020102020204" pitchFamily="34" charset="0"/>
              </a:rPr>
              <a:t>koly, kulturní domy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b="1" dirty="0" smtClean="0">
                <a:latin typeface="Arial Black" panose="020B0A04020102020204" pitchFamily="34" charset="0"/>
              </a:rPr>
              <a:t> </a:t>
            </a:r>
            <a:r>
              <a:rPr lang="cs-CZ" sz="2400" b="1" dirty="0">
                <a:latin typeface="Arial Black" panose="020B0A04020102020204" pitchFamily="34" charset="0"/>
              </a:rPr>
              <a:t>M</a:t>
            </a:r>
            <a:r>
              <a:rPr lang="cs-CZ" sz="2400" b="1" dirty="0" smtClean="0">
                <a:latin typeface="Arial Black" panose="020B0A04020102020204" pitchFamily="34" charset="0"/>
              </a:rPr>
              <a:t>arketingová oddělení firem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b="1" dirty="0" smtClean="0">
                <a:latin typeface="Arial Black" panose="020B0A04020102020204" pitchFamily="34" charset="0"/>
              </a:rPr>
              <a:t> Zodpovědní nadšenci…i blázni</a:t>
            </a:r>
          </a:p>
          <a:p>
            <a:endParaRPr lang="cs-CZ" sz="2000" b="1" dirty="0" smtClean="0">
              <a:solidFill>
                <a:schemeClr val="accent6"/>
              </a:solidFill>
              <a:latin typeface="Arial Black" panose="020B0A04020102020204" pitchFamily="34" charset="0"/>
            </a:endParaRPr>
          </a:p>
          <a:p>
            <a:r>
              <a:rPr lang="cs-CZ" sz="2000" b="1" dirty="0" smtClean="0">
                <a:solidFill>
                  <a:schemeClr val="accent6"/>
                </a:solidFill>
                <a:latin typeface="Arial Black" panose="020B0A04020102020204" pitchFamily="34" charset="0"/>
              </a:rPr>
              <a:t>CO VĚDÍ O PŘÍPRAVĚ AKCÍ A KOMPLEXNÍCH BEZPEČNOSTNÍCH OPATŘENÍ???</a:t>
            </a:r>
            <a:endParaRPr lang="cs-CZ" sz="2000" b="1" dirty="0">
              <a:solidFill>
                <a:schemeClr val="accent6"/>
              </a:solidFill>
              <a:latin typeface="Arial Black" panose="020B0A04020102020204" pitchFamily="34" charset="0"/>
            </a:endParaRPr>
          </a:p>
          <a:p>
            <a:r>
              <a:rPr lang="cs-CZ" sz="2400" b="1" dirty="0" smtClean="0">
                <a:solidFill>
                  <a:schemeClr val="accent6"/>
                </a:solidFill>
                <a:latin typeface="Arial Black" panose="020B0A04020102020204" pitchFamily="34" charset="0"/>
              </a:rPr>
              <a:t> </a:t>
            </a:r>
            <a:endParaRPr lang="cs-CZ" sz="2000" b="1" dirty="0">
              <a:latin typeface="Arial Black" panose="020B0A04020102020204" pitchFamily="34" charset="0"/>
            </a:endParaRPr>
          </a:p>
          <a:p>
            <a:r>
              <a:rPr lang="cs-CZ" sz="2000" b="1" dirty="0" smtClean="0">
                <a:latin typeface="Arial Black" panose="020B0A04020102020204" pitchFamily="34" charset="0"/>
              </a:rPr>
              <a:t>    </a:t>
            </a:r>
            <a:endParaRPr lang="cs-CZ" sz="2800" dirty="0" smtClean="0"/>
          </a:p>
        </p:txBody>
      </p:sp>
    </p:spTree>
    <p:extLst>
      <p:ext uri="{BB962C8B-B14F-4D97-AF65-F5344CB8AC3E}">
        <p14:creationId xmlns:p14="http://schemas.microsoft.com/office/powerpoint/2010/main" val="3988954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 idx="4294967295"/>
          </p:nvPr>
        </p:nvSpPr>
        <p:spPr>
          <a:xfrm>
            <a:off x="1691680" y="3768218"/>
            <a:ext cx="7772400" cy="1634864"/>
          </a:xfrm>
        </p:spPr>
        <p:txBody>
          <a:bodyPr>
            <a:normAutofit/>
          </a:bodyPr>
          <a:lstStyle/>
          <a:p>
            <a:r>
              <a:rPr lang="cs-CZ" sz="2000" dirty="0" smtClean="0">
                <a:latin typeface="Arial Narrow" panose="020B0606020202030204" pitchFamily="34" charset="0"/>
              </a:rPr>
              <a:t/>
            </a:r>
            <a:br>
              <a:rPr lang="cs-CZ" sz="2000" dirty="0" smtClean="0">
                <a:latin typeface="Arial Narrow" panose="020B0606020202030204" pitchFamily="34" charset="0"/>
              </a:rPr>
            </a:br>
            <a:endParaRPr lang="cs-CZ" sz="2000" dirty="0">
              <a:latin typeface="Arial Narrow" panose="020B0606020202030204" pitchFamily="34" charset="0"/>
            </a:endParaRPr>
          </a:p>
        </p:txBody>
      </p:sp>
      <p:sp>
        <p:nvSpPr>
          <p:cNvPr id="3" name="Obdélník 2"/>
          <p:cNvSpPr/>
          <p:nvPr/>
        </p:nvSpPr>
        <p:spPr>
          <a:xfrm>
            <a:off x="2411760" y="2060848"/>
            <a:ext cx="6480720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3200" b="1" dirty="0" smtClean="0">
                <a:solidFill>
                  <a:schemeClr val="accent6"/>
                </a:solidFill>
              </a:rPr>
              <a:t>KDO PLÁNUJE A ŘÍDÍ BEZPEČNOST NA EVENTECH?</a:t>
            </a:r>
            <a:r>
              <a:rPr lang="cs-CZ" sz="1400" b="1" dirty="0" smtClean="0">
                <a:solidFill>
                  <a:schemeClr val="accent6"/>
                </a:solidFill>
              </a:rPr>
              <a:t> A co jsou jeho priority?</a:t>
            </a:r>
            <a:endParaRPr lang="cs-CZ" sz="3200" b="1" dirty="0" smtClean="0">
              <a:solidFill>
                <a:schemeClr val="accent6"/>
              </a:solidFill>
            </a:endParaRPr>
          </a:p>
          <a:p>
            <a:pPr marL="514350" indent="-514350">
              <a:buAutoNum type="arabicPeriod"/>
            </a:pPr>
            <a:r>
              <a:rPr lang="cs-CZ" sz="2800" b="1" dirty="0" smtClean="0"/>
              <a:t>Zástupce  pořadatele (program, VIP a sponzoři)</a:t>
            </a:r>
          </a:p>
          <a:p>
            <a:pPr marL="514350" indent="-514350">
              <a:buAutoNum type="arabicPeriod"/>
            </a:pPr>
            <a:r>
              <a:rPr lang="cs-CZ" sz="2800" b="1" dirty="0" smtClean="0"/>
              <a:t>Produkční agentura (náklady)</a:t>
            </a:r>
          </a:p>
          <a:p>
            <a:pPr marL="514350" indent="-514350">
              <a:buAutoNum type="arabicPeriod"/>
            </a:pPr>
            <a:r>
              <a:rPr lang="cs-CZ" sz="2800" b="1" dirty="0" smtClean="0"/>
              <a:t>Bezpečnostní agentura (počty hodin)</a:t>
            </a:r>
          </a:p>
          <a:p>
            <a:pPr marL="514350" indent="-514350">
              <a:buAutoNum type="arabicPeriod"/>
            </a:pPr>
            <a:r>
              <a:rPr lang="cs-CZ" sz="2800" b="1" dirty="0" smtClean="0"/>
              <a:t>ODBORNÍK NA EVENTOVOU BEZPEČNOST (nastavení komplexních bezp. opatření)</a:t>
            </a:r>
            <a:endParaRPr lang="cs-CZ" sz="2800" b="1" dirty="0"/>
          </a:p>
        </p:txBody>
      </p:sp>
    </p:spTree>
    <p:extLst>
      <p:ext uri="{BB962C8B-B14F-4D97-AF65-F5344CB8AC3E}">
        <p14:creationId xmlns:p14="http://schemas.microsoft.com/office/powerpoint/2010/main" val="156817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 idx="4294967295"/>
          </p:nvPr>
        </p:nvSpPr>
        <p:spPr>
          <a:xfrm>
            <a:off x="2339752" y="2564904"/>
            <a:ext cx="6480720" cy="3168352"/>
          </a:xfrm>
        </p:spPr>
        <p:txBody>
          <a:bodyPr>
            <a:normAutofit fontScale="90000"/>
          </a:bodyPr>
          <a:lstStyle/>
          <a:p>
            <a:pPr algn="l"/>
            <a:r>
              <a:rPr lang="cs-CZ" sz="2000" dirty="0" smtClean="0">
                <a:latin typeface="Arial Narrow" panose="020B0606020202030204" pitchFamily="34" charset="0"/>
              </a:rPr>
              <a:t>I</a:t>
            </a:r>
            <a:br>
              <a:rPr lang="cs-CZ" sz="2000" dirty="0" smtClean="0">
                <a:latin typeface="Arial Narrow" panose="020B0606020202030204" pitchFamily="34" charset="0"/>
              </a:rPr>
            </a:br>
            <a:r>
              <a:rPr lang="cs-CZ" sz="2000" dirty="0">
                <a:latin typeface="Arial Narrow" panose="020B0606020202030204" pitchFamily="34" charset="0"/>
              </a:rPr>
              <a:t/>
            </a:r>
            <a:br>
              <a:rPr lang="cs-CZ" sz="2000" dirty="0">
                <a:latin typeface="Arial Narrow" panose="020B0606020202030204" pitchFamily="34" charset="0"/>
              </a:rPr>
            </a:br>
            <a:r>
              <a:rPr lang="cs-CZ" sz="2000" dirty="0" smtClean="0">
                <a:latin typeface="Arial Narrow" panose="020B0606020202030204" pitchFamily="34" charset="0"/>
              </a:rPr>
              <a:t/>
            </a:r>
            <a:br>
              <a:rPr lang="cs-CZ" sz="2000" dirty="0" smtClean="0">
                <a:latin typeface="Arial Narrow" panose="020B0606020202030204" pitchFamily="34" charset="0"/>
              </a:rPr>
            </a:br>
            <a:r>
              <a:rPr lang="cs-CZ" sz="2000" dirty="0">
                <a:latin typeface="Arial Narrow" panose="020B0606020202030204" pitchFamily="34" charset="0"/>
              </a:rPr>
              <a:t/>
            </a:r>
            <a:br>
              <a:rPr lang="cs-CZ" sz="2000" dirty="0">
                <a:latin typeface="Arial Narrow" panose="020B0606020202030204" pitchFamily="34" charset="0"/>
              </a:rPr>
            </a:br>
            <a:r>
              <a:rPr lang="cs-CZ" sz="2000" dirty="0" smtClean="0">
                <a:latin typeface="Arial Narrow" panose="020B0606020202030204" pitchFamily="34" charset="0"/>
              </a:rPr>
              <a:t/>
            </a:r>
            <a:br>
              <a:rPr lang="cs-CZ" sz="2000" dirty="0" smtClean="0">
                <a:latin typeface="Arial Narrow" panose="020B0606020202030204" pitchFamily="34" charset="0"/>
              </a:rPr>
            </a:br>
            <a:r>
              <a:rPr lang="cs-CZ" sz="2000" dirty="0">
                <a:latin typeface="Arial Narrow" panose="020B0606020202030204" pitchFamily="34" charset="0"/>
              </a:rPr>
              <a:t/>
            </a:r>
            <a:br>
              <a:rPr lang="cs-CZ" sz="2000" dirty="0">
                <a:latin typeface="Arial Narrow" panose="020B0606020202030204" pitchFamily="34" charset="0"/>
              </a:rPr>
            </a:br>
            <a:r>
              <a:rPr lang="cs-CZ" sz="2000" dirty="0" smtClean="0">
                <a:latin typeface="Arial Narrow" panose="020B0606020202030204" pitchFamily="34" charset="0"/>
              </a:rPr>
              <a:t/>
            </a:r>
            <a:br>
              <a:rPr lang="cs-CZ" sz="2000" dirty="0" smtClean="0">
                <a:latin typeface="Arial Narrow" panose="020B0606020202030204" pitchFamily="34" charset="0"/>
              </a:rPr>
            </a:br>
            <a:r>
              <a:rPr lang="cs-CZ" sz="2000" dirty="0">
                <a:latin typeface="Arial Narrow" panose="020B0606020202030204" pitchFamily="34" charset="0"/>
              </a:rPr>
              <a:t/>
            </a:r>
            <a:br>
              <a:rPr lang="cs-CZ" sz="2000" dirty="0">
                <a:latin typeface="Arial Narrow" panose="020B0606020202030204" pitchFamily="34" charset="0"/>
              </a:rPr>
            </a:br>
            <a:r>
              <a:rPr lang="cs-CZ" sz="2000" dirty="0" smtClean="0">
                <a:latin typeface="Arial Narrow" panose="020B0606020202030204" pitchFamily="34" charset="0"/>
              </a:rPr>
              <a:t/>
            </a:r>
            <a:br>
              <a:rPr lang="cs-CZ" sz="2000" dirty="0" smtClean="0">
                <a:latin typeface="Arial Narrow" panose="020B0606020202030204" pitchFamily="34" charset="0"/>
              </a:rPr>
            </a:br>
            <a:r>
              <a:rPr lang="cs-CZ" sz="2000" dirty="0">
                <a:latin typeface="Arial Narrow" panose="020B0606020202030204" pitchFamily="34" charset="0"/>
              </a:rPr>
              <a:t/>
            </a:r>
            <a:br>
              <a:rPr lang="cs-CZ" sz="2000" dirty="0">
                <a:latin typeface="Arial Narrow" panose="020B0606020202030204" pitchFamily="34" charset="0"/>
              </a:rPr>
            </a:br>
            <a:r>
              <a:rPr lang="cs-CZ" sz="2000" dirty="0" smtClean="0">
                <a:latin typeface="Arial Narrow" panose="020B0606020202030204" pitchFamily="34" charset="0"/>
              </a:rPr>
              <a:t/>
            </a:r>
            <a:br>
              <a:rPr lang="cs-CZ" sz="2000" dirty="0" smtClean="0">
                <a:latin typeface="Arial Narrow" panose="020B0606020202030204" pitchFamily="34" charset="0"/>
              </a:rPr>
            </a:br>
            <a:r>
              <a:rPr lang="cs-CZ" sz="2000" dirty="0">
                <a:latin typeface="Arial Narrow" panose="020B0606020202030204" pitchFamily="34" charset="0"/>
              </a:rPr>
              <a:t/>
            </a:r>
            <a:br>
              <a:rPr lang="cs-CZ" sz="2000" dirty="0">
                <a:latin typeface="Arial Narrow" panose="020B0606020202030204" pitchFamily="34" charset="0"/>
              </a:rPr>
            </a:br>
            <a:r>
              <a:rPr lang="cs-CZ" sz="2000" dirty="0" smtClean="0">
                <a:latin typeface="Arial Narrow" panose="020B0606020202030204" pitchFamily="34" charset="0"/>
              </a:rPr>
              <a:t/>
            </a:r>
            <a:br>
              <a:rPr lang="cs-CZ" sz="2000" dirty="0" smtClean="0">
                <a:latin typeface="Arial Narrow" panose="020B0606020202030204" pitchFamily="34" charset="0"/>
              </a:rPr>
            </a:br>
            <a:r>
              <a:rPr lang="cs-CZ" sz="2000" dirty="0">
                <a:latin typeface="Arial Narrow" panose="020B0606020202030204" pitchFamily="34" charset="0"/>
              </a:rPr>
              <a:t/>
            </a:r>
            <a:br>
              <a:rPr lang="cs-CZ" sz="2000" dirty="0">
                <a:latin typeface="Arial Narrow" panose="020B0606020202030204" pitchFamily="34" charset="0"/>
              </a:rPr>
            </a:br>
            <a:r>
              <a:rPr lang="cs-CZ" sz="2000" dirty="0" smtClean="0">
                <a:latin typeface="Arial Narrow" panose="020B0606020202030204" pitchFamily="34" charset="0"/>
              </a:rPr>
              <a:t/>
            </a:r>
            <a:br>
              <a:rPr lang="cs-CZ" sz="2000" dirty="0" smtClean="0">
                <a:latin typeface="Arial Narrow" panose="020B0606020202030204" pitchFamily="34" charset="0"/>
              </a:rPr>
            </a:br>
            <a:r>
              <a:rPr lang="cs-CZ" sz="2000" dirty="0">
                <a:latin typeface="Arial Narrow" panose="020B0606020202030204" pitchFamily="34" charset="0"/>
              </a:rPr>
              <a:t/>
            </a:r>
            <a:br>
              <a:rPr lang="cs-CZ" sz="2000" dirty="0">
                <a:latin typeface="Arial Narrow" panose="020B0606020202030204" pitchFamily="34" charset="0"/>
              </a:rPr>
            </a:br>
            <a:r>
              <a:rPr lang="cs-CZ" sz="2000" dirty="0" smtClean="0">
                <a:latin typeface="Arial Narrow" panose="020B0606020202030204" pitchFamily="34" charset="0"/>
              </a:rPr>
              <a:t/>
            </a:r>
            <a:br>
              <a:rPr lang="cs-CZ" sz="2000" dirty="0" smtClean="0">
                <a:latin typeface="Arial Narrow" panose="020B0606020202030204" pitchFamily="34" charset="0"/>
              </a:rPr>
            </a:br>
            <a:endParaRPr lang="cs-CZ" sz="2000" dirty="0">
              <a:latin typeface="Arial Narrow" panose="020B0606020202030204" pitchFamily="34" charset="0"/>
            </a:endParaRPr>
          </a:p>
        </p:txBody>
      </p:sp>
      <p:sp>
        <p:nvSpPr>
          <p:cNvPr id="3" name="Nadpis 1"/>
          <p:cNvSpPr txBox="1">
            <a:spLocks/>
          </p:cNvSpPr>
          <p:nvPr/>
        </p:nvSpPr>
        <p:spPr>
          <a:xfrm>
            <a:off x="1701780" y="3768218"/>
            <a:ext cx="7772400" cy="16348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2000" smtClean="0">
                <a:latin typeface="Arial Narrow" panose="020B0606020202030204" pitchFamily="34" charset="0"/>
              </a:rPr>
              <a:t/>
            </a:r>
            <a:br>
              <a:rPr lang="cs-CZ" sz="2000" smtClean="0">
                <a:latin typeface="Arial Narrow" panose="020B0606020202030204" pitchFamily="34" charset="0"/>
              </a:rPr>
            </a:br>
            <a:endParaRPr lang="cs-CZ" sz="2000" dirty="0">
              <a:latin typeface="Arial Narrow" panose="020B0606020202030204" pitchFamily="34" charset="0"/>
            </a:endParaRPr>
          </a:p>
        </p:txBody>
      </p:sp>
      <p:sp>
        <p:nvSpPr>
          <p:cNvPr id="4" name="Obdélník 3"/>
          <p:cNvSpPr/>
          <p:nvPr/>
        </p:nvSpPr>
        <p:spPr>
          <a:xfrm>
            <a:off x="2339752" y="2060848"/>
            <a:ext cx="6804248" cy="39395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6600" b="1" dirty="0" smtClean="0">
                <a:solidFill>
                  <a:schemeClr val="accent6"/>
                </a:solidFill>
                <a:latin typeface="Arial Black" panose="020B0A04020102020204" pitchFamily="34" charset="0"/>
              </a:rPr>
              <a:t>EVENTY </a:t>
            </a:r>
          </a:p>
          <a:p>
            <a:r>
              <a:rPr lang="cs-CZ" sz="4400" b="1" dirty="0" smtClean="0">
                <a:solidFill>
                  <a:schemeClr val="accent6"/>
                </a:solidFill>
                <a:latin typeface="Arial Black" panose="020B0A04020102020204" pitchFamily="34" charset="0"/>
              </a:rPr>
              <a:t>(zábava a marketing) </a:t>
            </a:r>
          </a:p>
          <a:p>
            <a:endParaRPr lang="cs-CZ" sz="2400" b="1" dirty="0">
              <a:solidFill>
                <a:schemeClr val="accent6"/>
              </a:solidFill>
              <a:latin typeface="Arial Black" panose="020B0A04020102020204" pitchFamily="34" charset="0"/>
            </a:endParaRPr>
          </a:p>
          <a:p>
            <a:pPr algn="ctr"/>
            <a:r>
              <a:rPr lang="cs-CZ" sz="2400" b="1" dirty="0" smtClean="0">
                <a:solidFill>
                  <a:schemeClr val="accent6"/>
                </a:solidFill>
                <a:latin typeface="Arial Black" panose="020B0A04020102020204" pitchFamily="34" charset="0"/>
              </a:rPr>
              <a:t> </a:t>
            </a:r>
            <a:r>
              <a:rPr lang="cs-CZ" sz="3600" b="1" dirty="0" smtClean="0">
                <a:latin typeface="Arial Black" panose="020B0A04020102020204" pitchFamily="34" charset="0"/>
              </a:rPr>
              <a:t>4. nejrychleji rostoucí odvětví byznysu</a:t>
            </a:r>
          </a:p>
          <a:p>
            <a:r>
              <a:rPr lang="cs-CZ" sz="2400" b="1" dirty="0" smtClean="0">
                <a:solidFill>
                  <a:schemeClr val="accent6"/>
                </a:solidFill>
                <a:latin typeface="Arial Black" panose="020B0A04020102020204" pitchFamily="34" charset="0"/>
              </a:rPr>
              <a:t> </a:t>
            </a:r>
            <a:endParaRPr lang="cs-CZ" sz="2000" b="1" dirty="0">
              <a:latin typeface="Arial Black" panose="020B0A04020102020204" pitchFamily="34" charset="0"/>
            </a:endParaRPr>
          </a:p>
          <a:p>
            <a:r>
              <a:rPr lang="cs-CZ" sz="2000" b="1" dirty="0" smtClean="0">
                <a:latin typeface="Arial Black" panose="020B0A04020102020204" pitchFamily="34" charset="0"/>
              </a:rPr>
              <a:t>    kulturní, sportovní a společenské akce</a:t>
            </a:r>
            <a:endParaRPr lang="cs-CZ" sz="2800" dirty="0" smtClean="0"/>
          </a:p>
        </p:txBody>
      </p:sp>
    </p:spTree>
    <p:extLst>
      <p:ext uri="{BB962C8B-B14F-4D97-AF65-F5344CB8AC3E}">
        <p14:creationId xmlns:p14="http://schemas.microsoft.com/office/powerpoint/2010/main" val="190218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 idx="4294967295"/>
          </p:nvPr>
        </p:nvSpPr>
        <p:spPr>
          <a:xfrm>
            <a:off x="1691680" y="3768218"/>
            <a:ext cx="7772400" cy="1634864"/>
          </a:xfrm>
        </p:spPr>
        <p:txBody>
          <a:bodyPr>
            <a:normAutofit/>
          </a:bodyPr>
          <a:lstStyle/>
          <a:p>
            <a:r>
              <a:rPr lang="cs-CZ" sz="2000" dirty="0" smtClean="0">
                <a:latin typeface="Arial Narrow" panose="020B0606020202030204" pitchFamily="34" charset="0"/>
              </a:rPr>
              <a:t/>
            </a:r>
            <a:br>
              <a:rPr lang="cs-CZ" sz="2000" dirty="0" smtClean="0">
                <a:latin typeface="Arial Narrow" panose="020B0606020202030204" pitchFamily="34" charset="0"/>
              </a:rPr>
            </a:br>
            <a:endParaRPr lang="cs-CZ" sz="2000" dirty="0">
              <a:latin typeface="Arial Narrow" panose="020B0606020202030204" pitchFamily="34" charset="0"/>
            </a:endParaRPr>
          </a:p>
        </p:txBody>
      </p:sp>
      <p:sp>
        <p:nvSpPr>
          <p:cNvPr id="3" name="Obdélník 2"/>
          <p:cNvSpPr/>
          <p:nvPr/>
        </p:nvSpPr>
        <p:spPr>
          <a:xfrm>
            <a:off x="2339752" y="1916832"/>
            <a:ext cx="655272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5400" b="1" dirty="0" smtClean="0">
                <a:solidFill>
                  <a:schemeClr val="accent6"/>
                </a:solidFill>
              </a:rPr>
              <a:t>Oficiální bezpečnostní priorita:</a:t>
            </a:r>
          </a:p>
          <a:p>
            <a:r>
              <a:rPr lang="cs-CZ" sz="5400" b="1" dirty="0" smtClean="0">
                <a:solidFill>
                  <a:schemeClr val="accent6"/>
                </a:solidFill>
              </a:rPr>
              <a:t>BEZPEČNOST DIVÁKŮ</a:t>
            </a:r>
          </a:p>
          <a:p>
            <a:endParaRPr lang="cs-CZ" sz="5400" b="1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cs-CZ" sz="2400" b="1" dirty="0" smtClean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73419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7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7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 idx="4294967295"/>
          </p:nvPr>
        </p:nvSpPr>
        <p:spPr>
          <a:xfrm>
            <a:off x="1691680" y="3768218"/>
            <a:ext cx="7772400" cy="1634864"/>
          </a:xfrm>
        </p:spPr>
        <p:txBody>
          <a:bodyPr>
            <a:normAutofit/>
          </a:bodyPr>
          <a:lstStyle/>
          <a:p>
            <a:r>
              <a:rPr lang="cs-CZ" sz="2000" dirty="0" smtClean="0">
                <a:latin typeface="Arial Narrow" panose="020B0606020202030204" pitchFamily="34" charset="0"/>
              </a:rPr>
              <a:t/>
            </a:r>
            <a:br>
              <a:rPr lang="cs-CZ" sz="2000" dirty="0" smtClean="0">
                <a:latin typeface="Arial Narrow" panose="020B0606020202030204" pitchFamily="34" charset="0"/>
              </a:rPr>
            </a:br>
            <a:endParaRPr lang="cs-CZ" sz="2000" dirty="0">
              <a:latin typeface="Arial Narrow" panose="020B0606020202030204" pitchFamily="34" charset="0"/>
            </a:endParaRPr>
          </a:p>
        </p:txBody>
      </p:sp>
      <p:sp>
        <p:nvSpPr>
          <p:cNvPr id="3" name="Obdélník 2"/>
          <p:cNvSpPr/>
          <p:nvPr/>
        </p:nvSpPr>
        <p:spPr>
          <a:xfrm>
            <a:off x="2339752" y="1916832"/>
            <a:ext cx="6552728" cy="45858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800" b="1" dirty="0" smtClean="0">
                <a:solidFill>
                  <a:schemeClr val="accent6"/>
                </a:solidFill>
              </a:rPr>
              <a:t>Oficiální bezpečnostní priorita : BEZPEČNOST DIVÁKŮ</a:t>
            </a:r>
          </a:p>
          <a:p>
            <a:endParaRPr lang="cs-CZ" sz="2000" b="1" dirty="0" smtClean="0"/>
          </a:p>
          <a:p>
            <a:r>
              <a:rPr lang="cs-CZ" sz="2400" b="1" dirty="0" smtClean="0"/>
              <a:t>Bezpečnostní priority v reálu 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sz="2400" b="1" dirty="0" smtClean="0"/>
              <a:t>Backstage, účinkující, sportovci…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sz="2400" b="1" dirty="0" smtClean="0"/>
              <a:t>Plynulý vjezd/vstup pro VIP a sponzory, výjimky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sz="2400" b="1" dirty="0" smtClean="0"/>
              <a:t>Média – udržet ve vyhrazených prostorách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sz="2400" b="1" dirty="0" smtClean="0"/>
              <a:t>Nikdo bez vstupenky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sz="2400" b="1" dirty="0" smtClean="0"/>
              <a:t>Co nejdéle prodávat alkohol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sz="2400" b="1" dirty="0" smtClean="0"/>
              <a:t>Zakázané předměty (mnohdy nesmyslné)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cs-CZ" sz="2400" b="1" dirty="0" smtClean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1429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k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33944529"/>
              </p:ext>
            </p:extLst>
          </p:nvPr>
        </p:nvGraphicFramePr>
        <p:xfrm>
          <a:off x="467544" y="548680"/>
          <a:ext cx="1571625" cy="2266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20" name="Visio" r:id="rId4" imgW="1571633" imgH="2266920" progId="Visio.Drawing.15">
                  <p:link updateAutomatic="1"/>
                </p:oleObj>
              </mc:Choice>
              <mc:Fallback>
                <p:oleObj name="Visio" r:id="rId4" imgW="1571633" imgH="2266920" progId="Visio.Drawing.15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67544" y="548680"/>
                        <a:ext cx="1571625" cy="22669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k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48321489"/>
              </p:ext>
            </p:extLst>
          </p:nvPr>
        </p:nvGraphicFramePr>
        <p:xfrm>
          <a:off x="2915816" y="2996952"/>
          <a:ext cx="2400300" cy="1047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21" name="Visio" r:id="rId6" imgW="2400401" imgH="1047870" progId="Visio.Drawing.15">
                  <p:link updateAutomatic="1"/>
                </p:oleObj>
              </mc:Choice>
              <mc:Fallback>
                <p:oleObj name="Visio" r:id="rId6" imgW="2400401" imgH="1047870" progId="Visio.Drawing.15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2915816" y="2996952"/>
                        <a:ext cx="2400300" cy="10477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k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10221741"/>
              </p:ext>
            </p:extLst>
          </p:nvPr>
        </p:nvGraphicFramePr>
        <p:xfrm>
          <a:off x="6012160" y="1700808"/>
          <a:ext cx="1047750" cy="2400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22" name="Visio" r:id="rId8" imgW="1047846" imgH="2400300" progId="Visio.Drawing.15">
                  <p:link updateAutomatic="1"/>
                </p:oleObj>
              </mc:Choice>
              <mc:Fallback>
                <p:oleObj name="Visio" r:id="rId8" imgW="1047846" imgH="2400300" progId="Visio.Drawing.15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6012160" y="1700808"/>
                        <a:ext cx="1047750" cy="24003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k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69606130"/>
              </p:ext>
            </p:extLst>
          </p:nvPr>
        </p:nvGraphicFramePr>
        <p:xfrm>
          <a:off x="4139952" y="2636912"/>
          <a:ext cx="1981200" cy="1981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23" name="Visio" r:id="rId10" imgW="1981155" imgH="1981260" progId="Visio.Drawing.15">
                  <p:link updateAutomatic="1"/>
                </p:oleObj>
              </mc:Choice>
              <mc:Fallback>
                <p:oleObj name="Visio" r:id="rId10" imgW="1981155" imgH="1981260" progId="Visio.Drawing.15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4139952" y="2636912"/>
                        <a:ext cx="1981200" cy="1981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k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3314378"/>
              </p:ext>
            </p:extLst>
          </p:nvPr>
        </p:nvGraphicFramePr>
        <p:xfrm>
          <a:off x="683568" y="2564904"/>
          <a:ext cx="1981200" cy="1981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24" name="Visio" r:id="rId12" imgW="1981155" imgH="1981260" progId="Visio.Drawing.15">
                  <p:link updateAutomatic="1"/>
                </p:oleObj>
              </mc:Choice>
              <mc:Fallback>
                <p:oleObj name="Visio" r:id="rId12" imgW="1981155" imgH="1981260" progId="Visio.Drawing.15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683568" y="2564904"/>
                        <a:ext cx="1981200" cy="1981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k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05535719"/>
              </p:ext>
            </p:extLst>
          </p:nvPr>
        </p:nvGraphicFramePr>
        <p:xfrm>
          <a:off x="5940152" y="4149080"/>
          <a:ext cx="2400300" cy="1047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25" name="Visio" r:id="rId14" imgW="2400401" imgH="1047870" progId="Visio.Drawing.15">
                  <p:link updateAutomatic="1"/>
                </p:oleObj>
              </mc:Choice>
              <mc:Fallback>
                <p:oleObj name="Visio" r:id="rId14" imgW="2400401" imgH="1047870" progId="Visio.Drawing.15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5940152" y="4149080"/>
                        <a:ext cx="2400300" cy="10477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k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56388591"/>
              </p:ext>
            </p:extLst>
          </p:nvPr>
        </p:nvGraphicFramePr>
        <p:xfrm>
          <a:off x="2195736" y="1268760"/>
          <a:ext cx="236220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26" name="Visio" r:id="rId16" imgW="2362313" imgH="457110" progId="Visio.Drawing.15">
                  <p:link updateAutomatic="1"/>
                </p:oleObj>
              </mc:Choice>
              <mc:Fallback>
                <p:oleObj name="Visio" r:id="rId16" imgW="2362313" imgH="457110" progId="Visio.Drawing.15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2195736" y="1268760"/>
                        <a:ext cx="2362200" cy="457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k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02237952"/>
              </p:ext>
            </p:extLst>
          </p:nvPr>
        </p:nvGraphicFramePr>
        <p:xfrm>
          <a:off x="6444208" y="1052736"/>
          <a:ext cx="236220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27" name="Visio" r:id="rId18" imgW="2362313" imgH="457110" progId="Visio.Drawing.15">
                  <p:link updateAutomatic="1"/>
                </p:oleObj>
              </mc:Choice>
              <mc:Fallback>
                <p:oleObj name="Visio" r:id="rId18" imgW="2362313" imgH="457110" progId="Visio.Drawing.15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9"/>
                      <a:stretch>
                        <a:fillRect/>
                      </a:stretch>
                    </p:blipFill>
                    <p:spPr>
                      <a:xfrm>
                        <a:off x="6444208" y="1052736"/>
                        <a:ext cx="2362200" cy="457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k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84526592"/>
              </p:ext>
            </p:extLst>
          </p:nvPr>
        </p:nvGraphicFramePr>
        <p:xfrm>
          <a:off x="1187624" y="2276872"/>
          <a:ext cx="236220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28" name="Visio" r:id="rId20" imgW="2362313" imgH="457110" progId="Visio.Drawing.15">
                  <p:link updateAutomatic="1"/>
                </p:oleObj>
              </mc:Choice>
              <mc:Fallback>
                <p:oleObj name="Visio" r:id="rId20" imgW="2362313" imgH="457110" progId="Visio.Drawing.15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1"/>
                      <a:stretch>
                        <a:fillRect/>
                      </a:stretch>
                    </p:blipFill>
                    <p:spPr>
                      <a:xfrm>
                        <a:off x="1187624" y="2276872"/>
                        <a:ext cx="2362200" cy="457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Objek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00549563"/>
              </p:ext>
            </p:extLst>
          </p:nvPr>
        </p:nvGraphicFramePr>
        <p:xfrm>
          <a:off x="3491880" y="404664"/>
          <a:ext cx="1981200" cy="1981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29" name="Visio" r:id="rId22" imgW="1981155" imgH="1981260" progId="Visio.Drawing.15">
                  <p:link updateAutomatic="1"/>
                </p:oleObj>
              </mc:Choice>
              <mc:Fallback>
                <p:oleObj name="Visio" r:id="rId22" imgW="1981155" imgH="1981260" progId="Visio.Drawing.15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3"/>
                      <a:stretch>
                        <a:fillRect/>
                      </a:stretch>
                    </p:blipFill>
                    <p:spPr>
                      <a:xfrm>
                        <a:off x="3491880" y="404664"/>
                        <a:ext cx="1981200" cy="1981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Objek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0692031"/>
              </p:ext>
            </p:extLst>
          </p:nvPr>
        </p:nvGraphicFramePr>
        <p:xfrm>
          <a:off x="7020272" y="1844824"/>
          <a:ext cx="1981200" cy="1981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30" name="Visio" r:id="rId24" imgW="1981155" imgH="1981260" progId="Visio.Drawing.15">
                  <p:link updateAutomatic="1"/>
                </p:oleObj>
              </mc:Choice>
              <mc:Fallback>
                <p:oleObj name="Visio" r:id="rId24" imgW="1981155" imgH="1981260" progId="Visio.Drawing.15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5"/>
                      <a:stretch>
                        <a:fillRect/>
                      </a:stretch>
                    </p:blipFill>
                    <p:spPr>
                      <a:xfrm>
                        <a:off x="7020272" y="1844824"/>
                        <a:ext cx="1981200" cy="1981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Objek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0396803"/>
              </p:ext>
            </p:extLst>
          </p:nvPr>
        </p:nvGraphicFramePr>
        <p:xfrm>
          <a:off x="2051720" y="2564904"/>
          <a:ext cx="2400300" cy="1047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31" name="Visio" r:id="rId26" imgW="2400401" imgH="1047870" progId="Visio.Drawing.15">
                  <p:link updateAutomatic="1"/>
                </p:oleObj>
              </mc:Choice>
              <mc:Fallback>
                <p:oleObj name="Visio" r:id="rId26" imgW="2400401" imgH="1047870" progId="Visio.Drawing.15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7"/>
                      <a:stretch>
                        <a:fillRect/>
                      </a:stretch>
                    </p:blipFill>
                    <p:spPr>
                      <a:xfrm>
                        <a:off x="2051720" y="2564904"/>
                        <a:ext cx="2400300" cy="10477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Objek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89085603"/>
              </p:ext>
            </p:extLst>
          </p:nvPr>
        </p:nvGraphicFramePr>
        <p:xfrm>
          <a:off x="899592" y="3789040"/>
          <a:ext cx="1981200" cy="1981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32" name="Visio" r:id="rId28" imgW="1981155" imgH="1981260" progId="Visio.Drawing.15">
                  <p:link updateAutomatic="1"/>
                </p:oleObj>
              </mc:Choice>
              <mc:Fallback>
                <p:oleObj name="Visio" r:id="rId28" imgW="1981155" imgH="1981260" progId="Visio.Drawing.15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9"/>
                      <a:stretch>
                        <a:fillRect/>
                      </a:stretch>
                    </p:blipFill>
                    <p:spPr>
                      <a:xfrm>
                        <a:off x="899592" y="3789040"/>
                        <a:ext cx="1981200" cy="1981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Objekt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94346647"/>
              </p:ext>
            </p:extLst>
          </p:nvPr>
        </p:nvGraphicFramePr>
        <p:xfrm>
          <a:off x="251520" y="5589240"/>
          <a:ext cx="2400300" cy="1047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33" name="Visio" r:id="rId30" imgW="2400401" imgH="1047870" progId="Visio.Drawing.15">
                  <p:link updateAutomatic="1"/>
                </p:oleObj>
              </mc:Choice>
              <mc:Fallback>
                <p:oleObj name="Visio" r:id="rId30" imgW="2400401" imgH="1047870" progId="Visio.Drawing.15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1"/>
                      <a:stretch>
                        <a:fillRect/>
                      </a:stretch>
                    </p:blipFill>
                    <p:spPr>
                      <a:xfrm>
                        <a:off x="251520" y="5589240"/>
                        <a:ext cx="2400300" cy="10477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" name="Objekt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73564279"/>
              </p:ext>
            </p:extLst>
          </p:nvPr>
        </p:nvGraphicFramePr>
        <p:xfrm>
          <a:off x="2051720" y="4876800"/>
          <a:ext cx="1981200" cy="1981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34" name="Visio" r:id="rId22" imgW="1981155" imgH="1981260" progId="Visio.Drawing.15">
                  <p:link updateAutomatic="1"/>
                </p:oleObj>
              </mc:Choice>
              <mc:Fallback>
                <p:oleObj name="Visio" r:id="rId22" imgW="1981155" imgH="1981260" progId="Visio.Drawing.15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2"/>
                      <a:stretch>
                        <a:fillRect/>
                      </a:stretch>
                    </p:blipFill>
                    <p:spPr>
                      <a:xfrm>
                        <a:off x="2051720" y="4876800"/>
                        <a:ext cx="1981200" cy="1981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" name="Objekt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83160260"/>
              </p:ext>
            </p:extLst>
          </p:nvPr>
        </p:nvGraphicFramePr>
        <p:xfrm>
          <a:off x="6516216" y="6165304"/>
          <a:ext cx="236220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35" name="Visio" r:id="rId33" imgW="2362313" imgH="457110" progId="Visio.Drawing.15">
                  <p:link updateAutomatic="1"/>
                </p:oleObj>
              </mc:Choice>
              <mc:Fallback>
                <p:oleObj name="Visio" r:id="rId33" imgW="2362313" imgH="457110" progId="Visio.Drawing.15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4"/>
                      <a:stretch>
                        <a:fillRect/>
                      </a:stretch>
                    </p:blipFill>
                    <p:spPr>
                      <a:xfrm>
                        <a:off x="6516216" y="6165304"/>
                        <a:ext cx="2362200" cy="457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" name="Objekt 2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47646361"/>
              </p:ext>
            </p:extLst>
          </p:nvPr>
        </p:nvGraphicFramePr>
        <p:xfrm>
          <a:off x="4427984" y="332656"/>
          <a:ext cx="236220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36" name="Visio" r:id="rId35" imgW="2362313" imgH="457110" progId="Visio.Drawing.15">
                  <p:link updateAutomatic="1"/>
                </p:oleObj>
              </mc:Choice>
              <mc:Fallback>
                <p:oleObj name="Visio" r:id="rId35" imgW="2362313" imgH="457110" progId="Visio.Drawing.15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6"/>
                      <a:stretch>
                        <a:fillRect/>
                      </a:stretch>
                    </p:blipFill>
                    <p:spPr>
                      <a:xfrm>
                        <a:off x="4427984" y="332656"/>
                        <a:ext cx="2362200" cy="457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" name="Objekt 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57173878"/>
              </p:ext>
            </p:extLst>
          </p:nvPr>
        </p:nvGraphicFramePr>
        <p:xfrm>
          <a:off x="5652120" y="5229200"/>
          <a:ext cx="236220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37" name="Visio" r:id="rId37" imgW="2362313" imgH="457110" progId="Visio.Drawing.15">
                  <p:link updateAutomatic="1"/>
                </p:oleObj>
              </mc:Choice>
              <mc:Fallback>
                <p:oleObj name="Visio" r:id="rId37" imgW="2362313" imgH="457110" progId="Visio.Drawing.15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8"/>
                      <a:stretch>
                        <a:fillRect/>
                      </a:stretch>
                    </p:blipFill>
                    <p:spPr>
                      <a:xfrm>
                        <a:off x="5652120" y="5229200"/>
                        <a:ext cx="2362200" cy="457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" name="Objekt 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76044511"/>
              </p:ext>
            </p:extLst>
          </p:nvPr>
        </p:nvGraphicFramePr>
        <p:xfrm>
          <a:off x="395536" y="404664"/>
          <a:ext cx="236220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38" name="Visio" r:id="rId39" imgW="2362313" imgH="457110" progId="Visio.Drawing.15">
                  <p:link updateAutomatic="1"/>
                </p:oleObj>
              </mc:Choice>
              <mc:Fallback>
                <p:oleObj name="Visio" r:id="rId39" imgW="2362313" imgH="457110" progId="Visio.Drawing.15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0"/>
                      <a:stretch>
                        <a:fillRect/>
                      </a:stretch>
                    </p:blipFill>
                    <p:spPr>
                      <a:xfrm>
                        <a:off x="395536" y="404664"/>
                        <a:ext cx="2362200" cy="457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" name="Objekt 2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91451927"/>
              </p:ext>
            </p:extLst>
          </p:nvPr>
        </p:nvGraphicFramePr>
        <p:xfrm>
          <a:off x="3275856" y="1772816"/>
          <a:ext cx="236220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39" name="Visio" r:id="rId41" imgW="2362313" imgH="457110" progId="Visio.Drawing.15">
                  <p:link updateAutomatic="1"/>
                </p:oleObj>
              </mc:Choice>
              <mc:Fallback>
                <p:oleObj name="Visio" r:id="rId41" imgW="2362313" imgH="457110" progId="Visio.Drawing.15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2"/>
                      <a:stretch>
                        <a:fillRect/>
                      </a:stretch>
                    </p:blipFill>
                    <p:spPr>
                      <a:xfrm>
                        <a:off x="3275856" y="1772816"/>
                        <a:ext cx="2362200" cy="457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" name="Objekt 2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47913511"/>
              </p:ext>
            </p:extLst>
          </p:nvPr>
        </p:nvGraphicFramePr>
        <p:xfrm>
          <a:off x="3851920" y="4149080"/>
          <a:ext cx="1981200" cy="1981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40" name="Visio" r:id="rId43" imgW="1981155" imgH="1981260" progId="Visio.Drawing.15">
                  <p:link updateAutomatic="1"/>
                </p:oleObj>
              </mc:Choice>
              <mc:Fallback>
                <p:oleObj name="Visio" r:id="rId43" imgW="1981155" imgH="1981260" progId="Visio.Drawing.15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4"/>
                      <a:stretch>
                        <a:fillRect/>
                      </a:stretch>
                    </p:blipFill>
                    <p:spPr>
                      <a:xfrm>
                        <a:off x="3851920" y="4149080"/>
                        <a:ext cx="1981200" cy="1981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" name="Objekt 2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15215533"/>
              </p:ext>
            </p:extLst>
          </p:nvPr>
        </p:nvGraphicFramePr>
        <p:xfrm>
          <a:off x="4139952" y="5373216"/>
          <a:ext cx="2400300" cy="1047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41" name="Visio" r:id="rId45" imgW="2400401" imgH="1047870" progId="Visio.Drawing.15">
                  <p:link updateAutomatic="1"/>
                </p:oleObj>
              </mc:Choice>
              <mc:Fallback>
                <p:oleObj name="Visio" r:id="rId45" imgW="2400401" imgH="1047870" progId="Visio.Drawing.15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6"/>
                      <a:stretch>
                        <a:fillRect/>
                      </a:stretch>
                    </p:blipFill>
                    <p:spPr>
                      <a:xfrm>
                        <a:off x="4139952" y="5373216"/>
                        <a:ext cx="2400300" cy="10477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" name="Objekt 2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08975693"/>
              </p:ext>
            </p:extLst>
          </p:nvPr>
        </p:nvGraphicFramePr>
        <p:xfrm>
          <a:off x="5508104" y="0"/>
          <a:ext cx="1981200" cy="1981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42" name="Visio" r:id="rId47" imgW="1981155" imgH="1981260" progId="Visio.Drawing.15">
                  <p:link updateAutomatic="1"/>
                </p:oleObj>
              </mc:Choice>
              <mc:Fallback>
                <p:oleObj name="Visio" r:id="rId47" imgW="1981155" imgH="1981260" progId="Visio.Drawing.15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8"/>
                      <a:stretch>
                        <a:fillRect/>
                      </a:stretch>
                    </p:blipFill>
                    <p:spPr>
                      <a:xfrm>
                        <a:off x="5508104" y="0"/>
                        <a:ext cx="1981200" cy="1981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" name="Objekt 3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44381636"/>
              </p:ext>
            </p:extLst>
          </p:nvPr>
        </p:nvGraphicFramePr>
        <p:xfrm>
          <a:off x="2219325" y="2671763"/>
          <a:ext cx="4705350" cy="1514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43" name="Visio" r:id="rId49" imgW="4705446" imgH="1514430" progId="Visio.Drawing.15">
                  <p:link updateAutomatic="1"/>
                </p:oleObj>
              </mc:Choice>
              <mc:Fallback>
                <p:oleObj name="Visio" r:id="rId49" imgW="4705446" imgH="1514430" progId="Visio.Drawing.15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0"/>
                      <a:stretch>
                        <a:fillRect/>
                      </a:stretch>
                    </p:blipFill>
                    <p:spPr>
                      <a:xfrm>
                        <a:off x="2219325" y="2671763"/>
                        <a:ext cx="4705350" cy="15144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0367397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7000"/>
                            </p:stCondLst>
                            <p:childTnLst>
                              <p:par>
                                <p:cTn id="5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500"/>
                            </p:stCondLst>
                            <p:childTnLst>
                              <p:par>
                                <p:cTn id="6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8000"/>
                            </p:stCondLst>
                            <p:childTnLst>
                              <p:par>
                                <p:cTn id="65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0000"/>
                            </p:stCondLst>
                            <p:childTnLst>
                              <p:par>
                                <p:cTn id="71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2000"/>
                            </p:stCondLst>
                            <p:childTnLst>
                              <p:par>
                                <p:cTn id="8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12500"/>
                            </p:stCondLst>
                            <p:childTnLst>
                              <p:par>
                                <p:cTn id="9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3000"/>
                            </p:stCondLst>
                            <p:childTnLst>
                              <p:par>
                                <p:cTn id="9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5000"/>
                            </p:stCondLst>
                            <p:childTnLst>
                              <p:par>
                                <p:cTn id="10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5500"/>
                            </p:stCondLst>
                            <p:childTnLst>
                              <p:par>
                                <p:cTn id="110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7500"/>
                            </p:stCondLst>
                            <p:childTnLst>
                              <p:par>
                                <p:cTn id="12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18000"/>
                            </p:stCondLst>
                            <p:childTnLst>
                              <p:par>
                                <p:cTn id="13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18500"/>
                            </p:stCondLst>
                            <p:childTnLst>
                              <p:par>
                                <p:cTn id="13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5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20500"/>
                            </p:stCondLst>
                            <p:childTnLst>
                              <p:par>
                                <p:cTn id="15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" fill="hold">
                            <p:stCondLst>
                              <p:cond delay="21500"/>
                            </p:stCondLst>
                            <p:childTnLst>
                              <p:par>
                                <p:cTn id="15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22000"/>
                            </p:stCondLst>
                            <p:childTnLst>
                              <p:par>
                                <p:cTn id="164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" fill="hold">
                            <p:stCondLst>
                              <p:cond delay="22500"/>
                            </p:stCondLst>
                            <p:childTnLst>
                              <p:par>
                                <p:cTn id="16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 idx="4294967295"/>
          </p:nvPr>
        </p:nvSpPr>
        <p:spPr>
          <a:xfrm>
            <a:off x="1691680" y="3768218"/>
            <a:ext cx="7772400" cy="1634864"/>
          </a:xfrm>
        </p:spPr>
        <p:txBody>
          <a:bodyPr>
            <a:normAutofit/>
          </a:bodyPr>
          <a:lstStyle/>
          <a:p>
            <a:r>
              <a:rPr lang="cs-CZ" sz="2000" dirty="0" smtClean="0">
                <a:latin typeface="Arial Narrow" panose="020B0606020202030204" pitchFamily="34" charset="0"/>
              </a:rPr>
              <a:t/>
            </a:r>
            <a:br>
              <a:rPr lang="cs-CZ" sz="2000" dirty="0" smtClean="0">
                <a:latin typeface="Arial Narrow" panose="020B0606020202030204" pitchFamily="34" charset="0"/>
              </a:rPr>
            </a:br>
            <a:endParaRPr lang="cs-CZ" sz="2000" dirty="0">
              <a:latin typeface="Arial Narrow" panose="020B0606020202030204" pitchFamily="34" charset="0"/>
            </a:endParaRPr>
          </a:p>
        </p:txBody>
      </p:sp>
      <p:sp>
        <p:nvSpPr>
          <p:cNvPr id="3" name="Obdélník 2"/>
          <p:cNvSpPr/>
          <p:nvPr/>
        </p:nvSpPr>
        <p:spPr>
          <a:xfrm>
            <a:off x="2339752" y="1916832"/>
            <a:ext cx="655272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endParaRPr lang="cs-CZ" sz="2400" b="1" dirty="0" smtClean="0">
              <a:solidFill>
                <a:schemeClr val="accent6"/>
              </a:solidFill>
            </a:endParaRPr>
          </a:p>
          <a:p>
            <a:r>
              <a:rPr lang="cs-CZ" sz="3600" b="1" dirty="0" smtClean="0">
                <a:solidFill>
                  <a:schemeClr val="accent6"/>
                </a:solidFill>
              </a:rPr>
              <a:t>METODIKA MV – Bezpečnostní standardy pro pořadatele</a:t>
            </a:r>
          </a:p>
          <a:p>
            <a:endParaRPr lang="cs-CZ" sz="2400" b="1" dirty="0">
              <a:solidFill>
                <a:schemeClr val="accent6"/>
              </a:solidFill>
            </a:endParaRPr>
          </a:p>
          <a:p>
            <a:r>
              <a:rPr lang="cs-CZ" sz="2400" b="1" dirty="0">
                <a:solidFill>
                  <a:schemeClr val="accent6"/>
                </a:solidFill>
                <a:hlinkClick r:id="rId4"/>
              </a:rPr>
              <a:t>http://</a:t>
            </a:r>
            <a:r>
              <a:rPr lang="cs-CZ" sz="2400" b="1" dirty="0" smtClean="0">
                <a:solidFill>
                  <a:schemeClr val="accent6"/>
                </a:solidFill>
                <a:hlinkClick r:id="rId4"/>
              </a:rPr>
              <a:t>www.mvcr.cz/cthh/clanek/ke-stazeni-bezpecnostni-standardy-pro-poradatele-sportovnich-kulturnich-a-spolecenskych-akci.aspx</a:t>
            </a:r>
            <a:r>
              <a:rPr lang="cs-CZ" sz="2400" b="1" dirty="0" smtClean="0">
                <a:solidFill>
                  <a:schemeClr val="accent6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385618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 idx="4294967295"/>
          </p:nvPr>
        </p:nvSpPr>
        <p:spPr>
          <a:xfrm>
            <a:off x="2411760" y="2564904"/>
            <a:ext cx="6480720" cy="3312368"/>
          </a:xfrm>
        </p:spPr>
        <p:txBody>
          <a:bodyPr>
            <a:normAutofit/>
          </a:bodyPr>
          <a:lstStyle/>
          <a:p>
            <a:r>
              <a:rPr lang="cs-CZ" sz="4800" b="1" dirty="0" smtClean="0">
                <a:solidFill>
                  <a:schemeClr val="accent6"/>
                </a:solidFill>
              </a:rPr>
              <a:t>ZA TÝM DOVERVILLE</a:t>
            </a:r>
            <a:br>
              <a:rPr lang="cs-CZ" sz="4800" b="1" dirty="0" smtClean="0">
                <a:solidFill>
                  <a:schemeClr val="accent6"/>
                </a:solidFill>
              </a:rPr>
            </a:br>
            <a:r>
              <a:rPr lang="cs-CZ" sz="4800" b="1" dirty="0">
                <a:solidFill>
                  <a:schemeClr val="accent6"/>
                </a:solidFill>
              </a:rPr>
              <a:t/>
            </a:r>
            <a:br>
              <a:rPr lang="cs-CZ" sz="4800" b="1" dirty="0">
                <a:solidFill>
                  <a:schemeClr val="accent6"/>
                </a:solidFill>
              </a:rPr>
            </a:br>
            <a:r>
              <a:rPr lang="cs-CZ" sz="4800" b="1" dirty="0" smtClean="0">
                <a:solidFill>
                  <a:schemeClr val="accent6"/>
                </a:solidFill>
              </a:rPr>
              <a:t>VERONIKA FÁBEROVÁ</a:t>
            </a:r>
            <a:endParaRPr lang="cs-CZ" sz="4800" b="1" dirty="0">
              <a:solidFill>
                <a:schemeClr val="accent6"/>
              </a:solidFill>
            </a:endParaRPr>
          </a:p>
        </p:txBody>
      </p:sp>
      <p:sp>
        <p:nvSpPr>
          <p:cNvPr id="4" name="AutoShape 2" descr="Výsledek obrázku pro cheopsova pyramida chodby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>
        <p:nvSpPr>
          <p:cNvPr id="5" name="AutoShape 4" descr="Výsledek obrázku pro cheopsova pyramida chodby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>
        <p:nvSpPr>
          <p:cNvPr id="6" name="AutoShape 6" descr="Výsledek obrázku pro cheopsova pyramida chodby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>
        <p:nvSpPr>
          <p:cNvPr id="7" name="AutoShape 8" descr="Výsledek obrázku pro cheopsova pyramida chodby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55166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VÃ½sledek obrÃ¡zku pro foto Å¡kolnÃ­ besÃ­dk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33368"/>
            <a:ext cx="8812157" cy="4967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Obrázek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4126" y="5845628"/>
            <a:ext cx="2364275" cy="996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5097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 idx="4294967295"/>
          </p:nvPr>
        </p:nvSpPr>
        <p:spPr>
          <a:xfrm>
            <a:off x="2339752" y="2564904"/>
            <a:ext cx="6480720" cy="3168352"/>
          </a:xfrm>
        </p:spPr>
        <p:txBody>
          <a:bodyPr>
            <a:normAutofit fontScale="90000"/>
          </a:bodyPr>
          <a:lstStyle/>
          <a:p>
            <a:pPr algn="l"/>
            <a:r>
              <a:rPr lang="cs-CZ" sz="2000" dirty="0" smtClean="0">
                <a:latin typeface="Arial Narrow" panose="020B0606020202030204" pitchFamily="34" charset="0"/>
              </a:rPr>
              <a:t>I</a:t>
            </a:r>
            <a:br>
              <a:rPr lang="cs-CZ" sz="2000" dirty="0" smtClean="0">
                <a:latin typeface="Arial Narrow" panose="020B0606020202030204" pitchFamily="34" charset="0"/>
              </a:rPr>
            </a:br>
            <a:r>
              <a:rPr lang="cs-CZ" sz="2000" dirty="0">
                <a:latin typeface="Arial Narrow" panose="020B0606020202030204" pitchFamily="34" charset="0"/>
              </a:rPr>
              <a:t/>
            </a:r>
            <a:br>
              <a:rPr lang="cs-CZ" sz="2000" dirty="0">
                <a:latin typeface="Arial Narrow" panose="020B0606020202030204" pitchFamily="34" charset="0"/>
              </a:rPr>
            </a:br>
            <a:r>
              <a:rPr lang="cs-CZ" sz="2000" dirty="0" smtClean="0">
                <a:latin typeface="Arial Narrow" panose="020B0606020202030204" pitchFamily="34" charset="0"/>
              </a:rPr>
              <a:t/>
            </a:r>
            <a:br>
              <a:rPr lang="cs-CZ" sz="2000" dirty="0" smtClean="0">
                <a:latin typeface="Arial Narrow" panose="020B0606020202030204" pitchFamily="34" charset="0"/>
              </a:rPr>
            </a:br>
            <a:r>
              <a:rPr lang="cs-CZ" sz="2000" dirty="0">
                <a:latin typeface="Arial Narrow" panose="020B0606020202030204" pitchFamily="34" charset="0"/>
              </a:rPr>
              <a:t/>
            </a:r>
            <a:br>
              <a:rPr lang="cs-CZ" sz="2000" dirty="0">
                <a:latin typeface="Arial Narrow" panose="020B0606020202030204" pitchFamily="34" charset="0"/>
              </a:rPr>
            </a:br>
            <a:r>
              <a:rPr lang="cs-CZ" sz="2000" dirty="0" smtClean="0">
                <a:latin typeface="Arial Narrow" panose="020B0606020202030204" pitchFamily="34" charset="0"/>
              </a:rPr>
              <a:t/>
            </a:r>
            <a:br>
              <a:rPr lang="cs-CZ" sz="2000" dirty="0" smtClean="0">
                <a:latin typeface="Arial Narrow" panose="020B0606020202030204" pitchFamily="34" charset="0"/>
              </a:rPr>
            </a:br>
            <a:r>
              <a:rPr lang="cs-CZ" sz="2000" dirty="0">
                <a:latin typeface="Arial Narrow" panose="020B0606020202030204" pitchFamily="34" charset="0"/>
              </a:rPr>
              <a:t/>
            </a:r>
            <a:br>
              <a:rPr lang="cs-CZ" sz="2000" dirty="0">
                <a:latin typeface="Arial Narrow" panose="020B0606020202030204" pitchFamily="34" charset="0"/>
              </a:rPr>
            </a:br>
            <a:r>
              <a:rPr lang="cs-CZ" sz="2000" dirty="0" smtClean="0">
                <a:latin typeface="Arial Narrow" panose="020B0606020202030204" pitchFamily="34" charset="0"/>
              </a:rPr>
              <a:t/>
            </a:r>
            <a:br>
              <a:rPr lang="cs-CZ" sz="2000" dirty="0" smtClean="0">
                <a:latin typeface="Arial Narrow" panose="020B0606020202030204" pitchFamily="34" charset="0"/>
              </a:rPr>
            </a:br>
            <a:r>
              <a:rPr lang="cs-CZ" sz="2000" dirty="0">
                <a:latin typeface="Arial Narrow" panose="020B0606020202030204" pitchFamily="34" charset="0"/>
              </a:rPr>
              <a:t/>
            </a:r>
            <a:br>
              <a:rPr lang="cs-CZ" sz="2000" dirty="0">
                <a:latin typeface="Arial Narrow" panose="020B0606020202030204" pitchFamily="34" charset="0"/>
              </a:rPr>
            </a:br>
            <a:r>
              <a:rPr lang="cs-CZ" sz="2000" dirty="0" smtClean="0">
                <a:latin typeface="Arial Narrow" panose="020B0606020202030204" pitchFamily="34" charset="0"/>
              </a:rPr>
              <a:t/>
            </a:r>
            <a:br>
              <a:rPr lang="cs-CZ" sz="2000" dirty="0" smtClean="0">
                <a:latin typeface="Arial Narrow" panose="020B0606020202030204" pitchFamily="34" charset="0"/>
              </a:rPr>
            </a:br>
            <a:r>
              <a:rPr lang="cs-CZ" sz="2000" dirty="0">
                <a:latin typeface="Arial Narrow" panose="020B0606020202030204" pitchFamily="34" charset="0"/>
              </a:rPr>
              <a:t/>
            </a:r>
            <a:br>
              <a:rPr lang="cs-CZ" sz="2000" dirty="0">
                <a:latin typeface="Arial Narrow" panose="020B0606020202030204" pitchFamily="34" charset="0"/>
              </a:rPr>
            </a:br>
            <a:r>
              <a:rPr lang="cs-CZ" sz="2000" dirty="0" smtClean="0">
                <a:latin typeface="Arial Narrow" panose="020B0606020202030204" pitchFamily="34" charset="0"/>
              </a:rPr>
              <a:t/>
            </a:r>
            <a:br>
              <a:rPr lang="cs-CZ" sz="2000" dirty="0" smtClean="0">
                <a:latin typeface="Arial Narrow" panose="020B0606020202030204" pitchFamily="34" charset="0"/>
              </a:rPr>
            </a:br>
            <a:r>
              <a:rPr lang="cs-CZ" sz="2000" dirty="0">
                <a:latin typeface="Arial Narrow" panose="020B0606020202030204" pitchFamily="34" charset="0"/>
              </a:rPr>
              <a:t/>
            </a:r>
            <a:br>
              <a:rPr lang="cs-CZ" sz="2000" dirty="0">
                <a:latin typeface="Arial Narrow" panose="020B0606020202030204" pitchFamily="34" charset="0"/>
              </a:rPr>
            </a:br>
            <a:r>
              <a:rPr lang="cs-CZ" sz="2000" dirty="0" smtClean="0">
                <a:latin typeface="Arial Narrow" panose="020B0606020202030204" pitchFamily="34" charset="0"/>
              </a:rPr>
              <a:t/>
            </a:r>
            <a:br>
              <a:rPr lang="cs-CZ" sz="2000" dirty="0" smtClean="0">
                <a:latin typeface="Arial Narrow" panose="020B0606020202030204" pitchFamily="34" charset="0"/>
              </a:rPr>
            </a:br>
            <a:r>
              <a:rPr lang="cs-CZ" sz="2000" dirty="0">
                <a:latin typeface="Arial Narrow" panose="020B0606020202030204" pitchFamily="34" charset="0"/>
              </a:rPr>
              <a:t/>
            </a:r>
            <a:br>
              <a:rPr lang="cs-CZ" sz="2000" dirty="0">
                <a:latin typeface="Arial Narrow" panose="020B0606020202030204" pitchFamily="34" charset="0"/>
              </a:rPr>
            </a:br>
            <a:r>
              <a:rPr lang="cs-CZ" sz="2000" dirty="0" smtClean="0">
                <a:latin typeface="Arial Narrow" panose="020B0606020202030204" pitchFamily="34" charset="0"/>
              </a:rPr>
              <a:t/>
            </a:r>
            <a:br>
              <a:rPr lang="cs-CZ" sz="2000" dirty="0" smtClean="0">
                <a:latin typeface="Arial Narrow" panose="020B0606020202030204" pitchFamily="34" charset="0"/>
              </a:rPr>
            </a:br>
            <a:r>
              <a:rPr lang="cs-CZ" sz="2000" dirty="0">
                <a:latin typeface="Arial Narrow" panose="020B0606020202030204" pitchFamily="34" charset="0"/>
              </a:rPr>
              <a:t/>
            </a:r>
            <a:br>
              <a:rPr lang="cs-CZ" sz="2000" dirty="0">
                <a:latin typeface="Arial Narrow" panose="020B0606020202030204" pitchFamily="34" charset="0"/>
              </a:rPr>
            </a:br>
            <a:r>
              <a:rPr lang="cs-CZ" sz="2000" dirty="0" smtClean="0">
                <a:latin typeface="Arial Narrow" panose="020B0606020202030204" pitchFamily="34" charset="0"/>
              </a:rPr>
              <a:t/>
            </a:r>
            <a:br>
              <a:rPr lang="cs-CZ" sz="2000" dirty="0" smtClean="0">
                <a:latin typeface="Arial Narrow" panose="020B0606020202030204" pitchFamily="34" charset="0"/>
              </a:rPr>
            </a:br>
            <a:endParaRPr lang="cs-CZ" sz="2000" dirty="0">
              <a:latin typeface="Arial Narrow" panose="020B0606020202030204" pitchFamily="34" charset="0"/>
            </a:endParaRPr>
          </a:p>
        </p:txBody>
      </p:sp>
      <p:sp>
        <p:nvSpPr>
          <p:cNvPr id="3" name="Nadpis 1"/>
          <p:cNvSpPr txBox="1">
            <a:spLocks/>
          </p:cNvSpPr>
          <p:nvPr/>
        </p:nvSpPr>
        <p:spPr>
          <a:xfrm>
            <a:off x="1701780" y="3768218"/>
            <a:ext cx="7772400" cy="16348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2000" smtClean="0">
                <a:latin typeface="Arial Narrow" panose="020B0606020202030204" pitchFamily="34" charset="0"/>
              </a:rPr>
              <a:t/>
            </a:r>
            <a:br>
              <a:rPr lang="cs-CZ" sz="2000" smtClean="0">
                <a:latin typeface="Arial Narrow" panose="020B0606020202030204" pitchFamily="34" charset="0"/>
              </a:rPr>
            </a:br>
            <a:endParaRPr lang="cs-CZ" sz="2000" dirty="0">
              <a:latin typeface="Arial Narrow" panose="020B0606020202030204" pitchFamily="34" charset="0"/>
            </a:endParaRPr>
          </a:p>
        </p:txBody>
      </p:sp>
      <p:sp>
        <p:nvSpPr>
          <p:cNvPr id="4" name="Obdélník 3"/>
          <p:cNvSpPr/>
          <p:nvPr/>
        </p:nvSpPr>
        <p:spPr>
          <a:xfrm>
            <a:off x="2483768" y="2060848"/>
            <a:ext cx="6552728" cy="44627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6600" b="1" dirty="0" smtClean="0">
                <a:solidFill>
                  <a:schemeClr val="accent6"/>
                </a:solidFill>
                <a:latin typeface="Arial Black" panose="020B0A04020102020204" pitchFamily="34" charset="0"/>
              </a:rPr>
              <a:t>EVENTY </a:t>
            </a:r>
            <a:endParaRPr lang="cs-CZ" sz="6600" b="1" dirty="0">
              <a:solidFill>
                <a:schemeClr val="accent6"/>
              </a:solidFill>
              <a:latin typeface="Arial Black" panose="020B0A04020102020204" pitchFamily="34" charset="0"/>
            </a:endParaRPr>
          </a:p>
          <a:p>
            <a:r>
              <a:rPr lang="cs-CZ" sz="6600" b="1" dirty="0" smtClean="0">
                <a:latin typeface="Arial Black" panose="020B0A04020102020204" pitchFamily="34" charset="0"/>
              </a:rPr>
              <a:t>Jsou i náboženské svátky</a:t>
            </a:r>
            <a:r>
              <a:rPr lang="cs-CZ" sz="2400" b="1" dirty="0" smtClean="0">
                <a:latin typeface="Arial Black" panose="020B0A04020102020204" pitchFamily="34" charset="0"/>
              </a:rPr>
              <a:t> </a:t>
            </a:r>
            <a:endParaRPr lang="cs-CZ" sz="2000" b="1" dirty="0">
              <a:latin typeface="Arial Black" panose="020B0A04020102020204" pitchFamily="34" charset="0"/>
            </a:endParaRPr>
          </a:p>
          <a:p>
            <a:r>
              <a:rPr lang="cs-CZ" sz="2000" b="1" dirty="0" smtClean="0">
                <a:latin typeface="Arial Black" panose="020B0A04020102020204" pitchFamily="34" charset="0"/>
              </a:rPr>
              <a:t>    </a:t>
            </a:r>
            <a:endParaRPr lang="cs-CZ" sz="2800" dirty="0" smtClean="0"/>
          </a:p>
        </p:txBody>
      </p:sp>
    </p:spTree>
    <p:extLst>
      <p:ext uri="{BB962C8B-B14F-4D97-AF65-F5344CB8AC3E}">
        <p14:creationId xmlns:p14="http://schemas.microsoft.com/office/powerpoint/2010/main" val="4131393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Výsledek obrázku pro pouť do mekky STAN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73020"/>
            <a:ext cx="8219317" cy="5472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Obrázek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4126" y="5845628"/>
            <a:ext cx="2364275" cy="996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0633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Výsledek obrázku pro x MAS MARKET STRASBOUR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18" y="476672"/>
            <a:ext cx="8722859" cy="5328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Obrázek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4126" y="5845628"/>
            <a:ext cx="2364275" cy="996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8169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Výsledek obrázku pro HOLI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391" y="155848"/>
            <a:ext cx="8543213" cy="5689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Obrázek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4126" y="5845628"/>
            <a:ext cx="2364275" cy="996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3058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 idx="4294967295"/>
          </p:nvPr>
        </p:nvSpPr>
        <p:spPr>
          <a:xfrm>
            <a:off x="2339752" y="2564904"/>
            <a:ext cx="6480720" cy="3168352"/>
          </a:xfrm>
        </p:spPr>
        <p:txBody>
          <a:bodyPr>
            <a:normAutofit fontScale="90000"/>
          </a:bodyPr>
          <a:lstStyle/>
          <a:p>
            <a:pPr algn="l"/>
            <a:r>
              <a:rPr lang="cs-CZ" sz="2000" dirty="0" smtClean="0">
                <a:latin typeface="Arial Narrow" panose="020B0606020202030204" pitchFamily="34" charset="0"/>
              </a:rPr>
              <a:t>I</a:t>
            </a:r>
            <a:br>
              <a:rPr lang="cs-CZ" sz="2000" dirty="0" smtClean="0">
                <a:latin typeface="Arial Narrow" panose="020B0606020202030204" pitchFamily="34" charset="0"/>
              </a:rPr>
            </a:br>
            <a:r>
              <a:rPr lang="cs-CZ" sz="2000" dirty="0">
                <a:latin typeface="Arial Narrow" panose="020B0606020202030204" pitchFamily="34" charset="0"/>
              </a:rPr>
              <a:t/>
            </a:r>
            <a:br>
              <a:rPr lang="cs-CZ" sz="2000" dirty="0">
                <a:latin typeface="Arial Narrow" panose="020B0606020202030204" pitchFamily="34" charset="0"/>
              </a:rPr>
            </a:br>
            <a:r>
              <a:rPr lang="cs-CZ" sz="2000" dirty="0" smtClean="0">
                <a:latin typeface="Arial Narrow" panose="020B0606020202030204" pitchFamily="34" charset="0"/>
              </a:rPr>
              <a:t/>
            </a:r>
            <a:br>
              <a:rPr lang="cs-CZ" sz="2000" dirty="0" smtClean="0">
                <a:latin typeface="Arial Narrow" panose="020B0606020202030204" pitchFamily="34" charset="0"/>
              </a:rPr>
            </a:br>
            <a:r>
              <a:rPr lang="cs-CZ" sz="2000" dirty="0">
                <a:latin typeface="Arial Narrow" panose="020B0606020202030204" pitchFamily="34" charset="0"/>
              </a:rPr>
              <a:t/>
            </a:r>
            <a:br>
              <a:rPr lang="cs-CZ" sz="2000" dirty="0">
                <a:latin typeface="Arial Narrow" panose="020B0606020202030204" pitchFamily="34" charset="0"/>
              </a:rPr>
            </a:br>
            <a:r>
              <a:rPr lang="cs-CZ" sz="2000" dirty="0" smtClean="0">
                <a:latin typeface="Arial Narrow" panose="020B0606020202030204" pitchFamily="34" charset="0"/>
              </a:rPr>
              <a:t/>
            </a:r>
            <a:br>
              <a:rPr lang="cs-CZ" sz="2000" dirty="0" smtClean="0">
                <a:latin typeface="Arial Narrow" panose="020B0606020202030204" pitchFamily="34" charset="0"/>
              </a:rPr>
            </a:br>
            <a:r>
              <a:rPr lang="cs-CZ" sz="2000" dirty="0">
                <a:latin typeface="Arial Narrow" panose="020B0606020202030204" pitchFamily="34" charset="0"/>
              </a:rPr>
              <a:t/>
            </a:r>
            <a:br>
              <a:rPr lang="cs-CZ" sz="2000" dirty="0">
                <a:latin typeface="Arial Narrow" panose="020B0606020202030204" pitchFamily="34" charset="0"/>
              </a:rPr>
            </a:br>
            <a:r>
              <a:rPr lang="cs-CZ" sz="2000" dirty="0" smtClean="0">
                <a:latin typeface="Arial Narrow" panose="020B0606020202030204" pitchFamily="34" charset="0"/>
              </a:rPr>
              <a:t/>
            </a:r>
            <a:br>
              <a:rPr lang="cs-CZ" sz="2000" dirty="0" smtClean="0">
                <a:latin typeface="Arial Narrow" panose="020B0606020202030204" pitchFamily="34" charset="0"/>
              </a:rPr>
            </a:br>
            <a:r>
              <a:rPr lang="cs-CZ" sz="2000" dirty="0">
                <a:latin typeface="Arial Narrow" panose="020B0606020202030204" pitchFamily="34" charset="0"/>
              </a:rPr>
              <a:t/>
            </a:r>
            <a:br>
              <a:rPr lang="cs-CZ" sz="2000" dirty="0">
                <a:latin typeface="Arial Narrow" panose="020B0606020202030204" pitchFamily="34" charset="0"/>
              </a:rPr>
            </a:br>
            <a:r>
              <a:rPr lang="cs-CZ" sz="2000" dirty="0" smtClean="0">
                <a:latin typeface="Arial Narrow" panose="020B0606020202030204" pitchFamily="34" charset="0"/>
              </a:rPr>
              <a:t/>
            </a:r>
            <a:br>
              <a:rPr lang="cs-CZ" sz="2000" dirty="0" smtClean="0">
                <a:latin typeface="Arial Narrow" panose="020B0606020202030204" pitchFamily="34" charset="0"/>
              </a:rPr>
            </a:br>
            <a:r>
              <a:rPr lang="cs-CZ" sz="2000" dirty="0">
                <a:latin typeface="Arial Narrow" panose="020B0606020202030204" pitchFamily="34" charset="0"/>
              </a:rPr>
              <a:t/>
            </a:r>
            <a:br>
              <a:rPr lang="cs-CZ" sz="2000" dirty="0">
                <a:latin typeface="Arial Narrow" panose="020B0606020202030204" pitchFamily="34" charset="0"/>
              </a:rPr>
            </a:br>
            <a:r>
              <a:rPr lang="cs-CZ" sz="2000" dirty="0" smtClean="0">
                <a:latin typeface="Arial Narrow" panose="020B0606020202030204" pitchFamily="34" charset="0"/>
              </a:rPr>
              <a:t/>
            </a:r>
            <a:br>
              <a:rPr lang="cs-CZ" sz="2000" dirty="0" smtClean="0">
                <a:latin typeface="Arial Narrow" panose="020B0606020202030204" pitchFamily="34" charset="0"/>
              </a:rPr>
            </a:br>
            <a:r>
              <a:rPr lang="cs-CZ" sz="2000" dirty="0">
                <a:latin typeface="Arial Narrow" panose="020B0606020202030204" pitchFamily="34" charset="0"/>
              </a:rPr>
              <a:t/>
            </a:r>
            <a:br>
              <a:rPr lang="cs-CZ" sz="2000" dirty="0">
                <a:latin typeface="Arial Narrow" panose="020B0606020202030204" pitchFamily="34" charset="0"/>
              </a:rPr>
            </a:br>
            <a:r>
              <a:rPr lang="cs-CZ" sz="2000" dirty="0" smtClean="0">
                <a:latin typeface="Arial Narrow" panose="020B0606020202030204" pitchFamily="34" charset="0"/>
              </a:rPr>
              <a:t/>
            </a:r>
            <a:br>
              <a:rPr lang="cs-CZ" sz="2000" dirty="0" smtClean="0">
                <a:latin typeface="Arial Narrow" panose="020B0606020202030204" pitchFamily="34" charset="0"/>
              </a:rPr>
            </a:br>
            <a:r>
              <a:rPr lang="cs-CZ" sz="2000" dirty="0">
                <a:latin typeface="Arial Narrow" panose="020B0606020202030204" pitchFamily="34" charset="0"/>
              </a:rPr>
              <a:t/>
            </a:r>
            <a:br>
              <a:rPr lang="cs-CZ" sz="2000" dirty="0">
                <a:latin typeface="Arial Narrow" panose="020B0606020202030204" pitchFamily="34" charset="0"/>
              </a:rPr>
            </a:br>
            <a:r>
              <a:rPr lang="cs-CZ" sz="2000" dirty="0" smtClean="0">
                <a:latin typeface="Arial Narrow" panose="020B0606020202030204" pitchFamily="34" charset="0"/>
              </a:rPr>
              <a:t/>
            </a:r>
            <a:br>
              <a:rPr lang="cs-CZ" sz="2000" dirty="0" smtClean="0">
                <a:latin typeface="Arial Narrow" panose="020B0606020202030204" pitchFamily="34" charset="0"/>
              </a:rPr>
            </a:br>
            <a:r>
              <a:rPr lang="cs-CZ" sz="2000" dirty="0">
                <a:latin typeface="Arial Narrow" panose="020B0606020202030204" pitchFamily="34" charset="0"/>
              </a:rPr>
              <a:t/>
            </a:r>
            <a:br>
              <a:rPr lang="cs-CZ" sz="2000" dirty="0">
                <a:latin typeface="Arial Narrow" panose="020B0606020202030204" pitchFamily="34" charset="0"/>
              </a:rPr>
            </a:br>
            <a:r>
              <a:rPr lang="cs-CZ" sz="2000" dirty="0" smtClean="0">
                <a:latin typeface="Arial Narrow" panose="020B0606020202030204" pitchFamily="34" charset="0"/>
              </a:rPr>
              <a:t/>
            </a:r>
            <a:br>
              <a:rPr lang="cs-CZ" sz="2000" dirty="0" smtClean="0">
                <a:latin typeface="Arial Narrow" panose="020B0606020202030204" pitchFamily="34" charset="0"/>
              </a:rPr>
            </a:br>
            <a:endParaRPr lang="cs-CZ" sz="2000" dirty="0">
              <a:latin typeface="Arial Narrow" panose="020B0606020202030204" pitchFamily="34" charset="0"/>
            </a:endParaRPr>
          </a:p>
        </p:txBody>
      </p:sp>
      <p:sp>
        <p:nvSpPr>
          <p:cNvPr id="3" name="Nadpis 1"/>
          <p:cNvSpPr txBox="1">
            <a:spLocks/>
          </p:cNvSpPr>
          <p:nvPr/>
        </p:nvSpPr>
        <p:spPr>
          <a:xfrm>
            <a:off x="1701780" y="3768218"/>
            <a:ext cx="7772400" cy="16348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2000" smtClean="0">
                <a:latin typeface="Arial Narrow" panose="020B0606020202030204" pitchFamily="34" charset="0"/>
              </a:rPr>
              <a:t/>
            </a:r>
            <a:br>
              <a:rPr lang="cs-CZ" sz="2000" smtClean="0">
                <a:latin typeface="Arial Narrow" panose="020B0606020202030204" pitchFamily="34" charset="0"/>
              </a:rPr>
            </a:br>
            <a:endParaRPr lang="cs-CZ" sz="2000" dirty="0">
              <a:latin typeface="Arial Narrow" panose="020B0606020202030204" pitchFamily="34" charset="0"/>
            </a:endParaRPr>
          </a:p>
        </p:txBody>
      </p:sp>
      <p:sp>
        <p:nvSpPr>
          <p:cNvPr id="4" name="Obdélník 3"/>
          <p:cNvSpPr/>
          <p:nvPr/>
        </p:nvSpPr>
        <p:spPr>
          <a:xfrm>
            <a:off x="2483768" y="2060848"/>
            <a:ext cx="6552728" cy="44627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6600" b="1" dirty="0" smtClean="0">
                <a:solidFill>
                  <a:schemeClr val="accent6"/>
                </a:solidFill>
                <a:latin typeface="Arial Black" panose="020B0A04020102020204" pitchFamily="34" charset="0"/>
              </a:rPr>
              <a:t>EVENTY </a:t>
            </a:r>
            <a:endParaRPr lang="cs-CZ" sz="6600" b="1" dirty="0">
              <a:solidFill>
                <a:schemeClr val="accent6"/>
              </a:solidFill>
              <a:latin typeface="Arial Black" panose="020B0A04020102020204" pitchFamily="34" charset="0"/>
            </a:endParaRPr>
          </a:p>
          <a:p>
            <a:r>
              <a:rPr lang="cs-CZ" sz="6600" b="1" dirty="0" smtClean="0">
                <a:latin typeface="Arial Black" panose="020B0A04020102020204" pitchFamily="34" charset="0"/>
              </a:rPr>
              <a:t>Jsou i</a:t>
            </a:r>
          </a:p>
          <a:p>
            <a:r>
              <a:rPr lang="cs-CZ" sz="6600" b="1" dirty="0" smtClean="0">
                <a:latin typeface="Arial Black" panose="020B0A04020102020204" pitchFamily="34" charset="0"/>
              </a:rPr>
              <a:t>„střelené“ a i</a:t>
            </a:r>
          </a:p>
          <a:p>
            <a:r>
              <a:rPr lang="cs-CZ" sz="6600" b="1" dirty="0">
                <a:latin typeface="Arial Black" panose="020B0A04020102020204" pitchFamily="34" charset="0"/>
              </a:rPr>
              <a:t>n</a:t>
            </a:r>
            <a:r>
              <a:rPr lang="cs-CZ" sz="6600" b="1" dirty="0" smtClean="0">
                <a:latin typeface="Arial Black" panose="020B0A04020102020204" pitchFamily="34" charset="0"/>
              </a:rPr>
              <a:t>ebezpečné</a:t>
            </a:r>
            <a:endParaRPr lang="cs-CZ" sz="2000" b="1" dirty="0">
              <a:latin typeface="Arial Black" panose="020B0A04020102020204" pitchFamily="34" charset="0"/>
            </a:endParaRPr>
          </a:p>
          <a:p>
            <a:r>
              <a:rPr lang="cs-CZ" sz="2000" b="1" dirty="0" smtClean="0">
                <a:latin typeface="Arial Black" panose="020B0A04020102020204" pitchFamily="34" charset="0"/>
              </a:rPr>
              <a:t>    </a:t>
            </a:r>
            <a:endParaRPr lang="cs-CZ" sz="2800" dirty="0" smtClean="0"/>
          </a:p>
        </p:txBody>
      </p:sp>
    </p:spTree>
    <p:extLst>
      <p:ext uri="{BB962C8B-B14F-4D97-AF65-F5344CB8AC3E}">
        <p14:creationId xmlns:p14="http://schemas.microsoft.com/office/powerpoint/2010/main" val="4238073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Výsledek obrázku pro COOPER HILL CHEES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532366"/>
            <a:ext cx="8761321" cy="5313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Obrázek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4126" y="5845628"/>
            <a:ext cx="2364275" cy="996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6783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8549</TotalTime>
  <Words>545</Words>
  <Application>Microsoft Office PowerPoint</Application>
  <PresentationFormat>Předvádění na obrazovce (4:3)</PresentationFormat>
  <Paragraphs>132</Paragraphs>
  <Slides>24</Slides>
  <Notes>13</Notes>
  <HiddenSlides>0</HiddenSlides>
  <MMClips>0</MMClips>
  <ScaleCrop>false</ScaleCrop>
  <HeadingPairs>
    <vt:vector size="6" baseType="variant">
      <vt:variant>
        <vt:lpstr>Motiv</vt:lpstr>
      </vt:variant>
      <vt:variant>
        <vt:i4>1</vt:i4>
      </vt:variant>
      <vt:variant>
        <vt:lpstr>Propojení</vt:lpstr>
      </vt:variant>
      <vt:variant>
        <vt:i4>24</vt:i4>
      </vt:variant>
      <vt:variant>
        <vt:lpstr>Nadpisy snímků</vt:lpstr>
      </vt:variant>
      <vt:variant>
        <vt:i4>24</vt:i4>
      </vt:variant>
    </vt:vector>
  </HeadingPairs>
  <TitlesOfParts>
    <vt:vector size="49" baseType="lpstr">
      <vt:lpstr>Motiv systému Office</vt:lpstr>
      <vt:lpstr>C:\DISK G\a - DOVERVILLE\KONFERENCE - EVENTOVÁ\KBE 2017\Výkres1.vsdx\Drawing\~Stránka-1\Pole.8</vt:lpstr>
      <vt:lpstr>C:\DISK G\a - DOVERVILLE\KONFERENCE - EVENTOVÁ\KBE 2017\Výkres1.vsdx\Drawing\~Stránka-1\Pole.2</vt:lpstr>
      <vt:lpstr>C:\DISK G\a - DOVERVILLE\KONFERENCE - EVENTOVÁ\KBE 2017\Výkres1.vsdx\Drawing\~Stránka-1\Pole.19</vt:lpstr>
      <vt:lpstr>C:\DISK G\a - DOVERVILLE\KONFERENCE - EVENTOVÁ\KBE 2017\Výkres1.vsdx\Drawing\~Stránka-1\Pole.18</vt:lpstr>
      <vt:lpstr>C:\DISK G\a - DOVERVILLE\KONFERENCE - EVENTOVÁ\KBE 2017\Výkres1.vsdx\Drawing\~Stránka-1\Pole.3</vt:lpstr>
      <vt:lpstr>C:\DISK G\a - DOVERVILLE\KONFERENCE - EVENTOVÁ\KBE 2017\Výkres1.vsdx\Drawing\~Stránka-1\Pole</vt:lpstr>
      <vt:lpstr>C:\DISK G\a - DOVERVILLE\KONFERENCE - EVENTOVÁ\KBE 2017\Výkres1.vsdx\Drawing\~Stránka-1\Pole.20</vt:lpstr>
      <vt:lpstr>C:\DISK G\a - DOVERVILLE\KONFERENCE - EVENTOVÁ\KBE 2017\Výkres1.vsdx\Drawing\~Stránka-1\Pole.7</vt:lpstr>
      <vt:lpstr>C:\DISK G\a - DOVERVILLE\KONFERENCE - EVENTOVÁ\KBE 2017\Výkres1.vsdx\Drawing\~Stránka-1\Pole.5</vt:lpstr>
      <vt:lpstr>C:\DISK G\a - DOVERVILLE\KONFERENCE - EVENTOVÁ\KBE 2017\Výkres1.vsdx\Drawing\~Stránka-1\Pole.22</vt:lpstr>
      <vt:lpstr>C:\DISK G\a - DOVERVILLE\KONFERENCE - EVENTOVÁ\KBE 2017\Výkres1.vsdx\Drawing\~Stránka-1\Pole.6</vt:lpstr>
      <vt:lpstr>C:\DISK G\a - DOVERVILLE\KONFERENCE - EVENTOVÁ\KBE 2017\Výkres1.vsdx\Drawing\~Stránka-1\Pole.4</vt:lpstr>
      <vt:lpstr>C:\DISK G\a - DOVERVILLE\KONFERENCE - EVENTOVÁ\KBE 2017\Výkres1.vsdx\Drawing\~Stránka-1\Pole.17</vt:lpstr>
      <vt:lpstr>C:\DISK G\a - DOVERVILLE\KONFERENCE - EVENTOVÁ\KBE 2017\Výkres1.vsdx\Drawing\~Stránka-1\Pole.21</vt:lpstr>
      <vt:lpstr>C:\DISK G\a - DOVERVILLE\KONFERENCE - EVENTOVÁ\KBE 2017\Výkres1.vsdx\Drawing\~Stránka-1\Pole.22</vt:lpstr>
      <vt:lpstr>C:\DISK G\a - DOVERVILLE\KONFERENCE - EVENTOVÁ\KBE 2017\Výkres1.vsdx\Drawing\~Stránka-1\Pole.23</vt:lpstr>
      <vt:lpstr>C:\DISK G\a - DOVERVILLE\KONFERENCE - EVENTOVÁ\KBE 2017\Výkres1.vsdx\Drawing\~Stránka-1\Pole.28</vt:lpstr>
      <vt:lpstr>C:\DISK G\a - DOVERVILLE\KONFERENCE - EVENTOVÁ\KBE 2017\Výkres1.vsdx\Drawing\~Stránka-1\Pole.27</vt:lpstr>
      <vt:lpstr>C:\DISK G\a - DOVERVILLE\KONFERENCE - EVENTOVÁ\KBE 2017\Výkres1.vsdx\Drawing\~Stránka-1\Pole.25</vt:lpstr>
      <vt:lpstr>C:\DISK G\a - DOVERVILLE\KONFERENCE - EVENTOVÁ\KBE 2017\Výkres1.vsdx\Drawing\~Stránka-1\Pole.26</vt:lpstr>
      <vt:lpstr>C:\DISK G\a - DOVERVILLE\KONFERENCE - EVENTOVÁ\KBE 2017\Výkres1.vsdx\Drawing\~Stránka-1\Pole.30</vt:lpstr>
      <vt:lpstr>C:\DISK G\a - DOVERVILLE\KONFERENCE - EVENTOVÁ\KBE 2017\Výkres1.vsdx\Drawing\~Stránka-1\Pole.29</vt:lpstr>
      <vt:lpstr>C:\DISK G\a - DOVERVILLE\KONFERENCE - EVENTOVÁ\KBE 2017\Výkres1.vsdx\Drawing\~Stránka-1\Pole.31</vt:lpstr>
      <vt:lpstr>C:\DISK G\a - DOVERVILLE\KONFERENCE - EVENTOVÁ\KBE 2017\Výkres1.vsdx\Drawing\~Stránka-1\Pole.24</vt:lpstr>
      <vt:lpstr>Prezentace aplikace PowerPoint</vt:lpstr>
      <vt:lpstr>I                 </vt:lpstr>
      <vt:lpstr>Prezentace aplikace PowerPoint</vt:lpstr>
      <vt:lpstr>I                 </vt:lpstr>
      <vt:lpstr>Prezentace aplikace PowerPoint</vt:lpstr>
      <vt:lpstr>Prezentace aplikace PowerPoint</vt:lpstr>
      <vt:lpstr>Prezentace aplikace PowerPoint</vt:lpstr>
      <vt:lpstr>I                 </vt:lpstr>
      <vt:lpstr>Prezentace aplikace PowerPoint</vt:lpstr>
      <vt:lpstr>Prezentace aplikace PowerPoint</vt:lpstr>
      <vt:lpstr>Prezentace aplikace PowerPoint</vt:lpstr>
      <vt:lpstr>                  </vt:lpstr>
      <vt:lpstr>Prezentace aplikace PowerPoint</vt:lpstr>
      <vt:lpstr>Prezentace aplikace PowerPoint</vt:lpstr>
      <vt:lpstr>I                  </vt:lpstr>
      <vt:lpstr>I                  </vt:lpstr>
      <vt:lpstr>Prezentace aplikace PowerPoint</vt:lpstr>
      <vt:lpstr>I                 </vt:lpstr>
      <vt:lpstr> </vt:lpstr>
      <vt:lpstr> </vt:lpstr>
      <vt:lpstr> </vt:lpstr>
      <vt:lpstr>Prezentace aplikace PowerPoint</vt:lpstr>
      <vt:lpstr> </vt:lpstr>
      <vt:lpstr>ZA TÝM DOVERVILLE  VERONIKA FÁBEROVÁ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Michal</dc:creator>
  <cp:lastModifiedBy>Veronika.Faberova</cp:lastModifiedBy>
  <cp:revision>165</cp:revision>
  <cp:lastPrinted>2016-09-28T18:26:30Z</cp:lastPrinted>
  <dcterms:created xsi:type="dcterms:W3CDTF">2013-04-23T17:16:24Z</dcterms:created>
  <dcterms:modified xsi:type="dcterms:W3CDTF">2018-10-16T18:03:19Z</dcterms:modified>
</cp:coreProperties>
</file>