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9"/>
  </p:notesMasterIdLst>
  <p:handoutMasterIdLst>
    <p:handoutMasterId r:id="rId10"/>
  </p:handoutMasterIdLst>
  <p:sldIdLst>
    <p:sldId id="257" r:id="rId2"/>
    <p:sldId id="275" r:id="rId3"/>
    <p:sldId id="258" r:id="rId4"/>
    <p:sldId id="260" r:id="rId5"/>
    <p:sldId id="262" r:id="rId6"/>
    <p:sldId id="277" r:id="rId7"/>
    <p:sldId id="276" r:id="rId8"/>
  </p:sldIdLst>
  <p:sldSz cx="9144000" cy="6858000" type="screen4x3"/>
  <p:notesSz cx="6781800" cy="9926638"/>
  <p:defaultTextStyle>
    <a:defPPr>
      <a:defRPr lang="cs-CZ"/>
    </a:defPPr>
    <a:lvl1pPr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85" d="100"/>
          <a:sy n="85" d="100"/>
        </p:scale>
        <p:origin x="59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8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146" y="-102"/>
      </p:cViewPr>
      <p:guideLst>
        <p:guide orient="horz" pos="3127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fld id="{82DBC97D-F625-4D96-91F8-265DE23C2AB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6820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96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4875"/>
            <a:ext cx="54260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fld id="{C940AB43-589E-466D-B193-23E3FB72B2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23823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fld id="{6C72AA5A-09F8-4181-962B-ECF2FDCDC509}" type="slidenum">
              <a:rPr lang="cs-CZ" altLang="cs-CZ" sz="1200">
                <a:latin typeface="Arial" panose="020B0604020202020204" pitchFamily="34" charset="0"/>
              </a:rPr>
              <a:pPr eaLnBrk="1" hangingPunct="1"/>
              <a:t>1</a:t>
            </a:fld>
            <a:endParaRPr lang="cs-CZ" altLang="cs-CZ" sz="1200">
              <a:latin typeface="Arial" panose="020B0604020202020204" pitchFamily="34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57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fld id="{849CC2A6-0B80-4358-8ABD-B1E5D7D0C817}" type="slidenum">
              <a:rPr lang="cs-CZ" altLang="cs-CZ" sz="1200">
                <a:latin typeface="Arial" panose="020B0604020202020204" pitchFamily="34" charset="0"/>
              </a:rPr>
              <a:pPr eaLnBrk="1" hangingPunct="1"/>
              <a:t>2</a:t>
            </a:fld>
            <a:endParaRPr lang="cs-CZ" altLang="cs-CZ" sz="120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31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0AB43-589E-466D-B193-23E3FB72B21E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19223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Přímá spojovací čára 23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Přímá spojovací čára 24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Přímá spojovací čára 25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Přímá spojovací čára 26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Přímá spojovací čára 27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Přímá spojovací čára 28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3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31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ipsa 32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ipsa 33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ipsa 3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E8259540-AC36-4D31-9DF5-D9B270F9028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381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D5D27-81CE-467A-8F7D-E6AFD344F01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10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C97E7-2821-448C-9171-E1AC073C365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0886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B4A42D-75FC-47EE-A3A2-71EE9FC790CD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39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římá spojovací čára 23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Přímá spojovací čára 24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Přímá spojovací čára 25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Přímá spojovací čára 26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Přímá spojovací čára 27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ipsa 29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ipsa 30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ipsa 31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32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33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Přímá spojovací čára 34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7CED21C5-CDA8-4ED0-A24E-0CA7CC551B4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7267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8E49D-D8DA-46B8-9D0A-156D6710670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037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FBC25-EFA0-4643-A3C2-57AD564798C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377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4C4AEB-2F22-41E4-88E2-5E46164FB1C3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59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0D592-1CCC-4222-BF21-135367083AA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60447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16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Přímá spojovací čára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Přímá spojovací čára 2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Přímá spojovací čára 24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Elipsa 2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C6FBF7-E67C-4B1D-AF61-683CA17B5B10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68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16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Elipsa 18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Přímá spojovací čára 1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římá spojovací čára 23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Přímá spojovací čára 24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Přímá spojovací čára 25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92D312-4F02-47F2-9946-A63859137DF8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468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3C3C3"/>
            </a:gs>
            <a:gs pos="39999">
              <a:srgbClr val="EDEDED"/>
            </a:gs>
            <a:gs pos="100000">
              <a:srgbClr val="FCFCFC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  <a:endParaRPr lang="en-US" altLang="cs-CZ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20AA9D-BB15-458C-816D-360B91A34F86}" type="slidenum">
              <a:rPr lang="cs-CZ" altLang="cs-CZ"/>
              <a:pPr/>
              <a:t>‹#›</a:t>
            </a:fld>
            <a:endParaRPr lang="cs-CZ" altLang="cs-CZ"/>
          </a:p>
        </p:txBody>
      </p:sp>
      <p:grpSp>
        <p:nvGrpSpPr>
          <p:cNvPr id="1037" name="Group 7"/>
          <p:cNvGrpSpPr>
            <a:grpSpLocks/>
          </p:cNvGrpSpPr>
          <p:nvPr userDrawn="1"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1038" name="Picture 8" descr="Graphic1"/>
            <p:cNvPicPr>
              <a:picLocks noChangeAspect="1" noChangeArrowheads="1"/>
            </p:cNvPicPr>
            <p:nvPr/>
          </p:nvPicPr>
          <p:blipFill>
            <a:blip r:embed="rId13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08" r:id="rId4"/>
    <p:sldLayoutId id="2147483809" r:id="rId5"/>
    <p:sldLayoutId id="2147483816" r:id="rId6"/>
    <p:sldLayoutId id="2147483810" r:id="rId7"/>
    <p:sldLayoutId id="2147483817" r:id="rId8"/>
    <p:sldLayoutId id="2147483818" r:id="rId9"/>
    <p:sldLayoutId id="2147483811" r:id="rId10"/>
    <p:sldLayoutId id="21474838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C2C2C2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EBEBEB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D5D5D5"/>
        </a:buClr>
        <a:buSzPct val="68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8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3600" b="1" dirty="0" smtClean="0">
                <a:solidFill>
                  <a:srgbClr val="3366FF"/>
                </a:solidFill>
              </a:rPr>
              <a:t>Inkluze </a:t>
            </a:r>
            <a:r>
              <a:rPr lang="cs-CZ" altLang="cs-CZ" sz="3600" b="1" dirty="0" smtClean="0">
                <a:solidFill>
                  <a:srgbClr val="3366FF"/>
                </a:solidFill>
              </a:rPr>
              <a:t>z pohledu </a:t>
            </a:r>
            <a:r>
              <a:rPr lang="cs-CZ" altLang="cs-CZ" sz="3600" b="1" dirty="0" smtClean="0">
                <a:solidFill>
                  <a:srgbClr val="3366FF"/>
                </a:solidFill>
              </a:rPr>
              <a:t>PPP a SPC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3600" b="1" dirty="0" smtClean="0">
                <a:solidFill>
                  <a:srgbClr val="3366FF"/>
                </a:solidFill>
              </a:rPr>
              <a:t>Olomouckého kraje</a:t>
            </a:r>
            <a:endParaRPr lang="cs-CZ" altLang="cs-CZ" sz="3600" b="1" dirty="0" smtClean="0">
              <a:solidFill>
                <a:srgbClr val="3366FF"/>
              </a:solidFill>
            </a:endParaRPr>
          </a:p>
          <a:p>
            <a:pPr eaLnBrk="1" hangingPunct="1"/>
            <a:endParaRPr lang="cs-CZ" altLang="cs-CZ" sz="3200" b="1" dirty="0" smtClean="0">
              <a:solidFill>
                <a:srgbClr val="3366FF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b="1" dirty="0" smtClean="0"/>
              <a:t>2019</a:t>
            </a:r>
            <a:endParaRPr lang="cs-CZ" altLang="cs-CZ" b="1" dirty="0" smtClean="0"/>
          </a:p>
          <a:p>
            <a:pPr algn="ctr" eaLnBrk="1" hangingPunct="1"/>
            <a:endParaRPr lang="cs-CZ" altLang="cs-CZ" b="1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b="1" dirty="0" smtClean="0"/>
              <a:t>Lubomír Schneider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b="1" dirty="0" smtClean="0"/>
              <a:t>ředitel PPP a SPC OK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9220" name="Picture 3" descr="Graphic1"/>
            <p:cNvPicPr>
              <a:picLocks noChangeAspect="1" noChangeArrowheads="1"/>
            </p:cNvPicPr>
            <p:nvPr/>
          </p:nvPicPr>
          <p:blipFill>
            <a:blip r:embed="rId3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1" name="Line 4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921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3200" b="1" u="sng" dirty="0" smtClean="0">
                <a:solidFill>
                  <a:srgbClr val="3366FF"/>
                </a:solidFill>
              </a:rPr>
              <a:t>PPP a SPC OK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3200" b="1" u="sng" dirty="0" smtClean="0">
              <a:solidFill>
                <a:srgbClr val="3366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2000" b="1" dirty="0" smtClean="0"/>
              <a:t>– </a:t>
            </a:r>
            <a:r>
              <a:rPr lang="cs-CZ" sz="2000" b="1" dirty="0" smtClean="0"/>
              <a:t>školské poradenské zařízení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diagnostické, intervenční a poradenské služby pro děti a mládež ve věku od tří do devatenácti let.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sz="2000" b="1" dirty="0" smtClean="0"/>
              <a:t>Odborní pracovníci: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Psychologové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Speciální pedagogové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Sociální pracovníci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Metodici primární prevence rizikového </a:t>
            </a:r>
            <a:r>
              <a:rPr lang="cs-CZ" sz="2000" dirty="0" smtClean="0"/>
              <a:t>chování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000" dirty="0" smtClean="0"/>
              <a:t>Administrativní pracovníci</a:t>
            </a:r>
            <a:endParaRPr lang="cs-CZ" sz="2000" dirty="0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5"/>
          <p:cNvGrpSpPr>
            <a:grpSpLocks/>
          </p:cNvGrpSpPr>
          <p:nvPr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10244" name="Picture 6" descr="Graphic1"/>
            <p:cNvPicPr>
              <a:picLocks noChangeAspect="1" noChangeArrowheads="1"/>
            </p:cNvPicPr>
            <p:nvPr/>
          </p:nvPicPr>
          <p:blipFill>
            <a:blip r:embed="rId2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5" name="Line 7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099" name="Rectangle 10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sz="3200" b="1" u="sng" dirty="0" smtClean="0">
                <a:solidFill>
                  <a:srgbClr val="3366FF"/>
                </a:solidFill>
                <a:uFill>
                  <a:solidFill>
                    <a:schemeClr val="bg1"/>
                  </a:solidFill>
                </a:uFill>
              </a:rPr>
              <a:t>Nejčastější aktivity </a:t>
            </a:r>
            <a:r>
              <a:rPr lang="cs-CZ" sz="3200" b="1" u="sng" dirty="0" smtClean="0">
                <a:solidFill>
                  <a:srgbClr val="3366FF"/>
                </a:solidFill>
                <a:uFill>
                  <a:solidFill>
                    <a:schemeClr val="bg1"/>
                  </a:solidFill>
                </a:uFill>
              </a:rPr>
              <a:t>PPP a SPC</a:t>
            </a:r>
            <a:r>
              <a:rPr lang="cs-CZ" sz="3200" dirty="0" smtClean="0">
                <a:solidFill>
                  <a:srgbClr val="3366FF"/>
                </a:solidFill>
                <a:uFill>
                  <a:solidFill>
                    <a:schemeClr val="bg1"/>
                  </a:solidFill>
                </a:uFill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posouzení </a:t>
            </a:r>
            <a:r>
              <a:rPr lang="cs-CZ" sz="1800" dirty="0" smtClean="0"/>
              <a:t>školní připravenosti dětí na </a:t>
            </a:r>
            <a:r>
              <a:rPr lang="cs-CZ" sz="1800" dirty="0" err="1" smtClean="0"/>
              <a:t>šk</a:t>
            </a:r>
            <a:r>
              <a:rPr lang="cs-CZ" sz="1800" dirty="0" smtClean="0"/>
              <a:t>. docházku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posuzování příčin školní </a:t>
            </a:r>
            <a:r>
              <a:rPr lang="cs-CZ" sz="1800" dirty="0" smtClean="0"/>
              <a:t>neúspěšnosti a poruch chování</a:t>
            </a:r>
            <a:endParaRPr lang="cs-CZ" sz="1800" dirty="0" smtClean="0"/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diagnostika mimořádně nadaných žáků a studentů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vyšetření profesní orientace u žáků devátých ročníků ZŠ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vyšetření pro potřeby uzpůsobení podmínek u maturitní </a:t>
            </a:r>
            <a:r>
              <a:rPr lang="cs-CZ" sz="1800" dirty="0" smtClean="0"/>
              <a:t>zkoušky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/>
              <a:t>d</a:t>
            </a:r>
            <a:r>
              <a:rPr lang="cs-CZ" sz="1800" dirty="0" smtClean="0"/>
              <a:t>iagnostika LMP a PAS – dlouhodobá péče o tyto klienty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diagnostika a péče o děti cizinců  </a:t>
            </a:r>
            <a:endParaRPr lang="cs-CZ" sz="1800" dirty="0" smtClean="0"/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cs-CZ" sz="1800" dirty="0" smtClean="0"/>
              <a:t>metodika primární prevence rizikových jevů, zahrnující koordinaci školních metodiků prevence a poradenství v oblasti vztahové dynamiky třídních </a:t>
            </a:r>
            <a:r>
              <a:rPr lang="cs-CZ" sz="1800" dirty="0" smtClean="0"/>
              <a:t>kolektivů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•"/>
              <a:defRPr/>
            </a:pPr>
            <a:endParaRPr lang="cs-CZ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Char char=""/>
              <a:defRPr/>
            </a:pPr>
            <a:r>
              <a:rPr lang="cs-CZ" sz="3200" b="1" u="sng" dirty="0" smtClean="0">
                <a:solidFill>
                  <a:srgbClr val="3366FF"/>
                </a:solidFill>
                <a:uFill>
                  <a:solidFill>
                    <a:schemeClr val="bg2"/>
                  </a:solidFill>
                </a:uFill>
              </a:rPr>
              <a:t>Inkluze </a:t>
            </a:r>
            <a:r>
              <a:rPr lang="cs-CZ" sz="3200" b="1" u="sng" dirty="0" smtClean="0">
                <a:solidFill>
                  <a:srgbClr val="3366FF"/>
                </a:solidFill>
                <a:uFill>
                  <a:solidFill>
                    <a:schemeClr val="bg2"/>
                  </a:solidFill>
                </a:uFill>
              </a:rPr>
              <a:t>a poradenství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 smtClean="0"/>
              <a:t>Možnosti </a:t>
            </a:r>
            <a:r>
              <a:rPr lang="cs-CZ" dirty="0" smtClean="0"/>
              <a:t>posouzení vřazení klienta do </a:t>
            </a:r>
            <a:r>
              <a:rPr lang="cs-CZ" dirty="0" smtClean="0"/>
              <a:t>školského systému </a:t>
            </a:r>
            <a:r>
              <a:rPr lang="cs-CZ" dirty="0" smtClean="0"/>
              <a:t>tak, aby jeho „cesta“ byla efektivní z hlediska </a:t>
            </a:r>
            <a:r>
              <a:rPr lang="cs-CZ" dirty="0" smtClean="0"/>
              <a:t>rovných příležitostí ve vzdělávání </a:t>
            </a:r>
            <a:r>
              <a:rPr lang="cs-CZ" dirty="0" smtClean="0"/>
              <a:t>a osobnostního rozvoje. </a:t>
            </a:r>
            <a:endParaRPr lang="cs-CZ" dirty="0" smtClean="0"/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endParaRPr lang="cs-CZ" dirty="0" smtClean="0"/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 smtClean="0"/>
              <a:t>Značný nárůst administrativních činností 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 smtClean="0"/>
              <a:t>- rozvojový program – navyšování pracovníků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 smtClean="0"/>
              <a:t>- řešení potřeby dalších kancelářských prostor 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/>
              <a:t> </a:t>
            </a:r>
            <a:r>
              <a:rPr lang="cs-CZ" dirty="0" smtClean="0"/>
              <a:t> a jejich vybavení </a:t>
            </a:r>
            <a:endParaRPr lang="cs-CZ" dirty="0"/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cs-CZ" dirty="0" smtClean="0"/>
              <a:t>- velké porozumění ze strany škol</a:t>
            </a:r>
            <a:endParaRPr lang="cs-CZ" dirty="0" smtClean="0"/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endParaRPr lang="cs-CZ" dirty="0" smtClean="0"/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Char char=""/>
              <a:defRPr/>
            </a:pPr>
            <a:endParaRPr lang="cs-CZ" dirty="0" smtClean="0"/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  <a:defRPr/>
            </a:pPr>
            <a:endParaRPr lang="cs-CZ" dirty="0" smtClean="0"/>
          </a:p>
        </p:txBody>
      </p:sp>
      <p:grpSp>
        <p:nvGrpSpPr>
          <p:cNvPr id="11267" name="Group 5"/>
          <p:cNvGrpSpPr>
            <a:grpSpLocks/>
          </p:cNvGrpSpPr>
          <p:nvPr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11268" name="Picture 6" descr="Graphic1"/>
            <p:cNvPicPr>
              <a:picLocks noChangeAspect="1" noChangeArrowheads="1"/>
            </p:cNvPicPr>
            <p:nvPr/>
          </p:nvPicPr>
          <p:blipFill>
            <a:blip r:embed="rId2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Line 7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defRPr/>
            </a:pPr>
            <a:r>
              <a:rPr lang="cs-CZ" b="1" u="sng" dirty="0" smtClean="0">
                <a:solidFill>
                  <a:srgbClr val="3366FF"/>
                </a:solidFill>
                <a:uFill>
                  <a:solidFill>
                    <a:schemeClr val="bg1"/>
                  </a:solidFill>
                </a:uFill>
              </a:rPr>
              <a:t>Efektivní kroky PPP a SPC OK</a:t>
            </a:r>
          </a:p>
          <a:p>
            <a:pPr eaLnBrk="1" hangingPunct="1">
              <a:defRPr/>
            </a:pPr>
            <a:endParaRPr lang="cs-CZ" b="1" u="sng" dirty="0" smtClean="0">
              <a:solidFill>
                <a:srgbClr val="3366FF"/>
              </a:solidFill>
              <a:uFill>
                <a:solidFill>
                  <a:schemeClr val="bg1"/>
                </a:solidFill>
              </a:uFill>
            </a:endParaRPr>
          </a:p>
          <a:p>
            <a:pPr eaLnBrk="1" hangingPunct="1">
              <a:buFontTx/>
              <a:buChar char="•"/>
              <a:defRPr/>
            </a:pPr>
            <a:r>
              <a:rPr lang="cs-CZ" sz="2000" dirty="0" smtClean="0"/>
              <a:t>Navyšování počtu odborných i administrativních pracovníků (+ jejich další vzdělávání)</a:t>
            </a:r>
          </a:p>
          <a:p>
            <a:pPr eaLnBrk="1" hangingPunct="1">
              <a:buFontTx/>
              <a:buChar char="•"/>
              <a:defRPr/>
            </a:pPr>
            <a:r>
              <a:rPr lang="cs-CZ" sz="2000" dirty="0" smtClean="0"/>
              <a:t>Zřizování nových pracovišť – zvyšování klientského komfortu</a:t>
            </a:r>
          </a:p>
          <a:p>
            <a:pPr eaLnBrk="1" hangingPunct="1">
              <a:buFontTx/>
              <a:buChar char="•"/>
              <a:defRPr/>
            </a:pPr>
            <a:r>
              <a:rPr lang="cs-CZ" sz="2000" dirty="0" smtClean="0"/>
              <a:t>Integrace poradenského systému v OK – propojení PPP a SPC různých odborností, IT – modernizace a propojení</a:t>
            </a:r>
          </a:p>
          <a:p>
            <a:pPr eaLnBrk="1" hangingPunct="1">
              <a:buFontTx/>
              <a:buChar char="•"/>
              <a:defRPr/>
            </a:pPr>
            <a:r>
              <a:rPr lang="cs-CZ" sz="2000" dirty="0"/>
              <a:t>V rámci IKAP - úzká součinnost s týmem  APA (aplikovaných pohybových aktivit) – součinnost při vydávání „Doporučení“</a:t>
            </a:r>
          </a:p>
          <a:p>
            <a:pPr eaLnBrk="1" hangingPunct="1">
              <a:buFontTx/>
              <a:buChar char="•"/>
              <a:defRPr/>
            </a:pPr>
            <a:r>
              <a:rPr lang="cs-CZ" sz="2000" dirty="0" smtClean="0"/>
              <a:t>Spolupráce </a:t>
            </a:r>
            <a:r>
              <a:rPr lang="cs-CZ" sz="2000" dirty="0"/>
              <a:t>a propojenost odborů školství, sociálního a </a:t>
            </a:r>
            <a:r>
              <a:rPr lang="cs-CZ" sz="2000" dirty="0" smtClean="0"/>
              <a:t>zdravotnického</a:t>
            </a:r>
          </a:p>
          <a:p>
            <a:pPr eaLnBrk="1" hangingPunct="1">
              <a:buFontTx/>
              <a:buChar char="•"/>
              <a:defRPr/>
            </a:pPr>
            <a:endParaRPr lang="cs-CZ" sz="2000" dirty="0" smtClean="0"/>
          </a:p>
          <a:p>
            <a:pPr marL="0" indent="0" eaLnBrk="1" hangingPunct="1">
              <a:buNone/>
              <a:defRPr/>
            </a:pPr>
            <a:endParaRPr lang="cs-CZ" sz="2000" dirty="0" smtClean="0"/>
          </a:p>
          <a:p>
            <a:pPr eaLnBrk="1" hangingPunct="1">
              <a:buFontTx/>
              <a:buChar char="•"/>
              <a:defRPr/>
            </a:pPr>
            <a:endParaRPr lang="cs-CZ" sz="2000" dirty="0" smtClean="0"/>
          </a:p>
          <a:p>
            <a:pPr eaLnBrk="1" hangingPunct="1">
              <a:buFontTx/>
              <a:buChar char="•"/>
              <a:defRPr/>
            </a:pPr>
            <a:r>
              <a:rPr lang="cs-CZ" sz="2000" dirty="0" smtClean="0"/>
              <a:t>  </a:t>
            </a:r>
            <a:endParaRPr lang="cs-CZ" sz="2000" dirty="0" smtClean="0"/>
          </a:p>
        </p:txBody>
      </p:sp>
      <p:grpSp>
        <p:nvGrpSpPr>
          <p:cNvPr id="12291" name="Group 5"/>
          <p:cNvGrpSpPr>
            <a:grpSpLocks/>
          </p:cNvGrpSpPr>
          <p:nvPr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12292" name="Picture 6" descr="Graphic1"/>
            <p:cNvPicPr>
              <a:picLocks noChangeAspect="1" noChangeArrowheads="1"/>
            </p:cNvPicPr>
            <p:nvPr/>
          </p:nvPicPr>
          <p:blipFill>
            <a:blip r:embed="rId2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3" name="Line 7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1484784"/>
            <a:ext cx="7704856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dirty="0" smtClean="0"/>
              <a:t>Možnosti…?</a:t>
            </a:r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Vzdělání asistentů pedagoga </a:t>
            </a:r>
          </a:p>
          <a:p>
            <a:pPr algn="l"/>
            <a:r>
              <a:rPr lang="cs-CZ" dirty="0" smtClean="0"/>
              <a:t>Zjednodušení elektron. formuláře („Doporučení“)</a:t>
            </a:r>
          </a:p>
          <a:p>
            <a:pPr algn="l"/>
            <a:r>
              <a:rPr lang="cs-CZ" dirty="0" smtClean="0"/>
              <a:t>Zjednodušení administrativy</a:t>
            </a:r>
          </a:p>
          <a:p>
            <a:pPr algn="l"/>
            <a:r>
              <a:rPr lang="cs-CZ" dirty="0" smtClean="0"/>
              <a:t>Vytvoření IT sítě poradenství v OK</a:t>
            </a:r>
          </a:p>
          <a:p>
            <a:pPr algn="l"/>
            <a:r>
              <a:rPr lang="cs-CZ" dirty="0" smtClean="0"/>
              <a:t>Zvyšování kapacity pracovišť </a:t>
            </a:r>
          </a:p>
          <a:p>
            <a:pPr algn="l"/>
            <a:r>
              <a:rPr lang="cs-CZ" dirty="0" smtClean="0"/>
              <a:t>Práce s datovými schránkami - GDPR</a:t>
            </a:r>
          </a:p>
          <a:p>
            <a:pPr algn="l"/>
            <a:r>
              <a:rPr lang="cs-CZ" dirty="0" smtClean="0"/>
              <a:t>Uvážené zařazování klientů do </a:t>
            </a:r>
            <a:r>
              <a:rPr lang="cs-CZ" dirty="0" err="1" smtClean="0"/>
              <a:t>spec</a:t>
            </a:r>
            <a:r>
              <a:rPr lang="cs-CZ" dirty="0" smtClean="0"/>
              <a:t>. </a:t>
            </a:r>
            <a:r>
              <a:rPr lang="cs-CZ" dirty="0"/>
              <a:t>š</a:t>
            </a:r>
            <a:r>
              <a:rPr lang="cs-CZ" dirty="0" smtClean="0"/>
              <a:t>kolství (§16)</a:t>
            </a:r>
          </a:p>
          <a:p>
            <a:pPr algn="l"/>
            <a:r>
              <a:rPr lang="cs-CZ" dirty="0" smtClean="0"/>
              <a:t>Vybavení a rekonstrukce pracovišť (IROP) </a:t>
            </a:r>
          </a:p>
          <a:p>
            <a:pPr algn="l"/>
            <a:endParaRPr lang="cs-CZ" dirty="0" smtClean="0"/>
          </a:p>
          <a:p>
            <a:pPr algn="l"/>
            <a:endParaRPr lang="cs-CZ" dirty="0" smtClean="0"/>
          </a:p>
          <a:p>
            <a:pPr algn="l"/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pPr algn="l"/>
            <a:r>
              <a:rPr lang="cs-CZ" dirty="0" err="1" smtClean="0"/>
              <a:t>mmmmm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727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raphic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9" t="-4477" r="50595" b="5916"/>
          <a:stretch>
            <a:fillRect/>
          </a:stretch>
        </p:blipFill>
        <p:spPr bwMode="auto">
          <a:xfrm>
            <a:off x="468313" y="460375"/>
            <a:ext cx="3024187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457200" indent="-457200" algn="ctr" eaLnBrk="1" hangingPunct="1"/>
            <a:endParaRPr lang="cs-CZ" altLang="cs-CZ" sz="3200" b="1" smtClean="0">
              <a:solidFill>
                <a:srgbClr val="3366FF"/>
              </a:solidFill>
            </a:endParaRPr>
          </a:p>
          <a:p>
            <a:pPr marL="457200" indent="-457200" algn="ctr" eaLnBrk="1" hangingPunct="1"/>
            <a:endParaRPr lang="cs-CZ" altLang="cs-CZ" sz="3200" b="1" smtClean="0">
              <a:solidFill>
                <a:srgbClr val="3366FF"/>
              </a:solidFill>
            </a:endParaRPr>
          </a:p>
          <a:p>
            <a:pPr marL="457200" indent="-457200" algn="ctr" eaLnBrk="1" hangingPunct="1">
              <a:buFont typeface="Wingdings 2" panose="05020102010507070707" pitchFamily="18" charset="2"/>
              <a:buNone/>
            </a:pPr>
            <a:endParaRPr lang="cs-CZ" altLang="cs-CZ" sz="3200" b="1" smtClean="0">
              <a:solidFill>
                <a:srgbClr val="3366FF"/>
              </a:solidFill>
            </a:endParaRPr>
          </a:p>
          <a:p>
            <a:pPr marL="457200" indent="-457200" algn="ctr" eaLnBrk="1" hangingPunct="1">
              <a:buFont typeface="Wingdings 2" panose="05020102010507070707" pitchFamily="18" charset="2"/>
              <a:buNone/>
            </a:pPr>
            <a:r>
              <a:rPr lang="cs-CZ" altLang="cs-CZ" sz="3200" b="1" smtClean="0">
                <a:solidFill>
                  <a:srgbClr val="3366FF"/>
                </a:solidFill>
              </a:rPr>
              <a:t>Děkuji za pozornost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468313" y="476250"/>
            <a:ext cx="7954962" cy="792163"/>
            <a:chOff x="295" y="300"/>
            <a:chExt cx="5011" cy="499"/>
          </a:xfrm>
        </p:grpSpPr>
        <p:pic>
          <p:nvPicPr>
            <p:cNvPr id="13317" name="Picture 5" descr="Graphic1"/>
            <p:cNvPicPr>
              <a:picLocks noChangeAspect="1" noChangeArrowheads="1"/>
            </p:cNvPicPr>
            <p:nvPr/>
          </p:nvPicPr>
          <p:blipFill>
            <a:blip r:embed="rId2" cstate="print">
              <a:lum bright="52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49" t="-4477" r="50595" b="5916"/>
            <a:stretch>
              <a:fillRect/>
            </a:stretch>
          </p:blipFill>
          <p:spPr bwMode="auto">
            <a:xfrm>
              <a:off x="295" y="300"/>
              <a:ext cx="1905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>
              <a:off x="362" y="799"/>
              <a:ext cx="4944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Stupně šed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949</TotalTime>
  <Words>276</Words>
  <Application>Microsoft Office PowerPoint</Application>
  <PresentationFormat>Předvádění na obrazovce (4:3)</PresentationFormat>
  <Paragraphs>72</Paragraphs>
  <Slides>7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 Narrow</vt:lpstr>
      <vt:lpstr>Arial</vt:lpstr>
      <vt:lpstr>Wingdings</vt:lpstr>
      <vt:lpstr>Wingdings 2</vt:lpstr>
      <vt:lpstr>Arkýř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Pedagogicko-psychologicka poradna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hetova</dc:creator>
  <cp:lastModifiedBy>Lubomír Schneider</cp:lastModifiedBy>
  <cp:revision>116</cp:revision>
  <dcterms:created xsi:type="dcterms:W3CDTF">2008-05-14T06:38:34Z</dcterms:created>
  <dcterms:modified xsi:type="dcterms:W3CDTF">2019-03-18T09:54:40Z</dcterms:modified>
</cp:coreProperties>
</file>