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6" d="100"/>
          <a:sy n="86" d="100"/>
        </p:scale>
        <p:origin x="2592" y="84"/>
      </p:cViewPr>
      <p:guideLst/>
    </p:cSldViewPr>
  </p:notes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B7C9FB-1C2D-4C08-A3E5-E10D1452C77A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95C672-6DB7-4619-85A8-44BB1335B95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19472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79" name="Group 4"/>
          <p:cNvGrpSpPr>
            <a:grpSpLocks noChangeAspect="1"/>
          </p:cNvGrpSpPr>
          <p:nvPr userDrawn="1"/>
        </p:nvGrpSpPr>
        <p:grpSpPr bwMode="auto">
          <a:xfrm>
            <a:off x="323850" y="188913"/>
            <a:ext cx="5216525" cy="698500"/>
            <a:chOff x="204" y="119"/>
            <a:chExt cx="3286" cy="440"/>
          </a:xfrm>
        </p:grpSpPr>
        <p:sp>
          <p:nvSpPr>
            <p:cNvPr id="8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04" y="119"/>
              <a:ext cx="3286" cy="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1" name="Freeform 5"/>
            <p:cNvSpPr>
              <a:spLocks noEditPoints="1"/>
            </p:cNvSpPr>
            <p:nvPr userDrawn="1"/>
          </p:nvSpPr>
          <p:spPr bwMode="auto">
            <a:xfrm>
              <a:off x="2928" y="137"/>
              <a:ext cx="386" cy="267"/>
            </a:xfrm>
            <a:custGeom>
              <a:avLst/>
              <a:gdLst>
                <a:gd name="T0" fmla="*/ 1170 w 1687"/>
                <a:gd name="T1" fmla="*/ 621 h 1138"/>
                <a:gd name="T2" fmla="*/ 1170 w 1687"/>
                <a:gd name="T3" fmla="*/ 506 h 1138"/>
                <a:gd name="T4" fmla="*/ 1048 w 1687"/>
                <a:gd name="T5" fmla="*/ 506 h 1138"/>
                <a:gd name="T6" fmla="*/ 947 w 1687"/>
                <a:gd name="T7" fmla="*/ 637 h 1138"/>
                <a:gd name="T8" fmla="*/ 840 w 1687"/>
                <a:gd name="T9" fmla="*/ 578 h 1138"/>
                <a:gd name="T10" fmla="*/ 789 w 1687"/>
                <a:gd name="T11" fmla="*/ 597 h 1138"/>
                <a:gd name="T12" fmla="*/ 928 w 1687"/>
                <a:gd name="T13" fmla="*/ 662 h 1138"/>
                <a:gd name="T14" fmla="*/ 734 w 1687"/>
                <a:gd name="T15" fmla="*/ 913 h 1138"/>
                <a:gd name="T16" fmla="*/ 731 w 1687"/>
                <a:gd name="T17" fmla="*/ 913 h 1138"/>
                <a:gd name="T18" fmla="*/ 416 w 1687"/>
                <a:gd name="T19" fmla="*/ 511 h 1138"/>
                <a:gd name="T20" fmla="*/ 773 w 1687"/>
                <a:gd name="T21" fmla="*/ 57 h 1138"/>
                <a:gd name="T22" fmla="*/ 773 w 1687"/>
                <a:gd name="T23" fmla="*/ 498 h 1138"/>
                <a:gd name="T24" fmla="*/ 878 w 1687"/>
                <a:gd name="T25" fmla="*/ 498 h 1138"/>
                <a:gd name="T26" fmla="*/ 878 w 1687"/>
                <a:gd name="T27" fmla="*/ 377 h 1138"/>
                <a:gd name="T28" fmla="*/ 1087 w 1687"/>
                <a:gd name="T29" fmla="*/ 431 h 1138"/>
                <a:gd name="T30" fmla="*/ 1235 w 1687"/>
                <a:gd name="T31" fmla="*/ 541 h 1138"/>
                <a:gd name="T32" fmla="*/ 1170 w 1687"/>
                <a:gd name="T33" fmla="*/ 621 h 1138"/>
                <a:gd name="T34" fmla="*/ 1211 w 1687"/>
                <a:gd name="T35" fmla="*/ 649 h 1138"/>
                <a:gd name="T36" fmla="*/ 1349 w 1687"/>
                <a:gd name="T37" fmla="*/ 525 h 1138"/>
                <a:gd name="T38" fmla="*/ 1156 w 1687"/>
                <a:gd name="T39" fmla="*/ 389 h 1138"/>
                <a:gd name="T40" fmla="*/ 903 w 1687"/>
                <a:gd name="T41" fmla="*/ 278 h 1138"/>
                <a:gd name="T42" fmla="*/ 900 w 1687"/>
                <a:gd name="T43" fmla="*/ 259 h 1138"/>
                <a:gd name="T44" fmla="*/ 1077 w 1687"/>
                <a:gd name="T45" fmla="*/ 154 h 1138"/>
                <a:gd name="T46" fmla="*/ 1270 w 1687"/>
                <a:gd name="T47" fmla="*/ 216 h 1138"/>
                <a:gd name="T48" fmla="*/ 1316 w 1687"/>
                <a:gd name="T49" fmla="*/ 201 h 1138"/>
                <a:gd name="T50" fmla="*/ 1077 w 1687"/>
                <a:gd name="T51" fmla="*/ 133 h 1138"/>
                <a:gd name="T52" fmla="*/ 878 w 1687"/>
                <a:gd name="T53" fmla="*/ 171 h 1138"/>
                <a:gd name="T54" fmla="*/ 878 w 1687"/>
                <a:gd name="T55" fmla="*/ 0 h 1138"/>
                <a:gd name="T56" fmla="*/ 755 w 1687"/>
                <a:gd name="T57" fmla="*/ 0 h 1138"/>
                <a:gd name="T58" fmla="*/ 442 w 1687"/>
                <a:gd name="T59" fmla="*/ 406 h 1138"/>
                <a:gd name="T60" fmla="*/ 439 w 1687"/>
                <a:gd name="T61" fmla="*/ 406 h 1138"/>
                <a:gd name="T62" fmla="*/ 120 w 1687"/>
                <a:gd name="T63" fmla="*/ 0 h 1138"/>
                <a:gd name="T64" fmla="*/ 0 w 1687"/>
                <a:gd name="T65" fmla="*/ 0 h 1138"/>
                <a:gd name="T66" fmla="*/ 0 w 1687"/>
                <a:gd name="T67" fmla="*/ 498 h 1138"/>
                <a:gd name="T68" fmla="*/ 58 w 1687"/>
                <a:gd name="T69" fmla="*/ 498 h 1138"/>
                <a:gd name="T70" fmla="*/ 58 w 1687"/>
                <a:gd name="T71" fmla="*/ 63 h 1138"/>
                <a:gd name="T72" fmla="*/ 409 w 1687"/>
                <a:gd name="T73" fmla="*/ 506 h 1138"/>
                <a:gd name="T74" fmla="*/ 301 w 1687"/>
                <a:gd name="T75" fmla="*/ 506 h 1138"/>
                <a:gd name="T76" fmla="*/ 301 w 1687"/>
                <a:gd name="T77" fmla="*/ 1004 h 1138"/>
                <a:gd name="T78" fmla="*/ 351 w 1687"/>
                <a:gd name="T79" fmla="*/ 1004 h 1138"/>
                <a:gd name="T80" fmla="*/ 351 w 1687"/>
                <a:gd name="T81" fmla="*/ 569 h 1138"/>
                <a:gd name="T82" fmla="*/ 706 w 1687"/>
                <a:gd name="T83" fmla="*/ 1018 h 1138"/>
                <a:gd name="T84" fmla="*/ 707 w 1687"/>
                <a:gd name="T85" fmla="*/ 1018 h 1138"/>
                <a:gd name="T86" fmla="*/ 1066 w 1687"/>
                <a:gd name="T87" fmla="*/ 563 h 1138"/>
                <a:gd name="T88" fmla="*/ 1066 w 1687"/>
                <a:gd name="T89" fmla="*/ 1004 h 1138"/>
                <a:gd name="T90" fmla="*/ 1170 w 1687"/>
                <a:gd name="T91" fmla="*/ 1004 h 1138"/>
                <a:gd name="T92" fmla="*/ 1170 w 1687"/>
                <a:gd name="T93" fmla="*/ 673 h 1138"/>
                <a:gd name="T94" fmla="*/ 1356 w 1687"/>
                <a:gd name="T95" fmla="*/ 673 h 1138"/>
                <a:gd name="T96" fmla="*/ 1356 w 1687"/>
                <a:gd name="T97" fmla="*/ 1138 h 1138"/>
                <a:gd name="T98" fmla="*/ 1464 w 1687"/>
                <a:gd name="T99" fmla="*/ 1138 h 1138"/>
                <a:gd name="T100" fmla="*/ 1464 w 1687"/>
                <a:gd name="T101" fmla="*/ 673 h 1138"/>
                <a:gd name="T102" fmla="*/ 1687 w 1687"/>
                <a:gd name="T103" fmla="*/ 673 h 1138"/>
                <a:gd name="T104" fmla="*/ 1687 w 1687"/>
                <a:gd name="T105" fmla="*/ 649 h 1138"/>
                <a:gd name="T106" fmla="*/ 1211 w 1687"/>
                <a:gd name="T107" fmla="*/ 649 h 1138"/>
                <a:gd name="T108" fmla="*/ 1128 w 1687"/>
                <a:gd name="T109" fmla="*/ 101 h 1138"/>
                <a:gd name="T110" fmla="*/ 1299 w 1687"/>
                <a:gd name="T111" fmla="*/ 0 h 1138"/>
                <a:gd name="T112" fmla="*/ 1245 w 1687"/>
                <a:gd name="T113" fmla="*/ 0 h 1138"/>
                <a:gd name="T114" fmla="*/ 1088 w 1687"/>
                <a:gd name="T115" fmla="*/ 71 h 1138"/>
                <a:gd name="T116" fmla="*/ 929 w 1687"/>
                <a:gd name="T117" fmla="*/ 0 h 1138"/>
                <a:gd name="T118" fmla="*/ 878 w 1687"/>
                <a:gd name="T119" fmla="*/ 0 h 1138"/>
                <a:gd name="T120" fmla="*/ 1050 w 1687"/>
                <a:gd name="T121" fmla="*/ 101 h 1138"/>
                <a:gd name="T122" fmla="*/ 1128 w 1687"/>
                <a:gd name="T123" fmla="*/ 101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687" h="1138">
                  <a:moveTo>
                    <a:pt x="1170" y="621"/>
                  </a:moveTo>
                  <a:lnTo>
                    <a:pt x="1170" y="506"/>
                  </a:lnTo>
                  <a:lnTo>
                    <a:pt x="1048" y="506"/>
                  </a:lnTo>
                  <a:lnTo>
                    <a:pt x="947" y="637"/>
                  </a:lnTo>
                  <a:cubicBezTo>
                    <a:pt x="905" y="626"/>
                    <a:pt x="868" y="607"/>
                    <a:pt x="840" y="578"/>
                  </a:cubicBezTo>
                  <a:lnTo>
                    <a:pt x="789" y="597"/>
                  </a:lnTo>
                  <a:cubicBezTo>
                    <a:pt x="822" y="629"/>
                    <a:pt x="871" y="650"/>
                    <a:pt x="928" y="662"/>
                  </a:cubicBezTo>
                  <a:lnTo>
                    <a:pt x="734" y="913"/>
                  </a:lnTo>
                  <a:lnTo>
                    <a:pt x="731" y="913"/>
                  </a:lnTo>
                  <a:lnTo>
                    <a:pt x="416" y="511"/>
                  </a:lnTo>
                  <a:lnTo>
                    <a:pt x="773" y="57"/>
                  </a:lnTo>
                  <a:lnTo>
                    <a:pt x="773" y="498"/>
                  </a:lnTo>
                  <a:lnTo>
                    <a:pt x="878" y="498"/>
                  </a:lnTo>
                  <a:lnTo>
                    <a:pt x="878" y="377"/>
                  </a:lnTo>
                  <a:cubicBezTo>
                    <a:pt x="933" y="399"/>
                    <a:pt x="1009" y="413"/>
                    <a:pt x="1087" y="431"/>
                  </a:cubicBezTo>
                  <a:cubicBezTo>
                    <a:pt x="1201" y="455"/>
                    <a:pt x="1235" y="499"/>
                    <a:pt x="1235" y="541"/>
                  </a:cubicBezTo>
                  <a:cubicBezTo>
                    <a:pt x="1235" y="573"/>
                    <a:pt x="1211" y="601"/>
                    <a:pt x="1170" y="621"/>
                  </a:cubicBezTo>
                  <a:close/>
                  <a:moveTo>
                    <a:pt x="1211" y="649"/>
                  </a:moveTo>
                  <a:cubicBezTo>
                    <a:pt x="1286" y="625"/>
                    <a:pt x="1341" y="584"/>
                    <a:pt x="1349" y="525"/>
                  </a:cubicBezTo>
                  <a:cubicBezTo>
                    <a:pt x="1349" y="442"/>
                    <a:pt x="1251" y="409"/>
                    <a:pt x="1156" y="389"/>
                  </a:cubicBezTo>
                  <a:cubicBezTo>
                    <a:pt x="1017" y="361"/>
                    <a:pt x="919" y="338"/>
                    <a:pt x="903" y="278"/>
                  </a:cubicBezTo>
                  <a:cubicBezTo>
                    <a:pt x="900" y="270"/>
                    <a:pt x="900" y="266"/>
                    <a:pt x="900" y="259"/>
                  </a:cubicBezTo>
                  <a:cubicBezTo>
                    <a:pt x="903" y="195"/>
                    <a:pt x="994" y="154"/>
                    <a:pt x="1077" y="154"/>
                  </a:cubicBezTo>
                  <a:cubicBezTo>
                    <a:pt x="1162" y="154"/>
                    <a:pt x="1216" y="165"/>
                    <a:pt x="1270" y="216"/>
                  </a:cubicBezTo>
                  <a:lnTo>
                    <a:pt x="1316" y="201"/>
                  </a:lnTo>
                  <a:cubicBezTo>
                    <a:pt x="1256" y="147"/>
                    <a:pt x="1174" y="133"/>
                    <a:pt x="1077" y="133"/>
                  </a:cubicBezTo>
                  <a:cubicBezTo>
                    <a:pt x="997" y="133"/>
                    <a:pt x="928" y="146"/>
                    <a:pt x="878" y="171"/>
                  </a:cubicBezTo>
                  <a:lnTo>
                    <a:pt x="878" y="0"/>
                  </a:lnTo>
                  <a:lnTo>
                    <a:pt x="755" y="0"/>
                  </a:lnTo>
                  <a:lnTo>
                    <a:pt x="442" y="406"/>
                  </a:lnTo>
                  <a:lnTo>
                    <a:pt x="439" y="406"/>
                  </a:lnTo>
                  <a:lnTo>
                    <a:pt x="120" y="0"/>
                  </a:lnTo>
                  <a:lnTo>
                    <a:pt x="0" y="0"/>
                  </a:lnTo>
                  <a:lnTo>
                    <a:pt x="0" y="498"/>
                  </a:lnTo>
                  <a:lnTo>
                    <a:pt x="58" y="498"/>
                  </a:lnTo>
                  <a:lnTo>
                    <a:pt x="58" y="63"/>
                  </a:lnTo>
                  <a:lnTo>
                    <a:pt x="409" y="506"/>
                  </a:lnTo>
                  <a:lnTo>
                    <a:pt x="301" y="506"/>
                  </a:lnTo>
                  <a:lnTo>
                    <a:pt x="301" y="1004"/>
                  </a:lnTo>
                  <a:lnTo>
                    <a:pt x="351" y="1004"/>
                  </a:lnTo>
                  <a:lnTo>
                    <a:pt x="351" y="569"/>
                  </a:lnTo>
                  <a:lnTo>
                    <a:pt x="706" y="1018"/>
                  </a:lnTo>
                  <a:lnTo>
                    <a:pt x="707" y="1018"/>
                  </a:lnTo>
                  <a:lnTo>
                    <a:pt x="1066" y="563"/>
                  </a:lnTo>
                  <a:lnTo>
                    <a:pt x="1066" y="1004"/>
                  </a:lnTo>
                  <a:lnTo>
                    <a:pt x="1170" y="1004"/>
                  </a:lnTo>
                  <a:lnTo>
                    <a:pt x="1170" y="673"/>
                  </a:lnTo>
                  <a:lnTo>
                    <a:pt x="1356" y="673"/>
                  </a:lnTo>
                  <a:lnTo>
                    <a:pt x="1356" y="1138"/>
                  </a:lnTo>
                  <a:lnTo>
                    <a:pt x="1464" y="1138"/>
                  </a:lnTo>
                  <a:lnTo>
                    <a:pt x="1464" y="673"/>
                  </a:lnTo>
                  <a:lnTo>
                    <a:pt x="1687" y="673"/>
                  </a:lnTo>
                  <a:lnTo>
                    <a:pt x="1687" y="649"/>
                  </a:lnTo>
                  <a:lnTo>
                    <a:pt x="1211" y="649"/>
                  </a:lnTo>
                  <a:close/>
                  <a:moveTo>
                    <a:pt x="1128" y="101"/>
                  </a:moveTo>
                  <a:lnTo>
                    <a:pt x="1299" y="0"/>
                  </a:lnTo>
                  <a:lnTo>
                    <a:pt x="1245" y="0"/>
                  </a:lnTo>
                  <a:lnTo>
                    <a:pt x="1088" y="71"/>
                  </a:lnTo>
                  <a:lnTo>
                    <a:pt x="929" y="0"/>
                  </a:lnTo>
                  <a:lnTo>
                    <a:pt x="878" y="0"/>
                  </a:lnTo>
                  <a:lnTo>
                    <a:pt x="1050" y="101"/>
                  </a:lnTo>
                  <a:lnTo>
                    <a:pt x="1128" y="101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2" name="Freeform 6"/>
            <p:cNvSpPr>
              <a:spLocks/>
            </p:cNvSpPr>
            <p:nvPr userDrawn="1"/>
          </p:nvSpPr>
          <p:spPr bwMode="auto">
            <a:xfrm>
              <a:off x="2722" y="433"/>
              <a:ext cx="41" cy="37"/>
            </a:xfrm>
            <a:custGeom>
              <a:avLst/>
              <a:gdLst>
                <a:gd name="T0" fmla="*/ 0 w 181"/>
                <a:gd name="T1" fmla="*/ 0 h 157"/>
                <a:gd name="T2" fmla="*/ 25 w 181"/>
                <a:gd name="T3" fmla="*/ 0 h 157"/>
                <a:gd name="T4" fmla="*/ 91 w 181"/>
                <a:gd name="T5" fmla="*/ 142 h 157"/>
                <a:gd name="T6" fmla="*/ 158 w 181"/>
                <a:gd name="T7" fmla="*/ 0 h 157"/>
                <a:gd name="T8" fmla="*/ 181 w 181"/>
                <a:gd name="T9" fmla="*/ 0 h 157"/>
                <a:gd name="T10" fmla="*/ 181 w 181"/>
                <a:gd name="T11" fmla="*/ 157 h 157"/>
                <a:gd name="T12" fmla="*/ 166 w 181"/>
                <a:gd name="T13" fmla="*/ 157 h 157"/>
                <a:gd name="T14" fmla="*/ 167 w 181"/>
                <a:gd name="T15" fmla="*/ 13 h 157"/>
                <a:gd name="T16" fmla="*/ 100 w 181"/>
                <a:gd name="T17" fmla="*/ 157 h 157"/>
                <a:gd name="T18" fmla="*/ 82 w 181"/>
                <a:gd name="T19" fmla="*/ 157 h 157"/>
                <a:gd name="T20" fmla="*/ 14 w 181"/>
                <a:gd name="T21" fmla="*/ 13 h 157"/>
                <a:gd name="T22" fmla="*/ 15 w 181"/>
                <a:gd name="T23" fmla="*/ 157 h 157"/>
                <a:gd name="T24" fmla="*/ 0 w 181"/>
                <a:gd name="T25" fmla="*/ 157 h 157"/>
                <a:gd name="T26" fmla="*/ 0 w 181"/>
                <a:gd name="T2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1" h="157">
                  <a:moveTo>
                    <a:pt x="0" y="0"/>
                  </a:moveTo>
                  <a:lnTo>
                    <a:pt x="25" y="0"/>
                  </a:lnTo>
                  <a:lnTo>
                    <a:pt x="91" y="142"/>
                  </a:lnTo>
                  <a:lnTo>
                    <a:pt x="158" y="0"/>
                  </a:lnTo>
                  <a:lnTo>
                    <a:pt x="181" y="0"/>
                  </a:lnTo>
                  <a:lnTo>
                    <a:pt x="181" y="157"/>
                  </a:lnTo>
                  <a:lnTo>
                    <a:pt x="166" y="157"/>
                  </a:lnTo>
                  <a:lnTo>
                    <a:pt x="167" y="13"/>
                  </a:lnTo>
                  <a:lnTo>
                    <a:pt x="100" y="157"/>
                  </a:lnTo>
                  <a:lnTo>
                    <a:pt x="82" y="157"/>
                  </a:lnTo>
                  <a:lnTo>
                    <a:pt x="14" y="13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3" name="Rectangle 7"/>
            <p:cNvSpPr>
              <a:spLocks noChangeArrowheads="1"/>
            </p:cNvSpPr>
            <p:nvPr userDrawn="1"/>
          </p:nvSpPr>
          <p:spPr bwMode="auto">
            <a:xfrm>
              <a:off x="2777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4" name="Freeform 8"/>
            <p:cNvSpPr>
              <a:spLocks/>
            </p:cNvSpPr>
            <p:nvPr userDrawn="1"/>
          </p:nvSpPr>
          <p:spPr bwMode="auto">
            <a:xfrm>
              <a:off x="2795" y="433"/>
              <a:ext cx="33" cy="37"/>
            </a:xfrm>
            <a:custGeom>
              <a:avLst/>
              <a:gdLst>
                <a:gd name="T0" fmla="*/ 0 w 145"/>
                <a:gd name="T1" fmla="*/ 0 h 157"/>
                <a:gd name="T2" fmla="*/ 20 w 145"/>
                <a:gd name="T3" fmla="*/ 0 h 157"/>
                <a:gd name="T4" fmla="*/ 130 w 145"/>
                <a:gd name="T5" fmla="*/ 141 h 157"/>
                <a:gd name="T6" fmla="*/ 130 w 145"/>
                <a:gd name="T7" fmla="*/ 0 h 157"/>
                <a:gd name="T8" fmla="*/ 145 w 145"/>
                <a:gd name="T9" fmla="*/ 0 h 157"/>
                <a:gd name="T10" fmla="*/ 145 w 145"/>
                <a:gd name="T11" fmla="*/ 157 h 157"/>
                <a:gd name="T12" fmla="*/ 124 w 145"/>
                <a:gd name="T13" fmla="*/ 157 h 157"/>
                <a:gd name="T14" fmla="*/ 15 w 145"/>
                <a:gd name="T15" fmla="*/ 16 h 157"/>
                <a:gd name="T16" fmla="*/ 15 w 145"/>
                <a:gd name="T17" fmla="*/ 157 h 157"/>
                <a:gd name="T18" fmla="*/ 0 w 145"/>
                <a:gd name="T19" fmla="*/ 157 h 157"/>
                <a:gd name="T20" fmla="*/ 0 w 145"/>
                <a:gd name="T21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7">
                  <a:moveTo>
                    <a:pt x="0" y="0"/>
                  </a:moveTo>
                  <a:lnTo>
                    <a:pt x="20" y="0"/>
                  </a:lnTo>
                  <a:lnTo>
                    <a:pt x="130" y="141"/>
                  </a:lnTo>
                  <a:lnTo>
                    <a:pt x="130" y="0"/>
                  </a:lnTo>
                  <a:lnTo>
                    <a:pt x="145" y="0"/>
                  </a:lnTo>
                  <a:lnTo>
                    <a:pt x="145" y="157"/>
                  </a:lnTo>
                  <a:lnTo>
                    <a:pt x="124" y="157"/>
                  </a:lnTo>
                  <a:lnTo>
                    <a:pt x="15" y="16"/>
                  </a:lnTo>
                  <a:lnTo>
                    <a:pt x="15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5" name="Rectangle 9"/>
            <p:cNvSpPr>
              <a:spLocks noChangeArrowheads="1"/>
            </p:cNvSpPr>
            <p:nvPr userDrawn="1"/>
          </p:nvSpPr>
          <p:spPr bwMode="auto">
            <a:xfrm>
              <a:off x="2841" y="433"/>
              <a:ext cx="4" cy="37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6" name="Freeform 10"/>
            <p:cNvSpPr>
              <a:spLocks/>
            </p:cNvSpPr>
            <p:nvPr userDrawn="1"/>
          </p:nvSpPr>
          <p:spPr bwMode="auto">
            <a:xfrm>
              <a:off x="2858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7" name="Freeform 11"/>
            <p:cNvSpPr>
              <a:spLocks/>
            </p:cNvSpPr>
            <p:nvPr userDrawn="1"/>
          </p:nvSpPr>
          <p:spPr bwMode="auto">
            <a:xfrm>
              <a:off x="2896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8" name="Freeform 12"/>
            <p:cNvSpPr>
              <a:spLocks/>
            </p:cNvSpPr>
            <p:nvPr userDrawn="1"/>
          </p:nvSpPr>
          <p:spPr bwMode="auto">
            <a:xfrm>
              <a:off x="2936" y="433"/>
              <a:ext cx="28" cy="37"/>
            </a:xfrm>
            <a:custGeom>
              <a:avLst/>
              <a:gdLst>
                <a:gd name="T0" fmla="*/ 0 w 121"/>
                <a:gd name="T1" fmla="*/ 0 h 157"/>
                <a:gd name="T2" fmla="*/ 121 w 121"/>
                <a:gd name="T3" fmla="*/ 0 h 157"/>
                <a:gd name="T4" fmla="*/ 121 w 121"/>
                <a:gd name="T5" fmla="*/ 14 h 157"/>
                <a:gd name="T6" fmla="*/ 16 w 121"/>
                <a:gd name="T7" fmla="*/ 14 h 157"/>
                <a:gd name="T8" fmla="*/ 16 w 121"/>
                <a:gd name="T9" fmla="*/ 69 h 157"/>
                <a:gd name="T10" fmla="*/ 113 w 121"/>
                <a:gd name="T11" fmla="*/ 69 h 157"/>
                <a:gd name="T12" fmla="*/ 113 w 121"/>
                <a:gd name="T13" fmla="*/ 84 h 157"/>
                <a:gd name="T14" fmla="*/ 16 w 121"/>
                <a:gd name="T15" fmla="*/ 84 h 157"/>
                <a:gd name="T16" fmla="*/ 16 w 121"/>
                <a:gd name="T17" fmla="*/ 142 h 157"/>
                <a:gd name="T18" fmla="*/ 121 w 121"/>
                <a:gd name="T19" fmla="*/ 142 h 157"/>
                <a:gd name="T20" fmla="*/ 121 w 121"/>
                <a:gd name="T21" fmla="*/ 157 h 157"/>
                <a:gd name="T22" fmla="*/ 0 w 121"/>
                <a:gd name="T23" fmla="*/ 157 h 157"/>
                <a:gd name="T24" fmla="*/ 0 w 121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1" h="157">
                  <a:moveTo>
                    <a:pt x="0" y="0"/>
                  </a:moveTo>
                  <a:lnTo>
                    <a:pt x="121" y="0"/>
                  </a:lnTo>
                  <a:lnTo>
                    <a:pt x="121" y="14"/>
                  </a:lnTo>
                  <a:lnTo>
                    <a:pt x="16" y="14"/>
                  </a:lnTo>
                  <a:lnTo>
                    <a:pt x="16" y="69"/>
                  </a:lnTo>
                  <a:lnTo>
                    <a:pt x="113" y="69"/>
                  </a:lnTo>
                  <a:lnTo>
                    <a:pt x="113" y="84"/>
                  </a:lnTo>
                  <a:lnTo>
                    <a:pt x="16" y="84"/>
                  </a:lnTo>
                  <a:lnTo>
                    <a:pt x="16" y="142"/>
                  </a:lnTo>
                  <a:lnTo>
                    <a:pt x="121" y="142"/>
                  </a:lnTo>
                  <a:lnTo>
                    <a:pt x="121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89" name="Freeform 13"/>
            <p:cNvSpPr>
              <a:spLocks noEditPoints="1"/>
            </p:cNvSpPr>
            <p:nvPr userDrawn="1"/>
          </p:nvSpPr>
          <p:spPr bwMode="auto">
            <a:xfrm>
              <a:off x="2976" y="433"/>
              <a:ext cx="31" cy="37"/>
            </a:xfrm>
            <a:custGeom>
              <a:avLst/>
              <a:gdLst>
                <a:gd name="T0" fmla="*/ 16 w 137"/>
                <a:gd name="T1" fmla="*/ 14 h 157"/>
                <a:gd name="T2" fmla="*/ 16 w 137"/>
                <a:gd name="T3" fmla="*/ 75 h 157"/>
                <a:gd name="T4" fmla="*/ 74 w 137"/>
                <a:gd name="T5" fmla="*/ 75 h 157"/>
                <a:gd name="T6" fmla="*/ 116 w 137"/>
                <a:gd name="T7" fmla="*/ 44 h 157"/>
                <a:gd name="T8" fmla="*/ 72 w 137"/>
                <a:gd name="T9" fmla="*/ 14 h 157"/>
                <a:gd name="T10" fmla="*/ 16 w 137"/>
                <a:gd name="T11" fmla="*/ 14 h 157"/>
                <a:gd name="T12" fmla="*/ 0 w 137"/>
                <a:gd name="T13" fmla="*/ 0 h 157"/>
                <a:gd name="T14" fmla="*/ 76 w 137"/>
                <a:gd name="T15" fmla="*/ 0 h 157"/>
                <a:gd name="T16" fmla="*/ 132 w 137"/>
                <a:gd name="T17" fmla="*/ 42 h 157"/>
                <a:gd name="T18" fmla="*/ 105 w 137"/>
                <a:gd name="T19" fmla="*/ 81 h 157"/>
                <a:gd name="T20" fmla="*/ 129 w 137"/>
                <a:gd name="T21" fmla="*/ 111 h 157"/>
                <a:gd name="T22" fmla="*/ 137 w 137"/>
                <a:gd name="T23" fmla="*/ 157 h 157"/>
                <a:gd name="T24" fmla="*/ 118 w 137"/>
                <a:gd name="T25" fmla="*/ 157 h 157"/>
                <a:gd name="T26" fmla="*/ 113 w 137"/>
                <a:gd name="T27" fmla="*/ 111 h 157"/>
                <a:gd name="T28" fmla="*/ 82 w 137"/>
                <a:gd name="T29" fmla="*/ 90 h 157"/>
                <a:gd name="T30" fmla="*/ 16 w 137"/>
                <a:gd name="T31" fmla="*/ 90 h 157"/>
                <a:gd name="T32" fmla="*/ 16 w 137"/>
                <a:gd name="T33" fmla="*/ 157 h 157"/>
                <a:gd name="T34" fmla="*/ 0 w 137"/>
                <a:gd name="T35" fmla="*/ 157 h 157"/>
                <a:gd name="T36" fmla="*/ 0 w 137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157">
                  <a:moveTo>
                    <a:pt x="16" y="14"/>
                  </a:moveTo>
                  <a:lnTo>
                    <a:pt x="16" y="75"/>
                  </a:lnTo>
                  <a:lnTo>
                    <a:pt x="74" y="75"/>
                  </a:lnTo>
                  <a:cubicBezTo>
                    <a:pt x="103" y="75"/>
                    <a:pt x="116" y="67"/>
                    <a:pt x="116" y="44"/>
                  </a:cubicBezTo>
                  <a:cubicBezTo>
                    <a:pt x="116" y="21"/>
                    <a:pt x="102" y="14"/>
                    <a:pt x="72" y="14"/>
                  </a:cubicBezTo>
                  <a:lnTo>
                    <a:pt x="16" y="14"/>
                  </a:lnTo>
                  <a:close/>
                  <a:moveTo>
                    <a:pt x="0" y="0"/>
                  </a:moveTo>
                  <a:lnTo>
                    <a:pt x="76" y="0"/>
                  </a:lnTo>
                  <a:cubicBezTo>
                    <a:pt x="113" y="0"/>
                    <a:pt x="132" y="14"/>
                    <a:pt x="132" y="42"/>
                  </a:cubicBezTo>
                  <a:cubicBezTo>
                    <a:pt x="132" y="63"/>
                    <a:pt x="124" y="75"/>
                    <a:pt x="105" y="81"/>
                  </a:cubicBezTo>
                  <a:cubicBezTo>
                    <a:pt x="123" y="84"/>
                    <a:pt x="127" y="92"/>
                    <a:pt x="129" y="111"/>
                  </a:cubicBezTo>
                  <a:cubicBezTo>
                    <a:pt x="132" y="132"/>
                    <a:pt x="130" y="148"/>
                    <a:pt x="137" y="157"/>
                  </a:cubicBezTo>
                  <a:lnTo>
                    <a:pt x="118" y="157"/>
                  </a:lnTo>
                  <a:cubicBezTo>
                    <a:pt x="114" y="143"/>
                    <a:pt x="115" y="127"/>
                    <a:pt x="113" y="111"/>
                  </a:cubicBezTo>
                  <a:cubicBezTo>
                    <a:pt x="111" y="95"/>
                    <a:pt x="102" y="90"/>
                    <a:pt x="82" y="90"/>
                  </a:cubicBezTo>
                  <a:lnTo>
                    <a:pt x="16" y="90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0" name="Freeform 14"/>
            <p:cNvSpPr>
              <a:spLocks/>
            </p:cNvSpPr>
            <p:nvPr userDrawn="1"/>
          </p:nvSpPr>
          <p:spPr bwMode="auto">
            <a:xfrm>
              <a:off x="3017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5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5 w 131"/>
                <a:gd name="T13" fmla="*/ 45 h 165"/>
                <a:gd name="T14" fmla="*/ 65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7" y="150"/>
                    <a:pt x="115" y="137"/>
                    <a:pt x="115" y="117"/>
                  </a:cubicBezTo>
                  <a:cubicBezTo>
                    <a:pt x="115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5" y="67"/>
                    <a:pt x="5" y="45"/>
                  </a:cubicBezTo>
                  <a:cubicBezTo>
                    <a:pt x="5" y="18"/>
                    <a:pt x="27" y="0"/>
                    <a:pt x="65" y="0"/>
                  </a:cubicBezTo>
                  <a:cubicBezTo>
                    <a:pt x="103" y="0"/>
                    <a:pt x="126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4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1" name="Freeform 15"/>
            <p:cNvSpPr>
              <a:spLocks/>
            </p:cNvSpPr>
            <p:nvPr userDrawn="1"/>
          </p:nvSpPr>
          <p:spPr bwMode="auto">
            <a:xfrm>
              <a:off x="3055" y="433"/>
              <a:ext cx="31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7 w 137"/>
                <a:gd name="T11" fmla="*/ 14 h 157"/>
                <a:gd name="T12" fmla="*/ 77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7" y="14"/>
                  </a:lnTo>
                  <a:lnTo>
                    <a:pt x="77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2" name="Freeform 16"/>
            <p:cNvSpPr>
              <a:spLocks/>
            </p:cNvSpPr>
            <p:nvPr userDrawn="1"/>
          </p:nvSpPr>
          <p:spPr bwMode="auto">
            <a:xfrm>
              <a:off x="3092" y="433"/>
              <a:ext cx="37" cy="37"/>
            </a:xfrm>
            <a:custGeom>
              <a:avLst/>
              <a:gdLst>
                <a:gd name="T0" fmla="*/ 0 w 160"/>
                <a:gd name="T1" fmla="*/ 0 h 157"/>
                <a:gd name="T2" fmla="*/ 17 w 160"/>
                <a:gd name="T3" fmla="*/ 0 h 157"/>
                <a:gd name="T4" fmla="*/ 80 w 160"/>
                <a:gd name="T5" fmla="*/ 144 h 157"/>
                <a:gd name="T6" fmla="*/ 143 w 160"/>
                <a:gd name="T7" fmla="*/ 0 h 157"/>
                <a:gd name="T8" fmla="*/ 160 w 160"/>
                <a:gd name="T9" fmla="*/ 0 h 157"/>
                <a:gd name="T10" fmla="*/ 90 w 160"/>
                <a:gd name="T11" fmla="*/ 157 h 157"/>
                <a:gd name="T12" fmla="*/ 70 w 160"/>
                <a:gd name="T13" fmla="*/ 157 h 157"/>
                <a:gd name="T14" fmla="*/ 0 w 160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57">
                  <a:moveTo>
                    <a:pt x="0" y="0"/>
                  </a:moveTo>
                  <a:lnTo>
                    <a:pt x="17" y="0"/>
                  </a:lnTo>
                  <a:lnTo>
                    <a:pt x="80" y="144"/>
                  </a:lnTo>
                  <a:lnTo>
                    <a:pt x="143" y="0"/>
                  </a:lnTo>
                  <a:lnTo>
                    <a:pt x="160" y="0"/>
                  </a:lnTo>
                  <a:lnTo>
                    <a:pt x="90" y="157"/>
                  </a:lnTo>
                  <a:lnTo>
                    <a:pt x="7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3" name="Freeform 17"/>
            <p:cNvSpPr>
              <a:spLocks noEditPoints="1"/>
            </p:cNvSpPr>
            <p:nvPr userDrawn="1"/>
          </p:nvSpPr>
          <p:spPr bwMode="auto">
            <a:xfrm>
              <a:off x="3135" y="432"/>
              <a:ext cx="38" cy="39"/>
            </a:xfrm>
            <a:custGeom>
              <a:avLst/>
              <a:gdLst>
                <a:gd name="T0" fmla="*/ 149 w 165"/>
                <a:gd name="T1" fmla="*/ 82 h 165"/>
                <a:gd name="T2" fmla="*/ 83 w 165"/>
                <a:gd name="T3" fmla="*/ 15 h 165"/>
                <a:gd name="T4" fmla="*/ 16 w 165"/>
                <a:gd name="T5" fmla="*/ 82 h 165"/>
                <a:gd name="T6" fmla="*/ 83 w 165"/>
                <a:gd name="T7" fmla="*/ 150 h 165"/>
                <a:gd name="T8" fmla="*/ 149 w 165"/>
                <a:gd name="T9" fmla="*/ 82 h 165"/>
                <a:gd name="T10" fmla="*/ 83 w 165"/>
                <a:gd name="T11" fmla="*/ 165 h 165"/>
                <a:gd name="T12" fmla="*/ 0 w 165"/>
                <a:gd name="T13" fmla="*/ 82 h 165"/>
                <a:gd name="T14" fmla="*/ 83 w 165"/>
                <a:gd name="T15" fmla="*/ 0 h 165"/>
                <a:gd name="T16" fmla="*/ 165 w 165"/>
                <a:gd name="T17" fmla="*/ 82 h 165"/>
                <a:gd name="T18" fmla="*/ 83 w 165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5">
                  <a:moveTo>
                    <a:pt x="149" y="82"/>
                  </a:moveTo>
                  <a:cubicBezTo>
                    <a:pt x="149" y="40"/>
                    <a:pt x="124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4" y="150"/>
                    <a:pt x="149" y="125"/>
                    <a:pt x="149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4" y="0"/>
                    <a:pt x="165" y="31"/>
                    <a:pt x="165" y="82"/>
                  </a:cubicBezTo>
                  <a:cubicBezTo>
                    <a:pt x="165" y="134"/>
                    <a:pt x="134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4" name="Freeform 18"/>
            <p:cNvSpPr>
              <a:spLocks noEditPoints="1"/>
            </p:cNvSpPr>
            <p:nvPr userDrawn="1"/>
          </p:nvSpPr>
          <p:spPr bwMode="auto">
            <a:xfrm>
              <a:off x="3205" y="422"/>
              <a:ext cx="30" cy="49"/>
            </a:xfrm>
            <a:custGeom>
              <a:avLst/>
              <a:gdLst>
                <a:gd name="T0" fmla="*/ 87 w 131"/>
                <a:gd name="T1" fmla="*/ 0 h 209"/>
                <a:gd name="T2" fmla="*/ 104 w 131"/>
                <a:gd name="T3" fmla="*/ 0 h 209"/>
                <a:gd name="T4" fmla="*/ 73 w 131"/>
                <a:gd name="T5" fmla="*/ 32 h 209"/>
                <a:gd name="T6" fmla="*/ 56 w 131"/>
                <a:gd name="T7" fmla="*/ 32 h 209"/>
                <a:gd name="T8" fmla="*/ 25 w 131"/>
                <a:gd name="T9" fmla="*/ 0 h 209"/>
                <a:gd name="T10" fmla="*/ 42 w 131"/>
                <a:gd name="T11" fmla="*/ 0 h 209"/>
                <a:gd name="T12" fmla="*/ 65 w 131"/>
                <a:gd name="T13" fmla="*/ 23 h 209"/>
                <a:gd name="T14" fmla="*/ 87 w 131"/>
                <a:gd name="T15" fmla="*/ 0 h 209"/>
                <a:gd name="T16" fmla="*/ 16 w 131"/>
                <a:gd name="T17" fmla="*/ 153 h 209"/>
                <a:gd name="T18" fmla="*/ 16 w 131"/>
                <a:gd name="T19" fmla="*/ 154 h 209"/>
                <a:gd name="T20" fmla="*/ 66 w 131"/>
                <a:gd name="T21" fmla="*/ 194 h 209"/>
                <a:gd name="T22" fmla="*/ 114 w 131"/>
                <a:gd name="T23" fmla="*/ 161 h 209"/>
                <a:gd name="T24" fmla="*/ 75 w 131"/>
                <a:gd name="T25" fmla="*/ 134 h 209"/>
                <a:gd name="T26" fmla="*/ 42 w 131"/>
                <a:gd name="T27" fmla="*/ 128 h 209"/>
                <a:gd name="T28" fmla="*/ 4 w 131"/>
                <a:gd name="T29" fmla="*/ 89 h 209"/>
                <a:gd name="T30" fmla="*/ 64 w 131"/>
                <a:gd name="T31" fmla="*/ 44 h 209"/>
                <a:gd name="T32" fmla="*/ 126 w 131"/>
                <a:gd name="T33" fmla="*/ 92 h 209"/>
                <a:gd name="T34" fmla="*/ 111 w 131"/>
                <a:gd name="T35" fmla="*/ 92 h 209"/>
                <a:gd name="T36" fmla="*/ 65 w 131"/>
                <a:gd name="T37" fmla="*/ 58 h 209"/>
                <a:gd name="T38" fmla="*/ 21 w 131"/>
                <a:gd name="T39" fmla="*/ 88 h 209"/>
                <a:gd name="T40" fmla="*/ 60 w 131"/>
                <a:gd name="T41" fmla="*/ 115 h 209"/>
                <a:gd name="T42" fmla="*/ 90 w 131"/>
                <a:gd name="T43" fmla="*/ 120 h 209"/>
                <a:gd name="T44" fmla="*/ 131 w 131"/>
                <a:gd name="T45" fmla="*/ 161 h 209"/>
                <a:gd name="T46" fmla="*/ 67 w 131"/>
                <a:gd name="T47" fmla="*/ 209 h 209"/>
                <a:gd name="T48" fmla="*/ 0 w 131"/>
                <a:gd name="T49" fmla="*/ 156 h 209"/>
                <a:gd name="T50" fmla="*/ 0 w 131"/>
                <a:gd name="T51" fmla="*/ 153 h 209"/>
                <a:gd name="T52" fmla="*/ 16 w 131"/>
                <a:gd name="T53" fmla="*/ 15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09">
                  <a:moveTo>
                    <a:pt x="87" y="0"/>
                  </a:moveTo>
                  <a:lnTo>
                    <a:pt x="104" y="0"/>
                  </a:lnTo>
                  <a:lnTo>
                    <a:pt x="73" y="32"/>
                  </a:lnTo>
                  <a:lnTo>
                    <a:pt x="56" y="32"/>
                  </a:lnTo>
                  <a:lnTo>
                    <a:pt x="25" y="0"/>
                  </a:lnTo>
                  <a:lnTo>
                    <a:pt x="42" y="0"/>
                  </a:lnTo>
                  <a:lnTo>
                    <a:pt x="65" y="23"/>
                  </a:lnTo>
                  <a:lnTo>
                    <a:pt x="87" y="0"/>
                  </a:lnTo>
                  <a:close/>
                  <a:moveTo>
                    <a:pt x="16" y="153"/>
                  </a:moveTo>
                  <a:lnTo>
                    <a:pt x="16" y="154"/>
                  </a:lnTo>
                  <a:cubicBezTo>
                    <a:pt x="16" y="178"/>
                    <a:pt x="35" y="194"/>
                    <a:pt x="66" y="194"/>
                  </a:cubicBezTo>
                  <a:cubicBezTo>
                    <a:pt x="96" y="194"/>
                    <a:pt x="114" y="181"/>
                    <a:pt x="114" y="161"/>
                  </a:cubicBezTo>
                  <a:cubicBezTo>
                    <a:pt x="114" y="144"/>
                    <a:pt x="102" y="139"/>
                    <a:pt x="75" y="134"/>
                  </a:cubicBezTo>
                  <a:lnTo>
                    <a:pt x="42" y="128"/>
                  </a:lnTo>
                  <a:cubicBezTo>
                    <a:pt x="17" y="124"/>
                    <a:pt x="4" y="111"/>
                    <a:pt x="4" y="89"/>
                  </a:cubicBezTo>
                  <a:cubicBezTo>
                    <a:pt x="4" y="62"/>
                    <a:pt x="27" y="44"/>
                    <a:pt x="64" y="44"/>
                  </a:cubicBezTo>
                  <a:cubicBezTo>
                    <a:pt x="103" y="44"/>
                    <a:pt x="125" y="62"/>
                    <a:pt x="126" y="92"/>
                  </a:cubicBezTo>
                  <a:lnTo>
                    <a:pt x="111" y="92"/>
                  </a:lnTo>
                  <a:cubicBezTo>
                    <a:pt x="109" y="70"/>
                    <a:pt x="93" y="58"/>
                    <a:pt x="65" y="58"/>
                  </a:cubicBezTo>
                  <a:cubicBezTo>
                    <a:pt x="37" y="58"/>
                    <a:pt x="21" y="70"/>
                    <a:pt x="21" y="88"/>
                  </a:cubicBezTo>
                  <a:cubicBezTo>
                    <a:pt x="21" y="105"/>
                    <a:pt x="33" y="111"/>
                    <a:pt x="60" y="115"/>
                  </a:cubicBezTo>
                  <a:lnTo>
                    <a:pt x="90" y="120"/>
                  </a:lnTo>
                  <a:cubicBezTo>
                    <a:pt x="118" y="125"/>
                    <a:pt x="131" y="138"/>
                    <a:pt x="131" y="161"/>
                  </a:cubicBezTo>
                  <a:cubicBezTo>
                    <a:pt x="131" y="191"/>
                    <a:pt x="108" y="209"/>
                    <a:pt x="67" y="209"/>
                  </a:cubicBezTo>
                  <a:cubicBezTo>
                    <a:pt x="25" y="209"/>
                    <a:pt x="0" y="188"/>
                    <a:pt x="0" y="156"/>
                  </a:cubicBezTo>
                  <a:lnTo>
                    <a:pt x="0" y="153"/>
                  </a:lnTo>
                  <a:lnTo>
                    <a:pt x="16" y="15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5" name="Freeform 19"/>
            <p:cNvSpPr>
              <a:spLocks/>
            </p:cNvSpPr>
            <p:nvPr userDrawn="1"/>
          </p:nvSpPr>
          <p:spPr bwMode="auto">
            <a:xfrm>
              <a:off x="3247" y="433"/>
              <a:ext cx="31" cy="37"/>
            </a:xfrm>
            <a:custGeom>
              <a:avLst/>
              <a:gdLst>
                <a:gd name="T0" fmla="*/ 0 w 135"/>
                <a:gd name="T1" fmla="*/ 0 h 157"/>
                <a:gd name="T2" fmla="*/ 16 w 135"/>
                <a:gd name="T3" fmla="*/ 0 h 157"/>
                <a:gd name="T4" fmla="*/ 16 w 135"/>
                <a:gd name="T5" fmla="*/ 86 h 157"/>
                <a:gd name="T6" fmla="*/ 113 w 135"/>
                <a:gd name="T7" fmla="*/ 0 h 157"/>
                <a:gd name="T8" fmla="*/ 135 w 135"/>
                <a:gd name="T9" fmla="*/ 0 h 157"/>
                <a:gd name="T10" fmla="*/ 61 w 135"/>
                <a:gd name="T11" fmla="*/ 66 h 157"/>
                <a:gd name="T12" fmla="*/ 135 w 135"/>
                <a:gd name="T13" fmla="*/ 157 h 157"/>
                <a:gd name="T14" fmla="*/ 115 w 135"/>
                <a:gd name="T15" fmla="*/ 157 h 157"/>
                <a:gd name="T16" fmla="*/ 49 w 135"/>
                <a:gd name="T17" fmla="*/ 76 h 157"/>
                <a:gd name="T18" fmla="*/ 16 w 135"/>
                <a:gd name="T19" fmla="*/ 105 h 157"/>
                <a:gd name="T20" fmla="*/ 16 w 135"/>
                <a:gd name="T21" fmla="*/ 157 h 157"/>
                <a:gd name="T22" fmla="*/ 0 w 135"/>
                <a:gd name="T23" fmla="*/ 157 h 157"/>
                <a:gd name="T24" fmla="*/ 0 w 135"/>
                <a:gd name="T2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5" h="157">
                  <a:moveTo>
                    <a:pt x="0" y="0"/>
                  </a:moveTo>
                  <a:lnTo>
                    <a:pt x="16" y="0"/>
                  </a:lnTo>
                  <a:lnTo>
                    <a:pt x="16" y="86"/>
                  </a:lnTo>
                  <a:lnTo>
                    <a:pt x="113" y="0"/>
                  </a:lnTo>
                  <a:lnTo>
                    <a:pt x="135" y="0"/>
                  </a:lnTo>
                  <a:lnTo>
                    <a:pt x="61" y="66"/>
                  </a:lnTo>
                  <a:lnTo>
                    <a:pt x="135" y="157"/>
                  </a:lnTo>
                  <a:lnTo>
                    <a:pt x="115" y="157"/>
                  </a:lnTo>
                  <a:lnTo>
                    <a:pt x="49" y="76"/>
                  </a:lnTo>
                  <a:lnTo>
                    <a:pt x="16" y="105"/>
                  </a:lnTo>
                  <a:lnTo>
                    <a:pt x="16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6" name="Freeform 20"/>
            <p:cNvSpPr>
              <a:spLocks noEditPoints="1"/>
            </p:cNvSpPr>
            <p:nvPr userDrawn="1"/>
          </p:nvSpPr>
          <p:spPr bwMode="auto">
            <a:xfrm>
              <a:off x="3284" y="432"/>
              <a:ext cx="38" cy="39"/>
            </a:xfrm>
            <a:custGeom>
              <a:avLst/>
              <a:gdLst>
                <a:gd name="T0" fmla="*/ 150 w 166"/>
                <a:gd name="T1" fmla="*/ 82 h 165"/>
                <a:gd name="T2" fmla="*/ 83 w 166"/>
                <a:gd name="T3" fmla="*/ 15 h 165"/>
                <a:gd name="T4" fmla="*/ 16 w 166"/>
                <a:gd name="T5" fmla="*/ 82 h 165"/>
                <a:gd name="T6" fmla="*/ 83 w 166"/>
                <a:gd name="T7" fmla="*/ 150 h 165"/>
                <a:gd name="T8" fmla="*/ 150 w 166"/>
                <a:gd name="T9" fmla="*/ 82 h 165"/>
                <a:gd name="T10" fmla="*/ 83 w 166"/>
                <a:gd name="T11" fmla="*/ 165 h 165"/>
                <a:gd name="T12" fmla="*/ 0 w 166"/>
                <a:gd name="T13" fmla="*/ 82 h 165"/>
                <a:gd name="T14" fmla="*/ 83 w 166"/>
                <a:gd name="T15" fmla="*/ 0 h 165"/>
                <a:gd name="T16" fmla="*/ 166 w 166"/>
                <a:gd name="T17" fmla="*/ 82 h 165"/>
                <a:gd name="T18" fmla="*/ 83 w 166"/>
                <a:gd name="T1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6" h="165">
                  <a:moveTo>
                    <a:pt x="150" y="82"/>
                  </a:moveTo>
                  <a:cubicBezTo>
                    <a:pt x="150" y="40"/>
                    <a:pt x="125" y="15"/>
                    <a:pt x="83" y="15"/>
                  </a:cubicBezTo>
                  <a:cubicBezTo>
                    <a:pt x="41" y="15"/>
                    <a:pt x="16" y="40"/>
                    <a:pt x="16" y="82"/>
                  </a:cubicBezTo>
                  <a:cubicBezTo>
                    <a:pt x="16" y="125"/>
                    <a:pt x="41" y="150"/>
                    <a:pt x="83" y="150"/>
                  </a:cubicBezTo>
                  <a:cubicBezTo>
                    <a:pt x="125" y="150"/>
                    <a:pt x="150" y="125"/>
                    <a:pt x="150" y="82"/>
                  </a:cubicBezTo>
                  <a:close/>
                  <a:moveTo>
                    <a:pt x="83" y="165"/>
                  </a:moveTo>
                  <a:cubicBezTo>
                    <a:pt x="31" y="165"/>
                    <a:pt x="0" y="134"/>
                    <a:pt x="0" y="82"/>
                  </a:cubicBezTo>
                  <a:cubicBezTo>
                    <a:pt x="0" y="31"/>
                    <a:pt x="31" y="0"/>
                    <a:pt x="83" y="0"/>
                  </a:cubicBezTo>
                  <a:cubicBezTo>
                    <a:pt x="135" y="0"/>
                    <a:pt x="166" y="31"/>
                    <a:pt x="166" y="82"/>
                  </a:cubicBezTo>
                  <a:cubicBezTo>
                    <a:pt x="166" y="134"/>
                    <a:pt x="135" y="165"/>
                    <a:pt x="83" y="165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7" name="Freeform 21"/>
            <p:cNvSpPr>
              <a:spLocks/>
            </p:cNvSpPr>
            <p:nvPr userDrawn="1"/>
          </p:nvSpPr>
          <p:spPr bwMode="auto">
            <a:xfrm>
              <a:off x="3334" y="433"/>
              <a:ext cx="26" cy="37"/>
            </a:xfrm>
            <a:custGeom>
              <a:avLst/>
              <a:gdLst>
                <a:gd name="T0" fmla="*/ 0 w 114"/>
                <a:gd name="T1" fmla="*/ 0 h 157"/>
                <a:gd name="T2" fmla="*/ 16 w 114"/>
                <a:gd name="T3" fmla="*/ 0 h 157"/>
                <a:gd name="T4" fmla="*/ 16 w 114"/>
                <a:gd name="T5" fmla="*/ 142 h 157"/>
                <a:gd name="T6" fmla="*/ 114 w 114"/>
                <a:gd name="T7" fmla="*/ 142 h 157"/>
                <a:gd name="T8" fmla="*/ 114 w 114"/>
                <a:gd name="T9" fmla="*/ 157 h 157"/>
                <a:gd name="T10" fmla="*/ 0 w 114"/>
                <a:gd name="T11" fmla="*/ 157 h 157"/>
                <a:gd name="T12" fmla="*/ 0 w 114"/>
                <a:gd name="T13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57">
                  <a:moveTo>
                    <a:pt x="0" y="0"/>
                  </a:moveTo>
                  <a:lnTo>
                    <a:pt x="16" y="0"/>
                  </a:lnTo>
                  <a:lnTo>
                    <a:pt x="16" y="142"/>
                  </a:lnTo>
                  <a:lnTo>
                    <a:pt x="114" y="142"/>
                  </a:lnTo>
                  <a:lnTo>
                    <a:pt x="114" y="157"/>
                  </a:lnTo>
                  <a:lnTo>
                    <a:pt x="0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8" name="Freeform 22"/>
            <p:cNvSpPr>
              <a:spLocks/>
            </p:cNvSpPr>
            <p:nvPr userDrawn="1"/>
          </p:nvSpPr>
          <p:spPr bwMode="auto">
            <a:xfrm>
              <a:off x="3369" y="432"/>
              <a:ext cx="30" cy="39"/>
            </a:xfrm>
            <a:custGeom>
              <a:avLst/>
              <a:gdLst>
                <a:gd name="T0" fmla="*/ 16 w 131"/>
                <a:gd name="T1" fmla="*/ 109 h 165"/>
                <a:gd name="T2" fmla="*/ 16 w 131"/>
                <a:gd name="T3" fmla="*/ 110 h 165"/>
                <a:gd name="T4" fmla="*/ 66 w 131"/>
                <a:gd name="T5" fmla="*/ 150 h 165"/>
                <a:gd name="T6" fmla="*/ 114 w 131"/>
                <a:gd name="T7" fmla="*/ 117 h 165"/>
                <a:gd name="T8" fmla="*/ 75 w 131"/>
                <a:gd name="T9" fmla="*/ 90 h 165"/>
                <a:gd name="T10" fmla="*/ 42 w 131"/>
                <a:gd name="T11" fmla="*/ 84 h 165"/>
                <a:gd name="T12" fmla="*/ 4 w 131"/>
                <a:gd name="T13" fmla="*/ 45 h 165"/>
                <a:gd name="T14" fmla="*/ 64 w 131"/>
                <a:gd name="T15" fmla="*/ 0 h 165"/>
                <a:gd name="T16" fmla="*/ 126 w 131"/>
                <a:gd name="T17" fmla="*/ 48 h 165"/>
                <a:gd name="T18" fmla="*/ 111 w 131"/>
                <a:gd name="T19" fmla="*/ 48 h 165"/>
                <a:gd name="T20" fmla="*/ 65 w 131"/>
                <a:gd name="T21" fmla="*/ 14 h 165"/>
                <a:gd name="T22" fmla="*/ 21 w 131"/>
                <a:gd name="T23" fmla="*/ 44 h 165"/>
                <a:gd name="T24" fmla="*/ 60 w 131"/>
                <a:gd name="T25" fmla="*/ 71 h 165"/>
                <a:gd name="T26" fmla="*/ 90 w 131"/>
                <a:gd name="T27" fmla="*/ 76 h 165"/>
                <a:gd name="T28" fmla="*/ 131 w 131"/>
                <a:gd name="T29" fmla="*/ 117 h 165"/>
                <a:gd name="T30" fmla="*/ 67 w 131"/>
                <a:gd name="T31" fmla="*/ 165 h 165"/>
                <a:gd name="T32" fmla="*/ 0 w 131"/>
                <a:gd name="T33" fmla="*/ 112 h 165"/>
                <a:gd name="T34" fmla="*/ 0 w 131"/>
                <a:gd name="T35" fmla="*/ 109 h 165"/>
                <a:gd name="T36" fmla="*/ 16 w 131"/>
                <a:gd name="T37" fmla="*/ 109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1" h="165">
                  <a:moveTo>
                    <a:pt x="16" y="109"/>
                  </a:moveTo>
                  <a:lnTo>
                    <a:pt x="16" y="110"/>
                  </a:lnTo>
                  <a:cubicBezTo>
                    <a:pt x="16" y="134"/>
                    <a:pt x="35" y="150"/>
                    <a:pt x="66" y="150"/>
                  </a:cubicBezTo>
                  <a:cubicBezTo>
                    <a:pt x="96" y="150"/>
                    <a:pt x="114" y="137"/>
                    <a:pt x="114" y="117"/>
                  </a:cubicBezTo>
                  <a:cubicBezTo>
                    <a:pt x="114" y="100"/>
                    <a:pt x="102" y="95"/>
                    <a:pt x="75" y="90"/>
                  </a:cubicBezTo>
                  <a:lnTo>
                    <a:pt x="42" y="84"/>
                  </a:lnTo>
                  <a:cubicBezTo>
                    <a:pt x="17" y="80"/>
                    <a:pt x="4" y="67"/>
                    <a:pt x="4" y="45"/>
                  </a:cubicBezTo>
                  <a:cubicBezTo>
                    <a:pt x="4" y="18"/>
                    <a:pt x="27" y="0"/>
                    <a:pt x="64" y="0"/>
                  </a:cubicBezTo>
                  <a:cubicBezTo>
                    <a:pt x="103" y="0"/>
                    <a:pt x="125" y="18"/>
                    <a:pt x="126" y="48"/>
                  </a:cubicBezTo>
                  <a:lnTo>
                    <a:pt x="111" y="48"/>
                  </a:lnTo>
                  <a:cubicBezTo>
                    <a:pt x="109" y="26"/>
                    <a:pt x="93" y="14"/>
                    <a:pt x="65" y="14"/>
                  </a:cubicBezTo>
                  <a:cubicBezTo>
                    <a:pt x="37" y="14"/>
                    <a:pt x="21" y="26"/>
                    <a:pt x="21" y="44"/>
                  </a:cubicBezTo>
                  <a:cubicBezTo>
                    <a:pt x="21" y="61"/>
                    <a:pt x="33" y="67"/>
                    <a:pt x="60" y="71"/>
                  </a:cubicBezTo>
                  <a:lnTo>
                    <a:pt x="90" y="76"/>
                  </a:lnTo>
                  <a:cubicBezTo>
                    <a:pt x="118" y="81"/>
                    <a:pt x="131" y="94"/>
                    <a:pt x="131" y="117"/>
                  </a:cubicBezTo>
                  <a:cubicBezTo>
                    <a:pt x="131" y="147"/>
                    <a:pt x="108" y="165"/>
                    <a:pt x="67" y="165"/>
                  </a:cubicBezTo>
                  <a:cubicBezTo>
                    <a:pt x="25" y="165"/>
                    <a:pt x="0" y="144"/>
                    <a:pt x="0" y="112"/>
                  </a:cubicBezTo>
                  <a:lnTo>
                    <a:pt x="0" y="109"/>
                  </a:lnTo>
                  <a:lnTo>
                    <a:pt x="16" y="10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99" name="Freeform 23"/>
            <p:cNvSpPr>
              <a:spLocks/>
            </p:cNvSpPr>
            <p:nvPr userDrawn="1"/>
          </p:nvSpPr>
          <p:spPr bwMode="auto">
            <a:xfrm>
              <a:off x="3407" y="433"/>
              <a:ext cx="32" cy="37"/>
            </a:xfrm>
            <a:custGeom>
              <a:avLst/>
              <a:gdLst>
                <a:gd name="T0" fmla="*/ 61 w 137"/>
                <a:gd name="T1" fmla="*/ 14 h 157"/>
                <a:gd name="T2" fmla="*/ 0 w 137"/>
                <a:gd name="T3" fmla="*/ 14 h 157"/>
                <a:gd name="T4" fmla="*/ 0 w 137"/>
                <a:gd name="T5" fmla="*/ 0 h 157"/>
                <a:gd name="T6" fmla="*/ 137 w 137"/>
                <a:gd name="T7" fmla="*/ 0 h 157"/>
                <a:gd name="T8" fmla="*/ 137 w 137"/>
                <a:gd name="T9" fmla="*/ 14 h 157"/>
                <a:gd name="T10" fmla="*/ 76 w 137"/>
                <a:gd name="T11" fmla="*/ 14 h 157"/>
                <a:gd name="T12" fmla="*/ 76 w 137"/>
                <a:gd name="T13" fmla="*/ 157 h 157"/>
                <a:gd name="T14" fmla="*/ 61 w 137"/>
                <a:gd name="T15" fmla="*/ 157 h 157"/>
                <a:gd name="T16" fmla="*/ 61 w 137"/>
                <a:gd name="T17" fmla="*/ 14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7" h="157">
                  <a:moveTo>
                    <a:pt x="61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7" y="0"/>
                  </a:lnTo>
                  <a:lnTo>
                    <a:pt x="137" y="14"/>
                  </a:lnTo>
                  <a:lnTo>
                    <a:pt x="76" y="14"/>
                  </a:lnTo>
                  <a:lnTo>
                    <a:pt x="76" y="157"/>
                  </a:lnTo>
                  <a:lnTo>
                    <a:pt x="61" y="157"/>
                  </a:lnTo>
                  <a:lnTo>
                    <a:pt x="61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0" name="Freeform 24"/>
            <p:cNvSpPr>
              <a:spLocks/>
            </p:cNvSpPr>
            <p:nvPr userDrawn="1"/>
          </p:nvSpPr>
          <p:spPr bwMode="auto">
            <a:xfrm>
              <a:off x="3444" y="433"/>
              <a:ext cx="37" cy="37"/>
            </a:xfrm>
            <a:custGeom>
              <a:avLst/>
              <a:gdLst>
                <a:gd name="T0" fmla="*/ 0 w 161"/>
                <a:gd name="T1" fmla="*/ 0 h 157"/>
                <a:gd name="T2" fmla="*/ 18 w 161"/>
                <a:gd name="T3" fmla="*/ 0 h 157"/>
                <a:gd name="T4" fmla="*/ 81 w 161"/>
                <a:gd name="T5" fmla="*/ 144 h 157"/>
                <a:gd name="T6" fmla="*/ 144 w 161"/>
                <a:gd name="T7" fmla="*/ 0 h 157"/>
                <a:gd name="T8" fmla="*/ 161 w 161"/>
                <a:gd name="T9" fmla="*/ 0 h 157"/>
                <a:gd name="T10" fmla="*/ 91 w 161"/>
                <a:gd name="T11" fmla="*/ 157 h 157"/>
                <a:gd name="T12" fmla="*/ 71 w 161"/>
                <a:gd name="T13" fmla="*/ 157 h 157"/>
                <a:gd name="T14" fmla="*/ 0 w 161"/>
                <a:gd name="T15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57">
                  <a:moveTo>
                    <a:pt x="0" y="0"/>
                  </a:moveTo>
                  <a:lnTo>
                    <a:pt x="18" y="0"/>
                  </a:lnTo>
                  <a:lnTo>
                    <a:pt x="81" y="144"/>
                  </a:lnTo>
                  <a:lnTo>
                    <a:pt x="144" y="0"/>
                  </a:lnTo>
                  <a:lnTo>
                    <a:pt x="161" y="0"/>
                  </a:lnTo>
                  <a:lnTo>
                    <a:pt x="91" y="157"/>
                  </a:lnTo>
                  <a:lnTo>
                    <a:pt x="71" y="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1" name="Freeform 25"/>
            <p:cNvSpPr>
              <a:spLocks noEditPoints="1"/>
            </p:cNvSpPr>
            <p:nvPr userDrawn="1"/>
          </p:nvSpPr>
          <p:spPr bwMode="auto">
            <a:xfrm>
              <a:off x="3491" y="422"/>
              <a:ext cx="9" cy="48"/>
            </a:xfrm>
            <a:custGeom>
              <a:avLst/>
              <a:gdLst>
                <a:gd name="T0" fmla="*/ 20 w 40"/>
                <a:gd name="T1" fmla="*/ 0 h 205"/>
                <a:gd name="T2" fmla="*/ 40 w 40"/>
                <a:gd name="T3" fmla="*/ 0 h 205"/>
                <a:gd name="T4" fmla="*/ 14 w 40"/>
                <a:gd name="T5" fmla="*/ 32 h 205"/>
                <a:gd name="T6" fmla="*/ 1 w 40"/>
                <a:gd name="T7" fmla="*/ 32 h 205"/>
                <a:gd name="T8" fmla="*/ 20 w 40"/>
                <a:gd name="T9" fmla="*/ 0 h 205"/>
                <a:gd name="T10" fmla="*/ 0 w 40"/>
                <a:gd name="T11" fmla="*/ 48 h 205"/>
                <a:gd name="T12" fmla="*/ 15 w 40"/>
                <a:gd name="T13" fmla="*/ 48 h 205"/>
                <a:gd name="T14" fmla="*/ 15 w 40"/>
                <a:gd name="T15" fmla="*/ 205 h 205"/>
                <a:gd name="T16" fmla="*/ 0 w 40"/>
                <a:gd name="T17" fmla="*/ 205 h 205"/>
                <a:gd name="T18" fmla="*/ 0 w 40"/>
                <a:gd name="T19" fmla="*/ 48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205">
                  <a:moveTo>
                    <a:pt x="20" y="0"/>
                  </a:moveTo>
                  <a:lnTo>
                    <a:pt x="40" y="0"/>
                  </a:lnTo>
                  <a:lnTo>
                    <a:pt x="14" y="32"/>
                  </a:lnTo>
                  <a:lnTo>
                    <a:pt x="1" y="32"/>
                  </a:lnTo>
                  <a:lnTo>
                    <a:pt x="20" y="0"/>
                  </a:lnTo>
                  <a:close/>
                  <a:moveTo>
                    <a:pt x="0" y="48"/>
                  </a:moveTo>
                  <a:lnTo>
                    <a:pt x="15" y="48"/>
                  </a:lnTo>
                  <a:lnTo>
                    <a:pt x="15" y="205"/>
                  </a:lnTo>
                  <a:lnTo>
                    <a:pt x="0" y="205"/>
                  </a:lnTo>
                  <a:lnTo>
                    <a:pt x="0" y="4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2" name="Freeform 26"/>
            <p:cNvSpPr>
              <a:spLocks/>
            </p:cNvSpPr>
            <p:nvPr userDrawn="1"/>
          </p:nvSpPr>
          <p:spPr bwMode="auto">
            <a:xfrm>
              <a:off x="3510" y="465"/>
              <a:ext cx="4" cy="13"/>
            </a:xfrm>
            <a:custGeom>
              <a:avLst/>
              <a:gdLst>
                <a:gd name="T0" fmla="*/ 0 w 18"/>
                <a:gd name="T1" fmla="*/ 0 h 53"/>
                <a:gd name="T2" fmla="*/ 18 w 18"/>
                <a:gd name="T3" fmla="*/ 0 h 53"/>
                <a:gd name="T4" fmla="*/ 18 w 18"/>
                <a:gd name="T5" fmla="*/ 28 h 53"/>
                <a:gd name="T6" fmla="*/ 0 w 18"/>
                <a:gd name="T7" fmla="*/ 53 h 53"/>
                <a:gd name="T8" fmla="*/ 0 w 18"/>
                <a:gd name="T9" fmla="*/ 43 h 53"/>
                <a:gd name="T10" fmla="*/ 8 w 18"/>
                <a:gd name="T11" fmla="*/ 28 h 53"/>
                <a:gd name="T12" fmla="*/ 8 w 18"/>
                <a:gd name="T13" fmla="*/ 19 h 53"/>
                <a:gd name="T14" fmla="*/ 0 w 18"/>
                <a:gd name="T15" fmla="*/ 19 h 53"/>
                <a:gd name="T16" fmla="*/ 0 w 18"/>
                <a:gd name="T17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53">
                  <a:moveTo>
                    <a:pt x="0" y="0"/>
                  </a:moveTo>
                  <a:lnTo>
                    <a:pt x="18" y="0"/>
                  </a:lnTo>
                  <a:lnTo>
                    <a:pt x="18" y="28"/>
                  </a:lnTo>
                  <a:cubicBezTo>
                    <a:pt x="17" y="41"/>
                    <a:pt x="13" y="49"/>
                    <a:pt x="0" y="53"/>
                  </a:cubicBezTo>
                  <a:lnTo>
                    <a:pt x="0" y="43"/>
                  </a:lnTo>
                  <a:cubicBezTo>
                    <a:pt x="6" y="40"/>
                    <a:pt x="8" y="36"/>
                    <a:pt x="8" y="28"/>
                  </a:cubicBezTo>
                  <a:lnTo>
                    <a:pt x="8" y="19"/>
                  </a:lnTo>
                  <a:lnTo>
                    <a:pt x="0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3" name="Freeform 27"/>
            <p:cNvSpPr>
              <a:spLocks/>
            </p:cNvSpPr>
            <p:nvPr userDrawn="1"/>
          </p:nvSpPr>
          <p:spPr bwMode="auto">
            <a:xfrm>
              <a:off x="2783" y="490"/>
              <a:ext cx="34" cy="31"/>
            </a:xfrm>
            <a:custGeom>
              <a:avLst/>
              <a:gdLst>
                <a:gd name="T0" fmla="*/ 0 w 151"/>
                <a:gd name="T1" fmla="*/ 0 h 130"/>
                <a:gd name="T2" fmla="*/ 20 w 151"/>
                <a:gd name="T3" fmla="*/ 0 h 130"/>
                <a:gd name="T4" fmla="*/ 76 w 151"/>
                <a:gd name="T5" fmla="*/ 118 h 130"/>
                <a:gd name="T6" fmla="*/ 131 w 151"/>
                <a:gd name="T7" fmla="*/ 0 h 130"/>
                <a:gd name="T8" fmla="*/ 151 w 151"/>
                <a:gd name="T9" fmla="*/ 0 h 130"/>
                <a:gd name="T10" fmla="*/ 151 w 151"/>
                <a:gd name="T11" fmla="*/ 130 h 130"/>
                <a:gd name="T12" fmla="*/ 138 w 151"/>
                <a:gd name="T13" fmla="*/ 130 h 130"/>
                <a:gd name="T14" fmla="*/ 138 w 151"/>
                <a:gd name="T15" fmla="*/ 11 h 130"/>
                <a:gd name="T16" fmla="*/ 83 w 151"/>
                <a:gd name="T17" fmla="*/ 130 h 130"/>
                <a:gd name="T18" fmla="*/ 68 w 151"/>
                <a:gd name="T19" fmla="*/ 130 h 130"/>
                <a:gd name="T20" fmla="*/ 11 w 151"/>
                <a:gd name="T21" fmla="*/ 11 h 130"/>
                <a:gd name="T22" fmla="*/ 13 w 151"/>
                <a:gd name="T23" fmla="*/ 130 h 130"/>
                <a:gd name="T24" fmla="*/ 0 w 151"/>
                <a:gd name="T25" fmla="*/ 130 h 130"/>
                <a:gd name="T26" fmla="*/ 0 w 151"/>
                <a:gd name="T27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1" h="130">
                  <a:moveTo>
                    <a:pt x="0" y="0"/>
                  </a:moveTo>
                  <a:lnTo>
                    <a:pt x="20" y="0"/>
                  </a:lnTo>
                  <a:lnTo>
                    <a:pt x="76" y="118"/>
                  </a:lnTo>
                  <a:lnTo>
                    <a:pt x="131" y="0"/>
                  </a:lnTo>
                  <a:lnTo>
                    <a:pt x="151" y="0"/>
                  </a:lnTo>
                  <a:lnTo>
                    <a:pt x="151" y="130"/>
                  </a:lnTo>
                  <a:lnTo>
                    <a:pt x="138" y="130"/>
                  </a:lnTo>
                  <a:lnTo>
                    <a:pt x="138" y="11"/>
                  </a:lnTo>
                  <a:lnTo>
                    <a:pt x="83" y="130"/>
                  </a:lnTo>
                  <a:lnTo>
                    <a:pt x="68" y="130"/>
                  </a:lnTo>
                  <a:lnTo>
                    <a:pt x="11" y="11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4" name="Freeform 28"/>
            <p:cNvSpPr>
              <a:spLocks/>
            </p:cNvSpPr>
            <p:nvPr userDrawn="1"/>
          </p:nvSpPr>
          <p:spPr bwMode="auto">
            <a:xfrm>
              <a:off x="2828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5" name="Freeform 29"/>
            <p:cNvSpPr>
              <a:spLocks noEditPoints="1"/>
            </p:cNvSpPr>
            <p:nvPr userDrawn="1"/>
          </p:nvSpPr>
          <p:spPr bwMode="auto">
            <a:xfrm>
              <a:off x="2854" y="481"/>
              <a:ext cx="31" cy="40"/>
            </a:xfrm>
            <a:custGeom>
              <a:avLst/>
              <a:gdLst>
                <a:gd name="T0" fmla="*/ 78 w 135"/>
                <a:gd name="T1" fmla="*/ 0 h 170"/>
                <a:gd name="T2" fmla="*/ 94 w 135"/>
                <a:gd name="T3" fmla="*/ 0 h 170"/>
                <a:gd name="T4" fmla="*/ 73 w 135"/>
                <a:gd name="T5" fmla="*/ 27 h 170"/>
                <a:gd name="T6" fmla="*/ 62 w 135"/>
                <a:gd name="T7" fmla="*/ 27 h 170"/>
                <a:gd name="T8" fmla="*/ 78 w 135"/>
                <a:gd name="T9" fmla="*/ 0 h 170"/>
                <a:gd name="T10" fmla="*/ 97 w 135"/>
                <a:gd name="T11" fmla="*/ 118 h 170"/>
                <a:gd name="T12" fmla="*/ 68 w 135"/>
                <a:gd name="T13" fmla="*/ 51 h 170"/>
                <a:gd name="T14" fmla="*/ 38 w 135"/>
                <a:gd name="T15" fmla="*/ 118 h 170"/>
                <a:gd name="T16" fmla="*/ 97 w 135"/>
                <a:gd name="T17" fmla="*/ 118 h 170"/>
                <a:gd name="T18" fmla="*/ 60 w 135"/>
                <a:gd name="T19" fmla="*/ 40 h 170"/>
                <a:gd name="T20" fmla="*/ 75 w 135"/>
                <a:gd name="T21" fmla="*/ 40 h 170"/>
                <a:gd name="T22" fmla="*/ 135 w 135"/>
                <a:gd name="T23" fmla="*/ 170 h 170"/>
                <a:gd name="T24" fmla="*/ 121 w 135"/>
                <a:gd name="T25" fmla="*/ 170 h 170"/>
                <a:gd name="T26" fmla="*/ 103 w 135"/>
                <a:gd name="T27" fmla="*/ 130 h 170"/>
                <a:gd name="T28" fmla="*/ 32 w 135"/>
                <a:gd name="T29" fmla="*/ 130 h 170"/>
                <a:gd name="T30" fmla="*/ 13 w 135"/>
                <a:gd name="T31" fmla="*/ 170 h 170"/>
                <a:gd name="T32" fmla="*/ 0 w 135"/>
                <a:gd name="T33" fmla="*/ 170 h 170"/>
                <a:gd name="T34" fmla="*/ 60 w 135"/>
                <a:gd name="T35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5" h="170">
                  <a:moveTo>
                    <a:pt x="78" y="0"/>
                  </a:moveTo>
                  <a:lnTo>
                    <a:pt x="94" y="0"/>
                  </a:lnTo>
                  <a:lnTo>
                    <a:pt x="73" y="27"/>
                  </a:lnTo>
                  <a:lnTo>
                    <a:pt x="62" y="27"/>
                  </a:lnTo>
                  <a:lnTo>
                    <a:pt x="78" y="0"/>
                  </a:lnTo>
                  <a:close/>
                  <a:moveTo>
                    <a:pt x="97" y="118"/>
                  </a:moveTo>
                  <a:lnTo>
                    <a:pt x="68" y="51"/>
                  </a:lnTo>
                  <a:lnTo>
                    <a:pt x="38" y="118"/>
                  </a:lnTo>
                  <a:lnTo>
                    <a:pt x="97" y="118"/>
                  </a:lnTo>
                  <a:close/>
                  <a:moveTo>
                    <a:pt x="60" y="40"/>
                  </a:moveTo>
                  <a:lnTo>
                    <a:pt x="75" y="40"/>
                  </a:lnTo>
                  <a:lnTo>
                    <a:pt x="135" y="170"/>
                  </a:lnTo>
                  <a:lnTo>
                    <a:pt x="121" y="170"/>
                  </a:lnTo>
                  <a:lnTo>
                    <a:pt x="103" y="130"/>
                  </a:lnTo>
                  <a:lnTo>
                    <a:pt x="32" y="130"/>
                  </a:lnTo>
                  <a:lnTo>
                    <a:pt x="13" y="170"/>
                  </a:lnTo>
                  <a:lnTo>
                    <a:pt x="0" y="170"/>
                  </a:lnTo>
                  <a:lnTo>
                    <a:pt x="6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6" name="Freeform 30"/>
            <p:cNvSpPr>
              <a:spLocks noEditPoints="1"/>
            </p:cNvSpPr>
            <p:nvPr userDrawn="1"/>
          </p:nvSpPr>
          <p:spPr bwMode="auto">
            <a:xfrm>
              <a:off x="2892" y="490"/>
              <a:ext cx="28" cy="31"/>
            </a:xfrm>
            <a:custGeom>
              <a:avLst/>
              <a:gdLst>
                <a:gd name="T0" fmla="*/ 13 w 122"/>
                <a:gd name="T1" fmla="*/ 12 h 130"/>
                <a:gd name="T2" fmla="*/ 13 w 122"/>
                <a:gd name="T3" fmla="*/ 118 h 130"/>
                <a:gd name="T4" fmla="*/ 48 w 122"/>
                <a:gd name="T5" fmla="*/ 118 h 130"/>
                <a:gd name="T6" fmla="*/ 90 w 122"/>
                <a:gd name="T7" fmla="*/ 110 h 130"/>
                <a:gd name="T8" fmla="*/ 109 w 122"/>
                <a:gd name="T9" fmla="*/ 64 h 130"/>
                <a:gd name="T10" fmla="*/ 90 w 122"/>
                <a:gd name="T11" fmla="*/ 20 h 130"/>
                <a:gd name="T12" fmla="*/ 45 w 122"/>
                <a:gd name="T13" fmla="*/ 12 h 130"/>
                <a:gd name="T14" fmla="*/ 13 w 122"/>
                <a:gd name="T15" fmla="*/ 12 h 130"/>
                <a:gd name="T16" fmla="*/ 101 w 122"/>
                <a:gd name="T17" fmla="*/ 12 h 130"/>
                <a:gd name="T18" fmla="*/ 122 w 122"/>
                <a:gd name="T19" fmla="*/ 65 h 130"/>
                <a:gd name="T20" fmla="*/ 101 w 122"/>
                <a:gd name="T21" fmla="*/ 119 h 130"/>
                <a:gd name="T22" fmla="*/ 48 w 122"/>
                <a:gd name="T23" fmla="*/ 130 h 130"/>
                <a:gd name="T24" fmla="*/ 0 w 122"/>
                <a:gd name="T25" fmla="*/ 130 h 130"/>
                <a:gd name="T26" fmla="*/ 0 w 122"/>
                <a:gd name="T27" fmla="*/ 0 h 130"/>
                <a:gd name="T28" fmla="*/ 48 w 122"/>
                <a:gd name="T29" fmla="*/ 0 h 130"/>
                <a:gd name="T30" fmla="*/ 101 w 122"/>
                <a:gd name="T3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2" h="130">
                  <a:moveTo>
                    <a:pt x="13" y="12"/>
                  </a:moveTo>
                  <a:lnTo>
                    <a:pt x="13" y="118"/>
                  </a:lnTo>
                  <a:lnTo>
                    <a:pt x="48" y="118"/>
                  </a:lnTo>
                  <a:cubicBezTo>
                    <a:pt x="66" y="118"/>
                    <a:pt x="80" y="117"/>
                    <a:pt x="90" y="110"/>
                  </a:cubicBezTo>
                  <a:cubicBezTo>
                    <a:pt x="103" y="101"/>
                    <a:pt x="109" y="87"/>
                    <a:pt x="109" y="64"/>
                  </a:cubicBezTo>
                  <a:cubicBezTo>
                    <a:pt x="109" y="43"/>
                    <a:pt x="103" y="28"/>
                    <a:pt x="90" y="20"/>
                  </a:cubicBezTo>
                  <a:cubicBezTo>
                    <a:pt x="79" y="13"/>
                    <a:pt x="65" y="12"/>
                    <a:pt x="45" y="12"/>
                  </a:cubicBezTo>
                  <a:lnTo>
                    <a:pt x="13" y="12"/>
                  </a:lnTo>
                  <a:close/>
                  <a:moveTo>
                    <a:pt x="101" y="12"/>
                  </a:moveTo>
                  <a:cubicBezTo>
                    <a:pt x="116" y="23"/>
                    <a:pt x="122" y="40"/>
                    <a:pt x="122" y="65"/>
                  </a:cubicBezTo>
                  <a:cubicBezTo>
                    <a:pt x="122" y="90"/>
                    <a:pt x="116" y="108"/>
                    <a:pt x="101" y="119"/>
                  </a:cubicBezTo>
                  <a:cubicBezTo>
                    <a:pt x="88" y="129"/>
                    <a:pt x="71" y="130"/>
                    <a:pt x="48" y="130"/>
                  </a:cubicBezTo>
                  <a:lnTo>
                    <a:pt x="0" y="130"/>
                  </a:lnTo>
                  <a:lnTo>
                    <a:pt x="0" y="0"/>
                  </a:lnTo>
                  <a:lnTo>
                    <a:pt x="48" y="0"/>
                  </a:lnTo>
                  <a:cubicBezTo>
                    <a:pt x="71" y="0"/>
                    <a:pt x="88" y="1"/>
                    <a:pt x="101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7" name="Freeform 31"/>
            <p:cNvSpPr>
              <a:spLocks/>
            </p:cNvSpPr>
            <p:nvPr userDrawn="1"/>
          </p:nvSpPr>
          <p:spPr bwMode="auto">
            <a:xfrm>
              <a:off x="2929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4 w 100"/>
                <a:gd name="T11" fmla="*/ 58 h 130"/>
                <a:gd name="T12" fmla="*/ 94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4" y="58"/>
                  </a:lnTo>
                  <a:lnTo>
                    <a:pt x="94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8" name="Freeform 32"/>
            <p:cNvSpPr>
              <a:spLocks noEditPoints="1"/>
            </p:cNvSpPr>
            <p:nvPr userDrawn="1"/>
          </p:nvSpPr>
          <p:spPr bwMode="auto">
            <a:xfrm>
              <a:off x="2959" y="481"/>
              <a:ext cx="26" cy="40"/>
            </a:xfrm>
            <a:custGeom>
              <a:avLst/>
              <a:gdLst>
                <a:gd name="T0" fmla="*/ 83 w 114"/>
                <a:gd name="T1" fmla="*/ 0 h 170"/>
                <a:gd name="T2" fmla="*/ 97 w 114"/>
                <a:gd name="T3" fmla="*/ 0 h 170"/>
                <a:gd name="T4" fmla="*/ 72 w 114"/>
                <a:gd name="T5" fmla="*/ 27 h 170"/>
                <a:gd name="T6" fmla="*/ 57 w 114"/>
                <a:gd name="T7" fmla="*/ 27 h 170"/>
                <a:gd name="T8" fmla="*/ 32 w 114"/>
                <a:gd name="T9" fmla="*/ 0 h 170"/>
                <a:gd name="T10" fmla="*/ 46 w 114"/>
                <a:gd name="T11" fmla="*/ 0 h 170"/>
                <a:gd name="T12" fmla="*/ 64 w 114"/>
                <a:gd name="T13" fmla="*/ 19 h 170"/>
                <a:gd name="T14" fmla="*/ 83 w 114"/>
                <a:gd name="T15" fmla="*/ 0 h 170"/>
                <a:gd name="T16" fmla="*/ 0 w 114"/>
                <a:gd name="T17" fmla="*/ 158 h 170"/>
                <a:gd name="T18" fmla="*/ 96 w 114"/>
                <a:gd name="T19" fmla="*/ 52 h 170"/>
                <a:gd name="T20" fmla="*/ 5 w 114"/>
                <a:gd name="T21" fmla="*/ 52 h 170"/>
                <a:gd name="T22" fmla="*/ 5 w 114"/>
                <a:gd name="T23" fmla="*/ 40 h 170"/>
                <a:gd name="T24" fmla="*/ 114 w 114"/>
                <a:gd name="T25" fmla="*/ 40 h 170"/>
                <a:gd name="T26" fmla="*/ 114 w 114"/>
                <a:gd name="T27" fmla="*/ 52 h 170"/>
                <a:gd name="T28" fmla="*/ 16 w 114"/>
                <a:gd name="T29" fmla="*/ 158 h 170"/>
                <a:gd name="T30" fmla="*/ 114 w 114"/>
                <a:gd name="T31" fmla="*/ 158 h 170"/>
                <a:gd name="T32" fmla="*/ 114 w 114"/>
                <a:gd name="T33" fmla="*/ 170 h 170"/>
                <a:gd name="T34" fmla="*/ 0 w 114"/>
                <a:gd name="T35" fmla="*/ 170 h 170"/>
                <a:gd name="T36" fmla="*/ 0 w 114"/>
                <a:gd name="T37" fmla="*/ 158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4" h="170">
                  <a:moveTo>
                    <a:pt x="83" y="0"/>
                  </a:moveTo>
                  <a:lnTo>
                    <a:pt x="97" y="0"/>
                  </a:lnTo>
                  <a:lnTo>
                    <a:pt x="72" y="27"/>
                  </a:lnTo>
                  <a:lnTo>
                    <a:pt x="57" y="27"/>
                  </a:lnTo>
                  <a:lnTo>
                    <a:pt x="32" y="0"/>
                  </a:lnTo>
                  <a:lnTo>
                    <a:pt x="46" y="0"/>
                  </a:lnTo>
                  <a:lnTo>
                    <a:pt x="64" y="19"/>
                  </a:lnTo>
                  <a:lnTo>
                    <a:pt x="83" y="0"/>
                  </a:lnTo>
                  <a:close/>
                  <a:moveTo>
                    <a:pt x="0" y="158"/>
                  </a:moveTo>
                  <a:lnTo>
                    <a:pt x="96" y="52"/>
                  </a:lnTo>
                  <a:lnTo>
                    <a:pt x="5" y="52"/>
                  </a:lnTo>
                  <a:lnTo>
                    <a:pt x="5" y="40"/>
                  </a:lnTo>
                  <a:lnTo>
                    <a:pt x="114" y="40"/>
                  </a:lnTo>
                  <a:lnTo>
                    <a:pt x="114" y="52"/>
                  </a:lnTo>
                  <a:lnTo>
                    <a:pt x="16" y="158"/>
                  </a:lnTo>
                  <a:lnTo>
                    <a:pt x="114" y="158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15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09" name="Freeform 33"/>
            <p:cNvSpPr>
              <a:spLocks/>
            </p:cNvSpPr>
            <p:nvPr userDrawn="1"/>
          </p:nvSpPr>
          <p:spPr bwMode="auto">
            <a:xfrm>
              <a:off x="2993" y="490"/>
              <a:ext cx="23" cy="31"/>
            </a:xfrm>
            <a:custGeom>
              <a:avLst/>
              <a:gdLst>
                <a:gd name="T0" fmla="*/ 0 w 100"/>
                <a:gd name="T1" fmla="*/ 0 h 130"/>
                <a:gd name="T2" fmla="*/ 100 w 100"/>
                <a:gd name="T3" fmla="*/ 0 h 130"/>
                <a:gd name="T4" fmla="*/ 100 w 100"/>
                <a:gd name="T5" fmla="*/ 12 h 130"/>
                <a:gd name="T6" fmla="*/ 13 w 100"/>
                <a:gd name="T7" fmla="*/ 12 h 130"/>
                <a:gd name="T8" fmla="*/ 13 w 100"/>
                <a:gd name="T9" fmla="*/ 58 h 130"/>
                <a:gd name="T10" fmla="*/ 93 w 100"/>
                <a:gd name="T11" fmla="*/ 58 h 130"/>
                <a:gd name="T12" fmla="*/ 93 w 100"/>
                <a:gd name="T13" fmla="*/ 70 h 130"/>
                <a:gd name="T14" fmla="*/ 13 w 100"/>
                <a:gd name="T15" fmla="*/ 70 h 130"/>
                <a:gd name="T16" fmla="*/ 13 w 100"/>
                <a:gd name="T17" fmla="*/ 118 h 130"/>
                <a:gd name="T18" fmla="*/ 100 w 100"/>
                <a:gd name="T19" fmla="*/ 118 h 130"/>
                <a:gd name="T20" fmla="*/ 100 w 100"/>
                <a:gd name="T21" fmla="*/ 130 h 130"/>
                <a:gd name="T22" fmla="*/ 0 w 100"/>
                <a:gd name="T23" fmla="*/ 130 h 130"/>
                <a:gd name="T24" fmla="*/ 0 w 100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130">
                  <a:moveTo>
                    <a:pt x="0" y="0"/>
                  </a:moveTo>
                  <a:lnTo>
                    <a:pt x="100" y="0"/>
                  </a:lnTo>
                  <a:lnTo>
                    <a:pt x="100" y="12"/>
                  </a:lnTo>
                  <a:lnTo>
                    <a:pt x="13" y="12"/>
                  </a:lnTo>
                  <a:lnTo>
                    <a:pt x="13" y="58"/>
                  </a:lnTo>
                  <a:lnTo>
                    <a:pt x="93" y="58"/>
                  </a:lnTo>
                  <a:lnTo>
                    <a:pt x="93" y="70"/>
                  </a:lnTo>
                  <a:lnTo>
                    <a:pt x="13" y="70"/>
                  </a:lnTo>
                  <a:lnTo>
                    <a:pt x="13" y="118"/>
                  </a:lnTo>
                  <a:lnTo>
                    <a:pt x="100" y="118"/>
                  </a:lnTo>
                  <a:lnTo>
                    <a:pt x="100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0" name="Freeform 34"/>
            <p:cNvSpPr>
              <a:spLocks noEditPoints="1"/>
            </p:cNvSpPr>
            <p:nvPr userDrawn="1"/>
          </p:nvSpPr>
          <p:spPr bwMode="auto">
            <a:xfrm>
              <a:off x="3039" y="490"/>
              <a:ext cx="30" cy="31"/>
            </a:xfrm>
            <a:custGeom>
              <a:avLst/>
              <a:gdLst>
                <a:gd name="T0" fmla="*/ 97 w 134"/>
                <a:gd name="T1" fmla="*/ 78 h 130"/>
                <a:gd name="T2" fmla="*/ 67 w 134"/>
                <a:gd name="T3" fmla="*/ 11 h 130"/>
                <a:gd name="T4" fmla="*/ 37 w 134"/>
                <a:gd name="T5" fmla="*/ 78 h 130"/>
                <a:gd name="T6" fmla="*/ 97 w 134"/>
                <a:gd name="T7" fmla="*/ 78 h 130"/>
                <a:gd name="T8" fmla="*/ 60 w 134"/>
                <a:gd name="T9" fmla="*/ 0 h 130"/>
                <a:gd name="T10" fmla="*/ 75 w 134"/>
                <a:gd name="T11" fmla="*/ 0 h 130"/>
                <a:gd name="T12" fmla="*/ 134 w 134"/>
                <a:gd name="T13" fmla="*/ 130 h 130"/>
                <a:gd name="T14" fmla="*/ 121 w 134"/>
                <a:gd name="T15" fmla="*/ 130 h 130"/>
                <a:gd name="T16" fmla="*/ 103 w 134"/>
                <a:gd name="T17" fmla="*/ 90 h 130"/>
                <a:gd name="T18" fmla="*/ 31 w 134"/>
                <a:gd name="T19" fmla="*/ 90 h 130"/>
                <a:gd name="T20" fmla="*/ 13 w 134"/>
                <a:gd name="T21" fmla="*/ 130 h 130"/>
                <a:gd name="T22" fmla="*/ 0 w 134"/>
                <a:gd name="T23" fmla="*/ 130 h 130"/>
                <a:gd name="T24" fmla="*/ 60 w 134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4" h="130">
                  <a:moveTo>
                    <a:pt x="97" y="78"/>
                  </a:moveTo>
                  <a:lnTo>
                    <a:pt x="67" y="11"/>
                  </a:lnTo>
                  <a:lnTo>
                    <a:pt x="37" y="78"/>
                  </a:lnTo>
                  <a:lnTo>
                    <a:pt x="97" y="78"/>
                  </a:lnTo>
                  <a:close/>
                  <a:moveTo>
                    <a:pt x="60" y="0"/>
                  </a:moveTo>
                  <a:lnTo>
                    <a:pt x="75" y="0"/>
                  </a:lnTo>
                  <a:lnTo>
                    <a:pt x="134" y="130"/>
                  </a:lnTo>
                  <a:lnTo>
                    <a:pt x="121" y="130"/>
                  </a:lnTo>
                  <a:lnTo>
                    <a:pt x="103" y="90"/>
                  </a:lnTo>
                  <a:lnTo>
                    <a:pt x="31" y="90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1" name="Freeform 35"/>
            <p:cNvSpPr>
              <a:spLocks/>
            </p:cNvSpPr>
            <p:nvPr userDrawn="1"/>
          </p:nvSpPr>
          <p:spPr bwMode="auto">
            <a:xfrm>
              <a:off x="3090" y="490"/>
              <a:ext cx="26" cy="31"/>
            </a:xfrm>
            <a:custGeom>
              <a:avLst/>
              <a:gdLst>
                <a:gd name="T0" fmla="*/ 50 w 114"/>
                <a:gd name="T1" fmla="*/ 12 h 130"/>
                <a:gd name="T2" fmla="*/ 0 w 114"/>
                <a:gd name="T3" fmla="*/ 12 h 130"/>
                <a:gd name="T4" fmla="*/ 0 w 114"/>
                <a:gd name="T5" fmla="*/ 0 h 130"/>
                <a:gd name="T6" fmla="*/ 114 w 114"/>
                <a:gd name="T7" fmla="*/ 0 h 130"/>
                <a:gd name="T8" fmla="*/ 114 w 114"/>
                <a:gd name="T9" fmla="*/ 12 h 130"/>
                <a:gd name="T10" fmla="*/ 63 w 114"/>
                <a:gd name="T11" fmla="*/ 12 h 130"/>
                <a:gd name="T12" fmla="*/ 63 w 114"/>
                <a:gd name="T13" fmla="*/ 130 h 130"/>
                <a:gd name="T14" fmla="*/ 50 w 114"/>
                <a:gd name="T15" fmla="*/ 130 h 130"/>
                <a:gd name="T16" fmla="*/ 50 w 114"/>
                <a:gd name="T17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130">
                  <a:moveTo>
                    <a:pt x="50" y="12"/>
                  </a:moveTo>
                  <a:lnTo>
                    <a:pt x="0" y="12"/>
                  </a:lnTo>
                  <a:lnTo>
                    <a:pt x="0" y="0"/>
                  </a:lnTo>
                  <a:lnTo>
                    <a:pt x="114" y="0"/>
                  </a:lnTo>
                  <a:lnTo>
                    <a:pt x="114" y="12"/>
                  </a:lnTo>
                  <a:lnTo>
                    <a:pt x="63" y="12"/>
                  </a:lnTo>
                  <a:lnTo>
                    <a:pt x="63" y="130"/>
                  </a:lnTo>
                  <a:lnTo>
                    <a:pt x="50" y="130"/>
                  </a:lnTo>
                  <a:lnTo>
                    <a:pt x="50" y="12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2" name="Freeform 36"/>
            <p:cNvSpPr>
              <a:spLocks noEditPoints="1"/>
            </p:cNvSpPr>
            <p:nvPr userDrawn="1"/>
          </p:nvSpPr>
          <p:spPr bwMode="auto">
            <a:xfrm>
              <a:off x="3123" y="481"/>
              <a:ext cx="23" cy="40"/>
            </a:xfrm>
            <a:custGeom>
              <a:avLst/>
              <a:gdLst>
                <a:gd name="T0" fmla="*/ 69 w 100"/>
                <a:gd name="T1" fmla="*/ 0 h 170"/>
                <a:gd name="T2" fmla="*/ 83 w 100"/>
                <a:gd name="T3" fmla="*/ 0 h 170"/>
                <a:gd name="T4" fmla="*/ 58 w 100"/>
                <a:gd name="T5" fmla="*/ 27 h 170"/>
                <a:gd name="T6" fmla="*/ 43 w 100"/>
                <a:gd name="T7" fmla="*/ 27 h 170"/>
                <a:gd name="T8" fmla="*/ 18 w 100"/>
                <a:gd name="T9" fmla="*/ 0 h 170"/>
                <a:gd name="T10" fmla="*/ 32 w 100"/>
                <a:gd name="T11" fmla="*/ 0 h 170"/>
                <a:gd name="T12" fmla="*/ 51 w 100"/>
                <a:gd name="T13" fmla="*/ 19 h 170"/>
                <a:gd name="T14" fmla="*/ 69 w 100"/>
                <a:gd name="T15" fmla="*/ 0 h 170"/>
                <a:gd name="T16" fmla="*/ 0 w 100"/>
                <a:gd name="T17" fmla="*/ 40 h 170"/>
                <a:gd name="T18" fmla="*/ 100 w 100"/>
                <a:gd name="T19" fmla="*/ 40 h 170"/>
                <a:gd name="T20" fmla="*/ 100 w 100"/>
                <a:gd name="T21" fmla="*/ 52 h 170"/>
                <a:gd name="T22" fmla="*/ 13 w 100"/>
                <a:gd name="T23" fmla="*/ 52 h 170"/>
                <a:gd name="T24" fmla="*/ 13 w 100"/>
                <a:gd name="T25" fmla="*/ 98 h 170"/>
                <a:gd name="T26" fmla="*/ 93 w 100"/>
                <a:gd name="T27" fmla="*/ 98 h 170"/>
                <a:gd name="T28" fmla="*/ 93 w 100"/>
                <a:gd name="T29" fmla="*/ 110 h 170"/>
                <a:gd name="T30" fmla="*/ 13 w 100"/>
                <a:gd name="T31" fmla="*/ 110 h 170"/>
                <a:gd name="T32" fmla="*/ 13 w 100"/>
                <a:gd name="T33" fmla="*/ 158 h 170"/>
                <a:gd name="T34" fmla="*/ 100 w 100"/>
                <a:gd name="T35" fmla="*/ 158 h 170"/>
                <a:gd name="T36" fmla="*/ 100 w 100"/>
                <a:gd name="T37" fmla="*/ 170 h 170"/>
                <a:gd name="T38" fmla="*/ 0 w 100"/>
                <a:gd name="T39" fmla="*/ 170 h 170"/>
                <a:gd name="T40" fmla="*/ 0 w 100"/>
                <a:gd name="T41" fmla="*/ 4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0" h="170">
                  <a:moveTo>
                    <a:pt x="69" y="0"/>
                  </a:moveTo>
                  <a:lnTo>
                    <a:pt x="83" y="0"/>
                  </a:lnTo>
                  <a:lnTo>
                    <a:pt x="58" y="27"/>
                  </a:lnTo>
                  <a:lnTo>
                    <a:pt x="43" y="27"/>
                  </a:lnTo>
                  <a:lnTo>
                    <a:pt x="18" y="0"/>
                  </a:lnTo>
                  <a:lnTo>
                    <a:pt x="32" y="0"/>
                  </a:lnTo>
                  <a:lnTo>
                    <a:pt x="51" y="19"/>
                  </a:lnTo>
                  <a:lnTo>
                    <a:pt x="69" y="0"/>
                  </a:lnTo>
                  <a:close/>
                  <a:moveTo>
                    <a:pt x="0" y="40"/>
                  </a:moveTo>
                  <a:lnTo>
                    <a:pt x="100" y="40"/>
                  </a:lnTo>
                  <a:lnTo>
                    <a:pt x="100" y="52"/>
                  </a:lnTo>
                  <a:lnTo>
                    <a:pt x="13" y="52"/>
                  </a:lnTo>
                  <a:lnTo>
                    <a:pt x="13" y="98"/>
                  </a:lnTo>
                  <a:lnTo>
                    <a:pt x="93" y="98"/>
                  </a:lnTo>
                  <a:lnTo>
                    <a:pt x="93" y="110"/>
                  </a:lnTo>
                  <a:lnTo>
                    <a:pt x="13" y="110"/>
                  </a:lnTo>
                  <a:lnTo>
                    <a:pt x="13" y="158"/>
                  </a:lnTo>
                  <a:lnTo>
                    <a:pt x="100" y="158"/>
                  </a:lnTo>
                  <a:lnTo>
                    <a:pt x="100" y="170"/>
                  </a:lnTo>
                  <a:lnTo>
                    <a:pt x="0" y="17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3" name="Freeform 37"/>
            <p:cNvSpPr>
              <a:spLocks/>
            </p:cNvSpPr>
            <p:nvPr userDrawn="1"/>
          </p:nvSpPr>
          <p:spPr bwMode="auto">
            <a:xfrm>
              <a:off x="3154" y="490"/>
              <a:ext cx="22" cy="31"/>
            </a:xfrm>
            <a:custGeom>
              <a:avLst/>
              <a:gdLst>
                <a:gd name="T0" fmla="*/ 0 w 95"/>
                <a:gd name="T1" fmla="*/ 0 h 130"/>
                <a:gd name="T2" fmla="*/ 13 w 95"/>
                <a:gd name="T3" fmla="*/ 0 h 130"/>
                <a:gd name="T4" fmla="*/ 13 w 95"/>
                <a:gd name="T5" fmla="*/ 118 h 130"/>
                <a:gd name="T6" fmla="*/ 95 w 95"/>
                <a:gd name="T7" fmla="*/ 118 h 130"/>
                <a:gd name="T8" fmla="*/ 95 w 95"/>
                <a:gd name="T9" fmla="*/ 130 h 130"/>
                <a:gd name="T10" fmla="*/ 0 w 95"/>
                <a:gd name="T11" fmla="*/ 130 h 130"/>
                <a:gd name="T12" fmla="*/ 0 w 95"/>
                <a:gd name="T13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130">
                  <a:moveTo>
                    <a:pt x="0" y="0"/>
                  </a:moveTo>
                  <a:lnTo>
                    <a:pt x="13" y="0"/>
                  </a:lnTo>
                  <a:lnTo>
                    <a:pt x="13" y="118"/>
                  </a:lnTo>
                  <a:lnTo>
                    <a:pt x="95" y="118"/>
                  </a:lnTo>
                  <a:lnTo>
                    <a:pt x="95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4" name="Freeform 38"/>
            <p:cNvSpPr>
              <a:spLocks noEditPoints="1"/>
            </p:cNvSpPr>
            <p:nvPr userDrawn="1"/>
          </p:nvSpPr>
          <p:spPr bwMode="auto">
            <a:xfrm>
              <a:off x="3180" y="489"/>
              <a:ext cx="31" cy="33"/>
            </a:xfrm>
            <a:custGeom>
              <a:avLst/>
              <a:gdLst>
                <a:gd name="T0" fmla="*/ 123 w 137"/>
                <a:gd name="T1" fmla="*/ 68 h 137"/>
                <a:gd name="T2" fmla="*/ 68 w 137"/>
                <a:gd name="T3" fmla="*/ 12 h 137"/>
                <a:gd name="T4" fmla="*/ 13 w 137"/>
                <a:gd name="T5" fmla="*/ 68 h 137"/>
                <a:gd name="T6" fmla="*/ 68 w 137"/>
                <a:gd name="T7" fmla="*/ 124 h 137"/>
                <a:gd name="T8" fmla="*/ 123 w 137"/>
                <a:gd name="T9" fmla="*/ 68 h 137"/>
                <a:gd name="T10" fmla="*/ 68 w 137"/>
                <a:gd name="T11" fmla="*/ 137 h 137"/>
                <a:gd name="T12" fmla="*/ 0 w 137"/>
                <a:gd name="T13" fmla="*/ 68 h 137"/>
                <a:gd name="T14" fmla="*/ 68 w 137"/>
                <a:gd name="T15" fmla="*/ 0 h 137"/>
                <a:gd name="T16" fmla="*/ 137 w 137"/>
                <a:gd name="T17" fmla="*/ 68 h 137"/>
                <a:gd name="T18" fmla="*/ 68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3" y="68"/>
                  </a:moveTo>
                  <a:cubicBezTo>
                    <a:pt x="123" y="33"/>
                    <a:pt x="103" y="12"/>
                    <a:pt x="68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8" y="124"/>
                  </a:cubicBezTo>
                  <a:cubicBezTo>
                    <a:pt x="103" y="124"/>
                    <a:pt x="123" y="103"/>
                    <a:pt x="123" y="68"/>
                  </a:cubicBezTo>
                  <a:close/>
                  <a:moveTo>
                    <a:pt x="68" y="137"/>
                  </a:moveTo>
                  <a:cubicBezTo>
                    <a:pt x="25" y="137"/>
                    <a:pt x="0" y="111"/>
                    <a:pt x="0" y="68"/>
                  </a:cubicBezTo>
                  <a:cubicBezTo>
                    <a:pt x="0" y="26"/>
                    <a:pt x="25" y="0"/>
                    <a:pt x="68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8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5" name="Freeform 39"/>
            <p:cNvSpPr>
              <a:spLocks/>
            </p:cNvSpPr>
            <p:nvPr userDrawn="1"/>
          </p:nvSpPr>
          <p:spPr bwMode="auto">
            <a:xfrm>
              <a:off x="3216" y="490"/>
              <a:ext cx="31" cy="31"/>
            </a:xfrm>
            <a:custGeom>
              <a:avLst/>
              <a:gdLst>
                <a:gd name="T0" fmla="*/ 0 w 133"/>
                <a:gd name="T1" fmla="*/ 0 h 130"/>
                <a:gd name="T2" fmla="*/ 14 w 133"/>
                <a:gd name="T3" fmla="*/ 0 h 130"/>
                <a:gd name="T4" fmla="*/ 66 w 133"/>
                <a:gd name="T5" fmla="*/ 119 h 130"/>
                <a:gd name="T6" fmla="*/ 119 w 133"/>
                <a:gd name="T7" fmla="*/ 0 h 130"/>
                <a:gd name="T8" fmla="*/ 133 w 133"/>
                <a:gd name="T9" fmla="*/ 0 h 130"/>
                <a:gd name="T10" fmla="*/ 75 w 133"/>
                <a:gd name="T11" fmla="*/ 130 h 130"/>
                <a:gd name="T12" fmla="*/ 58 w 133"/>
                <a:gd name="T13" fmla="*/ 130 h 130"/>
                <a:gd name="T14" fmla="*/ 0 w 133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3" h="130">
                  <a:moveTo>
                    <a:pt x="0" y="0"/>
                  </a:moveTo>
                  <a:lnTo>
                    <a:pt x="14" y="0"/>
                  </a:lnTo>
                  <a:lnTo>
                    <a:pt x="66" y="119"/>
                  </a:lnTo>
                  <a:lnTo>
                    <a:pt x="119" y="0"/>
                  </a:lnTo>
                  <a:lnTo>
                    <a:pt x="133" y="0"/>
                  </a:lnTo>
                  <a:lnTo>
                    <a:pt x="75" y="130"/>
                  </a:lnTo>
                  <a:lnTo>
                    <a:pt x="58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6" name="Freeform 40"/>
            <p:cNvSpPr>
              <a:spLocks noEditPoints="1"/>
            </p:cNvSpPr>
            <p:nvPr userDrawn="1"/>
          </p:nvSpPr>
          <p:spPr bwMode="auto">
            <a:xfrm>
              <a:off x="3251" y="481"/>
              <a:ext cx="28" cy="40"/>
            </a:xfrm>
            <a:custGeom>
              <a:avLst/>
              <a:gdLst>
                <a:gd name="T0" fmla="*/ 75 w 125"/>
                <a:gd name="T1" fmla="*/ 0 h 170"/>
                <a:gd name="T2" fmla="*/ 91 w 125"/>
                <a:gd name="T3" fmla="*/ 0 h 170"/>
                <a:gd name="T4" fmla="*/ 70 w 125"/>
                <a:gd name="T5" fmla="*/ 27 h 170"/>
                <a:gd name="T6" fmla="*/ 59 w 125"/>
                <a:gd name="T7" fmla="*/ 27 h 170"/>
                <a:gd name="T8" fmla="*/ 75 w 125"/>
                <a:gd name="T9" fmla="*/ 0 h 170"/>
                <a:gd name="T10" fmla="*/ 56 w 125"/>
                <a:gd name="T11" fmla="*/ 114 h 170"/>
                <a:gd name="T12" fmla="*/ 0 w 125"/>
                <a:gd name="T13" fmla="*/ 40 h 170"/>
                <a:gd name="T14" fmla="*/ 16 w 125"/>
                <a:gd name="T15" fmla="*/ 40 h 170"/>
                <a:gd name="T16" fmla="*/ 62 w 125"/>
                <a:gd name="T17" fmla="*/ 104 h 170"/>
                <a:gd name="T18" fmla="*/ 109 w 125"/>
                <a:gd name="T19" fmla="*/ 40 h 170"/>
                <a:gd name="T20" fmla="*/ 125 w 125"/>
                <a:gd name="T21" fmla="*/ 40 h 170"/>
                <a:gd name="T22" fmla="*/ 69 w 125"/>
                <a:gd name="T23" fmla="*/ 114 h 170"/>
                <a:gd name="T24" fmla="*/ 69 w 125"/>
                <a:gd name="T25" fmla="*/ 170 h 170"/>
                <a:gd name="T26" fmla="*/ 56 w 125"/>
                <a:gd name="T27" fmla="*/ 170 h 170"/>
                <a:gd name="T28" fmla="*/ 56 w 125"/>
                <a:gd name="T29" fmla="*/ 11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5" h="170">
                  <a:moveTo>
                    <a:pt x="75" y="0"/>
                  </a:moveTo>
                  <a:lnTo>
                    <a:pt x="91" y="0"/>
                  </a:lnTo>
                  <a:lnTo>
                    <a:pt x="70" y="27"/>
                  </a:lnTo>
                  <a:lnTo>
                    <a:pt x="59" y="27"/>
                  </a:lnTo>
                  <a:lnTo>
                    <a:pt x="75" y="0"/>
                  </a:lnTo>
                  <a:close/>
                  <a:moveTo>
                    <a:pt x="56" y="114"/>
                  </a:moveTo>
                  <a:lnTo>
                    <a:pt x="0" y="40"/>
                  </a:lnTo>
                  <a:lnTo>
                    <a:pt x="16" y="40"/>
                  </a:lnTo>
                  <a:lnTo>
                    <a:pt x="62" y="104"/>
                  </a:lnTo>
                  <a:lnTo>
                    <a:pt x="109" y="40"/>
                  </a:lnTo>
                  <a:lnTo>
                    <a:pt x="125" y="40"/>
                  </a:lnTo>
                  <a:lnTo>
                    <a:pt x="69" y="114"/>
                  </a:lnTo>
                  <a:lnTo>
                    <a:pt x="69" y="170"/>
                  </a:lnTo>
                  <a:lnTo>
                    <a:pt x="56" y="170"/>
                  </a:lnTo>
                  <a:lnTo>
                    <a:pt x="56" y="1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7" name="Freeform 41"/>
            <p:cNvSpPr>
              <a:spLocks/>
            </p:cNvSpPr>
            <p:nvPr userDrawn="1"/>
          </p:nvSpPr>
          <p:spPr bwMode="auto">
            <a:xfrm>
              <a:off x="3285" y="489"/>
              <a:ext cx="30" cy="33"/>
            </a:xfrm>
            <a:custGeom>
              <a:avLst/>
              <a:gdLst>
                <a:gd name="T0" fmla="*/ 68 w 131"/>
                <a:gd name="T1" fmla="*/ 12 h 137"/>
                <a:gd name="T2" fmla="*/ 13 w 131"/>
                <a:gd name="T3" fmla="*/ 68 h 137"/>
                <a:gd name="T4" fmla="*/ 66 w 131"/>
                <a:gd name="T5" fmla="*/ 124 h 137"/>
                <a:gd name="T6" fmla="*/ 117 w 131"/>
                <a:gd name="T7" fmla="*/ 84 h 137"/>
                <a:gd name="T8" fmla="*/ 131 w 131"/>
                <a:gd name="T9" fmla="*/ 84 h 137"/>
                <a:gd name="T10" fmla="*/ 66 w 131"/>
                <a:gd name="T11" fmla="*/ 137 h 137"/>
                <a:gd name="T12" fmla="*/ 0 w 131"/>
                <a:gd name="T13" fmla="*/ 68 h 137"/>
                <a:gd name="T14" fmla="*/ 68 w 131"/>
                <a:gd name="T15" fmla="*/ 0 h 137"/>
                <a:gd name="T16" fmla="*/ 129 w 131"/>
                <a:gd name="T17" fmla="*/ 46 h 137"/>
                <a:gd name="T18" fmla="*/ 116 w 131"/>
                <a:gd name="T19" fmla="*/ 46 h 137"/>
                <a:gd name="T20" fmla="*/ 68 w 131"/>
                <a:gd name="T21" fmla="*/ 12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1" h="137">
                  <a:moveTo>
                    <a:pt x="68" y="12"/>
                  </a:move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6" y="124"/>
                  </a:cubicBezTo>
                  <a:cubicBezTo>
                    <a:pt x="92" y="124"/>
                    <a:pt x="112" y="109"/>
                    <a:pt x="117" y="84"/>
                  </a:cubicBezTo>
                  <a:lnTo>
                    <a:pt x="131" y="84"/>
                  </a:lnTo>
                  <a:cubicBezTo>
                    <a:pt x="125" y="117"/>
                    <a:pt x="100" y="137"/>
                    <a:pt x="66" y="137"/>
                  </a:cubicBezTo>
                  <a:cubicBezTo>
                    <a:pt x="26" y="137"/>
                    <a:pt x="0" y="110"/>
                    <a:pt x="0" y="68"/>
                  </a:cubicBezTo>
                  <a:cubicBezTo>
                    <a:pt x="0" y="26"/>
                    <a:pt x="26" y="0"/>
                    <a:pt x="68" y="0"/>
                  </a:cubicBezTo>
                  <a:cubicBezTo>
                    <a:pt x="102" y="0"/>
                    <a:pt x="125" y="17"/>
                    <a:pt x="129" y="46"/>
                  </a:cubicBezTo>
                  <a:lnTo>
                    <a:pt x="116" y="46"/>
                  </a:lnTo>
                  <a:cubicBezTo>
                    <a:pt x="111" y="24"/>
                    <a:pt x="94" y="12"/>
                    <a:pt x="68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8" name="Freeform 42"/>
            <p:cNvSpPr>
              <a:spLocks/>
            </p:cNvSpPr>
            <p:nvPr userDrawn="1"/>
          </p:nvSpPr>
          <p:spPr bwMode="auto">
            <a:xfrm>
              <a:off x="3324" y="490"/>
              <a:ext cx="25" cy="31"/>
            </a:xfrm>
            <a:custGeom>
              <a:avLst/>
              <a:gdLst>
                <a:gd name="T0" fmla="*/ 0 w 111"/>
                <a:gd name="T1" fmla="*/ 0 h 130"/>
                <a:gd name="T2" fmla="*/ 13 w 111"/>
                <a:gd name="T3" fmla="*/ 0 h 130"/>
                <a:gd name="T4" fmla="*/ 13 w 111"/>
                <a:gd name="T5" fmla="*/ 54 h 130"/>
                <a:gd name="T6" fmla="*/ 98 w 111"/>
                <a:gd name="T7" fmla="*/ 54 h 130"/>
                <a:gd name="T8" fmla="*/ 98 w 111"/>
                <a:gd name="T9" fmla="*/ 0 h 130"/>
                <a:gd name="T10" fmla="*/ 111 w 111"/>
                <a:gd name="T11" fmla="*/ 0 h 130"/>
                <a:gd name="T12" fmla="*/ 111 w 111"/>
                <a:gd name="T13" fmla="*/ 130 h 130"/>
                <a:gd name="T14" fmla="*/ 98 w 111"/>
                <a:gd name="T15" fmla="*/ 130 h 130"/>
                <a:gd name="T16" fmla="*/ 98 w 111"/>
                <a:gd name="T17" fmla="*/ 67 h 130"/>
                <a:gd name="T18" fmla="*/ 13 w 111"/>
                <a:gd name="T19" fmla="*/ 67 h 130"/>
                <a:gd name="T20" fmla="*/ 13 w 111"/>
                <a:gd name="T21" fmla="*/ 130 h 130"/>
                <a:gd name="T22" fmla="*/ 0 w 111"/>
                <a:gd name="T23" fmla="*/ 130 h 130"/>
                <a:gd name="T24" fmla="*/ 0 w 111"/>
                <a:gd name="T2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1" h="130">
                  <a:moveTo>
                    <a:pt x="0" y="0"/>
                  </a:moveTo>
                  <a:lnTo>
                    <a:pt x="13" y="0"/>
                  </a:lnTo>
                  <a:lnTo>
                    <a:pt x="13" y="54"/>
                  </a:lnTo>
                  <a:lnTo>
                    <a:pt x="98" y="54"/>
                  </a:lnTo>
                  <a:lnTo>
                    <a:pt x="98" y="0"/>
                  </a:lnTo>
                  <a:lnTo>
                    <a:pt x="111" y="0"/>
                  </a:lnTo>
                  <a:lnTo>
                    <a:pt x="111" y="130"/>
                  </a:lnTo>
                  <a:lnTo>
                    <a:pt x="98" y="130"/>
                  </a:lnTo>
                  <a:lnTo>
                    <a:pt x="98" y="67"/>
                  </a:lnTo>
                  <a:lnTo>
                    <a:pt x="13" y="67"/>
                  </a:lnTo>
                  <a:lnTo>
                    <a:pt x="13" y="130"/>
                  </a:lnTo>
                  <a:lnTo>
                    <a:pt x="0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19" name="Freeform 43"/>
            <p:cNvSpPr>
              <a:spLocks noEditPoints="1"/>
            </p:cNvSpPr>
            <p:nvPr userDrawn="1"/>
          </p:nvSpPr>
          <p:spPr bwMode="auto">
            <a:xfrm>
              <a:off x="3358" y="489"/>
              <a:ext cx="31" cy="33"/>
            </a:xfrm>
            <a:custGeom>
              <a:avLst/>
              <a:gdLst>
                <a:gd name="T0" fmla="*/ 124 w 137"/>
                <a:gd name="T1" fmla="*/ 68 h 137"/>
                <a:gd name="T2" fmla="*/ 69 w 137"/>
                <a:gd name="T3" fmla="*/ 12 h 137"/>
                <a:gd name="T4" fmla="*/ 13 w 137"/>
                <a:gd name="T5" fmla="*/ 68 h 137"/>
                <a:gd name="T6" fmla="*/ 69 w 137"/>
                <a:gd name="T7" fmla="*/ 124 h 137"/>
                <a:gd name="T8" fmla="*/ 124 w 137"/>
                <a:gd name="T9" fmla="*/ 68 h 137"/>
                <a:gd name="T10" fmla="*/ 69 w 137"/>
                <a:gd name="T11" fmla="*/ 137 h 137"/>
                <a:gd name="T12" fmla="*/ 0 w 137"/>
                <a:gd name="T13" fmla="*/ 68 h 137"/>
                <a:gd name="T14" fmla="*/ 69 w 137"/>
                <a:gd name="T15" fmla="*/ 0 h 137"/>
                <a:gd name="T16" fmla="*/ 137 w 137"/>
                <a:gd name="T17" fmla="*/ 68 h 137"/>
                <a:gd name="T18" fmla="*/ 69 w 137"/>
                <a:gd name="T19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7" h="137">
                  <a:moveTo>
                    <a:pt x="124" y="68"/>
                  </a:moveTo>
                  <a:cubicBezTo>
                    <a:pt x="124" y="33"/>
                    <a:pt x="103" y="12"/>
                    <a:pt x="69" y="12"/>
                  </a:cubicBezTo>
                  <a:cubicBezTo>
                    <a:pt x="34" y="12"/>
                    <a:pt x="13" y="33"/>
                    <a:pt x="13" y="68"/>
                  </a:cubicBezTo>
                  <a:cubicBezTo>
                    <a:pt x="13" y="103"/>
                    <a:pt x="34" y="124"/>
                    <a:pt x="69" y="124"/>
                  </a:cubicBezTo>
                  <a:cubicBezTo>
                    <a:pt x="103" y="124"/>
                    <a:pt x="124" y="103"/>
                    <a:pt x="124" y="68"/>
                  </a:cubicBezTo>
                  <a:close/>
                  <a:moveTo>
                    <a:pt x="69" y="137"/>
                  </a:moveTo>
                  <a:cubicBezTo>
                    <a:pt x="26" y="137"/>
                    <a:pt x="0" y="111"/>
                    <a:pt x="0" y="68"/>
                  </a:cubicBezTo>
                  <a:cubicBezTo>
                    <a:pt x="0" y="26"/>
                    <a:pt x="26" y="0"/>
                    <a:pt x="69" y="0"/>
                  </a:cubicBezTo>
                  <a:cubicBezTo>
                    <a:pt x="111" y="0"/>
                    <a:pt x="137" y="26"/>
                    <a:pt x="137" y="68"/>
                  </a:cubicBezTo>
                  <a:cubicBezTo>
                    <a:pt x="137" y="111"/>
                    <a:pt x="111" y="137"/>
                    <a:pt x="69" y="137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0" name="Freeform 44"/>
            <p:cNvSpPr>
              <a:spLocks/>
            </p:cNvSpPr>
            <p:nvPr userDrawn="1"/>
          </p:nvSpPr>
          <p:spPr bwMode="auto">
            <a:xfrm>
              <a:off x="3394" y="490"/>
              <a:ext cx="31" cy="31"/>
            </a:xfrm>
            <a:custGeom>
              <a:avLst/>
              <a:gdLst>
                <a:gd name="T0" fmla="*/ 0 w 134"/>
                <a:gd name="T1" fmla="*/ 0 h 130"/>
                <a:gd name="T2" fmla="*/ 15 w 134"/>
                <a:gd name="T3" fmla="*/ 0 h 130"/>
                <a:gd name="T4" fmla="*/ 67 w 134"/>
                <a:gd name="T5" fmla="*/ 119 h 130"/>
                <a:gd name="T6" fmla="*/ 119 w 134"/>
                <a:gd name="T7" fmla="*/ 0 h 130"/>
                <a:gd name="T8" fmla="*/ 134 w 134"/>
                <a:gd name="T9" fmla="*/ 0 h 130"/>
                <a:gd name="T10" fmla="*/ 75 w 134"/>
                <a:gd name="T11" fmla="*/ 130 h 130"/>
                <a:gd name="T12" fmla="*/ 59 w 134"/>
                <a:gd name="T13" fmla="*/ 130 h 130"/>
                <a:gd name="T14" fmla="*/ 0 w 134"/>
                <a:gd name="T15" fmla="*/ 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4" h="130">
                  <a:moveTo>
                    <a:pt x="0" y="0"/>
                  </a:moveTo>
                  <a:lnTo>
                    <a:pt x="15" y="0"/>
                  </a:lnTo>
                  <a:lnTo>
                    <a:pt x="67" y="119"/>
                  </a:lnTo>
                  <a:lnTo>
                    <a:pt x="119" y="0"/>
                  </a:lnTo>
                  <a:lnTo>
                    <a:pt x="134" y="0"/>
                  </a:lnTo>
                  <a:lnTo>
                    <a:pt x="75" y="130"/>
                  </a:lnTo>
                  <a:lnTo>
                    <a:pt x="59" y="1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1" name="Freeform 45"/>
            <p:cNvSpPr>
              <a:spLocks/>
            </p:cNvSpPr>
            <p:nvPr userDrawn="1"/>
          </p:nvSpPr>
          <p:spPr bwMode="auto">
            <a:xfrm>
              <a:off x="3429" y="490"/>
              <a:ext cx="29" cy="31"/>
            </a:xfrm>
            <a:custGeom>
              <a:avLst/>
              <a:gdLst>
                <a:gd name="T0" fmla="*/ 56 w 126"/>
                <a:gd name="T1" fmla="*/ 74 h 130"/>
                <a:gd name="T2" fmla="*/ 0 w 126"/>
                <a:gd name="T3" fmla="*/ 0 h 130"/>
                <a:gd name="T4" fmla="*/ 17 w 126"/>
                <a:gd name="T5" fmla="*/ 0 h 130"/>
                <a:gd name="T6" fmla="*/ 63 w 126"/>
                <a:gd name="T7" fmla="*/ 64 h 130"/>
                <a:gd name="T8" fmla="*/ 110 w 126"/>
                <a:gd name="T9" fmla="*/ 0 h 130"/>
                <a:gd name="T10" fmla="*/ 126 w 126"/>
                <a:gd name="T11" fmla="*/ 0 h 130"/>
                <a:gd name="T12" fmla="*/ 69 w 126"/>
                <a:gd name="T13" fmla="*/ 74 h 130"/>
                <a:gd name="T14" fmla="*/ 69 w 126"/>
                <a:gd name="T15" fmla="*/ 130 h 130"/>
                <a:gd name="T16" fmla="*/ 56 w 126"/>
                <a:gd name="T17" fmla="*/ 130 h 130"/>
                <a:gd name="T18" fmla="*/ 56 w 126"/>
                <a:gd name="T19" fmla="*/ 7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6" h="130">
                  <a:moveTo>
                    <a:pt x="56" y="74"/>
                  </a:moveTo>
                  <a:lnTo>
                    <a:pt x="0" y="0"/>
                  </a:lnTo>
                  <a:lnTo>
                    <a:pt x="17" y="0"/>
                  </a:lnTo>
                  <a:lnTo>
                    <a:pt x="63" y="64"/>
                  </a:lnTo>
                  <a:lnTo>
                    <a:pt x="110" y="0"/>
                  </a:lnTo>
                  <a:lnTo>
                    <a:pt x="126" y="0"/>
                  </a:lnTo>
                  <a:lnTo>
                    <a:pt x="69" y="74"/>
                  </a:lnTo>
                  <a:lnTo>
                    <a:pt x="69" y="130"/>
                  </a:lnTo>
                  <a:lnTo>
                    <a:pt x="56" y="130"/>
                  </a:lnTo>
                  <a:lnTo>
                    <a:pt x="56" y="7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2" name="Rectangle 46"/>
            <p:cNvSpPr>
              <a:spLocks noChangeArrowheads="1"/>
            </p:cNvSpPr>
            <p:nvPr userDrawn="1"/>
          </p:nvSpPr>
          <p:spPr bwMode="auto">
            <a:xfrm>
              <a:off x="204" y="119"/>
              <a:ext cx="638" cy="443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3" name="Rectangle 47"/>
            <p:cNvSpPr>
              <a:spLocks noChangeArrowheads="1"/>
            </p:cNvSpPr>
            <p:nvPr userDrawn="1"/>
          </p:nvSpPr>
          <p:spPr bwMode="auto">
            <a:xfrm>
              <a:off x="216" y="131"/>
              <a:ext cx="613" cy="418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4" name="Freeform 48"/>
            <p:cNvSpPr>
              <a:spLocks/>
            </p:cNvSpPr>
            <p:nvPr userDrawn="1"/>
          </p:nvSpPr>
          <p:spPr bwMode="auto">
            <a:xfrm>
              <a:off x="502" y="181"/>
              <a:ext cx="42" cy="41"/>
            </a:xfrm>
            <a:custGeom>
              <a:avLst/>
              <a:gdLst>
                <a:gd name="T0" fmla="*/ 36 w 184"/>
                <a:gd name="T1" fmla="*/ 176 h 176"/>
                <a:gd name="T2" fmla="*/ 92 w 184"/>
                <a:gd name="T3" fmla="*/ 134 h 176"/>
                <a:gd name="T4" fmla="*/ 149 w 184"/>
                <a:gd name="T5" fmla="*/ 176 h 176"/>
                <a:gd name="T6" fmla="*/ 127 w 184"/>
                <a:gd name="T7" fmla="*/ 109 h 176"/>
                <a:gd name="T8" fmla="*/ 184 w 184"/>
                <a:gd name="T9" fmla="*/ 68 h 176"/>
                <a:gd name="T10" fmla="*/ 114 w 184"/>
                <a:gd name="T11" fmla="*/ 68 h 176"/>
                <a:gd name="T12" fmla="*/ 92 w 184"/>
                <a:gd name="T13" fmla="*/ 0 h 176"/>
                <a:gd name="T14" fmla="*/ 70 w 184"/>
                <a:gd name="T15" fmla="*/ 68 h 176"/>
                <a:gd name="T16" fmla="*/ 0 w 184"/>
                <a:gd name="T17" fmla="*/ 68 h 176"/>
                <a:gd name="T18" fmla="*/ 57 w 184"/>
                <a:gd name="T19" fmla="*/ 109 h 176"/>
                <a:gd name="T20" fmla="*/ 36 w 184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5" name="Freeform 49"/>
            <p:cNvSpPr>
              <a:spLocks/>
            </p:cNvSpPr>
            <p:nvPr userDrawn="1"/>
          </p:nvSpPr>
          <p:spPr bwMode="auto">
            <a:xfrm>
              <a:off x="435" y="200"/>
              <a:ext cx="42" cy="41"/>
            </a:xfrm>
            <a:custGeom>
              <a:avLst/>
              <a:gdLst>
                <a:gd name="T0" fmla="*/ 35 w 184"/>
                <a:gd name="T1" fmla="*/ 175 h 175"/>
                <a:gd name="T2" fmla="*/ 92 w 184"/>
                <a:gd name="T3" fmla="*/ 134 h 175"/>
                <a:gd name="T4" fmla="*/ 148 w 184"/>
                <a:gd name="T5" fmla="*/ 175 h 175"/>
                <a:gd name="T6" fmla="*/ 127 w 184"/>
                <a:gd name="T7" fmla="*/ 108 h 175"/>
                <a:gd name="T8" fmla="*/ 184 w 184"/>
                <a:gd name="T9" fmla="*/ 67 h 175"/>
                <a:gd name="T10" fmla="*/ 113 w 184"/>
                <a:gd name="T11" fmla="*/ 67 h 175"/>
                <a:gd name="T12" fmla="*/ 92 w 184"/>
                <a:gd name="T13" fmla="*/ 0 h 175"/>
                <a:gd name="T14" fmla="*/ 70 w 184"/>
                <a:gd name="T15" fmla="*/ 67 h 175"/>
                <a:gd name="T16" fmla="*/ 0 w 184"/>
                <a:gd name="T17" fmla="*/ 67 h 175"/>
                <a:gd name="T18" fmla="*/ 57 w 184"/>
                <a:gd name="T19" fmla="*/ 108 h 175"/>
                <a:gd name="T20" fmla="*/ 35 w 184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35" y="175"/>
                  </a:move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5" y="17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6" name="Freeform 50"/>
            <p:cNvSpPr>
              <a:spLocks/>
            </p:cNvSpPr>
            <p:nvPr userDrawn="1"/>
          </p:nvSpPr>
          <p:spPr bwMode="auto">
            <a:xfrm>
              <a:off x="386" y="25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8 h 175"/>
                <a:gd name="T4" fmla="*/ 0 w 184"/>
                <a:gd name="T5" fmla="*/ 68 h 175"/>
                <a:gd name="T6" fmla="*/ 57 w 184"/>
                <a:gd name="T7" fmla="*/ 109 h 175"/>
                <a:gd name="T8" fmla="*/ 36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8 h 175"/>
                <a:gd name="T18" fmla="*/ 114 w 184"/>
                <a:gd name="T19" fmla="*/ 68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lnTo>
                    <a:pt x="114" y="68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7" name="Freeform 51"/>
            <p:cNvSpPr>
              <a:spLocks/>
            </p:cNvSpPr>
            <p:nvPr userDrawn="1"/>
          </p:nvSpPr>
          <p:spPr bwMode="auto">
            <a:xfrm>
              <a:off x="368" y="318"/>
              <a:ext cx="42" cy="41"/>
            </a:xfrm>
            <a:custGeom>
              <a:avLst/>
              <a:gdLst>
                <a:gd name="T0" fmla="*/ 93 w 185"/>
                <a:gd name="T1" fmla="*/ 134 h 175"/>
                <a:gd name="T2" fmla="*/ 149 w 185"/>
                <a:gd name="T3" fmla="*/ 175 h 175"/>
                <a:gd name="T4" fmla="*/ 128 w 185"/>
                <a:gd name="T5" fmla="*/ 109 h 175"/>
                <a:gd name="T6" fmla="*/ 185 w 185"/>
                <a:gd name="T7" fmla="*/ 67 h 175"/>
                <a:gd name="T8" fmla="*/ 114 w 185"/>
                <a:gd name="T9" fmla="*/ 67 h 175"/>
                <a:gd name="T10" fmla="*/ 93 w 185"/>
                <a:gd name="T11" fmla="*/ 0 h 175"/>
                <a:gd name="T12" fmla="*/ 71 w 185"/>
                <a:gd name="T13" fmla="*/ 68 h 175"/>
                <a:gd name="T14" fmla="*/ 0 w 185"/>
                <a:gd name="T15" fmla="*/ 67 h 175"/>
                <a:gd name="T16" fmla="*/ 58 w 185"/>
                <a:gd name="T17" fmla="*/ 109 h 175"/>
                <a:gd name="T18" fmla="*/ 36 w 185"/>
                <a:gd name="T19" fmla="*/ 175 h 175"/>
                <a:gd name="T20" fmla="*/ 93 w 185"/>
                <a:gd name="T21" fmla="*/ 134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93" y="134"/>
                  </a:moveTo>
                  <a:lnTo>
                    <a:pt x="149" y="175"/>
                  </a:lnTo>
                  <a:lnTo>
                    <a:pt x="128" y="109"/>
                  </a:lnTo>
                  <a:lnTo>
                    <a:pt x="185" y="67"/>
                  </a:lnTo>
                  <a:lnTo>
                    <a:pt x="114" y="67"/>
                  </a:lnTo>
                  <a:lnTo>
                    <a:pt x="93" y="0"/>
                  </a:lnTo>
                  <a:lnTo>
                    <a:pt x="71" y="68"/>
                  </a:lnTo>
                  <a:lnTo>
                    <a:pt x="0" y="67"/>
                  </a:lnTo>
                  <a:lnTo>
                    <a:pt x="58" y="109"/>
                  </a:lnTo>
                  <a:lnTo>
                    <a:pt x="36" y="175"/>
                  </a:lnTo>
                  <a:lnTo>
                    <a:pt x="93" y="13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8" name="Freeform 52"/>
            <p:cNvSpPr>
              <a:spLocks/>
            </p:cNvSpPr>
            <p:nvPr userDrawn="1"/>
          </p:nvSpPr>
          <p:spPr bwMode="auto">
            <a:xfrm>
              <a:off x="386" y="38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8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29" name="Freeform 53"/>
            <p:cNvSpPr>
              <a:spLocks/>
            </p:cNvSpPr>
            <p:nvPr userDrawn="1"/>
          </p:nvSpPr>
          <p:spPr bwMode="auto">
            <a:xfrm>
              <a:off x="435" y="43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9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9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0" name="Freeform 54"/>
            <p:cNvSpPr>
              <a:spLocks/>
            </p:cNvSpPr>
            <p:nvPr userDrawn="1"/>
          </p:nvSpPr>
          <p:spPr bwMode="auto">
            <a:xfrm>
              <a:off x="502" y="455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1 w 184"/>
                <a:gd name="T5" fmla="*/ 67 h 175"/>
                <a:gd name="T6" fmla="*/ 0 w 184"/>
                <a:gd name="T7" fmla="*/ 67 h 175"/>
                <a:gd name="T8" fmla="*/ 57 w 184"/>
                <a:gd name="T9" fmla="*/ 108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8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1" name="Freeform 55"/>
            <p:cNvSpPr>
              <a:spLocks/>
            </p:cNvSpPr>
            <p:nvPr userDrawn="1"/>
          </p:nvSpPr>
          <p:spPr bwMode="auto">
            <a:xfrm>
              <a:off x="569" y="437"/>
              <a:ext cx="42" cy="41"/>
            </a:xfrm>
            <a:custGeom>
              <a:avLst/>
              <a:gdLst>
                <a:gd name="T0" fmla="*/ 114 w 184"/>
                <a:gd name="T1" fmla="*/ 67 h 175"/>
                <a:gd name="T2" fmla="*/ 92 w 184"/>
                <a:gd name="T3" fmla="*/ 0 h 175"/>
                <a:gd name="T4" fmla="*/ 70 w 184"/>
                <a:gd name="T5" fmla="*/ 67 h 175"/>
                <a:gd name="T6" fmla="*/ 0 w 184"/>
                <a:gd name="T7" fmla="*/ 67 h 175"/>
                <a:gd name="T8" fmla="*/ 57 w 184"/>
                <a:gd name="T9" fmla="*/ 109 h 175"/>
                <a:gd name="T10" fmla="*/ 36 w 184"/>
                <a:gd name="T11" fmla="*/ 175 h 175"/>
                <a:gd name="T12" fmla="*/ 92 w 184"/>
                <a:gd name="T13" fmla="*/ 134 h 175"/>
                <a:gd name="T14" fmla="*/ 149 w 184"/>
                <a:gd name="T15" fmla="*/ 175 h 175"/>
                <a:gd name="T16" fmla="*/ 127 w 184"/>
                <a:gd name="T17" fmla="*/ 109 h 175"/>
                <a:gd name="T18" fmla="*/ 184 w 184"/>
                <a:gd name="T19" fmla="*/ 67 h 175"/>
                <a:gd name="T20" fmla="*/ 114 w 184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14" y="67"/>
                  </a:moveTo>
                  <a:lnTo>
                    <a:pt x="92" y="0"/>
                  </a:ln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2" name="Freeform 56"/>
            <p:cNvSpPr>
              <a:spLocks/>
            </p:cNvSpPr>
            <p:nvPr userDrawn="1"/>
          </p:nvSpPr>
          <p:spPr bwMode="auto">
            <a:xfrm>
              <a:off x="618" y="387"/>
              <a:ext cx="42" cy="41"/>
            </a:xfrm>
            <a:custGeom>
              <a:avLst/>
              <a:gdLst>
                <a:gd name="T0" fmla="*/ 114 w 185"/>
                <a:gd name="T1" fmla="*/ 67 h 175"/>
                <a:gd name="T2" fmla="*/ 92 w 185"/>
                <a:gd name="T3" fmla="*/ 0 h 175"/>
                <a:gd name="T4" fmla="*/ 71 w 185"/>
                <a:gd name="T5" fmla="*/ 67 h 175"/>
                <a:gd name="T6" fmla="*/ 0 w 185"/>
                <a:gd name="T7" fmla="*/ 67 h 175"/>
                <a:gd name="T8" fmla="*/ 57 w 185"/>
                <a:gd name="T9" fmla="*/ 108 h 175"/>
                <a:gd name="T10" fmla="*/ 36 w 185"/>
                <a:gd name="T11" fmla="*/ 175 h 175"/>
                <a:gd name="T12" fmla="*/ 92 w 185"/>
                <a:gd name="T13" fmla="*/ 134 h 175"/>
                <a:gd name="T14" fmla="*/ 149 w 185"/>
                <a:gd name="T15" fmla="*/ 175 h 175"/>
                <a:gd name="T16" fmla="*/ 127 w 185"/>
                <a:gd name="T17" fmla="*/ 108 h 175"/>
                <a:gd name="T18" fmla="*/ 185 w 185"/>
                <a:gd name="T19" fmla="*/ 67 h 175"/>
                <a:gd name="T20" fmla="*/ 114 w 185"/>
                <a:gd name="T21" fmla="*/ 67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5">
                  <a:moveTo>
                    <a:pt x="114" y="67"/>
                  </a:moveTo>
                  <a:lnTo>
                    <a:pt x="92" y="0"/>
                  </a:lnTo>
                  <a:lnTo>
                    <a:pt x="71" y="67"/>
                  </a:lnTo>
                  <a:lnTo>
                    <a:pt x="0" y="67"/>
                  </a:lnTo>
                  <a:lnTo>
                    <a:pt x="57" y="108"/>
                  </a:lnTo>
                  <a:lnTo>
                    <a:pt x="36" y="175"/>
                  </a:lnTo>
                  <a:lnTo>
                    <a:pt x="92" y="134"/>
                  </a:lnTo>
                  <a:lnTo>
                    <a:pt x="149" y="175"/>
                  </a:lnTo>
                  <a:lnTo>
                    <a:pt x="127" y="108"/>
                  </a:lnTo>
                  <a:lnTo>
                    <a:pt x="185" y="67"/>
                  </a:lnTo>
                  <a:lnTo>
                    <a:pt x="114" y="6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3" name="Freeform 57"/>
            <p:cNvSpPr>
              <a:spLocks/>
            </p:cNvSpPr>
            <p:nvPr userDrawn="1"/>
          </p:nvSpPr>
          <p:spPr bwMode="auto">
            <a:xfrm>
              <a:off x="635" y="318"/>
              <a:ext cx="43" cy="41"/>
            </a:xfrm>
            <a:custGeom>
              <a:avLst/>
              <a:gdLst>
                <a:gd name="T0" fmla="*/ 184 w 184"/>
                <a:gd name="T1" fmla="*/ 68 h 175"/>
                <a:gd name="T2" fmla="*/ 114 w 184"/>
                <a:gd name="T3" fmla="*/ 68 h 175"/>
                <a:gd name="T4" fmla="*/ 92 w 184"/>
                <a:gd name="T5" fmla="*/ 0 h 175"/>
                <a:gd name="T6" fmla="*/ 70 w 184"/>
                <a:gd name="T7" fmla="*/ 68 h 175"/>
                <a:gd name="T8" fmla="*/ 0 w 184"/>
                <a:gd name="T9" fmla="*/ 68 h 175"/>
                <a:gd name="T10" fmla="*/ 57 w 184"/>
                <a:gd name="T11" fmla="*/ 109 h 175"/>
                <a:gd name="T12" fmla="*/ 35 w 184"/>
                <a:gd name="T13" fmla="*/ 175 h 175"/>
                <a:gd name="T14" fmla="*/ 92 w 184"/>
                <a:gd name="T15" fmla="*/ 134 h 175"/>
                <a:gd name="T16" fmla="*/ 148 w 184"/>
                <a:gd name="T17" fmla="*/ 175 h 175"/>
                <a:gd name="T18" fmla="*/ 127 w 184"/>
                <a:gd name="T19" fmla="*/ 109 h 175"/>
                <a:gd name="T20" fmla="*/ 184 w 184"/>
                <a:gd name="T21" fmla="*/ 6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184" y="68"/>
                  </a:moveTo>
                  <a:lnTo>
                    <a:pt x="114" y="68"/>
                  </a:lnTo>
                  <a:lnTo>
                    <a:pt x="92" y="0"/>
                  </a:lnTo>
                  <a:lnTo>
                    <a:pt x="70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8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4" name="Freeform 58"/>
            <p:cNvSpPr>
              <a:spLocks/>
            </p:cNvSpPr>
            <p:nvPr userDrawn="1"/>
          </p:nvSpPr>
          <p:spPr bwMode="auto">
            <a:xfrm>
              <a:off x="618" y="250"/>
              <a:ext cx="42" cy="41"/>
            </a:xfrm>
            <a:custGeom>
              <a:avLst/>
              <a:gdLst>
                <a:gd name="T0" fmla="*/ 36 w 185"/>
                <a:gd name="T1" fmla="*/ 176 h 176"/>
                <a:gd name="T2" fmla="*/ 92 w 185"/>
                <a:gd name="T3" fmla="*/ 134 h 176"/>
                <a:gd name="T4" fmla="*/ 149 w 185"/>
                <a:gd name="T5" fmla="*/ 176 h 176"/>
                <a:gd name="T6" fmla="*/ 127 w 185"/>
                <a:gd name="T7" fmla="*/ 109 h 176"/>
                <a:gd name="T8" fmla="*/ 185 w 185"/>
                <a:gd name="T9" fmla="*/ 68 h 176"/>
                <a:gd name="T10" fmla="*/ 114 w 185"/>
                <a:gd name="T11" fmla="*/ 68 h 176"/>
                <a:gd name="T12" fmla="*/ 92 w 185"/>
                <a:gd name="T13" fmla="*/ 0 h 176"/>
                <a:gd name="T14" fmla="*/ 71 w 185"/>
                <a:gd name="T15" fmla="*/ 68 h 176"/>
                <a:gd name="T16" fmla="*/ 0 w 185"/>
                <a:gd name="T17" fmla="*/ 68 h 176"/>
                <a:gd name="T18" fmla="*/ 57 w 185"/>
                <a:gd name="T19" fmla="*/ 109 h 176"/>
                <a:gd name="T20" fmla="*/ 36 w 185"/>
                <a:gd name="T2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5" h="176">
                  <a:moveTo>
                    <a:pt x="36" y="176"/>
                  </a:moveTo>
                  <a:lnTo>
                    <a:pt x="92" y="134"/>
                  </a:lnTo>
                  <a:lnTo>
                    <a:pt x="149" y="176"/>
                  </a:lnTo>
                  <a:lnTo>
                    <a:pt x="127" y="109"/>
                  </a:lnTo>
                  <a:lnTo>
                    <a:pt x="185" y="68"/>
                  </a:lnTo>
                  <a:lnTo>
                    <a:pt x="114" y="68"/>
                  </a:lnTo>
                  <a:lnTo>
                    <a:pt x="92" y="0"/>
                  </a:lnTo>
                  <a:lnTo>
                    <a:pt x="71" y="68"/>
                  </a:lnTo>
                  <a:lnTo>
                    <a:pt x="0" y="68"/>
                  </a:lnTo>
                  <a:lnTo>
                    <a:pt x="57" y="109"/>
                  </a:lnTo>
                  <a:lnTo>
                    <a:pt x="36" y="17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5" name="Freeform 59"/>
            <p:cNvSpPr>
              <a:spLocks/>
            </p:cNvSpPr>
            <p:nvPr userDrawn="1"/>
          </p:nvSpPr>
          <p:spPr bwMode="auto">
            <a:xfrm>
              <a:off x="569" y="200"/>
              <a:ext cx="42" cy="41"/>
            </a:xfrm>
            <a:custGeom>
              <a:avLst/>
              <a:gdLst>
                <a:gd name="T0" fmla="*/ 92 w 184"/>
                <a:gd name="T1" fmla="*/ 0 h 175"/>
                <a:gd name="T2" fmla="*/ 70 w 184"/>
                <a:gd name="T3" fmla="*/ 67 h 175"/>
                <a:gd name="T4" fmla="*/ 0 w 184"/>
                <a:gd name="T5" fmla="*/ 67 h 175"/>
                <a:gd name="T6" fmla="*/ 57 w 184"/>
                <a:gd name="T7" fmla="*/ 109 h 175"/>
                <a:gd name="T8" fmla="*/ 35 w 184"/>
                <a:gd name="T9" fmla="*/ 175 h 175"/>
                <a:gd name="T10" fmla="*/ 92 w 184"/>
                <a:gd name="T11" fmla="*/ 134 h 175"/>
                <a:gd name="T12" fmla="*/ 148 w 184"/>
                <a:gd name="T13" fmla="*/ 175 h 175"/>
                <a:gd name="T14" fmla="*/ 127 w 184"/>
                <a:gd name="T15" fmla="*/ 109 h 175"/>
                <a:gd name="T16" fmla="*/ 184 w 184"/>
                <a:gd name="T17" fmla="*/ 67 h 175"/>
                <a:gd name="T18" fmla="*/ 113 w 184"/>
                <a:gd name="T19" fmla="*/ 67 h 175"/>
                <a:gd name="T20" fmla="*/ 92 w 184"/>
                <a:gd name="T21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4" h="175">
                  <a:moveTo>
                    <a:pt x="92" y="0"/>
                  </a:moveTo>
                  <a:lnTo>
                    <a:pt x="70" y="67"/>
                  </a:lnTo>
                  <a:lnTo>
                    <a:pt x="0" y="67"/>
                  </a:lnTo>
                  <a:lnTo>
                    <a:pt x="57" y="109"/>
                  </a:lnTo>
                  <a:lnTo>
                    <a:pt x="35" y="175"/>
                  </a:lnTo>
                  <a:lnTo>
                    <a:pt x="92" y="134"/>
                  </a:lnTo>
                  <a:lnTo>
                    <a:pt x="148" y="175"/>
                  </a:lnTo>
                  <a:lnTo>
                    <a:pt x="127" y="109"/>
                  </a:lnTo>
                  <a:lnTo>
                    <a:pt x="184" y="67"/>
                  </a:lnTo>
                  <a:lnTo>
                    <a:pt x="113" y="67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6" name="Freeform 60"/>
            <p:cNvSpPr>
              <a:spLocks/>
            </p:cNvSpPr>
            <p:nvPr userDrawn="1"/>
          </p:nvSpPr>
          <p:spPr bwMode="auto">
            <a:xfrm>
              <a:off x="895" y="194"/>
              <a:ext cx="40" cy="60"/>
            </a:xfrm>
            <a:custGeom>
              <a:avLst/>
              <a:gdLst>
                <a:gd name="T0" fmla="*/ 41 w 173"/>
                <a:gd name="T1" fmla="*/ 31 h 254"/>
                <a:gd name="T2" fmla="*/ 41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1 w 173"/>
                <a:gd name="T9" fmla="*/ 131 h 254"/>
                <a:gd name="T10" fmla="*/ 41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1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1" y="31"/>
                  </a:moveTo>
                  <a:lnTo>
                    <a:pt x="41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1" y="131"/>
                  </a:lnTo>
                  <a:lnTo>
                    <a:pt x="41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1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7" name="Freeform 61"/>
            <p:cNvSpPr>
              <a:spLocks/>
            </p:cNvSpPr>
            <p:nvPr userDrawn="1"/>
          </p:nvSpPr>
          <p:spPr bwMode="auto">
            <a:xfrm>
              <a:off x="939" y="194"/>
              <a:ext cx="55" cy="61"/>
            </a:xfrm>
            <a:custGeom>
              <a:avLst/>
              <a:gdLst>
                <a:gd name="T0" fmla="*/ 131 w 237"/>
                <a:gd name="T1" fmla="*/ 257 h 257"/>
                <a:gd name="T2" fmla="*/ 110 w 237"/>
                <a:gd name="T3" fmla="*/ 257 h 257"/>
                <a:gd name="T4" fmla="*/ 0 w 237"/>
                <a:gd name="T5" fmla="*/ 0 h 257"/>
                <a:gd name="T6" fmla="*/ 44 w 237"/>
                <a:gd name="T7" fmla="*/ 0 h 257"/>
                <a:gd name="T8" fmla="*/ 121 w 237"/>
                <a:gd name="T9" fmla="*/ 187 h 257"/>
                <a:gd name="T10" fmla="*/ 194 w 237"/>
                <a:gd name="T11" fmla="*/ 0 h 257"/>
                <a:gd name="T12" fmla="*/ 237 w 237"/>
                <a:gd name="T13" fmla="*/ 0 h 257"/>
                <a:gd name="T14" fmla="*/ 131 w 237"/>
                <a:gd name="T15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7">
                  <a:moveTo>
                    <a:pt x="131" y="257"/>
                  </a:moveTo>
                  <a:lnTo>
                    <a:pt x="110" y="25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121" y="187"/>
                  </a:lnTo>
                  <a:lnTo>
                    <a:pt x="194" y="0"/>
                  </a:lnTo>
                  <a:lnTo>
                    <a:pt x="237" y="0"/>
                  </a:lnTo>
                  <a:lnTo>
                    <a:pt x="13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8" name="Freeform 62"/>
            <p:cNvSpPr>
              <a:spLocks noEditPoints="1"/>
            </p:cNvSpPr>
            <p:nvPr userDrawn="1"/>
          </p:nvSpPr>
          <p:spPr bwMode="auto">
            <a:xfrm>
              <a:off x="1002" y="194"/>
              <a:ext cx="47" cy="60"/>
            </a:xfrm>
            <a:custGeom>
              <a:avLst/>
              <a:gdLst>
                <a:gd name="T0" fmla="*/ 160 w 207"/>
                <a:gd name="T1" fmla="*/ 257 h 257"/>
                <a:gd name="T2" fmla="*/ 83 w 207"/>
                <a:gd name="T3" fmla="*/ 148 h 257"/>
                <a:gd name="T4" fmla="*/ 40 w 207"/>
                <a:gd name="T5" fmla="*/ 146 h 257"/>
                <a:gd name="T6" fmla="*/ 40 w 207"/>
                <a:gd name="T7" fmla="*/ 257 h 257"/>
                <a:gd name="T8" fmla="*/ 0 w 207"/>
                <a:gd name="T9" fmla="*/ 257 h 257"/>
                <a:gd name="T10" fmla="*/ 0 w 207"/>
                <a:gd name="T11" fmla="*/ 3 h 257"/>
                <a:gd name="T12" fmla="*/ 31 w 207"/>
                <a:gd name="T13" fmla="*/ 1 h 257"/>
                <a:gd name="T14" fmla="*/ 73 w 207"/>
                <a:gd name="T15" fmla="*/ 0 h 257"/>
                <a:gd name="T16" fmla="*/ 179 w 207"/>
                <a:gd name="T17" fmla="*/ 73 h 257"/>
                <a:gd name="T18" fmla="*/ 162 w 207"/>
                <a:gd name="T19" fmla="*/ 116 h 257"/>
                <a:gd name="T20" fmla="*/ 121 w 207"/>
                <a:gd name="T21" fmla="*/ 140 h 257"/>
                <a:gd name="T22" fmla="*/ 207 w 207"/>
                <a:gd name="T23" fmla="*/ 257 h 257"/>
                <a:gd name="T24" fmla="*/ 160 w 207"/>
                <a:gd name="T25" fmla="*/ 257 h 257"/>
                <a:gd name="T26" fmla="*/ 40 w 207"/>
                <a:gd name="T27" fmla="*/ 34 h 257"/>
                <a:gd name="T28" fmla="*/ 40 w 207"/>
                <a:gd name="T29" fmla="*/ 117 h 257"/>
                <a:gd name="T30" fmla="*/ 68 w 207"/>
                <a:gd name="T31" fmla="*/ 119 h 257"/>
                <a:gd name="T32" fmla="*/ 121 w 207"/>
                <a:gd name="T33" fmla="*/ 109 h 257"/>
                <a:gd name="T34" fmla="*/ 137 w 207"/>
                <a:gd name="T35" fmla="*/ 73 h 257"/>
                <a:gd name="T36" fmla="*/ 120 w 207"/>
                <a:gd name="T37" fmla="*/ 41 h 257"/>
                <a:gd name="T38" fmla="*/ 63 w 207"/>
                <a:gd name="T39" fmla="*/ 32 h 257"/>
                <a:gd name="T40" fmla="*/ 40 w 207"/>
                <a:gd name="T41" fmla="*/ 34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7" h="257">
                  <a:moveTo>
                    <a:pt x="160" y="257"/>
                  </a:moveTo>
                  <a:lnTo>
                    <a:pt x="83" y="148"/>
                  </a:lnTo>
                  <a:cubicBezTo>
                    <a:pt x="74" y="148"/>
                    <a:pt x="60" y="147"/>
                    <a:pt x="40" y="146"/>
                  </a:cubicBezTo>
                  <a:lnTo>
                    <a:pt x="40" y="257"/>
                  </a:lnTo>
                  <a:lnTo>
                    <a:pt x="0" y="257"/>
                  </a:lnTo>
                  <a:lnTo>
                    <a:pt x="0" y="3"/>
                  </a:lnTo>
                  <a:cubicBezTo>
                    <a:pt x="1" y="3"/>
                    <a:pt x="12" y="2"/>
                    <a:pt x="31" y="1"/>
                  </a:cubicBezTo>
                  <a:cubicBezTo>
                    <a:pt x="51" y="0"/>
                    <a:pt x="65" y="0"/>
                    <a:pt x="73" y="0"/>
                  </a:cubicBezTo>
                  <a:cubicBezTo>
                    <a:pt x="143" y="0"/>
                    <a:pt x="179" y="24"/>
                    <a:pt x="179" y="73"/>
                  </a:cubicBezTo>
                  <a:cubicBezTo>
                    <a:pt x="179" y="89"/>
                    <a:pt x="173" y="103"/>
                    <a:pt x="162" y="116"/>
                  </a:cubicBezTo>
                  <a:cubicBezTo>
                    <a:pt x="151" y="129"/>
                    <a:pt x="137" y="137"/>
                    <a:pt x="121" y="140"/>
                  </a:cubicBezTo>
                  <a:lnTo>
                    <a:pt x="207" y="257"/>
                  </a:lnTo>
                  <a:lnTo>
                    <a:pt x="160" y="257"/>
                  </a:lnTo>
                  <a:close/>
                  <a:moveTo>
                    <a:pt x="40" y="34"/>
                  </a:moveTo>
                  <a:lnTo>
                    <a:pt x="40" y="117"/>
                  </a:lnTo>
                  <a:cubicBezTo>
                    <a:pt x="50" y="118"/>
                    <a:pt x="59" y="119"/>
                    <a:pt x="68" y="119"/>
                  </a:cubicBezTo>
                  <a:cubicBezTo>
                    <a:pt x="92" y="119"/>
                    <a:pt x="110" y="116"/>
                    <a:pt x="121" y="109"/>
                  </a:cubicBezTo>
                  <a:cubicBezTo>
                    <a:pt x="132" y="102"/>
                    <a:pt x="137" y="90"/>
                    <a:pt x="137" y="73"/>
                  </a:cubicBezTo>
                  <a:cubicBezTo>
                    <a:pt x="137" y="58"/>
                    <a:pt x="132" y="48"/>
                    <a:pt x="120" y="41"/>
                  </a:cubicBezTo>
                  <a:cubicBezTo>
                    <a:pt x="108" y="35"/>
                    <a:pt x="89" y="32"/>
                    <a:pt x="63" y="32"/>
                  </a:cubicBezTo>
                  <a:cubicBezTo>
                    <a:pt x="60" y="32"/>
                    <a:pt x="52" y="33"/>
                    <a:pt x="40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39" name="Freeform 63"/>
            <p:cNvSpPr>
              <a:spLocks noEditPoints="1"/>
            </p:cNvSpPr>
            <p:nvPr userDrawn="1"/>
          </p:nvSpPr>
          <p:spPr bwMode="auto">
            <a:xfrm>
              <a:off x="1052" y="193"/>
              <a:ext cx="56" cy="62"/>
            </a:xfrm>
            <a:custGeom>
              <a:avLst/>
              <a:gdLst>
                <a:gd name="T0" fmla="*/ 0 w 244"/>
                <a:gd name="T1" fmla="*/ 129 h 262"/>
                <a:gd name="T2" fmla="*/ 33 w 244"/>
                <a:gd name="T3" fmla="*/ 37 h 262"/>
                <a:gd name="T4" fmla="*/ 118 w 244"/>
                <a:gd name="T5" fmla="*/ 0 h 262"/>
                <a:gd name="T6" fmla="*/ 212 w 244"/>
                <a:gd name="T7" fmla="*/ 34 h 262"/>
                <a:gd name="T8" fmla="*/ 244 w 244"/>
                <a:gd name="T9" fmla="*/ 129 h 262"/>
                <a:gd name="T10" fmla="*/ 212 w 244"/>
                <a:gd name="T11" fmla="*/ 227 h 262"/>
                <a:gd name="T12" fmla="*/ 118 w 244"/>
                <a:gd name="T13" fmla="*/ 262 h 262"/>
                <a:gd name="T14" fmla="*/ 32 w 244"/>
                <a:gd name="T15" fmla="*/ 225 h 262"/>
                <a:gd name="T16" fmla="*/ 0 w 244"/>
                <a:gd name="T17" fmla="*/ 129 h 262"/>
                <a:gd name="T18" fmla="*/ 42 w 244"/>
                <a:gd name="T19" fmla="*/ 129 h 262"/>
                <a:gd name="T20" fmla="*/ 62 w 244"/>
                <a:gd name="T21" fmla="*/ 202 h 262"/>
                <a:gd name="T22" fmla="*/ 118 w 244"/>
                <a:gd name="T23" fmla="*/ 231 h 262"/>
                <a:gd name="T24" fmla="*/ 180 w 244"/>
                <a:gd name="T25" fmla="*/ 204 h 262"/>
                <a:gd name="T26" fmla="*/ 202 w 244"/>
                <a:gd name="T27" fmla="*/ 129 h 262"/>
                <a:gd name="T28" fmla="*/ 118 w 244"/>
                <a:gd name="T29" fmla="*/ 31 h 262"/>
                <a:gd name="T30" fmla="*/ 62 w 244"/>
                <a:gd name="T31" fmla="*/ 57 h 262"/>
                <a:gd name="T32" fmla="*/ 42 w 244"/>
                <a:gd name="T33" fmla="*/ 129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4" h="262">
                  <a:moveTo>
                    <a:pt x="0" y="129"/>
                  </a:moveTo>
                  <a:cubicBezTo>
                    <a:pt x="0" y="92"/>
                    <a:pt x="11" y="62"/>
                    <a:pt x="33" y="37"/>
                  </a:cubicBezTo>
                  <a:cubicBezTo>
                    <a:pt x="53" y="12"/>
                    <a:pt x="82" y="0"/>
                    <a:pt x="118" y="0"/>
                  </a:cubicBezTo>
                  <a:cubicBezTo>
                    <a:pt x="158" y="0"/>
                    <a:pt x="190" y="11"/>
                    <a:pt x="212" y="34"/>
                  </a:cubicBezTo>
                  <a:cubicBezTo>
                    <a:pt x="233" y="57"/>
                    <a:pt x="244" y="88"/>
                    <a:pt x="244" y="129"/>
                  </a:cubicBezTo>
                  <a:cubicBezTo>
                    <a:pt x="244" y="171"/>
                    <a:pt x="233" y="203"/>
                    <a:pt x="212" y="227"/>
                  </a:cubicBezTo>
                  <a:cubicBezTo>
                    <a:pt x="190" y="250"/>
                    <a:pt x="158" y="262"/>
                    <a:pt x="118" y="262"/>
                  </a:cubicBezTo>
                  <a:cubicBezTo>
                    <a:pt x="81" y="262"/>
                    <a:pt x="52" y="250"/>
                    <a:pt x="32" y="225"/>
                  </a:cubicBezTo>
                  <a:cubicBezTo>
                    <a:pt x="11" y="200"/>
                    <a:pt x="0" y="168"/>
                    <a:pt x="0" y="129"/>
                  </a:cubicBezTo>
                  <a:close/>
                  <a:moveTo>
                    <a:pt x="42" y="129"/>
                  </a:moveTo>
                  <a:cubicBezTo>
                    <a:pt x="42" y="158"/>
                    <a:pt x="49" y="182"/>
                    <a:pt x="62" y="202"/>
                  </a:cubicBezTo>
                  <a:cubicBezTo>
                    <a:pt x="75" y="221"/>
                    <a:pt x="94" y="231"/>
                    <a:pt x="118" y="231"/>
                  </a:cubicBezTo>
                  <a:cubicBezTo>
                    <a:pt x="146" y="231"/>
                    <a:pt x="167" y="222"/>
                    <a:pt x="180" y="204"/>
                  </a:cubicBezTo>
                  <a:cubicBezTo>
                    <a:pt x="195" y="186"/>
                    <a:pt x="202" y="161"/>
                    <a:pt x="202" y="129"/>
                  </a:cubicBezTo>
                  <a:cubicBezTo>
                    <a:pt x="202" y="64"/>
                    <a:pt x="175" y="31"/>
                    <a:pt x="118" y="31"/>
                  </a:cubicBezTo>
                  <a:cubicBezTo>
                    <a:pt x="93" y="31"/>
                    <a:pt x="74" y="40"/>
                    <a:pt x="62" y="57"/>
                  </a:cubicBezTo>
                  <a:cubicBezTo>
                    <a:pt x="49" y="75"/>
                    <a:pt x="42" y="99"/>
                    <a:pt x="42" y="12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0" name="Freeform 64"/>
            <p:cNvSpPr>
              <a:spLocks noEditPoints="1"/>
            </p:cNvSpPr>
            <p:nvPr userDrawn="1"/>
          </p:nvSpPr>
          <p:spPr bwMode="auto">
            <a:xfrm>
              <a:off x="1119" y="194"/>
              <a:ext cx="42" cy="60"/>
            </a:xfrm>
            <a:custGeom>
              <a:avLst/>
              <a:gdLst>
                <a:gd name="T0" fmla="*/ 41 w 183"/>
                <a:gd name="T1" fmla="*/ 158 h 256"/>
                <a:gd name="T2" fmla="*/ 41 w 183"/>
                <a:gd name="T3" fmla="*/ 256 h 256"/>
                <a:gd name="T4" fmla="*/ 0 w 183"/>
                <a:gd name="T5" fmla="*/ 256 h 256"/>
                <a:gd name="T6" fmla="*/ 0 w 183"/>
                <a:gd name="T7" fmla="*/ 2 h 256"/>
                <a:gd name="T8" fmla="*/ 55 w 183"/>
                <a:gd name="T9" fmla="*/ 0 h 256"/>
                <a:gd name="T10" fmla="*/ 183 w 183"/>
                <a:gd name="T11" fmla="*/ 74 h 256"/>
                <a:gd name="T12" fmla="*/ 71 w 183"/>
                <a:gd name="T13" fmla="*/ 160 h 256"/>
                <a:gd name="T14" fmla="*/ 41 w 183"/>
                <a:gd name="T15" fmla="*/ 158 h 256"/>
                <a:gd name="T16" fmla="*/ 41 w 183"/>
                <a:gd name="T17" fmla="*/ 33 h 256"/>
                <a:gd name="T18" fmla="*/ 41 w 183"/>
                <a:gd name="T19" fmla="*/ 127 h 256"/>
                <a:gd name="T20" fmla="*/ 67 w 183"/>
                <a:gd name="T21" fmla="*/ 129 h 256"/>
                <a:gd name="T22" fmla="*/ 141 w 183"/>
                <a:gd name="T23" fmla="*/ 78 h 256"/>
                <a:gd name="T24" fmla="*/ 63 w 183"/>
                <a:gd name="T25" fmla="*/ 31 h 256"/>
                <a:gd name="T26" fmla="*/ 41 w 183"/>
                <a:gd name="T27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3" h="256">
                  <a:moveTo>
                    <a:pt x="41" y="158"/>
                  </a:moveTo>
                  <a:lnTo>
                    <a:pt x="41" y="256"/>
                  </a:lnTo>
                  <a:lnTo>
                    <a:pt x="0" y="256"/>
                  </a:lnTo>
                  <a:lnTo>
                    <a:pt x="0" y="2"/>
                  </a:lnTo>
                  <a:cubicBezTo>
                    <a:pt x="30" y="1"/>
                    <a:pt x="49" y="0"/>
                    <a:pt x="55" y="0"/>
                  </a:cubicBezTo>
                  <a:cubicBezTo>
                    <a:pt x="140" y="0"/>
                    <a:pt x="183" y="25"/>
                    <a:pt x="183" y="74"/>
                  </a:cubicBezTo>
                  <a:cubicBezTo>
                    <a:pt x="183" y="131"/>
                    <a:pt x="146" y="160"/>
                    <a:pt x="71" y="160"/>
                  </a:cubicBezTo>
                  <a:cubicBezTo>
                    <a:pt x="66" y="160"/>
                    <a:pt x="56" y="159"/>
                    <a:pt x="41" y="158"/>
                  </a:cubicBezTo>
                  <a:close/>
                  <a:moveTo>
                    <a:pt x="41" y="33"/>
                  </a:moveTo>
                  <a:lnTo>
                    <a:pt x="41" y="127"/>
                  </a:lnTo>
                  <a:cubicBezTo>
                    <a:pt x="58" y="128"/>
                    <a:pt x="66" y="129"/>
                    <a:pt x="67" y="129"/>
                  </a:cubicBezTo>
                  <a:cubicBezTo>
                    <a:pt x="117" y="129"/>
                    <a:pt x="141" y="112"/>
                    <a:pt x="141" y="78"/>
                  </a:cubicBezTo>
                  <a:cubicBezTo>
                    <a:pt x="141" y="47"/>
                    <a:pt x="115" y="31"/>
                    <a:pt x="63" y="31"/>
                  </a:cubicBezTo>
                  <a:cubicBezTo>
                    <a:pt x="57" y="31"/>
                    <a:pt x="50" y="32"/>
                    <a:pt x="41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1" name="Freeform 65"/>
            <p:cNvSpPr>
              <a:spLocks/>
            </p:cNvSpPr>
            <p:nvPr userDrawn="1"/>
          </p:nvSpPr>
          <p:spPr bwMode="auto">
            <a:xfrm>
              <a:off x="1168" y="193"/>
              <a:ext cx="38" cy="62"/>
            </a:xfrm>
            <a:custGeom>
              <a:avLst/>
              <a:gdLst>
                <a:gd name="T0" fmla="*/ 1 w 165"/>
                <a:gd name="T1" fmla="*/ 246 h 262"/>
                <a:gd name="T2" fmla="*/ 16 w 165"/>
                <a:gd name="T3" fmla="*/ 214 h 262"/>
                <a:gd name="T4" fmla="*/ 44 w 165"/>
                <a:gd name="T5" fmla="*/ 226 h 262"/>
                <a:gd name="T6" fmla="*/ 73 w 165"/>
                <a:gd name="T7" fmla="*/ 231 h 262"/>
                <a:gd name="T8" fmla="*/ 111 w 165"/>
                <a:gd name="T9" fmla="*/ 220 h 262"/>
                <a:gd name="T10" fmla="*/ 125 w 165"/>
                <a:gd name="T11" fmla="*/ 192 h 262"/>
                <a:gd name="T12" fmla="*/ 117 w 165"/>
                <a:gd name="T13" fmla="*/ 168 h 262"/>
                <a:gd name="T14" fmla="*/ 77 w 165"/>
                <a:gd name="T15" fmla="*/ 144 h 262"/>
                <a:gd name="T16" fmla="*/ 53 w 165"/>
                <a:gd name="T17" fmla="*/ 134 h 262"/>
                <a:gd name="T18" fmla="*/ 12 w 165"/>
                <a:gd name="T19" fmla="*/ 106 h 262"/>
                <a:gd name="T20" fmla="*/ 0 w 165"/>
                <a:gd name="T21" fmla="*/ 66 h 262"/>
                <a:gd name="T22" fmla="*/ 23 w 165"/>
                <a:gd name="T23" fmla="*/ 19 h 262"/>
                <a:gd name="T24" fmla="*/ 83 w 165"/>
                <a:gd name="T25" fmla="*/ 0 h 262"/>
                <a:gd name="T26" fmla="*/ 151 w 165"/>
                <a:gd name="T27" fmla="*/ 14 h 262"/>
                <a:gd name="T28" fmla="*/ 140 w 165"/>
                <a:gd name="T29" fmla="*/ 44 h 262"/>
                <a:gd name="T30" fmla="*/ 116 w 165"/>
                <a:gd name="T31" fmla="*/ 34 h 262"/>
                <a:gd name="T32" fmla="*/ 84 w 165"/>
                <a:gd name="T33" fmla="*/ 29 h 262"/>
                <a:gd name="T34" fmla="*/ 52 w 165"/>
                <a:gd name="T35" fmla="*/ 39 h 262"/>
                <a:gd name="T36" fmla="*/ 41 w 165"/>
                <a:gd name="T37" fmla="*/ 65 h 262"/>
                <a:gd name="T38" fmla="*/ 45 w 165"/>
                <a:gd name="T39" fmla="*/ 83 h 262"/>
                <a:gd name="T40" fmla="*/ 57 w 165"/>
                <a:gd name="T41" fmla="*/ 96 h 262"/>
                <a:gd name="T42" fmla="*/ 87 w 165"/>
                <a:gd name="T43" fmla="*/ 111 h 262"/>
                <a:gd name="T44" fmla="*/ 111 w 165"/>
                <a:gd name="T45" fmla="*/ 121 h 262"/>
                <a:gd name="T46" fmla="*/ 154 w 165"/>
                <a:gd name="T47" fmla="*/ 150 h 262"/>
                <a:gd name="T48" fmla="*/ 165 w 165"/>
                <a:gd name="T49" fmla="*/ 194 h 262"/>
                <a:gd name="T50" fmla="*/ 139 w 165"/>
                <a:gd name="T51" fmla="*/ 242 h 262"/>
                <a:gd name="T52" fmla="*/ 68 w 165"/>
                <a:gd name="T53" fmla="*/ 262 h 262"/>
                <a:gd name="T54" fmla="*/ 1 w 165"/>
                <a:gd name="T55" fmla="*/ 246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65" h="262">
                  <a:moveTo>
                    <a:pt x="1" y="246"/>
                  </a:moveTo>
                  <a:lnTo>
                    <a:pt x="16" y="214"/>
                  </a:lnTo>
                  <a:cubicBezTo>
                    <a:pt x="23" y="219"/>
                    <a:pt x="32" y="223"/>
                    <a:pt x="44" y="226"/>
                  </a:cubicBezTo>
                  <a:cubicBezTo>
                    <a:pt x="54" y="229"/>
                    <a:pt x="65" y="231"/>
                    <a:pt x="73" y="231"/>
                  </a:cubicBezTo>
                  <a:cubicBezTo>
                    <a:pt x="89" y="231"/>
                    <a:pt x="102" y="227"/>
                    <a:pt x="111" y="220"/>
                  </a:cubicBezTo>
                  <a:cubicBezTo>
                    <a:pt x="120" y="213"/>
                    <a:pt x="125" y="203"/>
                    <a:pt x="125" y="192"/>
                  </a:cubicBezTo>
                  <a:cubicBezTo>
                    <a:pt x="125" y="183"/>
                    <a:pt x="122" y="175"/>
                    <a:pt x="117" y="168"/>
                  </a:cubicBezTo>
                  <a:cubicBezTo>
                    <a:pt x="112" y="161"/>
                    <a:pt x="98" y="153"/>
                    <a:pt x="77" y="144"/>
                  </a:cubicBezTo>
                  <a:lnTo>
                    <a:pt x="53" y="134"/>
                  </a:lnTo>
                  <a:cubicBezTo>
                    <a:pt x="34" y="126"/>
                    <a:pt x="20" y="117"/>
                    <a:pt x="12" y="106"/>
                  </a:cubicBezTo>
                  <a:cubicBezTo>
                    <a:pt x="4" y="95"/>
                    <a:pt x="0" y="81"/>
                    <a:pt x="0" y="66"/>
                  </a:cubicBezTo>
                  <a:cubicBezTo>
                    <a:pt x="0" y="47"/>
                    <a:pt x="8" y="31"/>
                    <a:pt x="23" y="19"/>
                  </a:cubicBezTo>
                  <a:cubicBezTo>
                    <a:pt x="39" y="6"/>
                    <a:pt x="59" y="0"/>
                    <a:pt x="83" y="0"/>
                  </a:cubicBezTo>
                  <a:cubicBezTo>
                    <a:pt x="116" y="0"/>
                    <a:pt x="139" y="5"/>
                    <a:pt x="151" y="14"/>
                  </a:cubicBezTo>
                  <a:lnTo>
                    <a:pt x="140" y="44"/>
                  </a:lnTo>
                  <a:cubicBezTo>
                    <a:pt x="134" y="41"/>
                    <a:pt x="126" y="37"/>
                    <a:pt x="116" y="34"/>
                  </a:cubicBezTo>
                  <a:cubicBezTo>
                    <a:pt x="104" y="31"/>
                    <a:pt x="94" y="29"/>
                    <a:pt x="84" y="29"/>
                  </a:cubicBezTo>
                  <a:cubicBezTo>
                    <a:pt x="71" y="29"/>
                    <a:pt x="60" y="32"/>
                    <a:pt x="52" y="39"/>
                  </a:cubicBezTo>
                  <a:cubicBezTo>
                    <a:pt x="44" y="46"/>
                    <a:pt x="41" y="54"/>
                    <a:pt x="41" y="65"/>
                  </a:cubicBezTo>
                  <a:cubicBezTo>
                    <a:pt x="41" y="71"/>
                    <a:pt x="42" y="77"/>
                    <a:pt x="45" y="83"/>
                  </a:cubicBezTo>
                  <a:cubicBezTo>
                    <a:pt x="47" y="88"/>
                    <a:pt x="51" y="92"/>
                    <a:pt x="57" y="96"/>
                  </a:cubicBezTo>
                  <a:cubicBezTo>
                    <a:pt x="61" y="100"/>
                    <a:pt x="72" y="105"/>
                    <a:pt x="87" y="111"/>
                  </a:cubicBezTo>
                  <a:lnTo>
                    <a:pt x="111" y="121"/>
                  </a:lnTo>
                  <a:cubicBezTo>
                    <a:pt x="131" y="129"/>
                    <a:pt x="146" y="139"/>
                    <a:pt x="154" y="150"/>
                  </a:cubicBezTo>
                  <a:cubicBezTo>
                    <a:pt x="162" y="162"/>
                    <a:pt x="165" y="176"/>
                    <a:pt x="165" y="194"/>
                  </a:cubicBezTo>
                  <a:cubicBezTo>
                    <a:pt x="165" y="213"/>
                    <a:pt x="156" y="229"/>
                    <a:pt x="139" y="242"/>
                  </a:cubicBezTo>
                  <a:cubicBezTo>
                    <a:pt x="121" y="255"/>
                    <a:pt x="97" y="262"/>
                    <a:pt x="68" y="262"/>
                  </a:cubicBezTo>
                  <a:cubicBezTo>
                    <a:pt x="42" y="262"/>
                    <a:pt x="20" y="257"/>
                    <a:pt x="1" y="24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2" name="Freeform 66"/>
            <p:cNvSpPr>
              <a:spLocks/>
            </p:cNvSpPr>
            <p:nvPr userDrawn="1"/>
          </p:nvSpPr>
          <p:spPr bwMode="auto">
            <a:xfrm>
              <a:off x="1216" y="194"/>
              <a:ext cx="48" cy="60"/>
            </a:xfrm>
            <a:custGeom>
              <a:avLst/>
              <a:gdLst>
                <a:gd name="T0" fmla="*/ 162 w 206"/>
                <a:gd name="T1" fmla="*/ 254 h 254"/>
                <a:gd name="T2" fmla="*/ 80 w 206"/>
                <a:gd name="T3" fmla="*/ 137 h 254"/>
                <a:gd name="T4" fmla="*/ 41 w 206"/>
                <a:gd name="T5" fmla="*/ 185 h 254"/>
                <a:gd name="T6" fmla="*/ 41 w 206"/>
                <a:gd name="T7" fmla="*/ 254 h 254"/>
                <a:gd name="T8" fmla="*/ 0 w 206"/>
                <a:gd name="T9" fmla="*/ 254 h 254"/>
                <a:gd name="T10" fmla="*/ 0 w 206"/>
                <a:gd name="T11" fmla="*/ 0 h 254"/>
                <a:gd name="T12" fmla="*/ 41 w 206"/>
                <a:gd name="T13" fmla="*/ 0 h 254"/>
                <a:gd name="T14" fmla="*/ 41 w 206"/>
                <a:gd name="T15" fmla="*/ 138 h 254"/>
                <a:gd name="T16" fmla="*/ 148 w 206"/>
                <a:gd name="T17" fmla="*/ 0 h 254"/>
                <a:gd name="T18" fmla="*/ 193 w 206"/>
                <a:gd name="T19" fmla="*/ 0 h 254"/>
                <a:gd name="T20" fmla="*/ 106 w 206"/>
                <a:gd name="T21" fmla="*/ 110 h 254"/>
                <a:gd name="T22" fmla="*/ 206 w 206"/>
                <a:gd name="T23" fmla="*/ 254 h 254"/>
                <a:gd name="T24" fmla="*/ 162 w 206"/>
                <a:gd name="T25" fmla="*/ 254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6" h="254">
                  <a:moveTo>
                    <a:pt x="162" y="254"/>
                  </a:moveTo>
                  <a:lnTo>
                    <a:pt x="80" y="137"/>
                  </a:lnTo>
                  <a:lnTo>
                    <a:pt x="41" y="185"/>
                  </a:lnTo>
                  <a:lnTo>
                    <a:pt x="41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138"/>
                  </a:lnTo>
                  <a:lnTo>
                    <a:pt x="148" y="0"/>
                  </a:lnTo>
                  <a:lnTo>
                    <a:pt x="193" y="0"/>
                  </a:lnTo>
                  <a:lnTo>
                    <a:pt x="106" y="110"/>
                  </a:lnTo>
                  <a:lnTo>
                    <a:pt x="206" y="254"/>
                  </a:lnTo>
                  <a:lnTo>
                    <a:pt x="162" y="25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3" name="Freeform 67"/>
            <p:cNvSpPr>
              <a:spLocks noEditPoints="1"/>
            </p:cNvSpPr>
            <p:nvPr userDrawn="1"/>
          </p:nvSpPr>
          <p:spPr bwMode="auto">
            <a:xfrm>
              <a:off x="1264" y="176"/>
              <a:ext cx="55" cy="78"/>
            </a:xfrm>
            <a:custGeom>
              <a:avLst/>
              <a:gdLst>
                <a:gd name="T0" fmla="*/ 196 w 240"/>
                <a:gd name="T1" fmla="*/ 333 h 333"/>
                <a:gd name="T2" fmla="*/ 176 w 240"/>
                <a:gd name="T3" fmla="*/ 280 h 333"/>
                <a:gd name="T4" fmla="*/ 67 w 240"/>
                <a:gd name="T5" fmla="*/ 280 h 333"/>
                <a:gd name="T6" fmla="*/ 45 w 240"/>
                <a:gd name="T7" fmla="*/ 333 h 333"/>
                <a:gd name="T8" fmla="*/ 0 w 240"/>
                <a:gd name="T9" fmla="*/ 333 h 333"/>
                <a:gd name="T10" fmla="*/ 119 w 240"/>
                <a:gd name="T11" fmla="*/ 76 h 333"/>
                <a:gd name="T12" fmla="*/ 129 w 240"/>
                <a:gd name="T13" fmla="*/ 76 h 333"/>
                <a:gd name="T14" fmla="*/ 240 w 240"/>
                <a:gd name="T15" fmla="*/ 333 h 333"/>
                <a:gd name="T16" fmla="*/ 196 w 240"/>
                <a:gd name="T17" fmla="*/ 333 h 333"/>
                <a:gd name="T18" fmla="*/ 123 w 240"/>
                <a:gd name="T19" fmla="*/ 143 h 333"/>
                <a:gd name="T20" fmla="*/ 78 w 240"/>
                <a:gd name="T21" fmla="*/ 255 h 333"/>
                <a:gd name="T22" fmla="*/ 164 w 240"/>
                <a:gd name="T23" fmla="*/ 255 h 333"/>
                <a:gd name="T24" fmla="*/ 123 w 240"/>
                <a:gd name="T25" fmla="*/ 143 h 333"/>
                <a:gd name="T26" fmla="*/ 172 w 240"/>
                <a:gd name="T27" fmla="*/ 0 h 333"/>
                <a:gd name="T28" fmla="*/ 127 w 240"/>
                <a:gd name="T29" fmla="*/ 58 h 333"/>
                <a:gd name="T30" fmla="*/ 99 w 240"/>
                <a:gd name="T31" fmla="*/ 58 h 333"/>
                <a:gd name="T32" fmla="*/ 133 w 240"/>
                <a:gd name="T33" fmla="*/ 0 h 333"/>
                <a:gd name="T34" fmla="*/ 172 w 240"/>
                <a:gd name="T35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0" h="333">
                  <a:moveTo>
                    <a:pt x="196" y="333"/>
                  </a:moveTo>
                  <a:lnTo>
                    <a:pt x="176" y="280"/>
                  </a:lnTo>
                  <a:lnTo>
                    <a:pt x="67" y="280"/>
                  </a:lnTo>
                  <a:lnTo>
                    <a:pt x="45" y="333"/>
                  </a:lnTo>
                  <a:lnTo>
                    <a:pt x="0" y="333"/>
                  </a:lnTo>
                  <a:lnTo>
                    <a:pt x="119" y="76"/>
                  </a:lnTo>
                  <a:lnTo>
                    <a:pt x="129" y="76"/>
                  </a:lnTo>
                  <a:lnTo>
                    <a:pt x="240" y="333"/>
                  </a:lnTo>
                  <a:lnTo>
                    <a:pt x="196" y="333"/>
                  </a:lnTo>
                  <a:close/>
                  <a:moveTo>
                    <a:pt x="123" y="143"/>
                  </a:moveTo>
                  <a:lnTo>
                    <a:pt x="78" y="255"/>
                  </a:lnTo>
                  <a:lnTo>
                    <a:pt x="164" y="255"/>
                  </a:lnTo>
                  <a:lnTo>
                    <a:pt x="123" y="143"/>
                  </a:lnTo>
                  <a:close/>
                  <a:moveTo>
                    <a:pt x="172" y="0"/>
                  </a:moveTo>
                  <a:lnTo>
                    <a:pt x="127" y="58"/>
                  </a:lnTo>
                  <a:lnTo>
                    <a:pt x="99" y="58"/>
                  </a:lnTo>
                  <a:lnTo>
                    <a:pt x="133" y="0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4" name="Freeform 68"/>
            <p:cNvSpPr>
              <a:spLocks/>
            </p:cNvSpPr>
            <p:nvPr userDrawn="1"/>
          </p:nvSpPr>
          <p:spPr bwMode="auto">
            <a:xfrm>
              <a:off x="1354" y="194"/>
              <a:ext cx="47" cy="61"/>
            </a:xfrm>
            <a:custGeom>
              <a:avLst/>
              <a:gdLst>
                <a:gd name="T0" fmla="*/ 0 w 206"/>
                <a:gd name="T1" fmla="*/ 0 h 258"/>
                <a:gd name="T2" fmla="*/ 41 w 206"/>
                <a:gd name="T3" fmla="*/ 0 h 258"/>
                <a:gd name="T4" fmla="*/ 41 w 206"/>
                <a:gd name="T5" fmla="*/ 174 h 258"/>
                <a:gd name="T6" fmla="*/ 58 w 206"/>
                <a:gd name="T7" fmla="*/ 212 h 258"/>
                <a:gd name="T8" fmla="*/ 102 w 206"/>
                <a:gd name="T9" fmla="*/ 227 h 258"/>
                <a:gd name="T10" fmla="*/ 148 w 206"/>
                <a:gd name="T11" fmla="*/ 212 h 258"/>
                <a:gd name="T12" fmla="*/ 165 w 206"/>
                <a:gd name="T13" fmla="*/ 173 h 258"/>
                <a:gd name="T14" fmla="*/ 165 w 206"/>
                <a:gd name="T15" fmla="*/ 0 h 258"/>
                <a:gd name="T16" fmla="*/ 206 w 206"/>
                <a:gd name="T17" fmla="*/ 0 h 258"/>
                <a:gd name="T18" fmla="*/ 206 w 206"/>
                <a:gd name="T19" fmla="*/ 176 h 258"/>
                <a:gd name="T20" fmla="*/ 178 w 206"/>
                <a:gd name="T21" fmla="*/ 236 h 258"/>
                <a:gd name="T22" fmla="*/ 103 w 206"/>
                <a:gd name="T23" fmla="*/ 258 h 258"/>
                <a:gd name="T24" fmla="*/ 27 w 206"/>
                <a:gd name="T25" fmla="*/ 237 h 258"/>
                <a:gd name="T26" fmla="*/ 0 w 206"/>
                <a:gd name="T27" fmla="*/ 176 h 258"/>
                <a:gd name="T28" fmla="*/ 0 w 206"/>
                <a:gd name="T29" fmla="*/ 0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6" h="258">
                  <a:moveTo>
                    <a:pt x="0" y="0"/>
                  </a:moveTo>
                  <a:lnTo>
                    <a:pt x="41" y="0"/>
                  </a:lnTo>
                  <a:lnTo>
                    <a:pt x="41" y="174"/>
                  </a:lnTo>
                  <a:cubicBezTo>
                    <a:pt x="41" y="189"/>
                    <a:pt x="47" y="202"/>
                    <a:pt x="58" y="212"/>
                  </a:cubicBezTo>
                  <a:cubicBezTo>
                    <a:pt x="68" y="222"/>
                    <a:pt x="83" y="227"/>
                    <a:pt x="102" y="227"/>
                  </a:cubicBezTo>
                  <a:cubicBezTo>
                    <a:pt x="122" y="227"/>
                    <a:pt x="138" y="222"/>
                    <a:pt x="148" y="212"/>
                  </a:cubicBezTo>
                  <a:cubicBezTo>
                    <a:pt x="160" y="203"/>
                    <a:pt x="165" y="190"/>
                    <a:pt x="165" y="173"/>
                  </a:cubicBezTo>
                  <a:lnTo>
                    <a:pt x="165" y="0"/>
                  </a:lnTo>
                  <a:lnTo>
                    <a:pt x="206" y="0"/>
                  </a:lnTo>
                  <a:lnTo>
                    <a:pt x="206" y="176"/>
                  </a:lnTo>
                  <a:cubicBezTo>
                    <a:pt x="206" y="202"/>
                    <a:pt x="197" y="222"/>
                    <a:pt x="178" y="236"/>
                  </a:cubicBezTo>
                  <a:cubicBezTo>
                    <a:pt x="160" y="251"/>
                    <a:pt x="134" y="258"/>
                    <a:pt x="103" y="258"/>
                  </a:cubicBezTo>
                  <a:cubicBezTo>
                    <a:pt x="70" y="258"/>
                    <a:pt x="44" y="251"/>
                    <a:pt x="27" y="237"/>
                  </a:cubicBezTo>
                  <a:cubicBezTo>
                    <a:pt x="10" y="223"/>
                    <a:pt x="0" y="203"/>
                    <a:pt x="0" y="1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5" name="Freeform 69"/>
            <p:cNvSpPr>
              <a:spLocks/>
            </p:cNvSpPr>
            <p:nvPr userDrawn="1"/>
          </p:nvSpPr>
          <p:spPr bwMode="auto">
            <a:xfrm>
              <a:off x="1415" y="194"/>
              <a:ext cx="46" cy="61"/>
            </a:xfrm>
            <a:custGeom>
              <a:avLst/>
              <a:gdLst>
                <a:gd name="T0" fmla="*/ 191 w 202"/>
                <a:gd name="T1" fmla="*/ 257 h 257"/>
                <a:gd name="T2" fmla="*/ 38 w 202"/>
                <a:gd name="T3" fmla="*/ 72 h 257"/>
                <a:gd name="T4" fmla="*/ 38 w 202"/>
                <a:gd name="T5" fmla="*/ 254 h 257"/>
                <a:gd name="T6" fmla="*/ 0 w 202"/>
                <a:gd name="T7" fmla="*/ 254 h 257"/>
                <a:gd name="T8" fmla="*/ 0 w 202"/>
                <a:gd name="T9" fmla="*/ 0 h 257"/>
                <a:gd name="T10" fmla="*/ 16 w 202"/>
                <a:gd name="T11" fmla="*/ 0 h 257"/>
                <a:gd name="T12" fmla="*/ 164 w 202"/>
                <a:gd name="T13" fmla="*/ 175 h 257"/>
                <a:gd name="T14" fmla="*/ 164 w 202"/>
                <a:gd name="T15" fmla="*/ 0 h 257"/>
                <a:gd name="T16" fmla="*/ 202 w 202"/>
                <a:gd name="T17" fmla="*/ 0 h 257"/>
                <a:gd name="T18" fmla="*/ 202 w 202"/>
                <a:gd name="T19" fmla="*/ 257 h 257"/>
                <a:gd name="T20" fmla="*/ 191 w 202"/>
                <a:gd name="T21" fmla="*/ 25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2" h="257">
                  <a:moveTo>
                    <a:pt x="191" y="257"/>
                  </a:moveTo>
                  <a:lnTo>
                    <a:pt x="38" y="72"/>
                  </a:lnTo>
                  <a:lnTo>
                    <a:pt x="38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4" y="175"/>
                  </a:lnTo>
                  <a:lnTo>
                    <a:pt x="164" y="0"/>
                  </a:lnTo>
                  <a:lnTo>
                    <a:pt x="202" y="0"/>
                  </a:lnTo>
                  <a:lnTo>
                    <a:pt x="202" y="257"/>
                  </a:lnTo>
                  <a:lnTo>
                    <a:pt x="191" y="25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6" name="Rectangle 70"/>
            <p:cNvSpPr>
              <a:spLocks noChangeArrowheads="1"/>
            </p:cNvSpPr>
            <p:nvPr userDrawn="1"/>
          </p:nvSpPr>
          <p:spPr bwMode="auto">
            <a:xfrm>
              <a:off x="1477" y="194"/>
              <a:ext cx="9" cy="6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7" name="Freeform 71"/>
            <p:cNvSpPr>
              <a:spLocks/>
            </p:cNvSpPr>
            <p:nvPr userDrawn="1"/>
          </p:nvSpPr>
          <p:spPr bwMode="auto">
            <a:xfrm>
              <a:off x="1501" y="194"/>
              <a:ext cx="40" cy="60"/>
            </a:xfrm>
            <a:custGeom>
              <a:avLst/>
              <a:gdLst>
                <a:gd name="T0" fmla="*/ 40 w 173"/>
                <a:gd name="T1" fmla="*/ 31 h 254"/>
                <a:gd name="T2" fmla="*/ 40 w 173"/>
                <a:gd name="T3" fmla="*/ 102 h 254"/>
                <a:gd name="T4" fmla="*/ 135 w 173"/>
                <a:gd name="T5" fmla="*/ 102 h 254"/>
                <a:gd name="T6" fmla="*/ 135 w 173"/>
                <a:gd name="T7" fmla="*/ 131 h 254"/>
                <a:gd name="T8" fmla="*/ 40 w 173"/>
                <a:gd name="T9" fmla="*/ 131 h 254"/>
                <a:gd name="T10" fmla="*/ 40 w 173"/>
                <a:gd name="T11" fmla="*/ 223 h 254"/>
                <a:gd name="T12" fmla="*/ 173 w 173"/>
                <a:gd name="T13" fmla="*/ 223 h 254"/>
                <a:gd name="T14" fmla="*/ 173 w 173"/>
                <a:gd name="T15" fmla="*/ 254 h 254"/>
                <a:gd name="T16" fmla="*/ 0 w 173"/>
                <a:gd name="T17" fmla="*/ 254 h 254"/>
                <a:gd name="T18" fmla="*/ 0 w 173"/>
                <a:gd name="T19" fmla="*/ 0 h 254"/>
                <a:gd name="T20" fmla="*/ 173 w 173"/>
                <a:gd name="T21" fmla="*/ 0 h 254"/>
                <a:gd name="T22" fmla="*/ 173 w 173"/>
                <a:gd name="T23" fmla="*/ 31 h 254"/>
                <a:gd name="T24" fmla="*/ 40 w 173"/>
                <a:gd name="T25" fmla="*/ 3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3" h="254">
                  <a:moveTo>
                    <a:pt x="40" y="31"/>
                  </a:moveTo>
                  <a:lnTo>
                    <a:pt x="40" y="102"/>
                  </a:lnTo>
                  <a:lnTo>
                    <a:pt x="135" y="102"/>
                  </a:lnTo>
                  <a:lnTo>
                    <a:pt x="135" y="131"/>
                  </a:lnTo>
                  <a:lnTo>
                    <a:pt x="40" y="131"/>
                  </a:lnTo>
                  <a:lnTo>
                    <a:pt x="40" y="223"/>
                  </a:lnTo>
                  <a:lnTo>
                    <a:pt x="173" y="223"/>
                  </a:lnTo>
                  <a:lnTo>
                    <a:pt x="173" y="254"/>
                  </a:lnTo>
                  <a:lnTo>
                    <a:pt x="0" y="254"/>
                  </a:lnTo>
                  <a:lnTo>
                    <a:pt x="0" y="0"/>
                  </a:lnTo>
                  <a:lnTo>
                    <a:pt x="173" y="0"/>
                  </a:lnTo>
                  <a:lnTo>
                    <a:pt x="173" y="31"/>
                  </a:lnTo>
                  <a:lnTo>
                    <a:pt x="40" y="3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148" name="Rectangle 72"/>
            <p:cNvSpPr>
              <a:spLocks noChangeArrowheads="1"/>
            </p:cNvSpPr>
            <p:nvPr userDrawn="1"/>
          </p:nvSpPr>
          <p:spPr bwMode="auto">
            <a:xfrm>
              <a:off x="886" y="275"/>
              <a:ext cx="1596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Evropské strukturální a investiční fondy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9" name="Rectangle 73"/>
            <p:cNvSpPr>
              <a:spLocks noChangeArrowheads="1"/>
            </p:cNvSpPr>
            <p:nvPr userDrawn="1"/>
          </p:nvSpPr>
          <p:spPr bwMode="auto">
            <a:xfrm>
              <a:off x="886" y="373"/>
              <a:ext cx="1852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rebuchet MS" panose="020B0603020202020204" pitchFamily="34" charset="0"/>
                </a:rPr>
                <a:t>Operační program Výzkum, vývoj a vzdělávání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14219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579306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27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255705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285750" y="260350"/>
            <a:ext cx="550863" cy="677863"/>
            <a:chOff x="380999" y="260349"/>
            <a:chExt cx="734485" cy="67786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380999" y="260349"/>
              <a:ext cx="728134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5"/>
            <p:cNvSpPr>
              <a:spLocks/>
            </p:cNvSpPr>
            <p:nvPr userDrawn="1"/>
          </p:nvSpPr>
          <p:spPr bwMode="auto">
            <a:xfrm>
              <a:off x="380999" y="260349"/>
              <a:ext cx="334434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6"/>
            <p:cNvSpPr>
              <a:spLocks noEditPoints="1"/>
            </p:cNvSpPr>
            <p:nvPr userDrawn="1"/>
          </p:nvSpPr>
          <p:spPr bwMode="auto">
            <a:xfrm>
              <a:off x="380999" y="260349"/>
              <a:ext cx="734485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7"/>
            <p:cNvSpPr>
              <a:spLocks noEditPoints="1"/>
            </p:cNvSpPr>
            <p:nvPr userDrawn="1"/>
          </p:nvSpPr>
          <p:spPr bwMode="auto">
            <a:xfrm>
              <a:off x="590550" y="665162"/>
              <a:ext cx="524934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015210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216085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10" name="Skupina 9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11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3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339485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6" name="Skupina 5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750089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5" name="Skupina 4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6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8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671146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17251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  <p:grpSp>
        <p:nvGrpSpPr>
          <p:cNvPr id="8" name="Skupina 7"/>
          <p:cNvGrpSpPr/>
          <p:nvPr userDrawn="1"/>
        </p:nvGrpSpPr>
        <p:grpSpPr>
          <a:xfrm>
            <a:off x="214313" y="260351"/>
            <a:ext cx="413147" cy="677863"/>
            <a:chOff x="285750" y="260350"/>
            <a:chExt cx="550863" cy="677863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285750" y="260350"/>
              <a:ext cx="546100" cy="673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0" name="Freeform 5"/>
            <p:cNvSpPr>
              <a:spLocks/>
            </p:cNvSpPr>
            <p:nvPr userDrawn="1"/>
          </p:nvSpPr>
          <p:spPr bwMode="auto">
            <a:xfrm>
              <a:off x="285750" y="260350"/>
              <a:ext cx="250825" cy="273050"/>
            </a:xfrm>
            <a:custGeom>
              <a:avLst/>
              <a:gdLst>
                <a:gd name="T0" fmla="*/ 545 w 681"/>
                <a:gd name="T1" fmla="*/ 566 h 744"/>
                <a:gd name="T2" fmla="*/ 681 w 681"/>
                <a:gd name="T3" fmla="*/ 179 h 744"/>
                <a:gd name="T4" fmla="*/ 660 w 681"/>
                <a:gd name="T5" fmla="*/ 0 h 744"/>
                <a:gd name="T6" fmla="*/ 316 w 681"/>
                <a:gd name="T7" fmla="*/ 0 h 744"/>
                <a:gd name="T8" fmla="*/ 348 w 681"/>
                <a:gd name="T9" fmla="*/ 176 h 744"/>
                <a:gd name="T10" fmla="*/ 113 w 681"/>
                <a:gd name="T11" fmla="*/ 483 h 744"/>
                <a:gd name="T12" fmla="*/ 0 w 681"/>
                <a:gd name="T13" fmla="*/ 452 h 744"/>
                <a:gd name="T14" fmla="*/ 0 w 681"/>
                <a:gd name="T15" fmla="*/ 735 h 744"/>
                <a:gd name="T16" fmla="*/ 113 w 681"/>
                <a:gd name="T17" fmla="*/ 744 h 744"/>
                <a:gd name="T18" fmla="*/ 545 w 681"/>
                <a:gd name="T19" fmla="*/ 566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1" h="744">
                  <a:moveTo>
                    <a:pt x="545" y="566"/>
                  </a:moveTo>
                  <a:cubicBezTo>
                    <a:pt x="630" y="468"/>
                    <a:pt x="681" y="323"/>
                    <a:pt x="681" y="179"/>
                  </a:cubicBezTo>
                  <a:cubicBezTo>
                    <a:pt x="681" y="115"/>
                    <a:pt x="674" y="56"/>
                    <a:pt x="660" y="0"/>
                  </a:cubicBezTo>
                  <a:lnTo>
                    <a:pt x="316" y="0"/>
                  </a:lnTo>
                  <a:cubicBezTo>
                    <a:pt x="337" y="48"/>
                    <a:pt x="348" y="108"/>
                    <a:pt x="348" y="176"/>
                  </a:cubicBezTo>
                  <a:cubicBezTo>
                    <a:pt x="348" y="360"/>
                    <a:pt x="254" y="483"/>
                    <a:pt x="113" y="483"/>
                  </a:cubicBezTo>
                  <a:cubicBezTo>
                    <a:pt x="70" y="483"/>
                    <a:pt x="33" y="472"/>
                    <a:pt x="0" y="452"/>
                  </a:cubicBezTo>
                  <a:lnTo>
                    <a:pt x="0" y="735"/>
                  </a:lnTo>
                  <a:cubicBezTo>
                    <a:pt x="36" y="741"/>
                    <a:pt x="74" y="744"/>
                    <a:pt x="113" y="744"/>
                  </a:cubicBezTo>
                  <a:cubicBezTo>
                    <a:pt x="293" y="744"/>
                    <a:pt x="442" y="682"/>
                    <a:pt x="545" y="566"/>
                  </a:cubicBezTo>
                  <a:close/>
                </a:path>
              </a:pathLst>
            </a:custGeom>
            <a:solidFill>
              <a:srgbClr val="707E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1" name="Freeform 6"/>
            <p:cNvSpPr>
              <a:spLocks noEditPoints="1"/>
            </p:cNvSpPr>
            <p:nvPr userDrawn="1"/>
          </p:nvSpPr>
          <p:spPr bwMode="auto">
            <a:xfrm>
              <a:off x="285750" y="260350"/>
              <a:ext cx="550863" cy="677863"/>
            </a:xfrm>
            <a:custGeom>
              <a:avLst/>
              <a:gdLst>
                <a:gd name="T0" fmla="*/ 113 w 1491"/>
                <a:gd name="T1" fmla="*/ 742 h 1842"/>
                <a:gd name="T2" fmla="*/ 427 w 1491"/>
                <a:gd name="T3" fmla="*/ 1100 h 1842"/>
                <a:gd name="T4" fmla="*/ 777 w 1491"/>
                <a:gd name="T5" fmla="*/ 1100 h 1842"/>
                <a:gd name="T6" fmla="*/ 1029 w 1491"/>
                <a:gd name="T7" fmla="*/ 1100 h 1842"/>
                <a:gd name="T8" fmla="*/ 1330 w 1491"/>
                <a:gd name="T9" fmla="*/ 1100 h 1842"/>
                <a:gd name="T10" fmla="*/ 1491 w 1491"/>
                <a:gd name="T11" fmla="*/ 0 h 1842"/>
                <a:gd name="T12" fmla="*/ 128 w 1491"/>
                <a:gd name="T13" fmla="*/ 1662 h 1842"/>
                <a:gd name="T14" fmla="*/ 96 w 1491"/>
                <a:gd name="T15" fmla="*/ 1733 h 1842"/>
                <a:gd name="T16" fmla="*/ 65 w 1491"/>
                <a:gd name="T17" fmla="*/ 1663 h 1842"/>
                <a:gd name="T18" fmla="*/ 85 w 1491"/>
                <a:gd name="T19" fmla="*/ 1770 h 1842"/>
                <a:gd name="T20" fmla="*/ 187 w 1491"/>
                <a:gd name="T21" fmla="*/ 1724 h 1842"/>
                <a:gd name="T22" fmla="*/ 147 w 1491"/>
                <a:gd name="T23" fmla="*/ 1604 h 1842"/>
                <a:gd name="T24" fmla="*/ 55 w 1491"/>
                <a:gd name="T25" fmla="*/ 1602 h 1842"/>
                <a:gd name="T26" fmla="*/ 61 w 1491"/>
                <a:gd name="T27" fmla="*/ 1749 h 1842"/>
                <a:gd name="T28" fmla="*/ 198 w 1491"/>
                <a:gd name="T29" fmla="*/ 1688 h 1842"/>
                <a:gd name="T30" fmla="*/ 349 w 1491"/>
                <a:gd name="T31" fmla="*/ 1766 h 1842"/>
                <a:gd name="T32" fmla="*/ 349 w 1491"/>
                <a:gd name="T33" fmla="*/ 1608 h 1842"/>
                <a:gd name="T34" fmla="*/ 329 w 1491"/>
                <a:gd name="T35" fmla="*/ 1661 h 1842"/>
                <a:gd name="T36" fmla="*/ 296 w 1491"/>
                <a:gd name="T37" fmla="*/ 1736 h 1842"/>
                <a:gd name="T38" fmla="*/ 264 w 1491"/>
                <a:gd name="T39" fmla="*/ 1661 h 1842"/>
                <a:gd name="T40" fmla="*/ 533 w 1491"/>
                <a:gd name="T41" fmla="*/ 1626 h 1842"/>
                <a:gd name="T42" fmla="*/ 411 w 1491"/>
                <a:gd name="T43" fmla="*/ 1639 h 1842"/>
                <a:gd name="T44" fmla="*/ 447 w 1491"/>
                <a:gd name="T45" fmla="*/ 1769 h 1842"/>
                <a:gd name="T46" fmla="*/ 539 w 1491"/>
                <a:gd name="T47" fmla="*/ 1773 h 1842"/>
                <a:gd name="T48" fmla="*/ 533 w 1491"/>
                <a:gd name="T49" fmla="*/ 1312 h 1842"/>
                <a:gd name="T50" fmla="*/ 515 w 1491"/>
                <a:gd name="T51" fmla="*/ 1646 h 1842"/>
                <a:gd name="T52" fmla="*/ 516 w 1491"/>
                <a:gd name="T53" fmla="*/ 1727 h 1842"/>
                <a:gd name="T54" fmla="*/ 461 w 1491"/>
                <a:gd name="T55" fmla="*/ 1687 h 1842"/>
                <a:gd name="T56" fmla="*/ 704 w 1491"/>
                <a:gd name="T57" fmla="*/ 1641 h 1842"/>
                <a:gd name="T58" fmla="*/ 735 w 1491"/>
                <a:gd name="T59" fmla="*/ 1711 h 1842"/>
                <a:gd name="T60" fmla="*/ 672 w 1491"/>
                <a:gd name="T61" fmla="*/ 1712 h 1842"/>
                <a:gd name="T62" fmla="*/ 704 w 1491"/>
                <a:gd name="T63" fmla="*/ 1641 h 1842"/>
                <a:gd name="T64" fmla="*/ 754 w 1491"/>
                <a:gd name="T65" fmla="*/ 1771 h 1842"/>
                <a:gd name="T66" fmla="*/ 794 w 1491"/>
                <a:gd name="T67" fmla="*/ 1650 h 1842"/>
                <a:gd name="T68" fmla="*/ 688 w 1491"/>
                <a:gd name="T69" fmla="*/ 1607 h 1842"/>
                <a:gd name="T70" fmla="*/ 610 w 1491"/>
                <a:gd name="T71" fmla="*/ 1842 h 1842"/>
                <a:gd name="T72" fmla="*/ 855 w 1491"/>
                <a:gd name="T73" fmla="*/ 1608 h 1842"/>
                <a:gd name="T74" fmla="*/ 855 w 1491"/>
                <a:gd name="T75" fmla="*/ 1766 h 1842"/>
                <a:gd name="T76" fmla="*/ 1006 w 1491"/>
                <a:gd name="T77" fmla="*/ 1688 h 1842"/>
                <a:gd name="T78" fmla="*/ 908 w 1491"/>
                <a:gd name="T79" fmla="*/ 1638 h 1842"/>
                <a:gd name="T80" fmla="*/ 941 w 1491"/>
                <a:gd name="T81" fmla="*/ 1713 h 1842"/>
                <a:gd name="T82" fmla="*/ 876 w 1491"/>
                <a:gd name="T83" fmla="*/ 1713 h 1842"/>
                <a:gd name="T84" fmla="*/ 908 w 1491"/>
                <a:gd name="T85" fmla="*/ 1638 h 1842"/>
                <a:gd name="T86" fmla="*/ 1092 w 1491"/>
                <a:gd name="T87" fmla="*/ 1607 h 1842"/>
                <a:gd name="T88" fmla="*/ 1018 w 1491"/>
                <a:gd name="T89" fmla="*/ 1773 h 1842"/>
                <a:gd name="T90" fmla="*/ 1119 w 1491"/>
                <a:gd name="T91" fmla="*/ 1647 h 1842"/>
                <a:gd name="T92" fmla="*/ 1300 w 1491"/>
                <a:gd name="T93" fmla="*/ 1684 h 1842"/>
                <a:gd name="T94" fmla="*/ 1183 w 1491"/>
                <a:gd name="T95" fmla="*/ 1600 h 1842"/>
                <a:gd name="T96" fmla="*/ 1203 w 1491"/>
                <a:gd name="T97" fmla="*/ 1634 h 1842"/>
                <a:gd name="T98" fmla="*/ 1222 w 1491"/>
                <a:gd name="T99" fmla="*/ 1665 h 1842"/>
                <a:gd name="T100" fmla="*/ 1157 w 1491"/>
                <a:gd name="T101" fmla="*/ 1768 h 1842"/>
                <a:gd name="T102" fmla="*/ 1249 w 1491"/>
                <a:gd name="T103" fmla="*/ 1773 h 1842"/>
                <a:gd name="T104" fmla="*/ 1245 w 1491"/>
                <a:gd name="T105" fmla="*/ 1695 h 1842"/>
                <a:gd name="T106" fmla="*/ 1208 w 1491"/>
                <a:gd name="T107" fmla="*/ 1739 h 1842"/>
                <a:gd name="T108" fmla="*/ 1191 w 1491"/>
                <a:gd name="T109" fmla="*/ 1705 h 1842"/>
                <a:gd name="T110" fmla="*/ 1065 w 1491"/>
                <a:gd name="T111" fmla="*/ 1491 h 1842"/>
                <a:gd name="T112" fmla="*/ 1294 w 1491"/>
                <a:gd name="T113" fmla="*/ 1491 h 1842"/>
                <a:gd name="T114" fmla="*/ 1339 w 1491"/>
                <a:gd name="T115" fmla="*/ 1358 h 1842"/>
                <a:gd name="T116" fmla="*/ 1013 w 1491"/>
                <a:gd name="T117" fmla="*/ 1337 h 1842"/>
                <a:gd name="T118" fmla="*/ 1323 w 1491"/>
                <a:gd name="T119" fmla="*/ 1172 h 1842"/>
                <a:gd name="T120" fmla="*/ 1322 w 1491"/>
                <a:gd name="T121" fmla="*/ 1287 h 1842"/>
                <a:gd name="T122" fmla="*/ 316 w 1491"/>
                <a:gd name="T123" fmla="*/ 0 h 1842"/>
                <a:gd name="T124" fmla="*/ 348 w 1491"/>
                <a:gd name="T125" fmla="*/ 176 h 18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91" h="1842">
                  <a:moveTo>
                    <a:pt x="658" y="0"/>
                  </a:moveTo>
                  <a:cubicBezTo>
                    <a:pt x="672" y="55"/>
                    <a:pt x="679" y="115"/>
                    <a:pt x="679" y="178"/>
                  </a:cubicBezTo>
                  <a:cubicBezTo>
                    <a:pt x="679" y="322"/>
                    <a:pt x="628" y="466"/>
                    <a:pt x="543" y="564"/>
                  </a:cubicBezTo>
                  <a:cubicBezTo>
                    <a:pt x="440" y="680"/>
                    <a:pt x="292" y="742"/>
                    <a:pt x="113" y="742"/>
                  </a:cubicBezTo>
                  <a:cubicBezTo>
                    <a:pt x="74" y="742"/>
                    <a:pt x="36" y="739"/>
                    <a:pt x="0" y="733"/>
                  </a:cubicBezTo>
                  <a:lnTo>
                    <a:pt x="0" y="1491"/>
                  </a:lnTo>
                  <a:lnTo>
                    <a:pt x="427" y="1491"/>
                  </a:lnTo>
                  <a:lnTo>
                    <a:pt x="427" y="1100"/>
                  </a:lnTo>
                  <a:lnTo>
                    <a:pt x="533" y="1100"/>
                  </a:lnTo>
                  <a:lnTo>
                    <a:pt x="533" y="1271"/>
                  </a:lnTo>
                  <a:lnTo>
                    <a:pt x="657" y="1100"/>
                  </a:lnTo>
                  <a:lnTo>
                    <a:pt x="777" y="1100"/>
                  </a:lnTo>
                  <a:lnTo>
                    <a:pt x="630" y="1282"/>
                  </a:lnTo>
                  <a:lnTo>
                    <a:pt x="763" y="1458"/>
                  </a:lnTo>
                  <a:lnTo>
                    <a:pt x="901" y="1100"/>
                  </a:lnTo>
                  <a:lnTo>
                    <a:pt x="1029" y="1100"/>
                  </a:lnTo>
                  <a:lnTo>
                    <a:pt x="1179" y="1491"/>
                  </a:lnTo>
                  <a:lnTo>
                    <a:pt x="1187" y="1491"/>
                  </a:lnTo>
                  <a:lnTo>
                    <a:pt x="1187" y="1100"/>
                  </a:lnTo>
                  <a:lnTo>
                    <a:pt x="1330" y="1100"/>
                  </a:lnTo>
                  <a:cubicBezTo>
                    <a:pt x="1367" y="1100"/>
                    <a:pt x="1397" y="1105"/>
                    <a:pt x="1422" y="1114"/>
                  </a:cubicBezTo>
                  <a:cubicBezTo>
                    <a:pt x="1446" y="1123"/>
                    <a:pt x="1464" y="1137"/>
                    <a:pt x="1476" y="1155"/>
                  </a:cubicBezTo>
                  <a:cubicBezTo>
                    <a:pt x="1483" y="1166"/>
                    <a:pt x="1488" y="1178"/>
                    <a:pt x="1491" y="1192"/>
                  </a:cubicBezTo>
                  <a:lnTo>
                    <a:pt x="1491" y="0"/>
                  </a:lnTo>
                  <a:lnTo>
                    <a:pt x="658" y="0"/>
                  </a:lnTo>
                  <a:close/>
                  <a:moveTo>
                    <a:pt x="97" y="1641"/>
                  </a:moveTo>
                  <a:cubicBezTo>
                    <a:pt x="104" y="1641"/>
                    <a:pt x="110" y="1643"/>
                    <a:pt x="116" y="1647"/>
                  </a:cubicBezTo>
                  <a:cubicBezTo>
                    <a:pt x="121" y="1651"/>
                    <a:pt x="125" y="1656"/>
                    <a:pt x="128" y="1662"/>
                  </a:cubicBezTo>
                  <a:cubicBezTo>
                    <a:pt x="131" y="1669"/>
                    <a:pt x="132" y="1677"/>
                    <a:pt x="132" y="1686"/>
                  </a:cubicBezTo>
                  <a:cubicBezTo>
                    <a:pt x="132" y="1696"/>
                    <a:pt x="131" y="1704"/>
                    <a:pt x="128" y="1711"/>
                  </a:cubicBezTo>
                  <a:cubicBezTo>
                    <a:pt x="125" y="1718"/>
                    <a:pt x="121" y="1724"/>
                    <a:pt x="115" y="1727"/>
                  </a:cubicBezTo>
                  <a:cubicBezTo>
                    <a:pt x="110" y="1731"/>
                    <a:pt x="103" y="1733"/>
                    <a:pt x="96" y="1733"/>
                  </a:cubicBezTo>
                  <a:cubicBezTo>
                    <a:pt x="89" y="1733"/>
                    <a:pt x="83" y="1731"/>
                    <a:pt x="78" y="1728"/>
                  </a:cubicBezTo>
                  <a:cubicBezTo>
                    <a:pt x="72" y="1724"/>
                    <a:pt x="68" y="1719"/>
                    <a:pt x="65" y="1712"/>
                  </a:cubicBezTo>
                  <a:cubicBezTo>
                    <a:pt x="62" y="1705"/>
                    <a:pt x="61" y="1697"/>
                    <a:pt x="61" y="1688"/>
                  </a:cubicBezTo>
                  <a:cubicBezTo>
                    <a:pt x="61" y="1678"/>
                    <a:pt x="62" y="1669"/>
                    <a:pt x="65" y="1663"/>
                  </a:cubicBezTo>
                  <a:cubicBezTo>
                    <a:pt x="68" y="1656"/>
                    <a:pt x="72" y="1651"/>
                    <a:pt x="78" y="1647"/>
                  </a:cubicBezTo>
                  <a:cubicBezTo>
                    <a:pt x="83" y="1643"/>
                    <a:pt x="90" y="1641"/>
                    <a:pt x="97" y="1641"/>
                  </a:cubicBezTo>
                  <a:close/>
                  <a:moveTo>
                    <a:pt x="61" y="1749"/>
                  </a:moveTo>
                  <a:cubicBezTo>
                    <a:pt x="68" y="1758"/>
                    <a:pt x="76" y="1766"/>
                    <a:pt x="85" y="1770"/>
                  </a:cubicBezTo>
                  <a:cubicBezTo>
                    <a:pt x="94" y="1775"/>
                    <a:pt x="105" y="1778"/>
                    <a:pt x="117" y="1778"/>
                  </a:cubicBezTo>
                  <a:cubicBezTo>
                    <a:pt x="128" y="1778"/>
                    <a:pt x="138" y="1775"/>
                    <a:pt x="147" y="1771"/>
                  </a:cubicBezTo>
                  <a:cubicBezTo>
                    <a:pt x="156" y="1767"/>
                    <a:pt x="164" y="1761"/>
                    <a:pt x="171" y="1753"/>
                  </a:cubicBezTo>
                  <a:cubicBezTo>
                    <a:pt x="178" y="1745"/>
                    <a:pt x="183" y="1735"/>
                    <a:pt x="187" y="1724"/>
                  </a:cubicBezTo>
                  <a:cubicBezTo>
                    <a:pt x="191" y="1713"/>
                    <a:pt x="193" y="1700"/>
                    <a:pt x="193" y="1687"/>
                  </a:cubicBezTo>
                  <a:cubicBezTo>
                    <a:pt x="193" y="1673"/>
                    <a:pt x="191" y="1661"/>
                    <a:pt x="187" y="1650"/>
                  </a:cubicBezTo>
                  <a:cubicBezTo>
                    <a:pt x="184" y="1639"/>
                    <a:pt x="178" y="1629"/>
                    <a:pt x="171" y="1622"/>
                  </a:cubicBezTo>
                  <a:cubicBezTo>
                    <a:pt x="165" y="1614"/>
                    <a:pt x="157" y="1608"/>
                    <a:pt x="147" y="1604"/>
                  </a:cubicBezTo>
                  <a:cubicBezTo>
                    <a:pt x="138" y="1600"/>
                    <a:pt x="127" y="1598"/>
                    <a:pt x="116" y="1598"/>
                  </a:cubicBezTo>
                  <a:cubicBezTo>
                    <a:pt x="103" y="1598"/>
                    <a:pt x="91" y="1601"/>
                    <a:pt x="80" y="1607"/>
                  </a:cubicBezTo>
                  <a:cubicBezTo>
                    <a:pt x="70" y="1614"/>
                    <a:pt x="61" y="1623"/>
                    <a:pt x="55" y="1635"/>
                  </a:cubicBezTo>
                  <a:lnTo>
                    <a:pt x="55" y="1602"/>
                  </a:lnTo>
                  <a:lnTo>
                    <a:pt x="2" y="1602"/>
                  </a:lnTo>
                  <a:lnTo>
                    <a:pt x="2" y="1842"/>
                  </a:lnTo>
                  <a:lnTo>
                    <a:pt x="61" y="1842"/>
                  </a:lnTo>
                  <a:lnTo>
                    <a:pt x="61" y="1749"/>
                  </a:lnTo>
                  <a:close/>
                  <a:moveTo>
                    <a:pt x="296" y="1598"/>
                  </a:moveTo>
                  <a:cubicBezTo>
                    <a:pt x="276" y="1598"/>
                    <a:pt x="258" y="1601"/>
                    <a:pt x="244" y="1608"/>
                  </a:cubicBezTo>
                  <a:cubicBezTo>
                    <a:pt x="229" y="1616"/>
                    <a:pt x="218" y="1626"/>
                    <a:pt x="210" y="1639"/>
                  </a:cubicBezTo>
                  <a:cubicBezTo>
                    <a:pt x="202" y="1653"/>
                    <a:pt x="198" y="1669"/>
                    <a:pt x="198" y="1688"/>
                  </a:cubicBezTo>
                  <a:cubicBezTo>
                    <a:pt x="198" y="1706"/>
                    <a:pt x="202" y="1722"/>
                    <a:pt x="210" y="1736"/>
                  </a:cubicBezTo>
                  <a:cubicBezTo>
                    <a:pt x="218" y="1749"/>
                    <a:pt x="229" y="1759"/>
                    <a:pt x="244" y="1766"/>
                  </a:cubicBezTo>
                  <a:cubicBezTo>
                    <a:pt x="258" y="1774"/>
                    <a:pt x="276" y="1777"/>
                    <a:pt x="296" y="1777"/>
                  </a:cubicBezTo>
                  <a:cubicBezTo>
                    <a:pt x="317" y="1777"/>
                    <a:pt x="335" y="1774"/>
                    <a:pt x="349" y="1766"/>
                  </a:cubicBezTo>
                  <a:cubicBezTo>
                    <a:pt x="364" y="1759"/>
                    <a:pt x="375" y="1749"/>
                    <a:pt x="383" y="1736"/>
                  </a:cubicBezTo>
                  <a:cubicBezTo>
                    <a:pt x="391" y="1722"/>
                    <a:pt x="395" y="1706"/>
                    <a:pt x="395" y="1688"/>
                  </a:cubicBezTo>
                  <a:cubicBezTo>
                    <a:pt x="395" y="1669"/>
                    <a:pt x="391" y="1653"/>
                    <a:pt x="383" y="1639"/>
                  </a:cubicBezTo>
                  <a:cubicBezTo>
                    <a:pt x="375" y="1626"/>
                    <a:pt x="364" y="1616"/>
                    <a:pt x="349" y="1608"/>
                  </a:cubicBezTo>
                  <a:cubicBezTo>
                    <a:pt x="335" y="1601"/>
                    <a:pt x="317" y="1598"/>
                    <a:pt x="296" y="1598"/>
                  </a:cubicBezTo>
                  <a:close/>
                  <a:moveTo>
                    <a:pt x="296" y="1638"/>
                  </a:moveTo>
                  <a:cubicBezTo>
                    <a:pt x="304" y="1638"/>
                    <a:pt x="310" y="1640"/>
                    <a:pt x="316" y="1644"/>
                  </a:cubicBezTo>
                  <a:cubicBezTo>
                    <a:pt x="321" y="1648"/>
                    <a:pt x="326" y="1654"/>
                    <a:pt x="329" y="1661"/>
                  </a:cubicBezTo>
                  <a:cubicBezTo>
                    <a:pt x="332" y="1668"/>
                    <a:pt x="334" y="1677"/>
                    <a:pt x="334" y="1687"/>
                  </a:cubicBezTo>
                  <a:cubicBezTo>
                    <a:pt x="334" y="1697"/>
                    <a:pt x="332" y="1706"/>
                    <a:pt x="329" y="1713"/>
                  </a:cubicBezTo>
                  <a:cubicBezTo>
                    <a:pt x="326" y="1720"/>
                    <a:pt x="321" y="1726"/>
                    <a:pt x="316" y="1730"/>
                  </a:cubicBezTo>
                  <a:cubicBezTo>
                    <a:pt x="310" y="1734"/>
                    <a:pt x="304" y="1736"/>
                    <a:pt x="296" y="1736"/>
                  </a:cubicBezTo>
                  <a:cubicBezTo>
                    <a:pt x="289" y="1736"/>
                    <a:pt x="283" y="1734"/>
                    <a:pt x="277" y="1730"/>
                  </a:cubicBezTo>
                  <a:cubicBezTo>
                    <a:pt x="272" y="1726"/>
                    <a:pt x="267" y="1720"/>
                    <a:pt x="264" y="1713"/>
                  </a:cubicBezTo>
                  <a:cubicBezTo>
                    <a:pt x="261" y="1706"/>
                    <a:pt x="259" y="1697"/>
                    <a:pt x="259" y="1687"/>
                  </a:cubicBezTo>
                  <a:cubicBezTo>
                    <a:pt x="259" y="1677"/>
                    <a:pt x="261" y="1669"/>
                    <a:pt x="264" y="1661"/>
                  </a:cubicBezTo>
                  <a:cubicBezTo>
                    <a:pt x="267" y="1654"/>
                    <a:pt x="272" y="1648"/>
                    <a:pt x="277" y="1644"/>
                  </a:cubicBezTo>
                  <a:cubicBezTo>
                    <a:pt x="283" y="1640"/>
                    <a:pt x="289" y="1638"/>
                    <a:pt x="296" y="1638"/>
                  </a:cubicBezTo>
                  <a:close/>
                  <a:moveTo>
                    <a:pt x="533" y="1491"/>
                  </a:moveTo>
                  <a:lnTo>
                    <a:pt x="533" y="1626"/>
                  </a:lnTo>
                  <a:cubicBezTo>
                    <a:pt x="527" y="1616"/>
                    <a:pt x="518" y="1609"/>
                    <a:pt x="509" y="1605"/>
                  </a:cubicBezTo>
                  <a:cubicBezTo>
                    <a:pt x="500" y="1600"/>
                    <a:pt x="489" y="1598"/>
                    <a:pt x="477" y="1598"/>
                  </a:cubicBezTo>
                  <a:cubicBezTo>
                    <a:pt x="462" y="1598"/>
                    <a:pt x="448" y="1601"/>
                    <a:pt x="437" y="1608"/>
                  </a:cubicBezTo>
                  <a:cubicBezTo>
                    <a:pt x="426" y="1615"/>
                    <a:pt x="417" y="1626"/>
                    <a:pt x="411" y="1639"/>
                  </a:cubicBezTo>
                  <a:cubicBezTo>
                    <a:pt x="405" y="1652"/>
                    <a:pt x="402" y="1667"/>
                    <a:pt x="402" y="1685"/>
                  </a:cubicBezTo>
                  <a:cubicBezTo>
                    <a:pt x="402" y="1699"/>
                    <a:pt x="403" y="1711"/>
                    <a:pt x="407" y="1723"/>
                  </a:cubicBezTo>
                  <a:cubicBezTo>
                    <a:pt x="411" y="1734"/>
                    <a:pt x="416" y="1743"/>
                    <a:pt x="423" y="1751"/>
                  </a:cubicBezTo>
                  <a:cubicBezTo>
                    <a:pt x="430" y="1759"/>
                    <a:pt x="438" y="1765"/>
                    <a:pt x="447" y="1769"/>
                  </a:cubicBezTo>
                  <a:cubicBezTo>
                    <a:pt x="456" y="1773"/>
                    <a:pt x="466" y="1776"/>
                    <a:pt x="478" y="1776"/>
                  </a:cubicBezTo>
                  <a:cubicBezTo>
                    <a:pt x="491" y="1776"/>
                    <a:pt x="503" y="1772"/>
                    <a:pt x="514" y="1766"/>
                  </a:cubicBezTo>
                  <a:cubicBezTo>
                    <a:pt x="524" y="1760"/>
                    <a:pt x="533" y="1751"/>
                    <a:pt x="539" y="1739"/>
                  </a:cubicBezTo>
                  <a:lnTo>
                    <a:pt x="539" y="1773"/>
                  </a:lnTo>
                  <a:lnTo>
                    <a:pt x="592" y="1773"/>
                  </a:lnTo>
                  <a:lnTo>
                    <a:pt x="592" y="1491"/>
                  </a:lnTo>
                  <a:lnTo>
                    <a:pt x="656" y="1491"/>
                  </a:lnTo>
                  <a:lnTo>
                    <a:pt x="533" y="1312"/>
                  </a:lnTo>
                  <a:lnTo>
                    <a:pt x="533" y="1490"/>
                  </a:lnTo>
                  <a:lnTo>
                    <a:pt x="533" y="1491"/>
                  </a:lnTo>
                  <a:close/>
                  <a:moveTo>
                    <a:pt x="496" y="1640"/>
                  </a:moveTo>
                  <a:cubicBezTo>
                    <a:pt x="503" y="1640"/>
                    <a:pt x="510" y="1642"/>
                    <a:pt x="515" y="1646"/>
                  </a:cubicBezTo>
                  <a:cubicBezTo>
                    <a:pt x="521" y="1650"/>
                    <a:pt x="525" y="1655"/>
                    <a:pt x="528" y="1662"/>
                  </a:cubicBezTo>
                  <a:cubicBezTo>
                    <a:pt x="531" y="1668"/>
                    <a:pt x="533" y="1677"/>
                    <a:pt x="533" y="1686"/>
                  </a:cubicBezTo>
                  <a:cubicBezTo>
                    <a:pt x="533" y="1696"/>
                    <a:pt x="532" y="1704"/>
                    <a:pt x="529" y="1711"/>
                  </a:cubicBezTo>
                  <a:cubicBezTo>
                    <a:pt x="526" y="1718"/>
                    <a:pt x="522" y="1723"/>
                    <a:pt x="516" y="1727"/>
                  </a:cubicBezTo>
                  <a:cubicBezTo>
                    <a:pt x="511" y="1730"/>
                    <a:pt x="504" y="1732"/>
                    <a:pt x="497" y="1732"/>
                  </a:cubicBezTo>
                  <a:cubicBezTo>
                    <a:pt x="490" y="1732"/>
                    <a:pt x="484" y="1730"/>
                    <a:pt x="478" y="1727"/>
                  </a:cubicBezTo>
                  <a:cubicBezTo>
                    <a:pt x="473" y="1723"/>
                    <a:pt x="469" y="1718"/>
                    <a:pt x="466" y="1711"/>
                  </a:cubicBezTo>
                  <a:cubicBezTo>
                    <a:pt x="463" y="1704"/>
                    <a:pt x="461" y="1696"/>
                    <a:pt x="461" y="1687"/>
                  </a:cubicBezTo>
                  <a:cubicBezTo>
                    <a:pt x="461" y="1677"/>
                    <a:pt x="463" y="1669"/>
                    <a:pt x="466" y="1662"/>
                  </a:cubicBezTo>
                  <a:cubicBezTo>
                    <a:pt x="469" y="1655"/>
                    <a:pt x="473" y="1650"/>
                    <a:pt x="478" y="1646"/>
                  </a:cubicBezTo>
                  <a:cubicBezTo>
                    <a:pt x="483" y="1642"/>
                    <a:pt x="489" y="1640"/>
                    <a:pt x="496" y="1640"/>
                  </a:cubicBezTo>
                  <a:close/>
                  <a:moveTo>
                    <a:pt x="704" y="1641"/>
                  </a:moveTo>
                  <a:cubicBezTo>
                    <a:pt x="711" y="1641"/>
                    <a:pt x="718" y="1643"/>
                    <a:pt x="723" y="1647"/>
                  </a:cubicBezTo>
                  <a:cubicBezTo>
                    <a:pt x="728" y="1651"/>
                    <a:pt x="732" y="1656"/>
                    <a:pt x="735" y="1662"/>
                  </a:cubicBezTo>
                  <a:cubicBezTo>
                    <a:pt x="738" y="1669"/>
                    <a:pt x="740" y="1677"/>
                    <a:pt x="740" y="1686"/>
                  </a:cubicBezTo>
                  <a:cubicBezTo>
                    <a:pt x="740" y="1696"/>
                    <a:pt x="738" y="1704"/>
                    <a:pt x="735" y="1711"/>
                  </a:cubicBezTo>
                  <a:cubicBezTo>
                    <a:pt x="732" y="1718"/>
                    <a:pt x="728" y="1724"/>
                    <a:pt x="722" y="1727"/>
                  </a:cubicBezTo>
                  <a:cubicBezTo>
                    <a:pt x="717" y="1731"/>
                    <a:pt x="711" y="1733"/>
                    <a:pt x="703" y="1733"/>
                  </a:cubicBezTo>
                  <a:cubicBezTo>
                    <a:pt x="696" y="1733"/>
                    <a:pt x="690" y="1731"/>
                    <a:pt x="685" y="1728"/>
                  </a:cubicBezTo>
                  <a:cubicBezTo>
                    <a:pt x="680" y="1724"/>
                    <a:pt x="675" y="1719"/>
                    <a:pt x="672" y="1712"/>
                  </a:cubicBezTo>
                  <a:cubicBezTo>
                    <a:pt x="669" y="1705"/>
                    <a:pt x="668" y="1697"/>
                    <a:pt x="668" y="1688"/>
                  </a:cubicBezTo>
                  <a:cubicBezTo>
                    <a:pt x="668" y="1678"/>
                    <a:pt x="669" y="1669"/>
                    <a:pt x="672" y="1663"/>
                  </a:cubicBezTo>
                  <a:cubicBezTo>
                    <a:pt x="675" y="1656"/>
                    <a:pt x="680" y="1651"/>
                    <a:pt x="685" y="1647"/>
                  </a:cubicBezTo>
                  <a:cubicBezTo>
                    <a:pt x="691" y="1643"/>
                    <a:pt x="697" y="1641"/>
                    <a:pt x="704" y="1641"/>
                  </a:cubicBezTo>
                  <a:close/>
                  <a:moveTo>
                    <a:pt x="668" y="1749"/>
                  </a:moveTo>
                  <a:cubicBezTo>
                    <a:pt x="675" y="1758"/>
                    <a:pt x="683" y="1766"/>
                    <a:pt x="692" y="1770"/>
                  </a:cubicBezTo>
                  <a:cubicBezTo>
                    <a:pt x="701" y="1775"/>
                    <a:pt x="712" y="1778"/>
                    <a:pt x="724" y="1778"/>
                  </a:cubicBezTo>
                  <a:cubicBezTo>
                    <a:pt x="735" y="1778"/>
                    <a:pt x="745" y="1775"/>
                    <a:pt x="754" y="1771"/>
                  </a:cubicBezTo>
                  <a:cubicBezTo>
                    <a:pt x="764" y="1767"/>
                    <a:pt x="772" y="1761"/>
                    <a:pt x="778" y="1753"/>
                  </a:cubicBezTo>
                  <a:cubicBezTo>
                    <a:pt x="785" y="1745"/>
                    <a:pt x="791" y="1735"/>
                    <a:pt x="794" y="1724"/>
                  </a:cubicBezTo>
                  <a:cubicBezTo>
                    <a:pt x="798" y="1713"/>
                    <a:pt x="800" y="1700"/>
                    <a:pt x="800" y="1687"/>
                  </a:cubicBezTo>
                  <a:cubicBezTo>
                    <a:pt x="800" y="1673"/>
                    <a:pt x="798" y="1661"/>
                    <a:pt x="794" y="1650"/>
                  </a:cubicBezTo>
                  <a:cubicBezTo>
                    <a:pt x="791" y="1639"/>
                    <a:pt x="785" y="1629"/>
                    <a:pt x="779" y="1622"/>
                  </a:cubicBezTo>
                  <a:cubicBezTo>
                    <a:pt x="772" y="1614"/>
                    <a:pt x="764" y="1608"/>
                    <a:pt x="754" y="1604"/>
                  </a:cubicBezTo>
                  <a:cubicBezTo>
                    <a:pt x="745" y="1600"/>
                    <a:pt x="735" y="1598"/>
                    <a:pt x="723" y="1598"/>
                  </a:cubicBezTo>
                  <a:cubicBezTo>
                    <a:pt x="710" y="1598"/>
                    <a:pt x="698" y="1601"/>
                    <a:pt x="688" y="1607"/>
                  </a:cubicBezTo>
                  <a:cubicBezTo>
                    <a:pt x="677" y="1614"/>
                    <a:pt x="669" y="1623"/>
                    <a:pt x="662" y="1635"/>
                  </a:cubicBezTo>
                  <a:lnTo>
                    <a:pt x="662" y="1602"/>
                  </a:lnTo>
                  <a:lnTo>
                    <a:pt x="610" y="1602"/>
                  </a:lnTo>
                  <a:lnTo>
                    <a:pt x="610" y="1842"/>
                  </a:lnTo>
                  <a:lnTo>
                    <a:pt x="668" y="1842"/>
                  </a:lnTo>
                  <a:lnTo>
                    <a:pt x="668" y="1749"/>
                  </a:lnTo>
                  <a:close/>
                  <a:moveTo>
                    <a:pt x="908" y="1598"/>
                  </a:moveTo>
                  <a:cubicBezTo>
                    <a:pt x="887" y="1598"/>
                    <a:pt x="870" y="1601"/>
                    <a:pt x="855" y="1608"/>
                  </a:cubicBezTo>
                  <a:cubicBezTo>
                    <a:pt x="841" y="1616"/>
                    <a:pt x="829" y="1626"/>
                    <a:pt x="822" y="1639"/>
                  </a:cubicBezTo>
                  <a:cubicBezTo>
                    <a:pt x="814" y="1653"/>
                    <a:pt x="810" y="1669"/>
                    <a:pt x="810" y="1688"/>
                  </a:cubicBezTo>
                  <a:cubicBezTo>
                    <a:pt x="810" y="1706"/>
                    <a:pt x="814" y="1722"/>
                    <a:pt x="822" y="1736"/>
                  </a:cubicBezTo>
                  <a:cubicBezTo>
                    <a:pt x="830" y="1749"/>
                    <a:pt x="841" y="1759"/>
                    <a:pt x="855" y="1766"/>
                  </a:cubicBezTo>
                  <a:cubicBezTo>
                    <a:pt x="870" y="1774"/>
                    <a:pt x="888" y="1777"/>
                    <a:pt x="908" y="1777"/>
                  </a:cubicBezTo>
                  <a:cubicBezTo>
                    <a:pt x="929" y="1777"/>
                    <a:pt x="946" y="1774"/>
                    <a:pt x="961" y="1766"/>
                  </a:cubicBezTo>
                  <a:cubicBezTo>
                    <a:pt x="976" y="1759"/>
                    <a:pt x="987" y="1749"/>
                    <a:pt x="995" y="1736"/>
                  </a:cubicBezTo>
                  <a:cubicBezTo>
                    <a:pt x="1002" y="1722"/>
                    <a:pt x="1006" y="1706"/>
                    <a:pt x="1006" y="1688"/>
                  </a:cubicBezTo>
                  <a:cubicBezTo>
                    <a:pt x="1006" y="1669"/>
                    <a:pt x="1002" y="1653"/>
                    <a:pt x="995" y="1639"/>
                  </a:cubicBezTo>
                  <a:cubicBezTo>
                    <a:pt x="987" y="1626"/>
                    <a:pt x="976" y="1616"/>
                    <a:pt x="961" y="1608"/>
                  </a:cubicBezTo>
                  <a:cubicBezTo>
                    <a:pt x="946" y="1601"/>
                    <a:pt x="929" y="1598"/>
                    <a:pt x="908" y="1598"/>
                  </a:cubicBezTo>
                  <a:close/>
                  <a:moveTo>
                    <a:pt x="908" y="1638"/>
                  </a:moveTo>
                  <a:cubicBezTo>
                    <a:pt x="915" y="1638"/>
                    <a:pt x="922" y="1640"/>
                    <a:pt x="927" y="1644"/>
                  </a:cubicBezTo>
                  <a:cubicBezTo>
                    <a:pt x="933" y="1648"/>
                    <a:pt x="937" y="1654"/>
                    <a:pt x="941" y="1661"/>
                  </a:cubicBezTo>
                  <a:cubicBezTo>
                    <a:pt x="944" y="1668"/>
                    <a:pt x="945" y="1677"/>
                    <a:pt x="945" y="1687"/>
                  </a:cubicBezTo>
                  <a:cubicBezTo>
                    <a:pt x="945" y="1697"/>
                    <a:pt x="944" y="1706"/>
                    <a:pt x="941" y="1713"/>
                  </a:cubicBezTo>
                  <a:cubicBezTo>
                    <a:pt x="937" y="1720"/>
                    <a:pt x="933" y="1726"/>
                    <a:pt x="927" y="1730"/>
                  </a:cubicBezTo>
                  <a:cubicBezTo>
                    <a:pt x="922" y="1734"/>
                    <a:pt x="915" y="1736"/>
                    <a:pt x="908" y="1736"/>
                  </a:cubicBezTo>
                  <a:cubicBezTo>
                    <a:pt x="901" y="1736"/>
                    <a:pt x="895" y="1734"/>
                    <a:pt x="889" y="1730"/>
                  </a:cubicBezTo>
                  <a:cubicBezTo>
                    <a:pt x="883" y="1726"/>
                    <a:pt x="879" y="1720"/>
                    <a:pt x="876" y="1713"/>
                  </a:cubicBezTo>
                  <a:cubicBezTo>
                    <a:pt x="873" y="1706"/>
                    <a:pt x="871" y="1697"/>
                    <a:pt x="871" y="1687"/>
                  </a:cubicBezTo>
                  <a:cubicBezTo>
                    <a:pt x="871" y="1677"/>
                    <a:pt x="873" y="1669"/>
                    <a:pt x="876" y="1661"/>
                  </a:cubicBezTo>
                  <a:cubicBezTo>
                    <a:pt x="879" y="1654"/>
                    <a:pt x="883" y="1648"/>
                    <a:pt x="889" y="1644"/>
                  </a:cubicBezTo>
                  <a:cubicBezTo>
                    <a:pt x="894" y="1640"/>
                    <a:pt x="901" y="1638"/>
                    <a:pt x="908" y="1638"/>
                  </a:cubicBezTo>
                  <a:close/>
                  <a:moveTo>
                    <a:pt x="1140" y="1600"/>
                  </a:moveTo>
                  <a:cubicBezTo>
                    <a:pt x="1137" y="1599"/>
                    <a:pt x="1134" y="1599"/>
                    <a:pt x="1131" y="1598"/>
                  </a:cubicBezTo>
                  <a:cubicBezTo>
                    <a:pt x="1128" y="1598"/>
                    <a:pt x="1125" y="1598"/>
                    <a:pt x="1123" y="1598"/>
                  </a:cubicBezTo>
                  <a:cubicBezTo>
                    <a:pt x="1111" y="1598"/>
                    <a:pt x="1101" y="1601"/>
                    <a:pt x="1092" y="1607"/>
                  </a:cubicBezTo>
                  <a:cubicBezTo>
                    <a:pt x="1084" y="1613"/>
                    <a:pt x="1076" y="1622"/>
                    <a:pt x="1071" y="1635"/>
                  </a:cubicBezTo>
                  <a:lnTo>
                    <a:pt x="1071" y="1602"/>
                  </a:lnTo>
                  <a:lnTo>
                    <a:pt x="1018" y="1602"/>
                  </a:lnTo>
                  <a:lnTo>
                    <a:pt x="1018" y="1773"/>
                  </a:lnTo>
                  <a:lnTo>
                    <a:pt x="1077" y="1773"/>
                  </a:lnTo>
                  <a:lnTo>
                    <a:pt x="1077" y="1700"/>
                  </a:lnTo>
                  <a:cubicBezTo>
                    <a:pt x="1077" y="1683"/>
                    <a:pt x="1080" y="1669"/>
                    <a:pt x="1088" y="1660"/>
                  </a:cubicBezTo>
                  <a:cubicBezTo>
                    <a:pt x="1095" y="1652"/>
                    <a:pt x="1105" y="1647"/>
                    <a:pt x="1119" y="1647"/>
                  </a:cubicBezTo>
                  <a:cubicBezTo>
                    <a:pt x="1122" y="1647"/>
                    <a:pt x="1125" y="1647"/>
                    <a:pt x="1129" y="1648"/>
                  </a:cubicBezTo>
                  <a:cubicBezTo>
                    <a:pt x="1132" y="1648"/>
                    <a:pt x="1134" y="1649"/>
                    <a:pt x="1137" y="1650"/>
                  </a:cubicBezTo>
                  <a:lnTo>
                    <a:pt x="1140" y="1600"/>
                  </a:lnTo>
                  <a:close/>
                  <a:moveTo>
                    <a:pt x="1300" y="1684"/>
                  </a:moveTo>
                  <a:cubicBezTo>
                    <a:pt x="1300" y="1664"/>
                    <a:pt x="1297" y="1648"/>
                    <a:pt x="1291" y="1635"/>
                  </a:cubicBezTo>
                  <a:cubicBezTo>
                    <a:pt x="1286" y="1622"/>
                    <a:pt x="1277" y="1613"/>
                    <a:pt x="1265" y="1607"/>
                  </a:cubicBezTo>
                  <a:cubicBezTo>
                    <a:pt x="1253" y="1600"/>
                    <a:pt x="1237" y="1597"/>
                    <a:pt x="1219" y="1597"/>
                  </a:cubicBezTo>
                  <a:cubicBezTo>
                    <a:pt x="1206" y="1597"/>
                    <a:pt x="1194" y="1598"/>
                    <a:pt x="1183" y="1600"/>
                  </a:cubicBezTo>
                  <a:cubicBezTo>
                    <a:pt x="1172" y="1602"/>
                    <a:pt x="1161" y="1605"/>
                    <a:pt x="1151" y="1609"/>
                  </a:cubicBezTo>
                  <a:lnTo>
                    <a:pt x="1152" y="1648"/>
                  </a:lnTo>
                  <a:cubicBezTo>
                    <a:pt x="1162" y="1643"/>
                    <a:pt x="1172" y="1640"/>
                    <a:pt x="1180" y="1637"/>
                  </a:cubicBezTo>
                  <a:cubicBezTo>
                    <a:pt x="1188" y="1635"/>
                    <a:pt x="1196" y="1634"/>
                    <a:pt x="1203" y="1634"/>
                  </a:cubicBezTo>
                  <a:cubicBezTo>
                    <a:pt x="1216" y="1634"/>
                    <a:pt x="1227" y="1636"/>
                    <a:pt x="1234" y="1641"/>
                  </a:cubicBezTo>
                  <a:cubicBezTo>
                    <a:pt x="1241" y="1646"/>
                    <a:pt x="1245" y="1653"/>
                    <a:pt x="1245" y="1663"/>
                  </a:cubicBezTo>
                  <a:lnTo>
                    <a:pt x="1245" y="1665"/>
                  </a:lnTo>
                  <a:lnTo>
                    <a:pt x="1222" y="1665"/>
                  </a:lnTo>
                  <a:cubicBezTo>
                    <a:pt x="1191" y="1665"/>
                    <a:pt x="1168" y="1669"/>
                    <a:pt x="1153" y="1679"/>
                  </a:cubicBezTo>
                  <a:cubicBezTo>
                    <a:pt x="1138" y="1688"/>
                    <a:pt x="1130" y="1702"/>
                    <a:pt x="1130" y="1721"/>
                  </a:cubicBezTo>
                  <a:cubicBezTo>
                    <a:pt x="1130" y="1732"/>
                    <a:pt x="1133" y="1741"/>
                    <a:pt x="1137" y="1749"/>
                  </a:cubicBezTo>
                  <a:cubicBezTo>
                    <a:pt x="1142" y="1757"/>
                    <a:pt x="1148" y="1764"/>
                    <a:pt x="1157" y="1768"/>
                  </a:cubicBezTo>
                  <a:cubicBezTo>
                    <a:pt x="1165" y="1773"/>
                    <a:pt x="1175" y="1775"/>
                    <a:pt x="1187" y="1775"/>
                  </a:cubicBezTo>
                  <a:cubicBezTo>
                    <a:pt x="1201" y="1775"/>
                    <a:pt x="1212" y="1773"/>
                    <a:pt x="1222" y="1768"/>
                  </a:cubicBezTo>
                  <a:cubicBezTo>
                    <a:pt x="1232" y="1764"/>
                    <a:pt x="1240" y="1756"/>
                    <a:pt x="1248" y="1746"/>
                  </a:cubicBezTo>
                  <a:lnTo>
                    <a:pt x="1249" y="1773"/>
                  </a:lnTo>
                  <a:lnTo>
                    <a:pt x="1300" y="1773"/>
                  </a:lnTo>
                  <a:lnTo>
                    <a:pt x="1300" y="1684"/>
                  </a:lnTo>
                  <a:close/>
                  <a:moveTo>
                    <a:pt x="1235" y="1695"/>
                  </a:moveTo>
                  <a:lnTo>
                    <a:pt x="1245" y="1695"/>
                  </a:lnTo>
                  <a:lnTo>
                    <a:pt x="1245" y="1700"/>
                  </a:lnTo>
                  <a:cubicBezTo>
                    <a:pt x="1245" y="1708"/>
                    <a:pt x="1243" y="1715"/>
                    <a:pt x="1240" y="1721"/>
                  </a:cubicBezTo>
                  <a:cubicBezTo>
                    <a:pt x="1237" y="1726"/>
                    <a:pt x="1232" y="1731"/>
                    <a:pt x="1227" y="1734"/>
                  </a:cubicBezTo>
                  <a:cubicBezTo>
                    <a:pt x="1221" y="1737"/>
                    <a:pt x="1215" y="1739"/>
                    <a:pt x="1208" y="1739"/>
                  </a:cubicBezTo>
                  <a:cubicBezTo>
                    <a:pt x="1204" y="1739"/>
                    <a:pt x="1200" y="1738"/>
                    <a:pt x="1197" y="1736"/>
                  </a:cubicBezTo>
                  <a:cubicBezTo>
                    <a:pt x="1193" y="1734"/>
                    <a:pt x="1191" y="1732"/>
                    <a:pt x="1189" y="1729"/>
                  </a:cubicBezTo>
                  <a:cubicBezTo>
                    <a:pt x="1187" y="1726"/>
                    <a:pt x="1186" y="1723"/>
                    <a:pt x="1186" y="1719"/>
                  </a:cubicBezTo>
                  <a:cubicBezTo>
                    <a:pt x="1186" y="1713"/>
                    <a:pt x="1188" y="1708"/>
                    <a:pt x="1191" y="1705"/>
                  </a:cubicBezTo>
                  <a:cubicBezTo>
                    <a:pt x="1195" y="1702"/>
                    <a:pt x="1200" y="1699"/>
                    <a:pt x="1207" y="1697"/>
                  </a:cubicBezTo>
                  <a:cubicBezTo>
                    <a:pt x="1215" y="1696"/>
                    <a:pt x="1224" y="1695"/>
                    <a:pt x="1235" y="1695"/>
                  </a:cubicBezTo>
                  <a:close/>
                  <a:moveTo>
                    <a:pt x="856" y="1491"/>
                  </a:moveTo>
                  <a:lnTo>
                    <a:pt x="1065" y="1491"/>
                  </a:lnTo>
                  <a:lnTo>
                    <a:pt x="1038" y="1412"/>
                  </a:lnTo>
                  <a:lnTo>
                    <a:pt x="884" y="1412"/>
                  </a:lnTo>
                  <a:lnTo>
                    <a:pt x="856" y="1491"/>
                  </a:lnTo>
                  <a:close/>
                  <a:moveTo>
                    <a:pt x="1294" y="1491"/>
                  </a:moveTo>
                  <a:lnTo>
                    <a:pt x="1491" y="1491"/>
                  </a:lnTo>
                  <a:lnTo>
                    <a:pt x="1491" y="1260"/>
                  </a:lnTo>
                  <a:cubicBezTo>
                    <a:pt x="1486" y="1287"/>
                    <a:pt x="1474" y="1308"/>
                    <a:pt x="1455" y="1324"/>
                  </a:cubicBezTo>
                  <a:cubicBezTo>
                    <a:pt x="1429" y="1346"/>
                    <a:pt x="1390" y="1358"/>
                    <a:pt x="1339" y="1358"/>
                  </a:cubicBezTo>
                  <a:lnTo>
                    <a:pt x="1294" y="1358"/>
                  </a:lnTo>
                  <a:lnTo>
                    <a:pt x="1294" y="1491"/>
                  </a:lnTo>
                  <a:close/>
                  <a:moveTo>
                    <a:pt x="963" y="1189"/>
                  </a:moveTo>
                  <a:lnTo>
                    <a:pt x="1013" y="1337"/>
                  </a:lnTo>
                  <a:lnTo>
                    <a:pt x="911" y="1337"/>
                  </a:lnTo>
                  <a:lnTo>
                    <a:pt x="963" y="1189"/>
                  </a:lnTo>
                  <a:close/>
                  <a:moveTo>
                    <a:pt x="1294" y="1172"/>
                  </a:moveTo>
                  <a:lnTo>
                    <a:pt x="1323" y="1172"/>
                  </a:lnTo>
                  <a:cubicBezTo>
                    <a:pt x="1344" y="1172"/>
                    <a:pt x="1359" y="1177"/>
                    <a:pt x="1370" y="1187"/>
                  </a:cubicBezTo>
                  <a:cubicBezTo>
                    <a:pt x="1381" y="1197"/>
                    <a:pt x="1386" y="1212"/>
                    <a:pt x="1386" y="1231"/>
                  </a:cubicBezTo>
                  <a:cubicBezTo>
                    <a:pt x="1386" y="1250"/>
                    <a:pt x="1381" y="1263"/>
                    <a:pt x="1370" y="1273"/>
                  </a:cubicBezTo>
                  <a:cubicBezTo>
                    <a:pt x="1359" y="1282"/>
                    <a:pt x="1343" y="1287"/>
                    <a:pt x="1322" y="1287"/>
                  </a:cubicBezTo>
                  <a:lnTo>
                    <a:pt x="1294" y="1287"/>
                  </a:lnTo>
                  <a:lnTo>
                    <a:pt x="1294" y="1172"/>
                  </a:lnTo>
                  <a:close/>
                  <a:moveTo>
                    <a:pt x="348" y="176"/>
                  </a:moveTo>
                  <a:cubicBezTo>
                    <a:pt x="348" y="108"/>
                    <a:pt x="337" y="48"/>
                    <a:pt x="316" y="0"/>
                  </a:cubicBezTo>
                  <a:lnTo>
                    <a:pt x="0" y="0"/>
                  </a:lnTo>
                  <a:lnTo>
                    <a:pt x="0" y="452"/>
                  </a:lnTo>
                  <a:cubicBezTo>
                    <a:pt x="33" y="472"/>
                    <a:pt x="70" y="483"/>
                    <a:pt x="113" y="483"/>
                  </a:cubicBezTo>
                  <a:cubicBezTo>
                    <a:pt x="254" y="483"/>
                    <a:pt x="348" y="360"/>
                    <a:pt x="348" y="176"/>
                  </a:cubicBezTo>
                  <a:close/>
                </a:path>
              </a:pathLst>
            </a:custGeom>
            <a:solidFill>
              <a:srgbClr val="4F60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  <p:sp>
          <p:nvSpPr>
            <p:cNvPr id="12" name="Freeform 7"/>
            <p:cNvSpPr>
              <a:spLocks noEditPoints="1"/>
            </p:cNvSpPr>
            <p:nvPr userDrawn="1"/>
          </p:nvSpPr>
          <p:spPr bwMode="auto">
            <a:xfrm>
              <a:off x="442913" y="665163"/>
              <a:ext cx="393700" cy="144463"/>
            </a:xfrm>
            <a:custGeom>
              <a:avLst/>
              <a:gdLst>
                <a:gd name="T0" fmla="*/ 0 w 1064"/>
                <a:gd name="T1" fmla="*/ 391 h 391"/>
                <a:gd name="T2" fmla="*/ 106 w 1064"/>
                <a:gd name="T3" fmla="*/ 391 h 391"/>
                <a:gd name="T4" fmla="*/ 106 w 1064"/>
                <a:gd name="T5" fmla="*/ 212 h 391"/>
                <a:gd name="T6" fmla="*/ 229 w 1064"/>
                <a:gd name="T7" fmla="*/ 391 h 391"/>
                <a:gd name="T8" fmla="*/ 429 w 1064"/>
                <a:gd name="T9" fmla="*/ 391 h 391"/>
                <a:gd name="T10" fmla="*/ 457 w 1064"/>
                <a:gd name="T11" fmla="*/ 312 h 391"/>
                <a:gd name="T12" fmla="*/ 611 w 1064"/>
                <a:gd name="T13" fmla="*/ 312 h 391"/>
                <a:gd name="T14" fmla="*/ 638 w 1064"/>
                <a:gd name="T15" fmla="*/ 391 h 391"/>
                <a:gd name="T16" fmla="*/ 752 w 1064"/>
                <a:gd name="T17" fmla="*/ 391 h 391"/>
                <a:gd name="T18" fmla="*/ 602 w 1064"/>
                <a:gd name="T19" fmla="*/ 0 h 391"/>
                <a:gd name="T20" fmla="*/ 474 w 1064"/>
                <a:gd name="T21" fmla="*/ 0 h 391"/>
                <a:gd name="T22" fmla="*/ 336 w 1064"/>
                <a:gd name="T23" fmla="*/ 358 h 391"/>
                <a:gd name="T24" fmla="*/ 203 w 1064"/>
                <a:gd name="T25" fmla="*/ 182 h 391"/>
                <a:gd name="T26" fmla="*/ 350 w 1064"/>
                <a:gd name="T27" fmla="*/ 0 h 391"/>
                <a:gd name="T28" fmla="*/ 230 w 1064"/>
                <a:gd name="T29" fmla="*/ 0 h 391"/>
                <a:gd name="T30" fmla="*/ 106 w 1064"/>
                <a:gd name="T31" fmla="*/ 171 h 391"/>
                <a:gd name="T32" fmla="*/ 106 w 1064"/>
                <a:gd name="T33" fmla="*/ 0 h 391"/>
                <a:gd name="T34" fmla="*/ 0 w 1064"/>
                <a:gd name="T35" fmla="*/ 0 h 391"/>
                <a:gd name="T36" fmla="*/ 0 w 1064"/>
                <a:gd name="T37" fmla="*/ 391 h 391"/>
                <a:gd name="T38" fmla="*/ 760 w 1064"/>
                <a:gd name="T39" fmla="*/ 391 h 391"/>
                <a:gd name="T40" fmla="*/ 867 w 1064"/>
                <a:gd name="T41" fmla="*/ 391 h 391"/>
                <a:gd name="T42" fmla="*/ 867 w 1064"/>
                <a:gd name="T43" fmla="*/ 258 h 391"/>
                <a:gd name="T44" fmla="*/ 912 w 1064"/>
                <a:gd name="T45" fmla="*/ 258 h 391"/>
                <a:gd name="T46" fmla="*/ 1028 w 1064"/>
                <a:gd name="T47" fmla="*/ 224 h 391"/>
                <a:gd name="T48" fmla="*/ 1064 w 1064"/>
                <a:gd name="T49" fmla="*/ 160 h 391"/>
                <a:gd name="T50" fmla="*/ 1064 w 1064"/>
                <a:gd name="T51" fmla="*/ 92 h 391"/>
                <a:gd name="T52" fmla="*/ 1049 w 1064"/>
                <a:gd name="T53" fmla="*/ 55 h 391"/>
                <a:gd name="T54" fmla="*/ 995 w 1064"/>
                <a:gd name="T55" fmla="*/ 14 h 391"/>
                <a:gd name="T56" fmla="*/ 903 w 1064"/>
                <a:gd name="T57" fmla="*/ 0 h 391"/>
                <a:gd name="T58" fmla="*/ 760 w 1064"/>
                <a:gd name="T59" fmla="*/ 0 h 391"/>
                <a:gd name="T60" fmla="*/ 760 w 1064"/>
                <a:gd name="T61" fmla="*/ 391 h 391"/>
                <a:gd name="T62" fmla="*/ 536 w 1064"/>
                <a:gd name="T63" fmla="*/ 89 h 391"/>
                <a:gd name="T64" fmla="*/ 586 w 1064"/>
                <a:gd name="T65" fmla="*/ 237 h 391"/>
                <a:gd name="T66" fmla="*/ 484 w 1064"/>
                <a:gd name="T67" fmla="*/ 237 h 391"/>
                <a:gd name="T68" fmla="*/ 536 w 1064"/>
                <a:gd name="T69" fmla="*/ 89 h 391"/>
                <a:gd name="T70" fmla="*/ 867 w 1064"/>
                <a:gd name="T71" fmla="*/ 72 h 391"/>
                <a:gd name="T72" fmla="*/ 896 w 1064"/>
                <a:gd name="T73" fmla="*/ 72 h 391"/>
                <a:gd name="T74" fmla="*/ 943 w 1064"/>
                <a:gd name="T75" fmla="*/ 87 h 391"/>
                <a:gd name="T76" fmla="*/ 959 w 1064"/>
                <a:gd name="T77" fmla="*/ 131 h 391"/>
                <a:gd name="T78" fmla="*/ 943 w 1064"/>
                <a:gd name="T79" fmla="*/ 173 h 391"/>
                <a:gd name="T80" fmla="*/ 895 w 1064"/>
                <a:gd name="T81" fmla="*/ 187 h 391"/>
                <a:gd name="T82" fmla="*/ 867 w 1064"/>
                <a:gd name="T83" fmla="*/ 187 h 391"/>
                <a:gd name="T84" fmla="*/ 867 w 1064"/>
                <a:gd name="T85" fmla="*/ 72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64" h="391">
                  <a:moveTo>
                    <a:pt x="0" y="391"/>
                  </a:moveTo>
                  <a:lnTo>
                    <a:pt x="106" y="391"/>
                  </a:lnTo>
                  <a:lnTo>
                    <a:pt x="106" y="212"/>
                  </a:lnTo>
                  <a:lnTo>
                    <a:pt x="229" y="391"/>
                  </a:lnTo>
                  <a:lnTo>
                    <a:pt x="429" y="391"/>
                  </a:lnTo>
                  <a:lnTo>
                    <a:pt x="457" y="312"/>
                  </a:lnTo>
                  <a:lnTo>
                    <a:pt x="611" y="312"/>
                  </a:lnTo>
                  <a:lnTo>
                    <a:pt x="638" y="391"/>
                  </a:lnTo>
                  <a:lnTo>
                    <a:pt x="752" y="391"/>
                  </a:lnTo>
                  <a:lnTo>
                    <a:pt x="602" y="0"/>
                  </a:lnTo>
                  <a:lnTo>
                    <a:pt x="474" y="0"/>
                  </a:lnTo>
                  <a:lnTo>
                    <a:pt x="336" y="358"/>
                  </a:lnTo>
                  <a:lnTo>
                    <a:pt x="203" y="182"/>
                  </a:lnTo>
                  <a:lnTo>
                    <a:pt x="350" y="0"/>
                  </a:lnTo>
                  <a:lnTo>
                    <a:pt x="230" y="0"/>
                  </a:lnTo>
                  <a:lnTo>
                    <a:pt x="106" y="171"/>
                  </a:lnTo>
                  <a:lnTo>
                    <a:pt x="106" y="0"/>
                  </a:lnTo>
                  <a:lnTo>
                    <a:pt x="0" y="0"/>
                  </a:lnTo>
                  <a:lnTo>
                    <a:pt x="0" y="391"/>
                  </a:lnTo>
                  <a:close/>
                  <a:moveTo>
                    <a:pt x="760" y="391"/>
                  </a:moveTo>
                  <a:lnTo>
                    <a:pt x="867" y="391"/>
                  </a:lnTo>
                  <a:lnTo>
                    <a:pt x="867" y="258"/>
                  </a:lnTo>
                  <a:lnTo>
                    <a:pt x="912" y="258"/>
                  </a:lnTo>
                  <a:cubicBezTo>
                    <a:pt x="963" y="258"/>
                    <a:pt x="1002" y="246"/>
                    <a:pt x="1028" y="224"/>
                  </a:cubicBezTo>
                  <a:cubicBezTo>
                    <a:pt x="1047" y="208"/>
                    <a:pt x="1059" y="187"/>
                    <a:pt x="1064" y="160"/>
                  </a:cubicBezTo>
                  <a:lnTo>
                    <a:pt x="1064" y="92"/>
                  </a:lnTo>
                  <a:cubicBezTo>
                    <a:pt x="1061" y="78"/>
                    <a:pt x="1056" y="66"/>
                    <a:pt x="1049" y="55"/>
                  </a:cubicBezTo>
                  <a:cubicBezTo>
                    <a:pt x="1037" y="37"/>
                    <a:pt x="1019" y="23"/>
                    <a:pt x="995" y="14"/>
                  </a:cubicBezTo>
                  <a:cubicBezTo>
                    <a:pt x="970" y="5"/>
                    <a:pt x="940" y="0"/>
                    <a:pt x="903" y="0"/>
                  </a:cubicBezTo>
                  <a:lnTo>
                    <a:pt x="760" y="0"/>
                  </a:lnTo>
                  <a:lnTo>
                    <a:pt x="760" y="391"/>
                  </a:lnTo>
                  <a:close/>
                  <a:moveTo>
                    <a:pt x="536" y="89"/>
                  </a:moveTo>
                  <a:lnTo>
                    <a:pt x="586" y="237"/>
                  </a:lnTo>
                  <a:lnTo>
                    <a:pt x="484" y="237"/>
                  </a:lnTo>
                  <a:lnTo>
                    <a:pt x="536" y="89"/>
                  </a:lnTo>
                  <a:close/>
                  <a:moveTo>
                    <a:pt x="867" y="72"/>
                  </a:moveTo>
                  <a:lnTo>
                    <a:pt x="896" y="72"/>
                  </a:lnTo>
                  <a:cubicBezTo>
                    <a:pt x="917" y="72"/>
                    <a:pt x="932" y="77"/>
                    <a:pt x="943" y="87"/>
                  </a:cubicBezTo>
                  <a:cubicBezTo>
                    <a:pt x="954" y="97"/>
                    <a:pt x="959" y="112"/>
                    <a:pt x="959" y="131"/>
                  </a:cubicBezTo>
                  <a:cubicBezTo>
                    <a:pt x="959" y="150"/>
                    <a:pt x="954" y="163"/>
                    <a:pt x="943" y="173"/>
                  </a:cubicBezTo>
                  <a:cubicBezTo>
                    <a:pt x="932" y="182"/>
                    <a:pt x="916" y="187"/>
                    <a:pt x="895" y="187"/>
                  </a:cubicBezTo>
                  <a:lnTo>
                    <a:pt x="867" y="187"/>
                  </a:lnTo>
                  <a:lnTo>
                    <a:pt x="867" y="72"/>
                  </a:lnTo>
                  <a:close/>
                </a:path>
              </a:pathLst>
            </a:custGeom>
            <a:solidFill>
              <a:srgbClr val="F0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350"/>
            </a:p>
          </p:txBody>
        </p:sp>
      </p:grpSp>
    </p:spTree>
    <p:extLst>
      <p:ext uri="{BB962C8B-B14F-4D97-AF65-F5344CB8AC3E}">
        <p14:creationId xmlns:p14="http://schemas.microsoft.com/office/powerpoint/2010/main" val="104795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919869-1D4F-4317-B763-9C5C7067888F}" type="datetimeFigureOut">
              <a:rPr lang="cs-CZ" smtClean="0"/>
              <a:t>22.6.2016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2F81AE-1528-460F-9151-EDF34664987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440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aterina.lechtenberkova@nuv.cz" TargetMode="External"/><Relationship Id="rId2" Type="http://schemas.openxmlformats.org/officeDocument/2006/relationships/hyperlink" Target="mailto:lukas.hula@nuv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veronika.cizkova@nuv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b="1" dirty="0"/>
              <a:t>Podnikavost P-KAP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365000"/>
            <a:ext cx="6858000" cy="892800"/>
          </a:xfrm>
        </p:spPr>
        <p:txBody>
          <a:bodyPr/>
          <a:lstStyle/>
          <a:p>
            <a:pPr algn="r"/>
            <a:r>
              <a:rPr lang="cs-CZ" dirty="0" smtClean="0"/>
              <a:t>Ing. Lukáš </a:t>
            </a:r>
            <a:r>
              <a:rPr lang="cs-CZ" dirty="0"/>
              <a:t>Hula</a:t>
            </a:r>
          </a:p>
        </p:txBody>
      </p:sp>
    </p:spTree>
    <p:extLst>
      <p:ext uri="{BB962C8B-B14F-4D97-AF65-F5344CB8AC3E}">
        <p14:creationId xmlns:p14="http://schemas.microsoft.com/office/powerpoint/2010/main" val="33002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629000"/>
            <a:ext cx="9144000" cy="1152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cs-CZ" sz="6000" dirty="0"/>
              <a:t>Děkuji za </a:t>
            </a:r>
            <a:r>
              <a:rPr lang="cs-CZ" sz="6000" dirty="0" smtClean="0"/>
              <a:t>pozornost</a:t>
            </a:r>
            <a:endParaRPr lang="cs-CZ" sz="6000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3708000" y="3501000"/>
            <a:ext cx="1224000" cy="115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altLang="cs-CZ" sz="9600" b="1" dirty="0">
                <a:sym typeface="Wingdings" panose="05000000000000000000" pitchFamily="2" charset="2"/>
              </a:rPr>
              <a:t></a:t>
            </a:r>
            <a:endParaRPr lang="cs-CZ" altLang="cs-CZ" sz="9600" b="1" dirty="0"/>
          </a:p>
        </p:txBody>
      </p:sp>
    </p:spTree>
    <p:extLst>
      <p:ext uri="{BB962C8B-B14F-4D97-AF65-F5344CB8AC3E}">
        <p14:creationId xmlns:p14="http://schemas.microsoft.com/office/powerpoint/2010/main" val="225353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31350" cy="5328000"/>
          </a:xfrm>
        </p:spPr>
        <p:txBody>
          <a:bodyPr>
            <a:normAutofit/>
          </a:bodyPr>
          <a:lstStyle/>
          <a:p>
            <a:pPr>
              <a:spcAft>
                <a:spcPts val="4200"/>
              </a:spcAft>
            </a:pPr>
            <a:r>
              <a:rPr lang="cs-CZ" dirty="0"/>
              <a:t>Žáci, kteří prošli podnikatelským </a:t>
            </a:r>
            <a:r>
              <a:rPr lang="cs-CZ" dirty="0" smtClean="0"/>
              <a:t>vzděláváním, </a:t>
            </a:r>
            <a:r>
              <a:rPr lang="cs-CZ" dirty="0"/>
              <a:t>mají </a:t>
            </a:r>
            <a:r>
              <a:rPr lang="cs-CZ" dirty="0" smtClean="0"/>
              <a:t>3 až </a:t>
            </a:r>
            <a:r>
              <a:rPr lang="cs-CZ" dirty="0"/>
              <a:t>6x vyšší pravděpodobnost, že budou </a:t>
            </a:r>
            <a:r>
              <a:rPr lang="cs-CZ" dirty="0" smtClean="0"/>
              <a:t>podnikat</a:t>
            </a:r>
            <a:endParaRPr lang="cs-CZ" dirty="0"/>
          </a:p>
          <a:p>
            <a:pPr>
              <a:spcAft>
                <a:spcPts val="4200"/>
              </a:spcAft>
            </a:pPr>
            <a:r>
              <a:rPr lang="cs-CZ" dirty="0"/>
              <a:t>Zkušenost učitelů s podnikáním</a:t>
            </a:r>
          </a:p>
          <a:p>
            <a:pPr>
              <a:spcAft>
                <a:spcPts val="1200"/>
              </a:spcAft>
            </a:pPr>
            <a:r>
              <a:rPr lang="cs-CZ" dirty="0"/>
              <a:t>2 hlavní rysy učitele podporujícího kreativitu a podnikavost?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Ukazuje ekonomické aspekty probírané látky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Je spíše koučem než učitelem</a:t>
            </a:r>
          </a:p>
        </p:txBody>
      </p:sp>
    </p:spTree>
    <p:extLst>
      <p:ext uri="{BB962C8B-B14F-4D97-AF65-F5344CB8AC3E}">
        <p14:creationId xmlns:p14="http://schemas.microsoft.com/office/powerpoint/2010/main" val="379230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Zástupný symbol pro obsah 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000" y="1269000"/>
            <a:ext cx="7886700" cy="489129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00" y="261000"/>
            <a:ext cx="8532000" cy="304826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4087350" y="3453037"/>
            <a:ext cx="7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Žák</a:t>
            </a:r>
            <a:endParaRPr lang="cs-CZ" sz="28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28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cs-CZ" b="1" dirty="0"/>
              <a:t>Výchova k podnikavosti v projektech v ČR</a:t>
            </a:r>
          </a:p>
          <a:p>
            <a:pPr lvl="1">
              <a:spcAft>
                <a:spcPts val="1800"/>
              </a:spcAft>
            </a:pPr>
            <a:r>
              <a:rPr lang="cs-CZ" dirty="0"/>
              <a:t>Projekty z OP VK, výzva č. 54</a:t>
            </a:r>
          </a:p>
          <a:p>
            <a:pPr lvl="1">
              <a:spcAft>
                <a:spcPts val="1800"/>
              </a:spcAft>
            </a:pPr>
            <a:r>
              <a:rPr lang="cs-CZ" dirty="0"/>
              <a:t>Junior </a:t>
            </a:r>
            <a:r>
              <a:rPr lang="cs-CZ" dirty="0" err="1"/>
              <a:t>Achievement</a:t>
            </a:r>
            <a:endParaRPr lang="cs-CZ" dirty="0"/>
          </a:p>
          <a:p>
            <a:pPr lvl="1">
              <a:spcAft>
                <a:spcPts val="3600"/>
              </a:spcAft>
            </a:pPr>
            <a:r>
              <a:rPr lang="cs-CZ" dirty="0"/>
              <a:t>Centrum fiktivních </a:t>
            </a:r>
            <a:r>
              <a:rPr lang="cs-CZ" dirty="0" smtClean="0"/>
              <a:t>firem</a:t>
            </a:r>
          </a:p>
          <a:p>
            <a:pPr>
              <a:spcAft>
                <a:spcPts val="1800"/>
              </a:spcAft>
            </a:pPr>
            <a:r>
              <a:rPr lang="cs-CZ" b="1" dirty="0" smtClean="0"/>
              <a:t>Aktivity </a:t>
            </a:r>
            <a:r>
              <a:rPr lang="cs-CZ" b="1" dirty="0"/>
              <a:t>na školách</a:t>
            </a:r>
          </a:p>
          <a:p>
            <a:pPr lvl="1">
              <a:spcAft>
                <a:spcPts val="1800"/>
              </a:spcAft>
            </a:pPr>
            <a:r>
              <a:rPr lang="cs-CZ" dirty="0"/>
              <a:t>Ekonomická cvičení</a:t>
            </a:r>
          </a:p>
          <a:p>
            <a:pPr lvl="1">
              <a:spcAft>
                <a:spcPts val="1800"/>
              </a:spcAft>
            </a:pPr>
            <a:r>
              <a:rPr lang="cs-CZ" dirty="0" smtClean="0"/>
              <a:t>Cvičná kancelář</a:t>
            </a:r>
            <a:endParaRPr lang="cs-CZ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291" y="333000"/>
            <a:ext cx="8047417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42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cs-CZ" b="1" dirty="0"/>
              <a:t>Výuková metoda, která rozvíjí kompetenci k pracovnímu uplatnění a podnikatelským aktivitám a především: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Samostatnost a pocit zodpovědnosti za vlastní práci 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Schopnost orientovat se v hospodářské praxi a pohotově reagovat 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Aplikovat teoretické vědomosti při řešení praktických úloh v jednotlivých odděleních firmy 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Schopnost komunikace, spolupráce a prezentace výsledků </a:t>
            </a:r>
          </a:p>
          <a:p>
            <a:pPr lvl="1">
              <a:spcAft>
                <a:spcPts val="1200"/>
              </a:spcAft>
            </a:pPr>
            <a:r>
              <a:rPr lang="cs-CZ" dirty="0"/>
              <a:t>Jazykové znalosti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000" y="405000"/>
            <a:ext cx="8047417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07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r>
              <a:rPr lang="cs-CZ" sz="2400" dirty="0"/>
              <a:t>Založeno v roce 1992 na VŠE</a:t>
            </a:r>
          </a:p>
          <a:p>
            <a:r>
              <a:rPr lang="cs-CZ" sz="2400" dirty="0"/>
              <a:t>Od roku 2002 na NÚV</a:t>
            </a:r>
          </a:p>
          <a:p>
            <a:r>
              <a:rPr lang="cs-CZ" sz="2400" dirty="0"/>
              <a:t>Financováno z rozpočtové kapitoly MŠMT a z příspěvků škol</a:t>
            </a:r>
          </a:p>
          <a:p>
            <a:r>
              <a:rPr lang="cs-CZ" sz="2400" dirty="0"/>
              <a:t>Metodicky podporuje jak učitele, tak žáky fiktivních firem</a:t>
            </a:r>
          </a:p>
          <a:p>
            <a:r>
              <a:rPr lang="cs-CZ" sz="2400" dirty="0"/>
              <a:t>Koordinuje síť fiktivních firem v ČR</a:t>
            </a:r>
          </a:p>
          <a:p>
            <a:r>
              <a:rPr lang="cs-CZ" sz="2400" dirty="0"/>
              <a:t>Simuluje činnost státních úřadů</a:t>
            </a:r>
          </a:p>
          <a:p>
            <a:r>
              <a:rPr lang="cs-CZ" sz="2400" dirty="0"/>
              <a:t>Zastupuje české fiktivní firmy v celosvětové organizaci EUROPEN – PEN </a:t>
            </a:r>
            <a:r>
              <a:rPr lang="cs-CZ" sz="2400" dirty="0" smtClean="0"/>
              <a:t>International</a:t>
            </a:r>
            <a:endParaRPr lang="cs-CZ" sz="2400" dirty="0"/>
          </a:p>
          <a:p>
            <a:r>
              <a:rPr lang="cs-CZ" sz="2400" dirty="0"/>
              <a:t>K 31. 12. 2015 působilo v síti 270 aktivních fiktivních firem na 92 </a:t>
            </a:r>
            <a:r>
              <a:rPr lang="cs-CZ" sz="2400" dirty="0" smtClean="0"/>
              <a:t>školách</a:t>
            </a:r>
            <a:endParaRPr lang="cs-CZ" sz="24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000" y="405000"/>
            <a:ext cx="6535478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3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r>
              <a:rPr lang="cs-CZ" b="1" dirty="0"/>
              <a:t>Základní školy</a:t>
            </a:r>
          </a:p>
          <a:p>
            <a:pPr lvl="1"/>
            <a:r>
              <a:rPr lang="cs-CZ" dirty="0"/>
              <a:t>JA </a:t>
            </a:r>
            <a:r>
              <a:rPr lang="cs-CZ" dirty="0" err="1"/>
              <a:t>minifirma</a:t>
            </a:r>
            <a:endParaRPr lang="cs-CZ" dirty="0"/>
          </a:p>
          <a:p>
            <a:pPr lvl="1"/>
            <a:r>
              <a:rPr lang="cs-CZ" dirty="0"/>
              <a:t>JA poznej svoje peníze</a:t>
            </a:r>
          </a:p>
          <a:p>
            <a:r>
              <a:rPr lang="cs-CZ" b="1" dirty="0"/>
              <a:t>Střední školy a VOŠ</a:t>
            </a:r>
          </a:p>
          <a:p>
            <a:pPr lvl="1"/>
            <a:r>
              <a:rPr lang="cs-CZ" dirty="0"/>
              <a:t>JA firma</a:t>
            </a:r>
          </a:p>
          <a:p>
            <a:pPr lvl="1"/>
            <a:r>
              <a:rPr lang="cs-CZ" dirty="0"/>
              <a:t>JA TITAN</a:t>
            </a:r>
          </a:p>
          <a:p>
            <a:pPr lvl="1"/>
            <a:r>
              <a:rPr lang="cs-CZ" dirty="0"/>
              <a:t>Certifikát podnikatelských dovedností ESP</a:t>
            </a:r>
          </a:p>
          <a:p>
            <a:pPr lvl="1"/>
            <a:r>
              <a:rPr lang="cs-CZ" dirty="0"/>
              <a:t>JA etika v podnikání</a:t>
            </a:r>
          </a:p>
          <a:p>
            <a:r>
              <a:rPr lang="cs-CZ" b="1" dirty="0"/>
              <a:t>Vysoké školy</a:t>
            </a:r>
          </a:p>
          <a:p>
            <a:pPr lvl="1"/>
            <a:r>
              <a:rPr lang="cs-CZ" dirty="0"/>
              <a:t>JA etika v podnikání</a:t>
            </a:r>
          </a:p>
          <a:p>
            <a:pPr lvl="1"/>
            <a:r>
              <a:rPr lang="cs-CZ" dirty="0"/>
              <a:t>JA TITAN</a:t>
            </a:r>
          </a:p>
          <a:p>
            <a:pPr lvl="1"/>
            <a:r>
              <a:rPr lang="cs-CZ" dirty="0"/>
              <a:t>JA podnikatel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59" y="477000"/>
            <a:ext cx="8047417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23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pPr>
              <a:spcAft>
                <a:spcPts val="3000"/>
              </a:spcAft>
            </a:pPr>
            <a:r>
              <a:rPr lang="cs-CZ" dirty="0"/>
              <a:t>Žáci získají zkušenost s podnikáním</a:t>
            </a:r>
          </a:p>
          <a:p>
            <a:pPr>
              <a:spcAft>
                <a:spcPts val="3000"/>
              </a:spcAft>
            </a:pPr>
            <a:r>
              <a:rPr lang="cs-CZ" dirty="0"/>
              <a:t>Učitelé cíleně působí na žáky se záměrem rozvíjet jejich kompetence k podnikavosti a ke kreativitě</a:t>
            </a:r>
          </a:p>
          <a:p>
            <a:pPr>
              <a:spcAft>
                <a:spcPts val="3000"/>
              </a:spcAft>
            </a:pPr>
            <a:r>
              <a:rPr lang="cs-CZ" dirty="0"/>
              <a:t>Školy přizpůsobují výchovu k podnikavosti typu profesní přípravy žáků</a:t>
            </a:r>
          </a:p>
          <a:p>
            <a:pPr>
              <a:spcAft>
                <a:spcPts val="3000"/>
              </a:spcAft>
            </a:pPr>
            <a:r>
              <a:rPr lang="cs-CZ" dirty="0"/>
              <a:t>Podnikání je přijímáno jako alternativa pro profesní uplatnění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405000"/>
            <a:ext cx="8047417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28650" y="1197000"/>
            <a:ext cx="7886700" cy="5328000"/>
          </a:xfrm>
        </p:spPr>
        <p:txBody>
          <a:bodyPr>
            <a:normAutofit/>
          </a:bodyPr>
          <a:lstStyle/>
          <a:p>
            <a:pPr marL="0" indent="0">
              <a:spcAft>
                <a:spcPts val="3000"/>
              </a:spcAft>
              <a:buNone/>
            </a:pPr>
            <a:r>
              <a:rPr lang="cs-CZ" dirty="0" smtClean="0"/>
              <a:t>Ing. Lukáš Hula</a:t>
            </a:r>
            <a:br>
              <a:rPr lang="cs-CZ" dirty="0" smtClean="0"/>
            </a:br>
            <a:r>
              <a:rPr lang="cs-CZ" dirty="0" smtClean="0">
                <a:hlinkClick r:id="rId2"/>
              </a:rPr>
              <a:t>lukas.hula@nuv.cz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 736 111 977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cs-CZ" dirty="0" smtClean="0"/>
              <a:t>Ing. Kateřina </a:t>
            </a:r>
            <a:r>
              <a:rPr lang="cs-CZ" dirty="0" err="1" smtClean="0"/>
              <a:t>Lichtenberková</a:t>
            </a:r>
            <a:r>
              <a:rPr lang="cs-CZ" dirty="0" smtClean="0"/>
              <a:t>, </a:t>
            </a:r>
            <a:r>
              <a:rPr lang="cs-CZ" dirty="0" smtClean="0">
                <a:hlinkClick r:id="rId3"/>
              </a:rPr>
              <a:t>katerina.lechtenberkova@nuv.cz</a:t>
            </a:r>
            <a:r>
              <a:rPr lang="cs-CZ" dirty="0" smtClean="0"/>
              <a:t> 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/>
              <a:t>603 </a:t>
            </a:r>
            <a:r>
              <a:rPr lang="cs-CZ" dirty="0"/>
              <a:t>284 </a:t>
            </a:r>
            <a:r>
              <a:rPr lang="cs-CZ" dirty="0" smtClean="0"/>
              <a:t>505</a:t>
            </a:r>
          </a:p>
          <a:p>
            <a:pPr marL="0" indent="0">
              <a:spcAft>
                <a:spcPts val="3000"/>
              </a:spcAft>
              <a:buNone/>
            </a:pPr>
            <a:r>
              <a:rPr lang="cs-CZ" dirty="0"/>
              <a:t>B</a:t>
            </a:r>
            <a:r>
              <a:rPr lang="cs-CZ" dirty="0" smtClean="0"/>
              <a:t>c. Veronika Čížková</a:t>
            </a:r>
            <a:r>
              <a:rPr lang="cs-CZ" dirty="0"/>
              <a:t/>
            </a:r>
            <a:br>
              <a:rPr lang="cs-CZ" dirty="0"/>
            </a:br>
            <a:r>
              <a:rPr lang="cs-CZ" dirty="0" smtClean="0">
                <a:hlinkClick r:id="rId4"/>
              </a:rPr>
              <a:t>veronika.cizkova@nuv.cz</a:t>
            </a:r>
            <a:r>
              <a:rPr lang="cs-CZ" dirty="0" smtClean="0"/>
              <a:t> </a:t>
            </a:r>
            <a:br>
              <a:rPr lang="cs-CZ" dirty="0" smtClean="0"/>
            </a:br>
            <a:r>
              <a:rPr lang="cs-CZ" dirty="0"/>
              <a:t>731 914 907</a:t>
            </a:r>
            <a:endParaRPr lang="cs-CZ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1188000" y="333000"/>
            <a:ext cx="7560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11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Kontakty</a:t>
            </a:r>
            <a:endParaRPr lang="cs-CZ" sz="11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65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</TotalTime>
  <Words>228</Words>
  <Application>Microsoft Office PowerPoint</Application>
  <PresentationFormat>Předvádění na obrazovce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Office</vt:lpstr>
      <vt:lpstr>Podnikavost P-KAP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jan velicky</dc:creator>
  <cp:lastModifiedBy>Vláčilová Bronislava</cp:lastModifiedBy>
  <cp:revision>24</cp:revision>
  <cp:lastPrinted>2016-03-21T20:33:48Z</cp:lastPrinted>
  <dcterms:created xsi:type="dcterms:W3CDTF">2016-03-04T10:08:09Z</dcterms:created>
  <dcterms:modified xsi:type="dcterms:W3CDTF">2016-06-22T13:16:17Z</dcterms:modified>
</cp:coreProperties>
</file>