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8" r:id="rId3"/>
    <p:sldId id="309" r:id="rId4"/>
    <p:sldId id="299" r:id="rId5"/>
    <p:sldId id="311" r:id="rId6"/>
    <p:sldId id="312" r:id="rId7"/>
    <p:sldId id="285" r:id="rId8"/>
    <p:sldId id="310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14T13:26:25.692" idx="7">
    <p:pos x="3062" y="3490"/>
    <p:text>na podzim má být vyhlášena výzva na projekty Tématická partnerství a sítě pro všechny kraje - očekává se podpora pro spolupráci napříč vzdělávací soustavou od MŠ, ZŠ do SŠ, VOŠ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21.6.2016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982AA-CD87-4DE6-9DB4-0E371144E116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832D-57BE-482E-929B-FE0D746AF8F5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BB4-0979-4DDD-A7C6-87E79E385C61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3258-FD8A-4AE2-9A77-E1CE1B725570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7D758-FDCC-46FF-AAA9-71A8B85823EB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3754C-2D96-4D3C-8316-1F3D39404907}" type="datetime1">
              <a:rPr lang="cs-CZ" smtClean="0"/>
              <a:t>21.6.2016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C85B-7CFD-48DB-95FF-55C46E3F77A7}" type="datetime1">
              <a:rPr lang="cs-CZ" smtClean="0"/>
              <a:t>21.6.2016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E5A3-C63E-4B8E-B132-760ADB487203}" type="datetime1">
              <a:rPr lang="cs-CZ" smtClean="0"/>
              <a:t>21.6.2016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2E59-53FD-4243-A55A-D78F71A9E713}" type="datetime1">
              <a:rPr lang="cs-CZ" smtClean="0"/>
              <a:t>21.6.2016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D84B-F963-4295-BA33-4D8D90785785}" type="datetime1">
              <a:rPr lang="cs-CZ" smtClean="0"/>
              <a:t>21.6.2016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2D4F-FDB6-4AD9-864F-4025A518871F}" type="datetime1">
              <a:rPr lang="cs-CZ" smtClean="0"/>
              <a:t>21.6.2016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99014-84C5-46D9-A2FE-B3BF1084DF92}" type="datetime1">
              <a:rPr lang="cs-CZ" smtClean="0"/>
              <a:t>21.6.2016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m.gajdusek@kr-olomoucky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5400" b="1" dirty="0" err="1" smtClean="0">
                <a:latin typeface="Calibri" panose="020F0502020204030204" pitchFamily="34" charset="0"/>
              </a:rPr>
              <a:t>Prioritizace</a:t>
            </a:r>
            <a:r>
              <a:rPr lang="cs-CZ" sz="5400" b="1" dirty="0" smtClean="0">
                <a:latin typeface="Calibri" panose="020F0502020204030204" pitchFamily="34" charset="0"/>
              </a:rPr>
              <a:t> potřeb v území</a:t>
            </a:r>
            <a:endParaRPr lang="cs-CZ" sz="54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23. 6.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533512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Mgr. Miroslav Gajdůšek, MBA</a:t>
            </a:r>
            <a:endParaRPr lang="cs-CZ" sz="1500" i="1" dirty="0"/>
          </a:p>
          <a:p>
            <a:pPr>
              <a:spcAft>
                <a:spcPts val="600"/>
              </a:spcAft>
            </a:pPr>
            <a:r>
              <a:rPr lang="cs-CZ" sz="1500" i="1" dirty="0"/>
              <a:t>v</a:t>
            </a:r>
            <a:r>
              <a:rPr lang="cs-CZ" sz="1500" i="1" dirty="0" smtClean="0"/>
              <a:t>edoucí odboru školství, sportu a kultury KÚOK</a:t>
            </a:r>
          </a:p>
          <a:p>
            <a:pPr>
              <a:spcAft>
                <a:spcPts val="600"/>
              </a:spcAft>
            </a:pPr>
            <a:endParaRPr lang="cs-CZ" sz="1500" i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07405" y="116632"/>
            <a:ext cx="6522277" cy="1143000"/>
          </a:xfrm>
        </p:spPr>
        <p:txBody>
          <a:bodyPr/>
          <a:lstStyle/>
          <a:p>
            <a:r>
              <a:rPr lang="cs-CZ" b="1" dirty="0" smtClean="0"/>
              <a:t>Krajský akční plán (KAP)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endParaRPr lang="cs-CZ" sz="1800" b="1" dirty="0" smtClean="0"/>
          </a:p>
          <a:p>
            <a:pPr marL="0" lvl="1" indent="0">
              <a:buNone/>
            </a:pPr>
            <a:endParaRPr lang="cs-CZ" sz="1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993063" cy="497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36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Vazby na KAP</a:t>
            </a:r>
            <a:endParaRPr lang="cs-CZ" sz="4000" b="1" dirty="0"/>
          </a:p>
        </p:txBody>
      </p:sp>
      <p:sp>
        <p:nvSpPr>
          <p:cNvPr id="3" name="Ovál 2"/>
          <p:cNvSpPr/>
          <p:nvPr/>
        </p:nvSpPr>
        <p:spPr>
          <a:xfrm>
            <a:off x="3729533" y="3356992"/>
            <a:ext cx="1368152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KAP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4" name="Šipka dolů 3"/>
          <p:cNvSpPr/>
          <p:nvPr/>
        </p:nvSpPr>
        <p:spPr>
          <a:xfrm>
            <a:off x="3418073" y="1556792"/>
            <a:ext cx="1991072" cy="1372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prstClr val="white"/>
                </a:solidFill>
              </a:rPr>
              <a:t>Dlouhodobý záměr kraje</a:t>
            </a:r>
            <a:endParaRPr lang="cs-CZ" sz="1200" dirty="0">
              <a:solidFill>
                <a:prstClr val="white"/>
              </a:solidFill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5652120" y="2686892"/>
            <a:ext cx="2520280" cy="59809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Doporučení RIS3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5652119" y="3581380"/>
            <a:ext cx="2565337" cy="6023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prstClr val="white"/>
                </a:solidFill>
              </a:rPr>
              <a:t>Regionální sektorová dohoda</a:t>
            </a:r>
            <a:endParaRPr lang="cs-CZ" sz="1400" dirty="0">
              <a:solidFill>
                <a:prstClr val="white"/>
              </a:solidFill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5652118" y="4364758"/>
            <a:ext cx="2520281" cy="5569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prstClr val="white"/>
                </a:solidFill>
              </a:rPr>
              <a:t>Národní priority vzdělávací politiky</a:t>
            </a:r>
            <a:endParaRPr lang="cs-CZ" sz="1200" dirty="0">
              <a:solidFill>
                <a:prstClr val="white"/>
              </a:solidFill>
            </a:endParaRPr>
          </a:p>
        </p:txBody>
      </p:sp>
      <p:sp>
        <p:nvSpPr>
          <p:cNvPr id="8" name="Šipka doprava 7"/>
          <p:cNvSpPr/>
          <p:nvPr/>
        </p:nvSpPr>
        <p:spPr>
          <a:xfrm>
            <a:off x="395536" y="2780929"/>
            <a:ext cx="244827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RAP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Šipka doprava 8"/>
          <p:cNvSpPr/>
          <p:nvPr/>
        </p:nvSpPr>
        <p:spPr>
          <a:xfrm>
            <a:off x="395536" y="3690740"/>
            <a:ext cx="2448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ITI/IPRÚ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0" name="Šipka doprava 9"/>
          <p:cNvSpPr/>
          <p:nvPr/>
        </p:nvSpPr>
        <p:spPr>
          <a:xfrm>
            <a:off x="395536" y="4437112"/>
            <a:ext cx="2448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Potřeby škol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1" name="Šipka doprava 10"/>
          <p:cNvSpPr/>
          <p:nvPr/>
        </p:nvSpPr>
        <p:spPr>
          <a:xfrm>
            <a:off x="395536" y="5229200"/>
            <a:ext cx="24122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prstClr val="white"/>
                </a:solidFill>
              </a:rPr>
              <a:t>Oblasti podpory OP VVV</a:t>
            </a:r>
            <a:endParaRPr lang="cs-CZ" sz="1400" dirty="0">
              <a:solidFill>
                <a:prstClr val="white"/>
              </a:solidFill>
            </a:endParaRPr>
          </a:p>
        </p:txBody>
      </p:sp>
      <p:sp>
        <p:nvSpPr>
          <p:cNvPr id="12" name="Šipka doleva 11"/>
          <p:cNvSpPr/>
          <p:nvPr/>
        </p:nvSpPr>
        <p:spPr>
          <a:xfrm>
            <a:off x="5652117" y="5208288"/>
            <a:ext cx="252933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prstClr val="white"/>
                </a:solidFill>
              </a:rPr>
              <a:t>Další vstupy (např. MAP)</a:t>
            </a:r>
            <a:endParaRPr lang="cs-CZ" sz="1600" dirty="0">
              <a:solidFill>
                <a:prstClr val="white"/>
              </a:solidFill>
            </a:endParaRPr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298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600" b="1" dirty="0" err="1" smtClean="0"/>
              <a:t>Prioritizace</a:t>
            </a:r>
            <a:r>
              <a:rPr lang="cs-CZ" sz="3600" b="1" dirty="0" smtClean="0"/>
              <a:t> potřeb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Proč?</a:t>
            </a:r>
          </a:p>
          <a:p>
            <a:pPr>
              <a:buFontTx/>
              <a:buChar char="-"/>
            </a:pPr>
            <a:r>
              <a:rPr lang="cs-CZ" sz="2800" dirty="0" smtClean="0"/>
              <a:t>KAP bude určovat strategii rozvoje vzdělávání </a:t>
            </a:r>
          </a:p>
          <a:p>
            <a:pPr>
              <a:buFontTx/>
              <a:buChar char="-"/>
            </a:pPr>
            <a:r>
              <a:rPr lang="cs-CZ" sz="2800" dirty="0" smtClean="0"/>
              <a:t>KAP bude doporučovat zaměření šablon z OP VVV </a:t>
            </a:r>
            <a:r>
              <a:rPr lang="cs-CZ" sz="1800" dirty="0" smtClean="0"/>
              <a:t>(stanoví priority podpory)</a:t>
            </a:r>
          </a:p>
          <a:p>
            <a:pPr>
              <a:buFontTx/>
              <a:buChar char="-"/>
            </a:pPr>
            <a:r>
              <a:rPr lang="cs-CZ" sz="2800" dirty="0" smtClean="0">
                <a:solidFill>
                  <a:prstClr val="black"/>
                </a:solidFill>
              </a:rPr>
              <a:t>KAP povede školy při tvorbě vlastních plánů aktivit</a:t>
            </a:r>
            <a:endParaRPr lang="cs-CZ" sz="2800" dirty="0" smtClean="0"/>
          </a:p>
          <a:p>
            <a:pPr lvl="0">
              <a:buFontTx/>
              <a:buChar char="-"/>
            </a:pPr>
            <a:r>
              <a:rPr lang="cs-CZ" sz="2800" dirty="0">
                <a:solidFill>
                  <a:prstClr val="black"/>
                </a:solidFill>
              </a:rPr>
              <a:t>soulad s KAP je specifické kritérium přijatelnosti pro projekty v IROP</a:t>
            </a:r>
            <a:endParaRPr lang="cs-CZ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75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600" b="1" dirty="0" err="1" smtClean="0"/>
              <a:t>Prioritizace</a:t>
            </a:r>
            <a:r>
              <a:rPr lang="cs-CZ" sz="3600" b="1" dirty="0" smtClean="0"/>
              <a:t> potřeb (PP)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800" dirty="0" smtClean="0"/>
              <a:t>PP je samostatnou aktivitou projektu KAP</a:t>
            </a:r>
          </a:p>
          <a:p>
            <a:pPr>
              <a:buFontTx/>
              <a:buChar char="-"/>
            </a:pPr>
            <a:r>
              <a:rPr lang="cs-CZ" sz="2800" dirty="0" smtClean="0"/>
              <a:t>RT KAP spolupracuje s partnery v území - odborní pracovníci v </a:t>
            </a:r>
            <a:r>
              <a:rPr lang="cs-CZ" sz="2800" dirty="0" err="1" smtClean="0"/>
              <a:t>minitýmech</a:t>
            </a:r>
            <a:r>
              <a:rPr lang="cs-CZ" sz="2800" dirty="0" smtClean="0"/>
              <a:t> → platformách</a:t>
            </a:r>
          </a:p>
          <a:p>
            <a:pPr>
              <a:buFontTx/>
              <a:buChar char="-"/>
            </a:pPr>
            <a:r>
              <a:rPr lang="cs-CZ" sz="2800" dirty="0" smtClean="0"/>
              <a:t>RT KAP spolupracuje s odborným garantem (P-KAP)</a:t>
            </a:r>
          </a:p>
          <a:p>
            <a:pPr>
              <a:buFontTx/>
              <a:buChar char="-"/>
            </a:pPr>
            <a:r>
              <a:rPr lang="cs-CZ" sz="2800" dirty="0" smtClean="0"/>
              <a:t>PP musí být v souladu se základní koncepcí OP VVV</a:t>
            </a:r>
          </a:p>
          <a:p>
            <a:pPr>
              <a:buFontTx/>
              <a:buChar char="-"/>
            </a:pPr>
            <a:r>
              <a:rPr lang="cs-CZ" sz="2800" dirty="0" smtClean="0"/>
              <a:t>PP musí akcentovat priority ČR, kraje a výsledky analytické činnosti RT KAP a NÚV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Krajský akční plán rozvoje vzdělávání 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31024" cy="1143000"/>
          </a:xfrm>
        </p:spPr>
        <p:txBody>
          <a:bodyPr/>
          <a:lstStyle/>
          <a:p>
            <a:r>
              <a:rPr lang="cs-CZ" b="1" dirty="0" smtClean="0">
                <a:latin typeface="Calibri" panose="020F0502020204030204" pitchFamily="34" charset="0"/>
              </a:rPr>
              <a:t>Proces </a:t>
            </a:r>
            <a:r>
              <a:rPr lang="cs-CZ" b="1" dirty="0" err="1" smtClean="0">
                <a:latin typeface="Calibri" panose="020F0502020204030204" pitchFamily="34" charset="0"/>
              </a:rPr>
              <a:t>prioritizace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2400"/>
              </a:spcBef>
            </a:pPr>
            <a:r>
              <a:rPr lang="cs-CZ" b="1" dirty="0"/>
              <a:t>Analytická část</a:t>
            </a:r>
            <a:r>
              <a:rPr lang="cs-CZ" dirty="0"/>
              <a:t> – </a:t>
            </a:r>
            <a:r>
              <a:rPr lang="cs-CZ" dirty="0" smtClean="0"/>
              <a:t>byl </a:t>
            </a:r>
            <a:r>
              <a:rPr lang="cs-CZ" dirty="0"/>
              <a:t>zhodnocen současný stav v území </a:t>
            </a:r>
            <a:r>
              <a:rPr lang="cs-CZ" dirty="0" smtClean="0"/>
              <a:t>a ve školách v povinných i nepovinných </a:t>
            </a:r>
            <a:r>
              <a:rPr lang="cs-CZ" dirty="0"/>
              <a:t>oblastech </a:t>
            </a:r>
            <a:endParaRPr lang="cs-CZ" dirty="0" smtClean="0"/>
          </a:p>
          <a:p>
            <a:pPr>
              <a:spcBef>
                <a:spcPts val="2400"/>
              </a:spcBef>
            </a:pPr>
            <a:r>
              <a:rPr lang="cs-CZ" b="1" dirty="0"/>
              <a:t>Stanovení priorit</a:t>
            </a:r>
            <a:r>
              <a:rPr lang="cs-CZ" dirty="0"/>
              <a:t> – </a:t>
            </a:r>
            <a:r>
              <a:rPr lang="cs-CZ" dirty="0" smtClean="0"/>
              <a:t>byly </a:t>
            </a:r>
            <a:r>
              <a:rPr lang="cs-CZ" dirty="0"/>
              <a:t>popsány priority, které byly zjištěny na základě provedených analýz a </a:t>
            </a:r>
            <a:r>
              <a:rPr lang="cs-CZ" dirty="0" smtClean="0"/>
              <a:t>budou popsány </a:t>
            </a:r>
            <a:r>
              <a:rPr lang="cs-CZ" dirty="0"/>
              <a:t>priority, které bude akční plánování řešit v daném </a:t>
            </a:r>
            <a:r>
              <a:rPr lang="cs-CZ" dirty="0" smtClean="0"/>
              <a:t>období</a:t>
            </a:r>
          </a:p>
          <a:p>
            <a:pPr>
              <a:spcBef>
                <a:spcPts val="2400"/>
              </a:spcBef>
            </a:pPr>
            <a:r>
              <a:rPr lang="cs-CZ" b="1" dirty="0"/>
              <a:t>Návrh řešení</a:t>
            </a:r>
            <a:r>
              <a:rPr lang="cs-CZ" dirty="0"/>
              <a:t> – řešené priority budou dále rozpracovány tak, aby mohly být pro každou z priorit stanoveny konkrétní cíle, které budou mít podobu konkrétních činností – aktivit – </a:t>
            </a:r>
            <a:r>
              <a:rPr lang="cs-CZ" b="1" dirty="0"/>
              <a:t>pro šablony a pro tematická partnerství a sítě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Krajský akční plán rozvoje vzdělávání 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Výsledek </a:t>
            </a:r>
            <a:r>
              <a:rPr lang="cs-CZ" sz="3600" b="1" dirty="0" err="1" smtClean="0"/>
              <a:t>prioritizace</a:t>
            </a:r>
            <a:r>
              <a:rPr lang="cs-CZ" sz="3600" b="1" dirty="0" smtClean="0"/>
              <a:t> potřeb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896544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Dokument </a:t>
            </a:r>
            <a:r>
              <a:rPr lang="cs-CZ" sz="2400" dirty="0" smtClean="0"/>
              <a:t> „</a:t>
            </a:r>
            <a:r>
              <a:rPr lang="cs-CZ" sz="2400" dirty="0" err="1" smtClean="0"/>
              <a:t>Prioritizace</a:t>
            </a:r>
            <a:r>
              <a:rPr lang="cs-CZ" sz="2400" dirty="0" smtClean="0"/>
              <a:t> potřeb“ </a:t>
            </a:r>
            <a:r>
              <a:rPr lang="cs-CZ" sz="2400" b="1" dirty="0" smtClean="0"/>
              <a:t>jako součást KAP</a:t>
            </a:r>
            <a:r>
              <a:rPr lang="cs-CZ" sz="2400" dirty="0" smtClean="0"/>
              <a:t>, který bude v souladu s doporučeními MŠMT a bude projednán PS Vzdělávání a odsouhlasen RSK. Jeho přílohou bude </a:t>
            </a:r>
            <a:r>
              <a:rPr lang="cs-CZ" sz="2400" b="1" dirty="0" smtClean="0"/>
              <a:t>Rámec pro podporu infrastruktury a investic</a:t>
            </a:r>
            <a:r>
              <a:rPr lang="cs-CZ" sz="2400" dirty="0" smtClean="0"/>
              <a:t> v kraji (sjednocený  dokument za všechny zřizovatele SŠ a VOŠ v kraji) s finančním rámcem včetně projektových záměrů.</a:t>
            </a:r>
          </a:p>
          <a:p>
            <a:pPr marL="0" indent="0">
              <a:buNone/>
            </a:pPr>
            <a:endParaRPr lang="cs-CZ" sz="2400" dirty="0" smtClean="0"/>
          </a:p>
          <a:p>
            <a:r>
              <a:rPr lang="cs-CZ" sz="2400" b="1" dirty="0" smtClean="0"/>
              <a:t>Doporučení pro PS Vzdělávání </a:t>
            </a:r>
            <a:r>
              <a:rPr lang="cs-CZ" sz="2400" dirty="0" smtClean="0"/>
              <a:t>za oblast MŠ, ZŠ, SŠ a VOŠ minimálně pro společná témata řešená v KAP i MAP.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Mgr</a:t>
            </a:r>
            <a:r>
              <a:rPr lang="cs-CZ" sz="1800" dirty="0">
                <a:solidFill>
                  <a:schemeClr val="tx1"/>
                </a:solidFill>
                <a:ea typeface="+mj-ea"/>
                <a:cs typeface="+mj-cs"/>
              </a:rPr>
              <a:t>. Miroslav Gajdůšek, </a:t>
            </a:r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MBA</a:t>
            </a:r>
          </a:p>
          <a:p>
            <a:r>
              <a:rPr lang="cs-CZ" sz="1600" dirty="0">
                <a:solidFill>
                  <a:schemeClr val="tx1"/>
                </a:solidFill>
                <a:ea typeface="+mj-ea"/>
                <a:cs typeface="+mj-cs"/>
              </a:rPr>
              <a:t>v</a:t>
            </a:r>
            <a:r>
              <a:rPr lang="cs-CZ" sz="1600" dirty="0" smtClean="0">
                <a:solidFill>
                  <a:schemeClr val="tx1"/>
                </a:solidFill>
                <a:ea typeface="+mj-ea"/>
                <a:cs typeface="+mj-cs"/>
              </a:rPr>
              <a:t>edoucí odboru školství, sportu a kultury</a:t>
            </a:r>
          </a:p>
          <a:p>
            <a:r>
              <a:rPr lang="cs-CZ" sz="16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m.gajdusek@kr-olomoucky.cz</a:t>
            </a:r>
            <a:endParaRPr lang="cs-CZ" sz="16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600" dirty="0">
              <a:solidFill>
                <a:schemeClr val="tx1"/>
              </a:solidFill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11924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2849</TotalTime>
  <Words>319</Words>
  <Application>Microsoft Office PowerPoint</Application>
  <PresentationFormat>Předvádění na obrazovce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systému Office</vt:lpstr>
      <vt:lpstr>Prezentace aplikace PowerPoint</vt:lpstr>
      <vt:lpstr>Krajský akční plán (KAP)</vt:lpstr>
      <vt:lpstr>Vazby na KAP</vt:lpstr>
      <vt:lpstr>Prioritizace potřeb</vt:lpstr>
      <vt:lpstr>Prioritizace potřeb (PP)</vt:lpstr>
      <vt:lpstr>Proces prioritizace</vt:lpstr>
      <vt:lpstr>Výsledek prioritizace potřeb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517</cp:revision>
  <dcterms:created xsi:type="dcterms:W3CDTF">2015-08-27T07:44:55Z</dcterms:created>
  <dcterms:modified xsi:type="dcterms:W3CDTF">2016-06-21T08:43:21Z</dcterms:modified>
</cp:coreProperties>
</file>