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1" r:id="rId4"/>
  </p:sldMasterIdLst>
  <p:notesMasterIdLst>
    <p:notesMasterId r:id="rId13"/>
  </p:notesMasterIdLst>
  <p:handoutMasterIdLst>
    <p:handoutMasterId r:id="rId14"/>
  </p:handoutMasterIdLst>
  <p:sldIdLst>
    <p:sldId id="374" r:id="rId5"/>
    <p:sldId id="346" r:id="rId6"/>
    <p:sldId id="372" r:id="rId7"/>
    <p:sldId id="371" r:id="rId8"/>
    <p:sldId id="368" r:id="rId9"/>
    <p:sldId id="369" r:id="rId10"/>
    <p:sldId id="370" r:id="rId11"/>
    <p:sldId id="347" r:id="rId1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D0ED"/>
    <a:srgbClr val="61B4E4"/>
    <a:srgbClr val="EBF5FB"/>
    <a:srgbClr val="B7D9F1"/>
    <a:srgbClr val="CBE4F5"/>
    <a:srgbClr val="6D6E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7582" autoAdjust="0"/>
  </p:normalViewPr>
  <p:slideViewPr>
    <p:cSldViewPr snapToGrid="0">
      <p:cViewPr varScale="1">
        <p:scale>
          <a:sx n="119" d="100"/>
          <a:sy n="119" d="100"/>
        </p:scale>
        <p:origin x="96" y="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7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A53FF-3101-44F3-BCD4-06ED391B2EB2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84C86-82BC-4B0F-BBDD-01232E4411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429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D619C-CB90-4180-963B-584F056919EA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3B6A5-D995-4DBB-85A5-7F21221B65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4921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33B6A5-D995-4DBB-85A5-7F21221B655E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3526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33B6A5-D995-4DBB-85A5-7F21221B655E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5670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33B6A5-D995-4DBB-85A5-7F21221B655E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83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33B6A5-D995-4DBB-85A5-7F21221B655E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924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33B6A5-D995-4DBB-85A5-7F21221B655E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4805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www.facebook.com/msmtcr/" TargetMode="External"/><Relationship Id="rId7" Type="http://schemas.openxmlformats.org/officeDocument/2006/relationships/hyperlink" Target="https://www.instagram.com/msmtcr/" TargetMode="External"/><Relationship Id="rId12" Type="http://schemas.openxmlformats.org/officeDocument/2006/relationships/image" Target="../media/image15.png"/><Relationship Id="rId2" Type="http://schemas.openxmlformats.org/officeDocument/2006/relationships/hyperlink" Target="mailto:edu2030@msmt.cz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hyperlink" Target="https://twitter.com/msmtcr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9DB2-5005-4825-A922-7331491F1B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329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179464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514003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978670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658685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109006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445348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731649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8654732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068F4D-28A7-1870-AA7E-CCF6E2276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6E5B346-55E2-DBC6-A87B-3305AAB65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B80A545-B1DD-4D60-2087-A62601F39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0257AFC-FB2C-7FAE-8661-19DA210D6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2F8DE0C-6903-3EB3-C342-59F86B00F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E310-0430-4CC6-B88C-1A0E191AE42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8640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04825" y="451423"/>
            <a:ext cx="10515600" cy="435133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cs-CZ" dirty="0"/>
              <a:t>Kliknutím lze upravit styly předlohy textu. 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E310-0430-4CC6-B88C-1A0E191AE4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723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0460542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04825" y="500063"/>
            <a:ext cx="9310384" cy="435133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cs-CZ" dirty="0"/>
              <a:t>Kliknutím lze upravit styly předlohy textu. 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E310-0430-4CC6-B88C-1A0E191AE428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Picture 4" descr="Pomoc Ruce Šplhání - Fotografie zdarma na Pixabay">
            <a:extLst>
              <a:ext uri="{FF2B5EF4-FFF2-40B4-BE49-F238E27FC236}">
                <a16:creationId xmlns:a16="http://schemas.microsoft.com/office/drawing/2014/main" id="{B4C4AF82-CF7D-4E00-A587-817F437AB57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3" r="14665"/>
          <a:stretch/>
        </p:blipFill>
        <p:spPr bwMode="auto">
          <a:xfrm>
            <a:off x="10139742" y="2503101"/>
            <a:ext cx="1627895" cy="162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2"/>
          <p:cNvSpPr>
            <a:spLocks noGrp="1"/>
          </p:cNvSpPr>
          <p:nvPr>
            <p:ph idx="13"/>
          </p:nvPr>
        </p:nvSpPr>
        <p:spPr>
          <a:xfrm>
            <a:off x="10139741" y="614861"/>
            <a:ext cx="1627895" cy="1584875"/>
          </a:xfrm>
          <a:solidFill>
            <a:srgbClr val="61B4E4"/>
          </a:solidFill>
        </p:spPr>
        <p:txBody>
          <a:bodyPr anchor="ctr">
            <a:noAutofit/>
          </a:bodyPr>
          <a:lstStyle>
            <a:lvl1pPr algn="ctr">
              <a:defRPr sz="6600">
                <a:solidFill>
                  <a:srgbClr val="B7D9F1"/>
                </a:solidFill>
              </a:defRPr>
            </a:lvl1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134680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04825" y="500063"/>
            <a:ext cx="9475754" cy="435133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cs-CZ" dirty="0"/>
              <a:t>Kliknutím lze upravit styly předlohy textu. 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E310-0430-4CC6-B88C-1A0E191AE428}" type="slidenum">
              <a:rPr lang="cs-CZ" smtClean="0"/>
              <a:t>‹#›</a:t>
            </a:fld>
            <a:endParaRPr lang="cs-CZ"/>
          </a:p>
        </p:txBody>
      </p:sp>
      <p:pic>
        <p:nvPicPr>
          <p:cNvPr id="5" name="Picture 4" descr="https://news.griffith.edu.au/wp-content/uploads/2018/09/Teacher18.jpg">
            <a:extLst>
              <a:ext uri="{FF2B5EF4-FFF2-40B4-BE49-F238E27FC236}">
                <a16:creationId xmlns:a16="http://schemas.microsoft.com/office/drawing/2014/main" id="{CB5F91F0-414A-4ABC-8494-C213F998252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0" t="26222" r="44669" b="15942"/>
          <a:stretch/>
        </p:blipFill>
        <p:spPr bwMode="auto">
          <a:xfrm>
            <a:off x="10139743" y="2503101"/>
            <a:ext cx="1627895" cy="162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Jak vybudovat druhý stupeň v alternativní škole - Slušná firma">
            <a:extLst>
              <a:ext uri="{FF2B5EF4-FFF2-40B4-BE49-F238E27FC236}">
                <a16:creationId xmlns:a16="http://schemas.microsoft.com/office/drawing/2014/main" id="{52A7D04F-82DF-4412-AF8E-1B8C6F1773B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4" t="1986" r="25917" b="1846"/>
          <a:stretch/>
        </p:blipFill>
        <p:spPr bwMode="auto">
          <a:xfrm>
            <a:off x="10139742" y="4355555"/>
            <a:ext cx="1627895" cy="163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/>
          <p:cNvSpPr/>
          <p:nvPr userDrawn="1"/>
        </p:nvSpPr>
        <p:spPr>
          <a:xfrm>
            <a:off x="10139742" y="588559"/>
            <a:ext cx="1627895" cy="1629020"/>
          </a:xfrm>
          <a:prstGeom prst="rect">
            <a:avLst/>
          </a:prstGeom>
          <a:solidFill>
            <a:srgbClr val="61B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01071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E310-0430-4CC6-B88C-1A0E191AE428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pro obrázek 2"/>
          <p:cNvSpPr>
            <a:spLocks noGrp="1"/>
          </p:cNvSpPr>
          <p:nvPr>
            <p:ph type="pic" idx="13"/>
          </p:nvPr>
        </p:nvSpPr>
        <p:spPr>
          <a:xfrm>
            <a:off x="504824" y="1425576"/>
            <a:ext cx="11051635" cy="44402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06238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ázdn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ástupný symbol pro obsah 2"/>
          <p:cNvSpPr>
            <a:spLocks noGrp="1"/>
          </p:cNvSpPr>
          <p:nvPr>
            <p:ph idx="10"/>
          </p:nvPr>
        </p:nvSpPr>
        <p:spPr>
          <a:xfrm>
            <a:off x="1411758" y="4405634"/>
            <a:ext cx="10064077" cy="2304088"/>
          </a:xfrm>
        </p:spPr>
        <p:txBody>
          <a:bodyPr>
            <a:noAutofit/>
          </a:bodyPr>
          <a:lstStyle>
            <a:lvl1pPr>
              <a:spcAft>
                <a:spcPts val="500"/>
              </a:spcAft>
              <a:defRPr b="1"/>
            </a:lvl1pPr>
          </a:lstStyle>
          <a:p>
            <a:pPr marL="0" indent="0">
              <a:buNone/>
            </a:pPr>
            <a:r>
              <a:rPr lang="cs-CZ" sz="1500" dirty="0"/>
              <a:t>Budeme velmi rádi, pokud se zapojíte, ať už na některém z kulatých stolů, anebo využijete online diskuzi na </a:t>
            </a:r>
            <a:r>
              <a:rPr lang="cs-CZ" sz="1500" dirty="0" err="1"/>
              <a:t>Youtube</a:t>
            </a:r>
            <a:r>
              <a:rPr lang="cs-CZ" sz="1500" dirty="0"/>
              <a:t> a </a:t>
            </a:r>
            <a:r>
              <a:rPr lang="cs-CZ" sz="1500" dirty="0" err="1"/>
              <a:t>Facebooku</a:t>
            </a:r>
            <a:endParaRPr lang="cs-CZ" sz="1500" b="1" u="sng" dirty="0">
              <a:solidFill>
                <a:schemeClr val="tx2"/>
              </a:solidFill>
              <a:uFill>
                <a:solidFill>
                  <a:schemeClr val="tx2"/>
                </a:solidFill>
              </a:uFill>
            </a:endParaRPr>
          </a:p>
          <a:p>
            <a:pPr marL="0" indent="0">
              <a:buNone/>
            </a:pPr>
            <a:endParaRPr lang="cs-CZ" sz="15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l-PL" sz="1500" dirty="0"/>
              <a:t>Samozřejmě je možné i zaslat e-mail na adresu:</a:t>
            </a:r>
            <a:r>
              <a:rPr lang="cs-CZ" sz="1500" dirty="0"/>
              <a:t> </a:t>
            </a:r>
            <a:r>
              <a:rPr lang="pl-PL" sz="1500" u="sng" dirty="0">
                <a:solidFill>
                  <a:schemeClr val="tx2"/>
                </a:solidFill>
                <a:uFill>
                  <a:solidFill>
                    <a:schemeClr val="tx2"/>
                  </a:solidFill>
                </a:uFill>
                <a:hlinkClick r:id="rId2"/>
                <a:hlinkMouseOver r:id="" action="ppaction://hlinkshowjump?jump=nextslide"/>
              </a:rPr>
              <a:t>edu2030@msmt.cz</a:t>
            </a:r>
            <a:endParaRPr lang="pl-PL" sz="1500" dirty="0"/>
          </a:p>
          <a:p>
            <a:pPr marL="0" indent="0">
              <a:buNone/>
            </a:pPr>
            <a:endParaRPr lang="pl-PL" sz="1500" dirty="0"/>
          </a:p>
          <a:p>
            <a:pPr marL="0" indent="0">
              <a:buNone/>
            </a:pPr>
            <a:r>
              <a:rPr lang="cs-CZ" sz="1500" dirty="0"/>
              <a:t>Informace o přípravě </a:t>
            </a:r>
            <a:r>
              <a:rPr lang="cs-CZ" sz="1500" b="1" dirty="0">
                <a:solidFill>
                  <a:schemeClr val="tx2"/>
                </a:solidFill>
              </a:rPr>
              <a:t>Strategie 2030+ </a:t>
            </a:r>
            <a:r>
              <a:rPr lang="cs-CZ" sz="1500" dirty="0"/>
              <a:t>můžete rovněž sledovat i na: </a:t>
            </a:r>
          </a:p>
          <a:p>
            <a:pPr marL="0" indent="0">
              <a:buNone/>
            </a:pPr>
            <a:endParaRPr lang="cs-CZ" sz="1500" dirty="0"/>
          </a:p>
          <a:p>
            <a:endParaRPr lang="cs-CZ" sz="1500" dirty="0"/>
          </a:p>
        </p:txBody>
      </p:sp>
      <p:sp>
        <p:nvSpPr>
          <p:cNvPr id="25" name="Nadpis 1"/>
          <p:cNvSpPr>
            <a:spLocks noGrp="1"/>
          </p:cNvSpPr>
          <p:nvPr>
            <p:ph type="title"/>
          </p:nvPr>
        </p:nvSpPr>
        <p:spPr>
          <a:xfrm>
            <a:off x="814388" y="561992"/>
            <a:ext cx="7045561" cy="434973"/>
          </a:xfrm>
        </p:spPr>
        <p:txBody>
          <a:bodyPr>
            <a:normAutofit/>
          </a:bodyPr>
          <a:lstStyle/>
          <a:p>
            <a:r>
              <a:rPr lang="pl-PL" dirty="0"/>
              <a:t>Jak je možné se zapojit? </a:t>
            </a:r>
            <a:endParaRPr lang="cs-CZ" dirty="0"/>
          </a:p>
        </p:txBody>
      </p:sp>
      <p:pic>
        <p:nvPicPr>
          <p:cNvPr id="27" name="Obrázek 26">
            <a:hlinkClick r:id="rId3" tooltip="https://www.facebook.com/msmtcr/" highlightClick="1"/>
            <a:hlinkHover r:id="rId3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603" y="5550410"/>
            <a:ext cx="386981" cy="388123"/>
          </a:xfrm>
          <a:prstGeom prst="rect">
            <a:avLst/>
          </a:prstGeom>
        </p:spPr>
      </p:pic>
      <p:pic>
        <p:nvPicPr>
          <p:cNvPr id="28" name="Obrázek 27">
            <a:hlinkClick r:id="rId5" tooltip="https://twitter.com/msmtcr"/>
            <a:hlinkHover r:id="rId5" highlightClick="1"/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369" y="5546293"/>
            <a:ext cx="369009" cy="369009"/>
          </a:xfrm>
          <a:prstGeom prst="rect">
            <a:avLst/>
          </a:prstGeom>
        </p:spPr>
      </p:pic>
      <p:pic>
        <p:nvPicPr>
          <p:cNvPr id="29" name="Obrázek 28">
            <a:hlinkClick r:id="rId7" tooltip="https://www.instagram.com/msmtcr/" highlightClick="1"/>
            <a:hlinkHover r:id="rId7"/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163" y="5546293"/>
            <a:ext cx="403241" cy="403241"/>
          </a:xfrm>
          <a:prstGeom prst="rect">
            <a:avLst/>
          </a:prstGeom>
        </p:spPr>
      </p:pic>
      <p:pic>
        <p:nvPicPr>
          <p:cNvPr id="32" name="Obrázek 3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03" y="4309672"/>
            <a:ext cx="496233" cy="413689"/>
          </a:xfrm>
          <a:prstGeom prst="rect">
            <a:avLst/>
          </a:prstGeom>
        </p:spPr>
      </p:pic>
      <p:pic>
        <p:nvPicPr>
          <p:cNvPr id="33" name="Obrázek 3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30" y="4863317"/>
            <a:ext cx="338515" cy="381886"/>
          </a:xfrm>
          <a:prstGeom prst="rect">
            <a:avLst/>
          </a:prstGeom>
        </p:spPr>
      </p:pic>
      <p:pic>
        <p:nvPicPr>
          <p:cNvPr id="34" name="Obrázek 3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55" y="5487925"/>
            <a:ext cx="392542" cy="392240"/>
          </a:xfrm>
          <a:prstGeom prst="rect">
            <a:avLst/>
          </a:prstGeom>
        </p:spPr>
      </p:pic>
      <p:pic>
        <p:nvPicPr>
          <p:cNvPr id="35" name="Obrázek 3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280" y="1544043"/>
            <a:ext cx="2123437" cy="158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136796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581957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181740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328708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9DB2-5005-4825-A922-7331491F1B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6344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900963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398865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17D4236-562F-41FB-B973-9711D98DD617}" type="datetimeFigureOut">
              <a:rPr lang="cs-CZ" smtClean="0"/>
              <a:t>14.09.2023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1FD8E2B-A25D-4D75-A0CB-B49288C1B47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450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660" r:id="rId19"/>
    <p:sldLayoutId id="2147483661" r:id="rId20"/>
    <p:sldLayoutId id="2147483662" r:id="rId21"/>
    <p:sldLayoutId id="2147483666" r:id="rId22"/>
    <p:sldLayoutId id="2147483667" r:id="rId23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5" Type="http://schemas.openxmlformats.org/officeDocument/2006/relationships/image" Target="../media/image21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>
            <a:extLst>
              <a:ext uri="{FF2B5EF4-FFF2-40B4-BE49-F238E27FC236}">
                <a16:creationId xmlns:a16="http://schemas.microsoft.com/office/drawing/2014/main" id="{2FDE2B02-4635-3907-9346-9AA0FAC4DD44}"/>
              </a:ext>
            </a:extLst>
          </p:cNvPr>
          <p:cNvSpPr/>
          <p:nvPr/>
        </p:nvSpPr>
        <p:spPr>
          <a:xfrm>
            <a:off x="8705085" y="0"/>
            <a:ext cx="2685568" cy="6858000"/>
          </a:xfrm>
          <a:prstGeom prst="rect">
            <a:avLst/>
          </a:prstGeom>
          <a:solidFill>
            <a:srgbClr val="61B4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Slza 13">
            <a:extLst>
              <a:ext uri="{FF2B5EF4-FFF2-40B4-BE49-F238E27FC236}">
                <a16:creationId xmlns:a16="http://schemas.microsoft.com/office/drawing/2014/main" id="{76DFA8D7-5AE3-FE45-A44B-B4986695B510}"/>
              </a:ext>
            </a:extLst>
          </p:cNvPr>
          <p:cNvSpPr/>
          <p:nvPr/>
        </p:nvSpPr>
        <p:spPr>
          <a:xfrm>
            <a:off x="8904111" y="1664710"/>
            <a:ext cx="2743201" cy="2819400"/>
          </a:xfrm>
          <a:prstGeom prst="teardrop">
            <a:avLst/>
          </a:prstGeom>
          <a:solidFill>
            <a:srgbClr val="B7D9F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8FCF5C9D-A5B0-0E23-7C98-357B9B29E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99DB2-5005-4825-A922-7331491F1B67}" type="slidenum">
              <a:rPr lang="cs-CZ" smtClean="0"/>
              <a:t>1</a:t>
            </a:fld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DB568600-07F3-7893-97F8-6DCC5ECFAB94}"/>
              </a:ext>
            </a:extLst>
          </p:cNvPr>
          <p:cNvSpPr txBox="1"/>
          <p:nvPr/>
        </p:nvSpPr>
        <p:spPr>
          <a:xfrm>
            <a:off x="424046" y="303546"/>
            <a:ext cx="997340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4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Problematika uvolňování žáků </a:t>
            </a:r>
            <a:br>
              <a:rPr lang="cs-CZ" sz="4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4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tělesné výchovy</a:t>
            </a:r>
            <a:br>
              <a:rPr lang="cs-CZ" sz="4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Obrázek 7" descr="Obsah obrázku Písmo, bílé, symbol, Grafika&#10;&#10;Popis byl vytvořen automaticky">
            <a:extLst>
              <a:ext uri="{FF2B5EF4-FFF2-40B4-BE49-F238E27FC236}">
                <a16:creationId xmlns:a16="http://schemas.microsoft.com/office/drawing/2014/main" id="{8BA1A4A4-2134-A262-788B-0CDA4E64CF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6539" y="1992417"/>
            <a:ext cx="2685567" cy="2271414"/>
          </a:xfrm>
          <a:prstGeom prst="rect">
            <a:avLst/>
          </a:prstGeom>
        </p:spPr>
      </p:pic>
      <p:pic>
        <p:nvPicPr>
          <p:cNvPr id="13" name="Obrázek 12" descr="Sportovci oslavující trofejí">
            <a:extLst>
              <a:ext uri="{FF2B5EF4-FFF2-40B4-BE49-F238E27FC236}">
                <a16:creationId xmlns:a16="http://schemas.microsoft.com/office/drawing/2014/main" id="{9A96DA8D-554E-D55A-45BE-7BF77642F3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46" y="2682984"/>
            <a:ext cx="5781308" cy="3871470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F92F0924-28F2-195C-6987-3045A51B9A37}"/>
              </a:ext>
            </a:extLst>
          </p:cNvPr>
          <p:cNvSpPr txBox="1"/>
          <p:nvPr/>
        </p:nvSpPr>
        <p:spPr>
          <a:xfrm>
            <a:off x="6205354" y="4591538"/>
            <a:ext cx="5986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cs-CZ" sz="4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cs-CZ" sz="4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Olomouc 13. 9. 2023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3731856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C3B6B0D-E917-28BD-3C14-338CE1A380C2}"/>
              </a:ext>
            </a:extLst>
          </p:cNvPr>
          <p:cNvSpPr txBox="1"/>
          <p:nvPr/>
        </p:nvSpPr>
        <p:spPr>
          <a:xfrm>
            <a:off x="504825" y="1121229"/>
            <a:ext cx="10515599" cy="6832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2600" dirty="0"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Kladný vztah ke sportu je jedna z nejdůležitějších věcí, které si s sebou děti nesou do života: dobrá fyzická kondice, silná imunita, lepší zdraví, schopnost překonávat překážky, pracovat se stresem a přirozeně si určovat cíle a dosahovat jich. Základy vztahu ke sportování se tvoří v rodině.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Další důležitou roli by pak měla sehrávat škola a hodiny tělesné výchovy (</a:t>
            </a:r>
            <a:r>
              <a:rPr lang="cs-CZ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Tv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  <a:p>
            <a:pPr algn="just">
              <a:spcBef>
                <a:spcPts val="600"/>
              </a:spcBef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    Od koronavirové pandemie se zvýšil počet omluvenek z výuky </a:t>
            </a:r>
            <a:r>
              <a:rPr lang="cs-CZ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Tv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, žáci jsou </a:t>
            </a:r>
          </a:p>
          <a:p>
            <a:pPr algn="just">
              <a:spcBef>
                <a:spcPts val="600"/>
              </a:spcBef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    v tomto trendu podporováni svými rodiči, velký počet omluvenek je i od lékařů.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Hodiny </a:t>
            </a:r>
            <a:r>
              <a:rPr lang="cs-CZ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Tv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nejsou vždy pro dnešní žáky atraktivní. Jen dobrý učitel či trenér je  dokáže zaujmout a nadchnou pro radost z pohybu.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s-CZ" sz="2400" dirty="0">
              <a:cs typeface="Biome Light" panose="020B03030302040208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cs typeface="Biome Light" panose="020B03030302040208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endParaRPr lang="cs-CZ" dirty="0"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3F8DB28A-52A7-98D2-BD60-8F1B49043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545219"/>
            <a:ext cx="10515600" cy="852488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Omlouvání žáků z tělesné výchovy</a:t>
            </a:r>
          </a:p>
        </p:txBody>
      </p:sp>
    </p:spTree>
    <p:extLst>
      <p:ext uri="{BB962C8B-B14F-4D97-AF65-F5344CB8AC3E}">
        <p14:creationId xmlns:p14="http://schemas.microsoft.com/office/powerpoint/2010/main" val="3284849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C3B6B0D-E917-28BD-3C14-338CE1A380C2}"/>
              </a:ext>
            </a:extLst>
          </p:cNvPr>
          <p:cNvSpPr txBox="1"/>
          <p:nvPr/>
        </p:nvSpPr>
        <p:spPr>
          <a:xfrm>
            <a:off x="262853" y="1775859"/>
            <a:ext cx="10932972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2600" dirty="0"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Vzdělávací obor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Tělesná výchova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směřuje k poznání vlastních pohybových možností a zájmů žáků a k poznávání účinků konkrétních pohybových činností na tělesnou zdatnost a duševní a sociální pohodu.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Žáci mají být pozitivně vedeni k pohybovým aktivitám, učitel má pro jejich motivaci využívat trendy v oblasti pohybových aktivit, zařazovat pestrou nabídku pohybových aktivit, oceňovat zájem, snahu a pokrok, vědomě ve výuce TV rozvíjet kompetence důležité pro život v rychle se měnící době a podporovat odolnost žáků a jejich zájem o fyzické i duševní zdraví.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dirty="0"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endParaRPr lang="cs-CZ" dirty="0"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8" name="Ovál 7">
            <a:extLst>
              <a:ext uri="{FF2B5EF4-FFF2-40B4-BE49-F238E27FC236}">
                <a16:creationId xmlns:a16="http://schemas.microsoft.com/office/drawing/2014/main" id="{08D227E5-7718-98C6-711C-ED780D5C5F28}"/>
              </a:ext>
            </a:extLst>
          </p:cNvPr>
          <p:cNvSpPr/>
          <p:nvPr/>
        </p:nvSpPr>
        <p:spPr>
          <a:xfrm>
            <a:off x="1499052" y="965496"/>
            <a:ext cx="1023257" cy="101892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3F8DB28A-52A7-98D2-BD60-8F1B49043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545219"/>
            <a:ext cx="10515600" cy="1587086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Pojetí</a:t>
            </a:r>
            <a:r>
              <a:rPr lang="cs-CZ" sz="4000" b="1" dirty="0">
                <a:solidFill>
                  <a:schemeClr val="tx1"/>
                </a:solidFill>
                <a:latin typeface="+mn-lt"/>
                <a:cs typeface="Biome" panose="020B0503030204020804" pitchFamily="34" charset="0"/>
              </a:rPr>
              <a:t> </a:t>
            </a:r>
            <a:r>
              <a:rPr lang="cs-CZ" sz="4000" b="1" dirty="0" err="1">
                <a:solidFill>
                  <a:schemeClr val="tx1"/>
                </a:solidFill>
                <a:latin typeface="+mn-lt"/>
                <a:cs typeface="Biome" panose="020B0503030204020804" pitchFamily="34" charset="0"/>
              </a:rPr>
              <a:t>Tv</a:t>
            </a:r>
            <a:endParaRPr lang="cs-CZ" sz="4000" b="1" dirty="0">
              <a:solidFill>
                <a:schemeClr val="tx1"/>
              </a:solidFill>
              <a:latin typeface="+mn-lt"/>
              <a:cs typeface="Biome" panose="020B0503030204020804" pitchFamily="34" charset="0"/>
            </a:endParaRPr>
          </a:p>
        </p:txBody>
      </p:sp>
      <p:pic>
        <p:nvPicPr>
          <p:cNvPr id="29" name="Obrázek 28" descr="Mladá dívka sedící na šátku">
            <a:extLst>
              <a:ext uri="{FF2B5EF4-FFF2-40B4-BE49-F238E27FC236}">
                <a16:creationId xmlns:a16="http://schemas.microsoft.com/office/drawing/2014/main" id="{EE01ED1B-04AC-1965-3C08-21A3AF28FE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596" y="202596"/>
            <a:ext cx="2873829" cy="191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027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C3B6B0D-E917-28BD-3C14-338CE1A380C2}"/>
              </a:ext>
            </a:extLst>
          </p:cNvPr>
          <p:cNvSpPr txBox="1"/>
          <p:nvPr/>
        </p:nvSpPr>
        <p:spPr>
          <a:xfrm>
            <a:off x="504825" y="1649152"/>
            <a:ext cx="10874375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2400" dirty="0">
              <a:cs typeface="Biome" panose="020B05030302040208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Přestože se hodinová dotace TV na školách nesnížila a také v oblasti organizovaného sportu ve volném čase jsou na tom děti dobře, jejich celkové zapojení </a:t>
            </a:r>
            <a:b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do pohybových aktivit a jejich tělesná zdatnost jsou nedostatečné. </a:t>
            </a:r>
          </a:p>
          <a:p>
            <a:pPr algn="just"/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Jeví se tedy, že je nutné zaměřit pozornost na inovace ve výuce školní tělesné výchovy a v přípravě pedagogických pracovníků a zaměřit pozornost na budování pozitivního vztahu dětí a mládeže k pohybovým aktivitám, jejich motivaci k účasti na pohybových aktivitách a osvojení znalostí klíčových pro pohybové aktivity a  zdravý životní styl.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600" dirty="0">
              <a:cs typeface="Biome" panose="020B0503030204020804" pitchFamily="34" charset="0"/>
            </a:endParaRPr>
          </a:p>
          <a:p>
            <a:endParaRPr lang="cs-CZ" dirty="0"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3F8DB28A-52A7-98D2-BD60-8F1B49043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572243"/>
            <a:ext cx="10515600" cy="852488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Pojetí </a:t>
            </a:r>
            <a:r>
              <a:rPr lang="cs-CZ" sz="4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Tv</a:t>
            </a:r>
            <a:endParaRPr lang="cs-CZ" sz="40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Obrázek 8" descr="Dítě s míčem na hlavu">
            <a:extLst>
              <a:ext uri="{FF2B5EF4-FFF2-40B4-BE49-F238E27FC236}">
                <a16:creationId xmlns:a16="http://schemas.microsoft.com/office/drawing/2014/main" id="{405C7D7D-F682-978B-6652-26CB62945C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152711"/>
            <a:ext cx="2510674" cy="169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311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976AC3-272A-FA49-1285-61A19A426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7755"/>
          </a:xfrm>
        </p:spPr>
        <p:txBody>
          <a:bodyPr>
            <a:noAutofit/>
          </a:bodyPr>
          <a:lstStyle/>
          <a:p>
            <a:r>
              <a:rPr lang="cs-CZ" sz="4000" b="1" dirty="0">
                <a:latin typeface="Calibri" panose="020F0502020204030204" pitchFamily="34" charset="0"/>
                <a:cs typeface="Calibri" panose="020F0502020204030204" pitchFamily="34" charset="0"/>
              </a:rPr>
              <a:t>Plán podpory pohybových aktivit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864B3B-1EB3-C10B-0C06-A93BEC1F9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829"/>
            <a:ext cx="10515600" cy="512868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buSzPct val="150000"/>
              <a:buFont typeface="Arial" panose="020B0604020202020204" pitchFamily="34" charset="0"/>
              <a:buChar char="•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MŠMT si význam podpory pohybu uvědomuje a nyní </a:t>
            </a:r>
            <a:r>
              <a:rPr lang="cs-CZ" sz="96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připravuje komplexní plán podpory pohybu</a:t>
            </a: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 dětí, žáků a studentů ve školách a školských zařízeních.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SzPct val="150000"/>
              <a:buFont typeface="Arial" panose="020B0604020202020204" pitchFamily="34" charset="0"/>
              <a:buChar char="•"/>
            </a:pPr>
            <a:r>
              <a:rPr lang="cs-CZ" sz="96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Cílem MŠMT </a:t>
            </a: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je prostřednictvím kvalitní, odborně vedené výuky realizované </a:t>
            </a:r>
            <a:b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v adekvátním prostředí aktivně zapojit co nejvíce dětí do hodin TV s cílem zvýšit míru jejich pohybové gramotnosti.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SzPct val="150000"/>
              <a:buFont typeface="Arial" panose="020B0604020202020204" pitchFamily="34" charset="0"/>
              <a:buChar char="•"/>
            </a:pPr>
            <a:endParaRPr lang="cs-CZ" sz="96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SzPct val="150000"/>
              <a:buFont typeface="Arial" panose="020B0604020202020204" pitchFamily="34" charset="0"/>
              <a:buChar char="•"/>
            </a:pPr>
            <a:r>
              <a:rPr lang="cs-CZ" sz="96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Základní pilíře </a:t>
            </a: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připravovaného plánu: </a:t>
            </a:r>
          </a:p>
          <a:p>
            <a:pPr marL="1501200" lvl="5" indent="-457200" algn="just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arenR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podpora aktivního pohybu dětí a žáků během celého dne, </a:t>
            </a:r>
          </a:p>
          <a:p>
            <a:pPr marL="1501200" lvl="5" indent="-457200" algn="just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arenR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excelence výuky a pojetí tělesné výchovy,  </a:t>
            </a:r>
          </a:p>
          <a:p>
            <a:pPr marL="1501200" lvl="5" indent="-457200" algn="just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arenR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pohybové a sportovní aktivity v zájmovém vzdělávání,  </a:t>
            </a:r>
          </a:p>
          <a:p>
            <a:pPr marL="1501200" lvl="5" indent="-457200" algn="just">
              <a:lnSpc>
                <a:spcPct val="120000"/>
              </a:lnSpc>
              <a:spcBef>
                <a:spcPts val="600"/>
              </a:spcBef>
              <a:buSzPct val="100000"/>
              <a:buFont typeface="+mj-lt"/>
              <a:buAutoNum type="arabicParenR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problematika školního a univerzitního sportu. 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4318426-83F5-7514-CD83-E8787105A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E310-0430-4CC6-B88C-1A0E191AE428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01498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976AC3-272A-FA49-1285-61A19A426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283029"/>
            <a:ext cx="10364451" cy="1186542"/>
          </a:xfrm>
        </p:spPr>
        <p:txBody>
          <a:bodyPr>
            <a:normAutofit/>
          </a:bodyPr>
          <a:lstStyle/>
          <a:p>
            <a:r>
              <a:rPr lang="cs-CZ" sz="4000" b="1" dirty="0">
                <a:latin typeface="Calibri" panose="020F0502020204030204" pitchFamily="34" charset="0"/>
                <a:cs typeface="Calibri" panose="020F0502020204030204" pitchFamily="34" charset="0"/>
              </a:rPr>
              <a:t>Plán podpory pohybových aktivit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864B3B-1EB3-C10B-0C06-A93BEC1F9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0229" y="1469571"/>
            <a:ext cx="10613571" cy="5388429"/>
          </a:xfrm>
        </p:spPr>
        <p:txBody>
          <a:bodyPr>
            <a:normAutofit fontScale="25000" lnSpcReduction="20000"/>
          </a:bodyPr>
          <a:lstStyle/>
          <a:p>
            <a:pPr marL="622350" indent="-514350" algn="just">
              <a:buSzPct val="100000"/>
              <a:buFont typeface="+mj-lt"/>
              <a:buAutoNum type="arabicParenR"/>
            </a:pPr>
            <a:r>
              <a:rPr lang="cs-CZ" sz="9600" b="1" cap="none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Úprava RVP v oblasti Člověk a zdraví </a:t>
            </a:r>
          </a:p>
          <a:p>
            <a:pPr algn="just">
              <a:buSzPct val="105000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nabídka alternativy k běžným hodinám tělesné výchovy ve formě </a:t>
            </a:r>
            <a:r>
              <a:rPr lang="cs-CZ" sz="96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zdravotní aplikované tělesné výchovy, </a:t>
            </a:r>
            <a:endParaRPr lang="cs-CZ" sz="96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SzPct val="105000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v rámci revize </a:t>
            </a:r>
            <a:r>
              <a:rPr lang="cs-CZ" sz="9600" i="1" cap="none" dirty="0">
                <a:latin typeface="Calibri" panose="020F0502020204030204" pitchFamily="34" charset="0"/>
                <a:cs typeface="Calibri" panose="020F0502020204030204" pitchFamily="34" charset="0"/>
              </a:rPr>
              <a:t>Rámcového vzdělávacího programu pro obor vzdělání základní škola </a:t>
            </a: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speciální je nutné přetransformovat stávající pojetí </a:t>
            </a:r>
            <a:r>
              <a:rPr lang="cs-CZ" sz="96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zdravotní tělesné výchovy</a:t>
            </a: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cs-CZ" sz="9600" b="1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SzPct val="105000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Vytvořit metodické materiály pro rozvoj a podporu pohybové gramotnosti . </a:t>
            </a:r>
          </a:p>
          <a:p>
            <a:pPr algn="just">
              <a:buSzPct val="100000"/>
              <a:buFont typeface="Cambria Math" panose="02040503050406030204" pitchFamily="18" charset="0"/>
              <a:buChar char="-"/>
            </a:pPr>
            <a:endParaRPr lang="cs-CZ" sz="96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65200" indent="-457200" algn="just">
              <a:buSzPct val="100000"/>
              <a:buFont typeface="+mj-lt"/>
              <a:buAutoNum type="arabicParenR" startAt="2"/>
            </a:pPr>
            <a:r>
              <a:rPr lang="cs-CZ" sz="9600" b="1" cap="none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Disponibilní</a:t>
            </a: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9600" b="1" cap="none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hodiny pro tělesnou výchovu, inkluzívní tělesná výchova </a:t>
            </a:r>
          </a:p>
          <a:p>
            <a:pPr algn="just">
              <a:buSzPct val="100000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Česká školní inspekce navrhuje využívání disponibilní hodiny tělesné výchovy pro opětovné zavedení předmětu </a:t>
            </a:r>
            <a:r>
              <a:rPr lang="cs-CZ" sz="96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Zdravotní tělesná výchova do škol</a:t>
            </a: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endParaRPr lang="cs-CZ" sz="9600" b="1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SzPct val="100000"/>
            </a:pPr>
            <a:r>
              <a:rPr lang="cs-CZ" sz="9600" cap="none" dirty="0">
                <a:latin typeface="Calibri" panose="020F0502020204030204" pitchFamily="34" charset="0"/>
                <a:cs typeface="Calibri" panose="020F0502020204030204" pitchFamily="34" charset="0"/>
              </a:rPr>
              <a:t>nabídka škol by měla vycházet z prostorových a personálních podmínek školy. </a:t>
            </a:r>
          </a:p>
          <a:p>
            <a:endParaRPr lang="cs-CZ" dirty="0">
              <a:latin typeface="Biome" panose="020B0503030204020804" pitchFamily="34" charset="0"/>
              <a:cs typeface="Biome" panose="020B05030302040208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4318426-83F5-7514-CD83-E8787105A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E310-0430-4CC6-B88C-1A0E191AE428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47524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976AC3-272A-FA49-1285-61A19A426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2569"/>
          </a:xfrm>
        </p:spPr>
        <p:txBody>
          <a:bodyPr>
            <a:normAutofit/>
          </a:bodyPr>
          <a:lstStyle/>
          <a:p>
            <a:r>
              <a:rPr lang="cs-CZ" sz="4000" b="1" dirty="0">
                <a:latin typeface="Calibri" panose="020F0502020204030204" pitchFamily="34" charset="0"/>
                <a:cs typeface="Calibri" panose="020F0502020204030204" pitchFamily="34" charset="0"/>
              </a:rPr>
              <a:t>Plán podpory pohybových aktivit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864B3B-1EB3-C10B-0C06-A93BEC1F9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314" y="1611086"/>
            <a:ext cx="10265229" cy="5105400"/>
          </a:xfrm>
        </p:spPr>
        <p:txBody>
          <a:bodyPr>
            <a:normAutofit fontScale="77500" lnSpcReduction="20000"/>
          </a:bodyPr>
          <a:lstStyle/>
          <a:p>
            <a:pPr marL="565200" indent="-457200" algn="just">
              <a:buSzPct val="100000"/>
              <a:buFont typeface="+mj-lt"/>
              <a:buAutoNum type="arabicParenR" startAt="3"/>
            </a:pPr>
            <a:r>
              <a:rPr lang="cs-CZ" sz="3100" b="1" cap="none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Inovace pregraduálního studia učitelů tělesné výchovy</a:t>
            </a:r>
          </a:p>
          <a:p>
            <a:pPr algn="just">
              <a:buSzPct val="100000"/>
            </a:pPr>
            <a: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  <a:t>nutná </a:t>
            </a:r>
            <a:r>
              <a:rPr lang="cs-CZ" sz="31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změna paradigmatu </a:t>
            </a:r>
            <a: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  <a:t>vedení tělesné výchovy na výuku, která klade akcent </a:t>
            </a:r>
            <a:b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  <a:t>na aktivizaci a motivaci žáků k pohybovým aktivitám, </a:t>
            </a:r>
          </a:p>
          <a:p>
            <a:pPr algn="just">
              <a:buSzPct val="100000"/>
            </a:pPr>
            <a: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  <a:t>vést k zařazování </a:t>
            </a:r>
            <a:r>
              <a:rPr lang="cs-CZ" sz="31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moderních inovativních prvků </a:t>
            </a:r>
            <a: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  <a:t>pohybových aktivit zejména </a:t>
            </a:r>
            <a:b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  <a:t>do hodin tělesné výchovy, a také do výuky jiných předmětů,  </a:t>
            </a:r>
          </a:p>
          <a:p>
            <a:pPr algn="just">
              <a:buSzPct val="100000"/>
            </a:pPr>
            <a:r>
              <a:rPr lang="cs-CZ" sz="31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výuku zaměřit </a:t>
            </a:r>
            <a: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  <a:t>na rozvoj klíčových kompetencí a zvyšování odolnosti žáků.  </a:t>
            </a:r>
          </a:p>
          <a:p>
            <a:pPr algn="just">
              <a:buSzPct val="100000"/>
              <a:buFont typeface="Cambria Math" panose="02040503050406030204" pitchFamily="18" charset="0"/>
              <a:buChar char="-"/>
            </a:pPr>
            <a:endParaRPr lang="cs-CZ" sz="31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000" indent="0" algn="just">
              <a:buSzPct val="100000"/>
              <a:buNone/>
            </a:pPr>
            <a:r>
              <a:rPr lang="cs-CZ" sz="3100" b="1" cap="none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4)    Systém DVPP </a:t>
            </a:r>
          </a:p>
          <a:p>
            <a:pPr algn="just">
              <a:buSzPct val="100000"/>
            </a:pPr>
            <a:r>
              <a:rPr lang="cs-CZ" sz="3100" cap="none" dirty="0">
                <a:latin typeface="Calibri" panose="020F0502020204030204" pitchFamily="34" charset="0"/>
                <a:cs typeface="Calibri" panose="020F0502020204030204" pitchFamily="34" charset="0"/>
              </a:rPr>
              <a:t>ve spolupráci s vysokými školami realizovat takovou nabídku vzdělávacích programů, která bude zaměřena na jednotlivé věkové kategorie žáků s cílem nabídnout moderní, inovativní prvky pohybových aktivit.  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4318426-83F5-7514-CD83-E8787105A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E310-0430-4CC6-B88C-1A0E191AE428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98667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2">
            <a:extLst>
              <a:ext uri="{FF2B5EF4-FFF2-40B4-BE49-F238E27FC236}">
                <a16:creationId xmlns:a16="http://schemas.microsoft.com/office/drawing/2014/main" id="{09D7BE4E-2B96-BFA1-7CA7-B479007E07FF}"/>
              </a:ext>
            </a:extLst>
          </p:cNvPr>
          <p:cNvSpPr txBox="1">
            <a:spLocks/>
          </p:cNvSpPr>
          <p:nvPr/>
        </p:nvSpPr>
        <p:spPr>
          <a:xfrm>
            <a:off x="650300" y="796902"/>
            <a:ext cx="7426501" cy="81525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small" baseline="0">
                <a:solidFill>
                  <a:srgbClr val="6D6E7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>
                <a:solidFill>
                  <a:schemeClr val="tx1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DĚKUJi </a:t>
            </a:r>
            <a:r>
              <a:rPr lang="cs-CZ" dirty="0">
                <a:solidFill>
                  <a:schemeClr val="tx1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ZA POZORNOST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5BACD930-E425-7077-69D9-13115140D8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 l="1449" r="1511"/>
          <a:stretch/>
        </p:blipFill>
        <p:spPr>
          <a:xfrm>
            <a:off x="2027544" y="1725100"/>
            <a:ext cx="3425752" cy="2713378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BF9ACFE5-D7D8-9230-76C4-FE8EC9A275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30278" y="4834738"/>
            <a:ext cx="2438611" cy="115834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AD09B913-67D7-874B-DA64-7FD297805E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80709" y="2300634"/>
            <a:ext cx="2652314" cy="1637949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51949732-37DC-B2F7-80D5-B5DA3CF13F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89339" y="4910378"/>
            <a:ext cx="3635055" cy="11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240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pka">
  <a:themeElements>
    <a:clrScheme name="Kapk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apk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k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5AC6C446A9AEC4887B6240C14C150AE" ma:contentTypeVersion="9" ma:contentTypeDescription="Vytvoří nový dokument" ma:contentTypeScope="" ma:versionID="0144922e4bee926b6677e5f325087616">
  <xsd:schema xmlns:xsd="http://www.w3.org/2001/XMLSchema" xmlns:xs="http://www.w3.org/2001/XMLSchema" xmlns:p="http://schemas.microsoft.com/office/2006/metadata/properties" xmlns:ns2="dd24b7f9-e3ee-43c2-949c-e36816f2a2d5" targetNamespace="http://schemas.microsoft.com/office/2006/metadata/properties" ma:root="true" ma:fieldsID="5735b7ef2c063514f8a41e29f2d2a29b" ns2:_="">
    <xsd:import namespace="dd24b7f9-e3ee-43c2-949c-e36816f2a2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24b7f9-e3ee-43c2-949c-e36816f2a2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0BC492-E308-4649-9EBE-C11643BEDF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24b7f9-e3ee-43c2-949c-e36816f2a2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D56335-9B6D-4E2C-9F2C-AD113860E156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dd24b7f9-e3ee-43c2-949c-e36816f2a2d5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C1AF5F2-5C0B-4B09-B507-F655AF7B92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Kapka</Template>
  <TotalTime>2191</TotalTime>
  <Words>630</Words>
  <Application>Microsoft Office PowerPoint</Application>
  <PresentationFormat>Širokoúhlá obrazovka</PresentationFormat>
  <Paragraphs>64</Paragraphs>
  <Slides>8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5" baseType="lpstr">
      <vt:lpstr>Arial</vt:lpstr>
      <vt:lpstr>Biome</vt:lpstr>
      <vt:lpstr>Biome Light</vt:lpstr>
      <vt:lpstr>Calibri</vt:lpstr>
      <vt:lpstr>Cambria Math</vt:lpstr>
      <vt:lpstr>Tw Cen MT</vt:lpstr>
      <vt:lpstr>Kapka</vt:lpstr>
      <vt:lpstr>Prezentace aplikace PowerPoint</vt:lpstr>
      <vt:lpstr>Omlouvání žáků z tělesné výchovy</vt:lpstr>
      <vt:lpstr>Pojetí Tv</vt:lpstr>
      <vt:lpstr>Pojetí Tv</vt:lpstr>
      <vt:lpstr>Plán podpory pohybových aktivit</vt:lpstr>
      <vt:lpstr>Plán podpory pohybových aktivit</vt:lpstr>
      <vt:lpstr>Plán podpory pohybových aktivit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verunka</dc:creator>
  <cp:lastModifiedBy>Blažková Ivana</cp:lastModifiedBy>
  <cp:revision>157</cp:revision>
  <cp:lastPrinted>2021-01-12T07:31:02Z</cp:lastPrinted>
  <dcterms:created xsi:type="dcterms:W3CDTF">2020-10-08T18:35:38Z</dcterms:created>
  <dcterms:modified xsi:type="dcterms:W3CDTF">2023-09-14T06:00:27Z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0x01010015AC6C446A9AEC4887B6240C14C150AE</vt:lpwstr>
  </property>
</Properties>
</file>