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2" r:id="rId6"/>
    <p:sldId id="261" r:id="rId7"/>
  </p:sldIdLst>
  <p:sldSz cx="8999538" cy="6840538"/>
  <p:notesSz cx="6858000" cy="9144000"/>
  <p:defaultTextStyle>
    <a:defPPr>
      <a:defRPr lang="cs-CZ"/>
    </a:defPPr>
    <a:lvl1pPr marL="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1pPr>
    <a:lvl2pPr marL="452537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2pPr>
    <a:lvl3pPr marL="90507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3pPr>
    <a:lvl4pPr marL="1357610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4pPr>
    <a:lvl5pPr marL="181014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5pPr>
    <a:lvl6pPr marL="2262683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6pPr>
    <a:lvl7pPr marL="2715219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7pPr>
    <a:lvl8pPr marL="3167756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8pPr>
    <a:lvl9pPr marL="3620292" algn="l" defTabSz="905073" rtl="0" eaLnBrk="1" latinLnBrk="0" hangingPunct="1">
      <a:defRPr sz="17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1062" y="-72"/>
      </p:cViewPr>
      <p:guideLst>
        <p:guide orient="horz" pos="2154"/>
        <p:guide pos="28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DC1901-92BB-4FDD-BA03-8B5D36861ACA}" type="datetimeFigureOut">
              <a:rPr lang="cs-CZ" smtClean="0"/>
              <a:t>21. 3. 2017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98588" y="1143000"/>
            <a:ext cx="40608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8EE4EC-FC1D-4A5C-A5BA-DA124659C1D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4033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7231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8EE4EC-FC1D-4A5C-A5BA-DA124659C1D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313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699" y="2904775"/>
            <a:ext cx="3342139" cy="1030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0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1980001"/>
            <a:ext cx="7560000" cy="1612866"/>
          </a:xfrm>
        </p:spPr>
        <p:txBody>
          <a:bodyPr anchor="t">
            <a:normAutofit/>
          </a:bodyPr>
          <a:lstStyle>
            <a:lvl1pPr algn="l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3592866"/>
            <a:ext cx="7560000" cy="1552712"/>
          </a:xfrm>
        </p:spPr>
        <p:txBody>
          <a:bodyPr/>
          <a:lstStyle>
            <a:lvl1pPr marL="0" indent="0" algn="l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17218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00" y="4380949"/>
            <a:ext cx="7560000" cy="982528"/>
          </a:xfrm>
        </p:spPr>
        <p:txBody>
          <a:bodyPr anchor="t">
            <a:normAutofit/>
          </a:bodyPr>
          <a:lstStyle>
            <a:lvl1pPr algn="ctr"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0000" y="5363477"/>
            <a:ext cx="7560000" cy="945883"/>
          </a:xfrm>
        </p:spPr>
        <p:txBody>
          <a:bodyPr/>
          <a:lstStyle>
            <a:lvl1pPr marL="0" indent="0" algn="ctr">
              <a:buNone/>
              <a:defRPr sz="2362">
                <a:solidFill>
                  <a:schemeClr val="accent2"/>
                </a:solidFill>
              </a:defRPr>
            </a:lvl1pPr>
            <a:lvl2pPr marL="449976" indent="0" algn="ctr">
              <a:buNone/>
              <a:defRPr sz="1968"/>
            </a:lvl2pPr>
            <a:lvl3pPr marL="899952" indent="0" algn="ctr">
              <a:buNone/>
              <a:defRPr sz="1772"/>
            </a:lvl3pPr>
            <a:lvl4pPr marL="1349929" indent="0" algn="ctr">
              <a:buNone/>
              <a:defRPr sz="1575"/>
            </a:lvl4pPr>
            <a:lvl5pPr marL="1799905" indent="0" algn="ctr">
              <a:buNone/>
              <a:defRPr sz="1575"/>
            </a:lvl5pPr>
            <a:lvl6pPr marL="2249881" indent="0" algn="ctr">
              <a:buNone/>
              <a:defRPr sz="1575"/>
            </a:lvl6pPr>
            <a:lvl7pPr marL="2699857" indent="0" algn="ctr">
              <a:buNone/>
              <a:defRPr sz="1575"/>
            </a:lvl7pPr>
            <a:lvl8pPr marL="3149834" indent="0" algn="ctr">
              <a:buNone/>
              <a:defRPr sz="1575"/>
            </a:lvl8pPr>
            <a:lvl9pPr marL="3599810" indent="0" algn="ctr">
              <a:buNone/>
              <a:defRPr sz="1575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0000" y="6450675"/>
            <a:ext cx="6840000" cy="216000"/>
          </a:xfrm>
        </p:spPr>
        <p:txBody>
          <a:bodyPr/>
          <a:lstStyle/>
          <a:p>
            <a:pPr algn="ctr"/>
            <a:r>
              <a:rPr lang="cs-CZ" dirty="0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7915" y="1260000"/>
            <a:ext cx="2203708" cy="182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52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5349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000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7298" y="2462400"/>
            <a:ext cx="3622702" cy="38988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382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00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00" y="2368800"/>
            <a:ext cx="3621600" cy="693376"/>
          </a:xfrm>
        </p:spPr>
        <p:txBody>
          <a:bodyPr anchor="b"/>
          <a:lstStyle>
            <a:lvl1pPr marL="0" indent="0">
              <a:buNone/>
              <a:defRPr sz="2362" b="1"/>
            </a:lvl1pPr>
            <a:lvl2pPr marL="449976" indent="0">
              <a:buNone/>
              <a:defRPr sz="1968" b="1"/>
            </a:lvl2pPr>
            <a:lvl3pPr marL="899952" indent="0">
              <a:buNone/>
              <a:defRPr sz="1772" b="1"/>
            </a:lvl3pPr>
            <a:lvl4pPr marL="1349929" indent="0">
              <a:buNone/>
              <a:defRPr sz="1575" b="1"/>
            </a:lvl4pPr>
            <a:lvl5pPr marL="1799905" indent="0">
              <a:buNone/>
              <a:defRPr sz="1575" b="1"/>
            </a:lvl5pPr>
            <a:lvl6pPr marL="2249881" indent="0">
              <a:buNone/>
              <a:defRPr sz="1575" b="1"/>
            </a:lvl6pPr>
            <a:lvl7pPr marL="2699857" indent="0">
              <a:buNone/>
              <a:defRPr sz="1575" b="1"/>
            </a:lvl7pPr>
            <a:lvl8pPr marL="3149834" indent="0">
              <a:buNone/>
              <a:defRPr sz="1575" b="1"/>
            </a:lvl8pPr>
            <a:lvl9pPr marL="3599810" indent="0">
              <a:buNone/>
              <a:defRPr sz="1575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00" y="3151650"/>
            <a:ext cx="3621600" cy="320955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271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247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2811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3004102" cy="748800"/>
          </a:xfrm>
        </p:spPr>
        <p:txBody>
          <a:bodyPr anchor="b">
            <a:normAutofit/>
          </a:bodyPr>
          <a:lstStyle>
            <a:lvl1pPr>
              <a:defRPr sz="2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5976" y="1620000"/>
            <a:ext cx="4454024" cy="473328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968"/>
            </a:lvl6pPr>
            <a:lvl7pPr>
              <a:defRPr sz="1968"/>
            </a:lvl7pPr>
            <a:lvl8pPr>
              <a:defRPr sz="1968"/>
            </a:lvl8pPr>
            <a:lvl9pPr>
              <a:defRPr sz="1968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0000" y="2458274"/>
            <a:ext cx="3004102" cy="3902926"/>
          </a:xfrm>
        </p:spPr>
        <p:txBody>
          <a:bodyPr/>
          <a:lstStyle>
            <a:lvl1pPr marL="0" indent="0">
              <a:buNone/>
              <a:defRPr sz="1575"/>
            </a:lvl1pPr>
            <a:lvl2pPr marL="449976" indent="0">
              <a:buNone/>
              <a:defRPr sz="1378"/>
            </a:lvl2pPr>
            <a:lvl3pPr marL="899952" indent="0">
              <a:buNone/>
              <a:defRPr sz="1181"/>
            </a:lvl3pPr>
            <a:lvl4pPr marL="1349929" indent="0">
              <a:buNone/>
              <a:defRPr sz="984"/>
            </a:lvl4pPr>
            <a:lvl5pPr marL="1799905" indent="0">
              <a:buNone/>
              <a:defRPr sz="984"/>
            </a:lvl5pPr>
            <a:lvl6pPr marL="2249881" indent="0">
              <a:buNone/>
              <a:defRPr sz="984"/>
            </a:lvl6pPr>
            <a:lvl7pPr marL="2699857" indent="0">
              <a:buNone/>
              <a:defRPr sz="984"/>
            </a:lvl7pPr>
            <a:lvl8pPr marL="3149834" indent="0">
              <a:buNone/>
              <a:defRPr sz="984"/>
            </a:lvl8pPr>
            <a:lvl9pPr marL="3599810" indent="0">
              <a:buNone/>
              <a:defRPr sz="984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6205-E093-439F-9685-8F7A4FC3F42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28856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620000"/>
            <a:ext cx="7560000" cy="74808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r>
              <a:rPr lang="cs-CZ" dirty="0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0" y="2460567"/>
            <a:ext cx="7560000" cy="389866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cs-CZ" dirty="0" smtClean="0"/>
              <a:t>Kliknutím lze upravit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0" y="6450675"/>
            <a:ext cx="7118902" cy="216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63593" y="6450675"/>
            <a:ext cx="316407" cy="21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3B6205-E093-439F-9685-8F7A4FC3F425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540000"/>
            <a:ext cx="2560325" cy="710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032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6" r:id="rId5"/>
    <p:sldLayoutId id="2147483677" r:id="rId6"/>
    <p:sldLayoutId id="2147483678" r:id="rId7"/>
    <p:sldLayoutId id="2147483679" r:id="rId8"/>
    <p:sldLayoutId id="2147483680" r:id="rId9"/>
  </p:sldLayoutIdLst>
  <p:hf sldNum="0" hdr="0" dt="0"/>
  <p:txStyles>
    <p:titleStyle>
      <a:lvl1pPr algn="l" defTabSz="899952" rtl="0" eaLnBrk="1" latinLnBrk="0" hangingPunct="1">
        <a:lnSpc>
          <a:spcPct val="90000"/>
        </a:lnSpc>
        <a:spcBef>
          <a:spcPct val="0"/>
        </a:spcBef>
        <a:buNone/>
        <a:defRPr sz="2600" b="1" kern="120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66700" indent="-266700" algn="l" defTabSz="899952" rtl="0" eaLnBrk="1" latinLnBrk="0" hangingPunct="1">
        <a:lnSpc>
          <a:spcPct val="90000"/>
        </a:lnSpc>
        <a:spcBef>
          <a:spcPts val="984"/>
        </a:spcBef>
        <a:buFont typeface="Arial" panose="020B0604020202020204" pitchFamily="34" charset="0"/>
        <a:buChar char="−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39750" indent="-27305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8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06450" indent="-266700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6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071563" indent="-265113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346200" indent="-27463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−"/>
        <a:defRPr sz="1400" kern="120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474869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924846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374822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824798" indent="-224988" algn="l" defTabSz="899952" rtl="0" eaLnBrk="1" latinLnBrk="0" hangingPunct="1">
        <a:lnSpc>
          <a:spcPct val="90000"/>
        </a:lnSpc>
        <a:spcBef>
          <a:spcPts val="492"/>
        </a:spcBef>
        <a:buFont typeface="Arial" panose="020B0604020202020204" pitchFamily="34" charset="0"/>
        <a:buChar char="•"/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1pPr>
      <a:lvl2pPr marL="449976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2pPr>
      <a:lvl3pPr marL="899952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3pPr>
      <a:lvl4pPr marL="1349929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4pPr>
      <a:lvl5pPr marL="1799905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5pPr>
      <a:lvl6pPr marL="2249881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6pPr>
      <a:lvl7pPr marL="2699857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7pPr>
      <a:lvl8pPr marL="3149834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8pPr>
      <a:lvl9pPr marL="3599810" algn="l" defTabSz="899952" rtl="0" eaLnBrk="1" latinLnBrk="0" hangingPunct="1">
        <a:defRPr sz="17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alena.opletalova@upol.cz" TargetMode="External"/><Relationship Id="rId2" Type="http://schemas.openxmlformats.org/officeDocument/2006/relationships/hyperlink" Target="http://www.ccv.upol.cz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 smtClean="0"/>
              <a:t>Ing. Alena Opletalová, Ph.D., 22. 3. 2017, Centrum celoživotního vzdělávání, Pedagogická fakulta UP v Olomouci, Žižkovo nám. 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24536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4493" y="3654118"/>
            <a:ext cx="7560000" cy="982528"/>
          </a:xfrm>
        </p:spPr>
        <p:txBody>
          <a:bodyPr>
            <a:normAutofit fontScale="90000"/>
          </a:bodyPr>
          <a:lstStyle/>
          <a:p>
            <a:r>
              <a:rPr lang="cs-CZ" b="0" dirty="0"/>
              <a:t/>
            </a:r>
            <a:br>
              <a:rPr lang="cs-CZ" b="0" dirty="0"/>
            </a:br>
            <a:r>
              <a:rPr lang="cs-CZ" b="0" dirty="0"/>
              <a:t> </a:t>
            </a:r>
            <a:r>
              <a:rPr lang="cs-CZ" dirty="0"/>
              <a:t>Polytechnické vzdělávání se zaměřením na tvorbu ŠAP/PA 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Nabídka polytechnického vzdělávání </a:t>
            </a:r>
          </a:p>
          <a:p>
            <a:r>
              <a:rPr lang="cs-CZ" dirty="0" smtClean="0"/>
              <a:t>na </a:t>
            </a:r>
            <a:r>
              <a:rPr lang="cs-CZ" dirty="0" err="1" smtClean="0"/>
              <a:t>PdF</a:t>
            </a:r>
            <a:r>
              <a:rPr lang="cs-CZ" dirty="0" smtClean="0"/>
              <a:t> UP v Olomouci</a:t>
            </a:r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cs-CZ" dirty="0"/>
              <a:t>Ing. Alena Opletalová, Ph.D., 22. 3. 2017, Centrum celoživotního vzdělávání, Pedagogická fakulta UP v Olomouci, Žižkovo nám. 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74114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Celoživotní vzdělávání na </a:t>
            </a:r>
            <a:r>
              <a:rPr lang="cs-CZ" dirty="0" err="1" smtClean="0"/>
              <a:t>PdF</a:t>
            </a:r>
            <a:r>
              <a:rPr lang="cs-CZ" dirty="0" smtClean="0"/>
              <a:t> UP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Nabídka celoživotního </a:t>
            </a:r>
            <a:r>
              <a:rPr lang="cs-CZ" b="1" dirty="0" smtClean="0"/>
              <a:t>vzdělávání:</a:t>
            </a:r>
          </a:p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>
              <a:buNone/>
            </a:pPr>
            <a:r>
              <a:rPr lang="cs-CZ" b="1" dirty="0"/>
              <a:t>1. studium ke splnění kvalifikačních předpokladů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  <a:p>
            <a:r>
              <a:rPr lang="cs-CZ" dirty="0"/>
              <a:t>studium v oblasti pedagogických věd,</a:t>
            </a:r>
          </a:p>
          <a:p>
            <a:r>
              <a:rPr lang="cs-CZ" dirty="0"/>
              <a:t>studium k rozšíření odborné </a:t>
            </a:r>
            <a:r>
              <a:rPr lang="cs-CZ" dirty="0" smtClean="0"/>
              <a:t>kvalifikace,</a:t>
            </a:r>
            <a:endParaRPr lang="cs-CZ" dirty="0"/>
          </a:p>
          <a:p>
            <a:pPr marL="0" indent="0">
              <a:buNone/>
            </a:pPr>
            <a:r>
              <a:rPr lang="cs-CZ" b="1" dirty="0" smtClean="0"/>
              <a:t>2</a:t>
            </a:r>
            <a:r>
              <a:rPr lang="cs-CZ" b="1" dirty="0"/>
              <a:t>. studium ke splnění dalších kvalifikačních předpokladů</a:t>
            </a:r>
            <a:endParaRPr lang="cs-CZ" dirty="0"/>
          </a:p>
          <a:p>
            <a:pPr marL="0" indent="0">
              <a:buNone/>
            </a:pPr>
            <a:r>
              <a:rPr lang="cs-CZ" b="1" dirty="0"/>
              <a:t>3. studium k prohlubování odborné </a:t>
            </a:r>
            <a:r>
              <a:rPr lang="cs-CZ" b="1" dirty="0" smtClean="0"/>
              <a:t>kvalifikace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720000" y="6450675"/>
            <a:ext cx="7615108" cy="137694"/>
          </a:xfrm>
        </p:spPr>
        <p:txBody>
          <a:bodyPr/>
          <a:lstStyle/>
          <a:p>
            <a:pPr algn="ctr"/>
            <a:r>
              <a:rPr lang="cs-CZ" dirty="0"/>
              <a:t>Ing. Alena Opletalová, Ph.D., 22. 3. 2017, Centrum celoživotního vzdělávání, Pedagogická fakulta UP v Olomouci, Žižkovo nám. 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501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78615" y="1397262"/>
            <a:ext cx="7560000" cy="748080"/>
          </a:xfrm>
        </p:spPr>
        <p:txBody>
          <a:bodyPr/>
          <a:lstStyle/>
          <a:p>
            <a:r>
              <a:rPr lang="cs-CZ" dirty="0" smtClean="0"/>
              <a:t>Oblasti polytechnického vzdělávání </a:t>
            </a:r>
            <a:br>
              <a:rPr lang="cs-CZ" dirty="0" smtClean="0"/>
            </a:br>
            <a:r>
              <a:rPr lang="cs-CZ" sz="2000" dirty="0" smtClean="0"/>
              <a:t>v rámci DVPP na </a:t>
            </a:r>
            <a:r>
              <a:rPr lang="cs-CZ" sz="2000" dirty="0" err="1" smtClean="0"/>
              <a:t>PdF</a:t>
            </a:r>
            <a:r>
              <a:rPr lang="cs-CZ" sz="2000" dirty="0" smtClean="0"/>
              <a:t> UP v Olomouci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cs-CZ" dirty="0" smtClean="0"/>
              <a:t>Badatelsky </a:t>
            </a:r>
            <a:r>
              <a:rPr lang="cs-CZ" dirty="0"/>
              <a:t>orientované vzdělávání a jeho uplatnění ve středním </a:t>
            </a:r>
            <a:r>
              <a:rPr lang="cs-CZ" dirty="0" smtClean="0"/>
              <a:t>školství </a:t>
            </a:r>
          </a:p>
          <a:p>
            <a:pPr lvl="0"/>
            <a:r>
              <a:rPr lang="cs-CZ" dirty="0" smtClean="0"/>
              <a:t>Digitální gramotnost ve výuce obecně technického předmětu na ZŠ</a:t>
            </a:r>
          </a:p>
          <a:p>
            <a:pPr lvl="0"/>
            <a:r>
              <a:rPr lang="cs-CZ" dirty="0" smtClean="0"/>
              <a:t>Dřevěné výrobky pro tvořivé žáky a učitele</a:t>
            </a:r>
          </a:p>
          <a:p>
            <a:pPr lvl="0"/>
            <a:r>
              <a:rPr lang="cs-CZ" dirty="0" smtClean="0"/>
              <a:t>Podpora </a:t>
            </a:r>
            <a:r>
              <a:rPr lang="cs-CZ" dirty="0" err="1" smtClean="0"/>
              <a:t>resilience</a:t>
            </a:r>
            <a:r>
              <a:rPr lang="cs-CZ" dirty="0" smtClean="0"/>
              <a:t> v rámci polytechnického vzdělávání a její souvislosti</a:t>
            </a:r>
          </a:p>
          <a:p>
            <a:pPr lvl="0"/>
            <a:r>
              <a:rPr lang="cs-CZ" dirty="0" smtClean="0"/>
              <a:t>Použití dotykového zařízení ve výuce na ZŠ a SŠ</a:t>
            </a:r>
          </a:p>
          <a:p>
            <a:pPr lvl="0"/>
            <a:r>
              <a:rPr lang="cs-CZ" dirty="0" smtClean="0"/>
              <a:t>Technická a informační výchova pro SŠ</a:t>
            </a:r>
            <a:endParaRPr lang="cs-CZ" dirty="0"/>
          </a:p>
          <a:p>
            <a:r>
              <a:rPr lang="cs-CZ" dirty="0"/>
              <a:t>Letní </a:t>
            </a:r>
            <a:r>
              <a:rPr lang="cs-CZ" dirty="0" smtClean="0"/>
              <a:t>škola </a:t>
            </a:r>
            <a:r>
              <a:rPr lang="cs-CZ" dirty="0"/>
              <a:t>techniky </a:t>
            </a:r>
            <a:r>
              <a:rPr lang="cs-CZ" dirty="0" smtClean="0"/>
              <a:t>(práce </a:t>
            </a:r>
            <a:r>
              <a:rPr lang="cs-CZ" dirty="0"/>
              <a:t>se dřevem, práce s kovy, práce s drobným materiálem, práce s konstrukčními stavebnicemi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719999" y="6450674"/>
            <a:ext cx="7450985" cy="231479"/>
          </a:xfrm>
        </p:spPr>
        <p:txBody>
          <a:bodyPr/>
          <a:lstStyle/>
          <a:p>
            <a:pPr algn="ctr"/>
            <a:r>
              <a:rPr lang="cs-CZ" dirty="0"/>
              <a:t>Ing. Alena Opletalová, Ph.D., 22. 3. 2017, Centrum celoživotního vzdělávání, Pedagogická fakulta UP v Olomouci, Žižkovo nám. 5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8400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Další aktivity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/>
              <a:t>Technická soutěž</a:t>
            </a:r>
            <a:r>
              <a:rPr lang="cs-CZ" dirty="0"/>
              <a:t>: zhotovení výrobku na dané téma z navrženého technického materiálu (kov, dřevo, plast a jiný materiál a jejich kombinace)</a:t>
            </a:r>
          </a:p>
          <a:p>
            <a:endParaRPr lang="cs-CZ" dirty="0" smtClean="0"/>
          </a:p>
          <a:p>
            <a:r>
              <a:rPr lang="cs-CZ" u="sng" dirty="0" smtClean="0"/>
              <a:t>Příměstské tábory: </a:t>
            </a:r>
            <a:r>
              <a:rPr lang="cs-CZ" dirty="0" smtClean="0"/>
              <a:t>technicky zaměřené</a:t>
            </a:r>
          </a:p>
          <a:p>
            <a:endParaRPr lang="cs-CZ" dirty="0" smtClean="0"/>
          </a:p>
          <a:p>
            <a:r>
              <a:rPr lang="cs-CZ" u="sng" dirty="0" smtClean="0"/>
              <a:t>Klub technicky nadaných dětí </a:t>
            </a:r>
            <a:r>
              <a:rPr lang="cs-CZ" dirty="0" smtClean="0"/>
              <a:t>(vzdělávací a zájmové aktivity pro žáky)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Aktivity </a:t>
            </a:r>
            <a:r>
              <a:rPr lang="cs-CZ" dirty="0" err="1" smtClean="0"/>
              <a:t>PdF</a:t>
            </a:r>
            <a:r>
              <a:rPr lang="cs-CZ" dirty="0" smtClean="0"/>
              <a:t> UP v rámci akce „</a:t>
            </a:r>
            <a:r>
              <a:rPr lang="cs-CZ" u="sng" dirty="0" smtClean="0"/>
              <a:t>Noc vědců</a:t>
            </a:r>
            <a:r>
              <a:rPr lang="cs-CZ" dirty="0"/>
              <a:t>“ (http://nocvedcu.upol.cz</a:t>
            </a:r>
            <a:r>
              <a:rPr lang="cs-CZ" dirty="0" smtClean="0"/>
              <a:t>/)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autor prezentace, datum prezentace, univerzitní oddělení, fakulta, adresa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5507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66893" y="1886136"/>
            <a:ext cx="7560000" cy="3898669"/>
          </a:xfrm>
        </p:spPr>
        <p:txBody>
          <a:bodyPr/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u="sng" dirty="0" smtClean="0"/>
              <a:t>Kontakt:</a:t>
            </a:r>
            <a:r>
              <a:rPr lang="cs-CZ" dirty="0" smtClean="0"/>
              <a:t>	Ing. Alena Opletalová, Ph.D.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proděkanka pro celoživotní vzdělávání</a:t>
            </a:r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web: </a:t>
            </a:r>
            <a:r>
              <a:rPr lang="cs-CZ" dirty="0" smtClean="0">
                <a:hlinkClick r:id="rId2"/>
              </a:rPr>
              <a:t>www.ccv.upol.cz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e-mail: </a:t>
            </a:r>
            <a:r>
              <a:rPr lang="cs-CZ" dirty="0" smtClean="0">
                <a:hlinkClick r:id="rId3"/>
              </a:rPr>
              <a:t>alena.opletalova@upol.cz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>
          <a:xfrm>
            <a:off x="719999" y="6450675"/>
            <a:ext cx="7568215" cy="161140"/>
          </a:xfrm>
        </p:spPr>
        <p:txBody>
          <a:bodyPr/>
          <a:lstStyle/>
          <a:p>
            <a:pPr algn="ctr"/>
            <a:r>
              <a:rPr lang="cs-CZ" dirty="0"/>
              <a:t>Ing. Alena Opletalová, Ph.D., 22. 3. 2017, Centrum celoživotního vzdělávání, Pedagogická fakulta UP v Olomouci, Žižkovo nám. 5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7394" y="2717800"/>
            <a:ext cx="3571875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5551363"/>
      </p:ext>
    </p:extLst>
  </p:cSld>
  <p:clrMapOvr>
    <a:masterClrMapping/>
  </p:clrMapOvr>
</p:sld>
</file>

<file path=ppt/theme/theme1.xml><?xml version="1.0" encoding="utf-8"?>
<a:theme xmlns:a="http://schemas.openxmlformats.org/drawingml/2006/main" name="UP_prezentace_cz_4x3 (1)">
  <a:themeElements>
    <a:clrScheme name="UP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6BAB"/>
      </a:accent1>
      <a:accent2>
        <a:srgbClr val="6C6D70"/>
      </a:accent2>
      <a:accent3>
        <a:srgbClr val="A5A5A5"/>
      </a:accent3>
      <a:accent4>
        <a:srgbClr val="ED7D31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UP_Prezentace_2.potx" id="{755D0361-9207-4673-B4A5-8DE80FB40899}" vid="{B1A348AD-3F36-40BB-80C1-28390A7D89FC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UP_prezentace_cz_4x3 (1)</Template>
  <TotalTime>84</TotalTime>
  <Words>232</Words>
  <Application>Microsoft Office PowerPoint</Application>
  <PresentationFormat>Vlastní</PresentationFormat>
  <Paragraphs>44</Paragraphs>
  <Slides>6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UP_prezentace_cz_4x3 (1)</vt:lpstr>
      <vt:lpstr>Prezentace aplikace PowerPoint</vt:lpstr>
      <vt:lpstr>  Polytechnické vzdělávání se zaměřením na tvorbu ŠAP/PA </vt:lpstr>
      <vt:lpstr>Celoživotní vzdělávání na PdF UP</vt:lpstr>
      <vt:lpstr>Oblasti polytechnického vzdělávání  v rámci DVPP na PdF UP v Olomouci</vt:lpstr>
      <vt:lpstr>Další aktivity</vt:lpstr>
      <vt:lpstr>Prezentace aplikace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Alena Opletalová</dc:creator>
  <cp:lastModifiedBy>Alena Opletalová</cp:lastModifiedBy>
  <cp:revision>10</cp:revision>
  <dcterms:created xsi:type="dcterms:W3CDTF">2017-03-21T20:46:48Z</dcterms:created>
  <dcterms:modified xsi:type="dcterms:W3CDTF">2017-03-21T22:11:43Z</dcterms:modified>
</cp:coreProperties>
</file>