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6"/>
  </p:notesMasterIdLst>
  <p:sldIdLst>
    <p:sldId id="256" r:id="rId2"/>
    <p:sldId id="257" r:id="rId3"/>
    <p:sldId id="272" r:id="rId4"/>
    <p:sldId id="268" r:id="rId5"/>
    <p:sldId id="270" r:id="rId6"/>
    <p:sldId id="271" r:id="rId7"/>
    <p:sldId id="262" r:id="rId8"/>
    <p:sldId id="269" r:id="rId9"/>
    <p:sldId id="258" r:id="rId10"/>
    <p:sldId id="260" r:id="rId11"/>
    <p:sldId id="259" r:id="rId12"/>
    <p:sldId id="261" r:id="rId13"/>
    <p:sldId id="263" r:id="rId14"/>
    <p:sldId id="265" r:id="rId1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ýchozí oddíl" id="{AAA8223A-3842-4490-BFA3-C2C161C5AED3}">
          <p14:sldIdLst>
            <p14:sldId id="256"/>
            <p14:sldId id="257"/>
            <p14:sldId id="272"/>
            <p14:sldId id="268"/>
            <p14:sldId id="270"/>
            <p14:sldId id="271"/>
            <p14:sldId id="262"/>
            <p14:sldId id="269"/>
            <p14:sldId id="258"/>
            <p14:sldId id="260"/>
            <p14:sldId id="259"/>
            <p14:sldId id="261"/>
            <p14:sldId id="263"/>
            <p14:sldId id="265"/>
          </p14:sldIdLst>
        </p14:section>
        <p14:section name="Oddíl bez názvu" id="{AF95B869-8610-4830-9DC4-F7124C539AA8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109" d="100"/>
          <a:sy n="109" d="100"/>
        </p:scale>
        <p:origin x="168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E54592-B0BA-46D1-BF06-9D932300E3BC}" type="datetimeFigureOut">
              <a:rPr lang="cs-CZ" smtClean="0"/>
              <a:t>17.10.2022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DF0DFC-2336-4D30-BCB9-81A40C53ABC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7672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6B59E-DA7F-44C4-B608-F82F651EB4D6}" type="datetimeFigureOut">
              <a:rPr lang="cs-CZ" smtClean="0"/>
              <a:t>17.10.2022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866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6B59E-DA7F-44C4-B608-F82F651EB4D6}" type="datetimeFigureOut">
              <a:rPr lang="cs-CZ" smtClean="0"/>
              <a:t>17.10.2022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0196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6B59E-DA7F-44C4-B608-F82F651EB4D6}" type="datetimeFigureOut">
              <a:rPr lang="cs-CZ" smtClean="0"/>
              <a:t>17.10.2022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01140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6B59E-DA7F-44C4-B608-F82F651EB4D6}" type="datetimeFigureOut">
              <a:rPr lang="cs-CZ" smtClean="0"/>
              <a:t>17.10.2022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720323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6B59E-DA7F-44C4-B608-F82F651EB4D6}" type="datetimeFigureOut">
              <a:rPr lang="cs-CZ" smtClean="0"/>
              <a:t>17.10.2022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463689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6B59E-DA7F-44C4-B608-F82F651EB4D6}" type="datetimeFigureOut">
              <a:rPr lang="cs-CZ" smtClean="0"/>
              <a:t>17.10.2022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86714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6B59E-DA7F-44C4-B608-F82F651EB4D6}" type="datetimeFigureOut">
              <a:rPr lang="cs-CZ" smtClean="0"/>
              <a:t>17.10.2022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09215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6B59E-DA7F-44C4-B608-F82F651EB4D6}" type="datetimeFigureOut">
              <a:rPr lang="cs-CZ" smtClean="0"/>
              <a:t>17.10.2022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77754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6B59E-DA7F-44C4-B608-F82F651EB4D6}" type="datetimeFigureOut">
              <a:rPr lang="cs-CZ" smtClean="0"/>
              <a:t>17.10.2022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72112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6B59E-DA7F-44C4-B608-F82F651EB4D6}" type="datetimeFigureOut">
              <a:rPr lang="cs-CZ" smtClean="0"/>
              <a:t>17.10.2022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3375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6B59E-DA7F-44C4-B608-F82F651EB4D6}" type="datetimeFigureOut">
              <a:rPr lang="cs-CZ" smtClean="0"/>
              <a:t>17.10.2022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0153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6B59E-DA7F-44C4-B608-F82F651EB4D6}" type="datetimeFigureOut">
              <a:rPr lang="cs-CZ" smtClean="0"/>
              <a:t>17.10.2022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01149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6B59E-DA7F-44C4-B608-F82F651EB4D6}" type="datetimeFigureOut">
              <a:rPr lang="cs-CZ" smtClean="0"/>
              <a:t>17.10.2022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5714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6B59E-DA7F-44C4-B608-F82F651EB4D6}" type="datetimeFigureOut">
              <a:rPr lang="cs-CZ" smtClean="0"/>
              <a:t>17.10.2022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4727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6B59E-DA7F-44C4-B608-F82F651EB4D6}" type="datetimeFigureOut">
              <a:rPr lang="cs-CZ" smtClean="0"/>
              <a:t>17.10.2022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4629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6B59E-DA7F-44C4-B608-F82F651EB4D6}" type="datetimeFigureOut">
              <a:rPr lang="cs-CZ" smtClean="0"/>
              <a:t>17.10.2022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63938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6B59E-DA7F-44C4-B608-F82F651EB4D6}" type="datetimeFigureOut">
              <a:rPr lang="cs-CZ" smtClean="0"/>
              <a:t>17.10.2022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54620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  <p:sldLayoutId id="2147483841" r:id="rId13"/>
    <p:sldLayoutId id="2147483842" r:id="rId14"/>
    <p:sldLayoutId id="2147483843" r:id="rId15"/>
    <p:sldLayoutId id="214748384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763688" y="1700808"/>
            <a:ext cx="5256584" cy="1702160"/>
          </a:xfrm>
        </p:spPr>
        <p:txBody>
          <a:bodyPr>
            <a:normAutofit/>
          </a:bodyPr>
          <a:lstStyle/>
          <a:p>
            <a:pPr algn="ctr"/>
            <a:r>
              <a:rPr lang="cs-CZ" sz="3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Obchodní akademie, </a:t>
            </a:r>
            <a:br>
              <a:rPr lang="cs-CZ" sz="3200" dirty="0" smtClean="0">
                <a:solidFill>
                  <a:schemeClr val="tx1"/>
                </a:solidFill>
                <a:latin typeface="Cambria" panose="02040503050406030204" pitchFamily="18" charset="0"/>
              </a:rPr>
            </a:br>
            <a:r>
              <a:rPr lang="cs-CZ" sz="2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Olomouc, tř. Spojenců 11</a:t>
            </a:r>
            <a:endParaRPr lang="cs-CZ" sz="24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763688" y="3573016"/>
            <a:ext cx="5256584" cy="1296144"/>
          </a:xfrm>
        </p:spPr>
        <p:txBody>
          <a:bodyPr/>
          <a:lstStyle/>
          <a:p>
            <a:pPr algn="ctr"/>
            <a:endParaRPr lang="cs-CZ" dirty="0" smtClean="0">
              <a:latin typeface="Calibri" panose="020F0502020204030204" pitchFamily="34" charset="0"/>
            </a:endParaRPr>
          </a:p>
          <a:p>
            <a:pPr algn="ctr"/>
            <a:r>
              <a:rPr lang="cs-CZ" sz="2400" dirty="0" smtClean="0">
                <a:latin typeface="Cambria" panose="02040503050406030204" pitchFamily="18" charset="0"/>
              </a:rPr>
              <a:t>Ing. Romana Novotníková</a:t>
            </a:r>
            <a:endParaRPr lang="cs-CZ" sz="24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002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43608" y="1268760"/>
            <a:ext cx="6777317" cy="5067925"/>
          </a:xfrm>
        </p:spPr>
        <p:txBody>
          <a:bodyPr/>
          <a:lstStyle/>
          <a:p>
            <a:r>
              <a:rPr lang="cs-CZ" sz="2000" dirty="0">
                <a:latin typeface="Calibri" panose="020F0502020204030204" pitchFamily="34" charset="0"/>
              </a:rPr>
              <a:t>Automaticky se započítá </a:t>
            </a:r>
            <a:r>
              <a:rPr lang="cs-CZ" sz="2000" dirty="0" smtClean="0">
                <a:latin typeface="Calibri" panose="020F0502020204030204" pitchFamily="34" charset="0"/>
              </a:rPr>
              <a:t>lepší </a:t>
            </a:r>
            <a:r>
              <a:rPr lang="cs-CZ" sz="2000" dirty="0">
                <a:latin typeface="Calibri" panose="020F0502020204030204" pitchFamily="34" charset="0"/>
              </a:rPr>
              <a:t>výsledek u dané zkoušky.</a:t>
            </a:r>
          </a:p>
          <a:p>
            <a:r>
              <a:rPr lang="cs-CZ" sz="2000" dirty="0">
                <a:latin typeface="Calibri" panose="020F0502020204030204" pitchFamily="34" charset="0"/>
              </a:rPr>
              <a:t>Obchodní akademie </a:t>
            </a:r>
            <a:r>
              <a:rPr lang="cs-CZ" sz="2000" dirty="0" smtClean="0">
                <a:latin typeface="Calibri" panose="020F0502020204030204" pitchFamily="34" charset="0"/>
              </a:rPr>
              <a:t>budou hodnotit uchazeče takto</a:t>
            </a:r>
            <a:r>
              <a:rPr lang="cs-CZ" sz="2000" dirty="0">
                <a:latin typeface="Calibri" panose="020F0502020204030204" pitchFamily="34" charset="0"/>
              </a:rPr>
              <a:t>:</a:t>
            </a:r>
          </a:p>
          <a:p>
            <a:pPr lvl="1"/>
            <a:r>
              <a:rPr lang="cs-CZ" sz="1800" dirty="0">
                <a:latin typeface="Calibri" panose="020F0502020204030204" pitchFamily="34" charset="0"/>
              </a:rPr>
              <a:t>jednotná přijímací </a:t>
            </a:r>
            <a:r>
              <a:rPr lang="cs-CZ" sz="1800" dirty="0" smtClean="0">
                <a:latin typeface="Calibri" panose="020F0502020204030204" pitchFamily="34" charset="0"/>
              </a:rPr>
              <a:t>zkouška:	60 %</a:t>
            </a:r>
            <a:endParaRPr lang="cs-CZ" sz="1800" dirty="0">
              <a:latin typeface="Calibri" panose="020F0502020204030204" pitchFamily="34" charset="0"/>
            </a:endParaRPr>
          </a:p>
          <a:p>
            <a:pPr lvl="1"/>
            <a:r>
              <a:rPr lang="cs-CZ" sz="1800" dirty="0">
                <a:latin typeface="Calibri" panose="020F0502020204030204" pitchFamily="34" charset="0"/>
              </a:rPr>
              <a:t>prospěch ze ZŠ:	</a:t>
            </a:r>
            <a:r>
              <a:rPr lang="cs-CZ" sz="1800" dirty="0" smtClean="0">
                <a:latin typeface="Calibri" panose="020F0502020204030204" pitchFamily="34" charset="0"/>
              </a:rPr>
              <a:t>	</a:t>
            </a:r>
            <a:r>
              <a:rPr lang="cs-CZ" sz="1800" dirty="0">
                <a:latin typeface="Calibri" panose="020F0502020204030204" pitchFamily="34" charset="0"/>
              </a:rPr>
              <a:t>	</a:t>
            </a:r>
            <a:r>
              <a:rPr lang="cs-CZ" sz="1800" dirty="0" smtClean="0">
                <a:latin typeface="Calibri" panose="020F0502020204030204" pitchFamily="34" charset="0"/>
              </a:rPr>
              <a:t>	40 %</a:t>
            </a:r>
          </a:p>
          <a:p>
            <a:pPr marL="457200" lvl="1" indent="0">
              <a:buNone/>
            </a:pPr>
            <a:endParaRPr lang="cs-CZ" sz="1800" dirty="0">
              <a:latin typeface="Calibri" panose="020F0502020204030204" pitchFamily="34" charset="0"/>
            </a:endParaRPr>
          </a:p>
          <a:p>
            <a:pPr marL="0" lvl="1" indent="0">
              <a:buNone/>
            </a:pPr>
            <a:r>
              <a:rPr lang="cs-CZ" sz="1800" dirty="0" smtClean="0">
                <a:latin typeface="Calibri" panose="020F0502020204030204" pitchFamily="34" charset="0"/>
              </a:rPr>
              <a:t>Každá škola zveřejní kritéria přijímacího řízení do 31.1.</a:t>
            </a:r>
            <a:endParaRPr lang="cs-CZ" sz="18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820860"/>
            <a:ext cx="3360374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110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>
                <a:solidFill>
                  <a:schemeClr val="tx1"/>
                </a:solidFill>
                <a:latin typeface="Cambria" panose="02040503050406030204" pitchFamily="18" charset="0"/>
              </a:rPr>
              <a:t>Uplatnění absolventa obchodní akademie</a:t>
            </a:r>
            <a:endParaRPr lang="cs-CZ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cs-CZ" sz="2000" dirty="0" smtClean="0">
                <a:latin typeface="Calibri" panose="020F0502020204030204" pitchFamily="34" charset="0"/>
              </a:rPr>
              <a:t>V </a:t>
            </a:r>
            <a:r>
              <a:rPr lang="cs-CZ" sz="2000" dirty="0">
                <a:latin typeface="Calibri" panose="020F0502020204030204" pitchFamily="34" charset="0"/>
              </a:rPr>
              <a:t>povoláních zaměřených na výkon ekonomických, obchodně podnikatelských a administrativních činností </a:t>
            </a:r>
            <a:r>
              <a:rPr lang="cs-CZ" sz="2000" dirty="0" smtClean="0">
                <a:latin typeface="Calibri" panose="020F0502020204030204" pitchFamily="34" charset="0"/>
              </a:rPr>
              <a:t>v</a:t>
            </a:r>
            <a:r>
              <a:rPr lang="cs-CZ" dirty="0"/>
              <a:t> </a:t>
            </a:r>
            <a:r>
              <a:rPr lang="cs-CZ" sz="2000" dirty="0" smtClean="0">
                <a:latin typeface="Calibri" panose="020F0502020204030204" pitchFamily="34" charset="0"/>
              </a:rPr>
              <a:t>podnicích a v</a:t>
            </a:r>
            <a:r>
              <a:rPr lang="cs-CZ" sz="2000" dirty="0"/>
              <a:t> </a:t>
            </a:r>
            <a:r>
              <a:rPr lang="cs-CZ" sz="2000" dirty="0" smtClean="0">
                <a:latin typeface="Calibri" panose="020F0502020204030204" pitchFamily="34" charset="0"/>
              </a:rPr>
              <a:t>organizacích </a:t>
            </a:r>
            <a:r>
              <a:rPr lang="cs-CZ" sz="2000" dirty="0">
                <a:latin typeface="Calibri" panose="020F0502020204030204" pitchFamily="34" charset="0"/>
              </a:rPr>
              <a:t>včetně oblasti veřejné správy. </a:t>
            </a:r>
            <a:endParaRPr lang="cs-CZ" sz="2000" dirty="0" smtClean="0">
              <a:latin typeface="Calibri" panose="020F0502020204030204" pitchFamily="34" charset="0"/>
            </a:endParaRPr>
          </a:p>
          <a:p>
            <a:pPr algn="just"/>
            <a:r>
              <a:rPr lang="cs-CZ" sz="2000" dirty="0" smtClean="0">
                <a:latin typeface="Calibri" panose="020F0502020204030204" pitchFamily="34" charset="0"/>
              </a:rPr>
              <a:t>Například: </a:t>
            </a:r>
            <a:r>
              <a:rPr lang="cs-CZ" sz="2000" dirty="0">
                <a:latin typeface="Calibri" panose="020F0502020204030204" pitchFamily="34" charset="0"/>
              </a:rPr>
              <a:t>ekonom, účetní, finanční referent, referent marketingu, sekretářka a další.</a:t>
            </a:r>
          </a:p>
          <a:p>
            <a:pPr algn="just"/>
            <a:r>
              <a:rPr lang="cs-CZ" sz="2000" dirty="0">
                <a:latin typeface="Calibri" panose="020F0502020204030204" pitchFamily="34" charset="0"/>
              </a:rPr>
              <a:t>Absolvent je </a:t>
            </a:r>
            <a:r>
              <a:rPr lang="cs-CZ" sz="2000" dirty="0" smtClean="0">
                <a:latin typeface="Calibri" panose="020F0502020204030204" pitchFamily="34" charset="0"/>
              </a:rPr>
              <a:t>také připraven, </a:t>
            </a:r>
            <a:r>
              <a:rPr lang="cs-CZ" sz="2000" dirty="0">
                <a:latin typeface="Calibri" panose="020F0502020204030204" pitchFamily="34" charset="0"/>
              </a:rPr>
              <a:t>aby po složení maturitní zkoušky mohl nastoupit ke studiu na vysoké škole </a:t>
            </a:r>
            <a:r>
              <a:rPr lang="cs-CZ" sz="2000" dirty="0" smtClean="0">
                <a:latin typeface="Calibri" panose="020F0502020204030204" pitchFamily="34" charset="0"/>
              </a:rPr>
              <a:t>(ekonomického směru, </a:t>
            </a:r>
            <a:r>
              <a:rPr lang="cs-CZ" sz="2000" dirty="0">
                <a:latin typeface="Calibri" panose="020F0502020204030204" pitchFamily="34" charset="0"/>
              </a:rPr>
              <a:t>ale i na další</a:t>
            </a:r>
            <a:r>
              <a:rPr lang="cs-CZ" sz="2000" dirty="0" smtClean="0">
                <a:latin typeface="Calibri" panose="020F0502020204030204" pitchFamily="34" charset="0"/>
              </a:rPr>
              <a:t>).</a:t>
            </a: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110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55576" y="764704"/>
            <a:ext cx="6896534" cy="1080938"/>
          </a:xfrm>
        </p:spPr>
        <p:txBody>
          <a:bodyPr>
            <a:noAutofit/>
          </a:bodyPr>
          <a:lstStyle/>
          <a:p>
            <a:r>
              <a:rPr lang="cs-CZ" sz="3600" dirty="0" smtClean="0">
                <a:solidFill>
                  <a:schemeClr val="tx1"/>
                </a:solidFill>
                <a:latin typeface="Cambria" panose="02040503050406030204" pitchFamily="18" charset="0"/>
              </a:rPr>
              <a:t>Ekonomické lyceum</a:t>
            </a:r>
            <a:endParaRPr lang="cs-CZ" sz="36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cs-CZ" sz="2200" dirty="0">
                <a:latin typeface="Calibri" panose="020F0502020204030204" pitchFamily="34" charset="0"/>
              </a:rPr>
              <a:t>Obchodní akademie v Olomouci a v Šumperku </a:t>
            </a:r>
            <a:r>
              <a:rPr lang="cs-CZ" sz="2200" dirty="0" smtClean="0">
                <a:latin typeface="Calibri" panose="020F0502020204030204" pitchFamily="34" charset="0"/>
              </a:rPr>
              <a:t>nabízejí </a:t>
            </a:r>
            <a:r>
              <a:rPr lang="cs-CZ" sz="2200" dirty="0">
                <a:latin typeface="Calibri" panose="020F0502020204030204" pitchFamily="34" charset="0"/>
              </a:rPr>
              <a:t>také studijní obor ekonomické </a:t>
            </a:r>
            <a:r>
              <a:rPr lang="cs-CZ" sz="2200" dirty="0" smtClean="0">
                <a:latin typeface="Calibri" panose="020F0502020204030204" pitchFamily="34" charset="0"/>
              </a:rPr>
              <a:t>lyceum.</a:t>
            </a:r>
            <a:endParaRPr lang="cs-CZ" sz="2200" dirty="0">
              <a:latin typeface="Calibri" panose="020F0502020204030204" pitchFamily="34" charset="0"/>
            </a:endParaRPr>
          </a:p>
          <a:p>
            <a:pPr algn="just"/>
            <a:r>
              <a:rPr lang="cs-CZ" sz="2200" dirty="0">
                <a:latin typeface="Calibri" panose="020F0502020204030204" pitchFamily="34" charset="0"/>
              </a:rPr>
              <a:t>Výhodou oboru je </a:t>
            </a:r>
            <a:r>
              <a:rPr lang="cs-CZ" sz="2200" dirty="0" smtClean="0">
                <a:latin typeface="Calibri" panose="020F0502020204030204" pitchFamily="34" charset="0"/>
              </a:rPr>
              <a:t>univerzálnost. Jsou </a:t>
            </a:r>
            <a:r>
              <a:rPr lang="cs-CZ" sz="2200" dirty="0">
                <a:latin typeface="Calibri" panose="020F0502020204030204" pitchFamily="34" charset="0"/>
              </a:rPr>
              <a:t>zde skloubeny výhody odborného a všeobecného </a:t>
            </a:r>
            <a:r>
              <a:rPr lang="cs-CZ" sz="2200" dirty="0" smtClean="0">
                <a:latin typeface="Calibri" panose="020F0502020204030204" pitchFamily="34" charset="0"/>
              </a:rPr>
              <a:t>vzdělávání.</a:t>
            </a:r>
            <a:endParaRPr lang="cs-CZ" sz="2200" dirty="0">
              <a:latin typeface="Calibri" panose="020F0502020204030204" pitchFamily="34" charset="0"/>
            </a:endParaRPr>
          </a:p>
          <a:p>
            <a:pPr algn="just"/>
            <a:r>
              <a:rPr lang="cs-CZ" sz="2200" dirty="0">
                <a:latin typeface="Calibri" panose="020F0502020204030204" pitchFamily="34" charset="0"/>
              </a:rPr>
              <a:t>Absolventi </a:t>
            </a:r>
            <a:r>
              <a:rPr lang="cs-CZ" sz="2200" dirty="0" smtClean="0">
                <a:latin typeface="Calibri" panose="020F0502020204030204" pitchFamily="34" charset="0"/>
              </a:rPr>
              <a:t>lycea </a:t>
            </a:r>
            <a:r>
              <a:rPr lang="cs-CZ" sz="2200" dirty="0">
                <a:latin typeface="Calibri" panose="020F0502020204030204" pitchFamily="34" charset="0"/>
              </a:rPr>
              <a:t>jsou připraveni na další studium, zejména na ekonomických a právnických fakultách </a:t>
            </a:r>
            <a:r>
              <a:rPr lang="cs-CZ" sz="2200" dirty="0" smtClean="0">
                <a:latin typeface="Calibri" panose="020F0502020204030204" pitchFamily="34" charset="0"/>
              </a:rPr>
              <a:t>VŠ. Někteří studují </a:t>
            </a:r>
            <a:r>
              <a:rPr lang="cs-CZ" sz="2200" dirty="0">
                <a:latin typeface="Calibri" panose="020F0502020204030204" pitchFamily="34" charset="0"/>
              </a:rPr>
              <a:t>na VŠ </a:t>
            </a:r>
            <a:r>
              <a:rPr lang="cs-CZ" sz="2200" dirty="0" smtClean="0">
                <a:latin typeface="Calibri" panose="020F0502020204030204" pitchFamily="34" charset="0"/>
              </a:rPr>
              <a:t>cizí </a:t>
            </a:r>
            <a:r>
              <a:rPr lang="cs-CZ" sz="2200" dirty="0">
                <a:latin typeface="Calibri" panose="020F0502020204030204" pitchFamily="34" charset="0"/>
              </a:rPr>
              <a:t>jazyky, veřejnou správu atd.</a:t>
            </a:r>
          </a:p>
          <a:p>
            <a:pPr algn="just"/>
            <a:r>
              <a:rPr lang="cs-CZ" sz="2200" dirty="0">
                <a:latin typeface="Calibri" panose="020F0502020204030204" pitchFamily="34" charset="0"/>
              </a:rPr>
              <a:t>Osvojené dovednosti jim </a:t>
            </a:r>
            <a:r>
              <a:rPr lang="cs-CZ" sz="2200" dirty="0" smtClean="0">
                <a:latin typeface="Calibri" panose="020F0502020204030204" pitchFamily="34" charset="0"/>
              </a:rPr>
              <a:t>umožňují hned po maturitě obdobné </a:t>
            </a:r>
            <a:r>
              <a:rPr lang="cs-CZ" sz="2200" dirty="0">
                <a:latin typeface="Calibri" panose="020F0502020204030204" pitchFamily="34" charset="0"/>
              </a:rPr>
              <a:t>uplatnění v praxi </a:t>
            </a:r>
            <a:r>
              <a:rPr lang="cs-CZ" sz="2200" dirty="0" smtClean="0">
                <a:latin typeface="Calibri" panose="020F0502020204030204" pitchFamily="34" charset="0"/>
              </a:rPr>
              <a:t>jako </a:t>
            </a:r>
            <a:r>
              <a:rPr lang="cs-CZ" sz="2200" dirty="0">
                <a:latin typeface="Calibri" panose="020F0502020204030204" pitchFamily="34" charset="0"/>
              </a:rPr>
              <a:t>absolventům obchodní </a:t>
            </a:r>
            <a:r>
              <a:rPr lang="cs-CZ" sz="2200" dirty="0" smtClean="0">
                <a:latin typeface="Calibri" panose="020F0502020204030204" pitchFamily="34" charset="0"/>
              </a:rPr>
              <a:t>akademie.</a:t>
            </a:r>
            <a:endParaRPr lang="cs-CZ" dirty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7012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59632" y="908720"/>
            <a:ext cx="7024744" cy="936104"/>
          </a:xfrm>
        </p:spPr>
        <p:txBody>
          <a:bodyPr>
            <a:normAutofit/>
          </a:bodyPr>
          <a:lstStyle/>
          <a:p>
            <a:r>
              <a:rPr lang="cs-CZ" sz="3600" dirty="0">
                <a:solidFill>
                  <a:schemeClr val="tx1"/>
                </a:solidFill>
                <a:latin typeface="Cambria" panose="02040503050406030204" pitchFamily="18" charset="0"/>
              </a:rPr>
              <a:t>Studijní podpora žákům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43492" y="2204864"/>
            <a:ext cx="6777317" cy="3627765"/>
          </a:xfrm>
        </p:spPr>
        <p:txBody>
          <a:bodyPr>
            <a:normAutofit/>
          </a:bodyPr>
          <a:lstStyle/>
          <a:p>
            <a:pPr algn="just"/>
            <a:r>
              <a:rPr lang="cs-CZ" sz="2000" dirty="0" smtClean="0">
                <a:latin typeface="Calibri" panose="020F0502020204030204" pitchFamily="34" charset="0"/>
              </a:rPr>
              <a:t>Workshop  Efektivní  metody  učení  </a:t>
            </a:r>
            <a:r>
              <a:rPr lang="cs-CZ" sz="2000" dirty="0">
                <a:latin typeface="Calibri" panose="020F0502020204030204" pitchFamily="34" charset="0"/>
              </a:rPr>
              <a:t>pro </a:t>
            </a:r>
            <a:r>
              <a:rPr lang="cs-CZ" sz="2000" dirty="0" smtClean="0">
                <a:latin typeface="Calibri" panose="020F0502020204030204" pitchFamily="34" charset="0"/>
              </a:rPr>
              <a:t>žáky 1</a:t>
            </a:r>
            <a:r>
              <a:rPr lang="cs-CZ" sz="2000" dirty="0">
                <a:latin typeface="Calibri" panose="020F0502020204030204" pitchFamily="34" charset="0"/>
              </a:rPr>
              <a:t>. </a:t>
            </a:r>
            <a:r>
              <a:rPr lang="cs-CZ" sz="2000" dirty="0" smtClean="0">
                <a:latin typeface="Calibri" panose="020F0502020204030204" pitchFamily="34" charset="0"/>
              </a:rPr>
              <a:t>ročníku.</a:t>
            </a:r>
            <a:endParaRPr lang="cs-CZ" sz="2000" dirty="0">
              <a:latin typeface="Calibri" panose="020F0502020204030204" pitchFamily="34" charset="0"/>
            </a:endParaRPr>
          </a:p>
          <a:p>
            <a:r>
              <a:rPr lang="cs-CZ" sz="2000" dirty="0">
                <a:latin typeface="Calibri" panose="020F0502020204030204" pitchFamily="34" charset="0"/>
              </a:rPr>
              <a:t>Úprava studijních podmínek žákům se speciálními vzdělávacími </a:t>
            </a:r>
            <a:r>
              <a:rPr lang="cs-CZ" sz="2000" dirty="0" smtClean="0">
                <a:latin typeface="Calibri" panose="020F0502020204030204" pitchFamily="34" charset="0"/>
              </a:rPr>
              <a:t>potřebami.</a:t>
            </a:r>
            <a:endParaRPr lang="cs-CZ" sz="2000" dirty="0">
              <a:latin typeface="Calibri" panose="020F0502020204030204" pitchFamily="34" charset="0"/>
            </a:endParaRPr>
          </a:p>
          <a:p>
            <a:r>
              <a:rPr lang="cs-CZ" sz="2000" dirty="0">
                <a:latin typeface="Calibri" panose="020F0502020204030204" pitchFamily="34" charset="0"/>
              </a:rPr>
              <a:t>Podpora sportovcům – </a:t>
            </a:r>
            <a:r>
              <a:rPr lang="cs-CZ" sz="2000" dirty="0" smtClean="0">
                <a:latin typeface="Calibri" panose="020F0502020204030204" pitchFamily="34" charset="0"/>
              </a:rPr>
              <a:t>nastavení individuálního způsobu zkoušení.</a:t>
            </a:r>
            <a:endParaRPr lang="cs-CZ" sz="2000" dirty="0">
              <a:latin typeface="Calibri" panose="020F0502020204030204" pitchFamily="34" charset="0"/>
            </a:endParaRPr>
          </a:p>
          <a:p>
            <a:r>
              <a:rPr lang="cs-CZ" sz="2000" dirty="0">
                <a:latin typeface="Calibri" panose="020F0502020204030204" pitchFamily="34" charset="0"/>
              </a:rPr>
              <a:t>Konzultace dle </a:t>
            </a:r>
            <a:r>
              <a:rPr lang="cs-CZ" sz="2000" dirty="0" smtClean="0">
                <a:latin typeface="Calibri" panose="020F0502020204030204" pitchFamily="34" charset="0"/>
              </a:rPr>
              <a:t>potřeby.</a:t>
            </a:r>
          </a:p>
          <a:p>
            <a:r>
              <a:rPr lang="cs-CZ" sz="2000" dirty="0" smtClean="0">
                <a:latin typeface="Calibri" panose="020F0502020204030204" pitchFamily="34" charset="0"/>
              </a:rPr>
              <a:t>Doučování.</a:t>
            </a:r>
            <a:endParaRPr lang="cs-CZ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392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cs-CZ" sz="3600" dirty="0">
                <a:latin typeface="Cambria" panose="02040503050406030204" pitchFamily="18" charset="0"/>
                <a:ea typeface="Cambria" panose="02040503050406030204" pitchFamily="18" charset="0"/>
              </a:rPr>
              <a:t>Děkuji za pozornost.</a:t>
            </a:r>
          </a:p>
          <a:p>
            <a:pPr algn="ct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5036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597666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 smtClean="0">
                <a:solidFill>
                  <a:schemeClr val="tx1"/>
                </a:solidFill>
                <a:latin typeface="Cambria" panose="02040503050406030204" pitchFamily="18" charset="0"/>
              </a:rPr>
              <a:t>Obchodní akademie</a:t>
            </a:r>
            <a:br>
              <a:rPr lang="cs-CZ" dirty="0" smtClean="0">
                <a:solidFill>
                  <a:schemeClr val="tx1"/>
                </a:solidFill>
                <a:latin typeface="Cambria" panose="02040503050406030204" pitchFamily="18" charset="0"/>
              </a:rPr>
            </a:br>
            <a:r>
              <a:rPr lang="cs-CZ" dirty="0" smtClean="0">
                <a:solidFill>
                  <a:schemeClr val="tx1"/>
                </a:solidFill>
                <a:latin typeface="Cambria" panose="02040503050406030204" pitchFamily="18" charset="0"/>
              </a:rPr>
              <a:t>v Olomouckém kraji</a:t>
            </a:r>
            <a:endParaRPr lang="cs-CZ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844824"/>
            <a:ext cx="7740849" cy="4752528"/>
          </a:xfrm>
        </p:spPr>
        <p:txBody>
          <a:bodyPr>
            <a:normAutofit lnSpcReduction="10000"/>
          </a:bodyPr>
          <a:lstStyle/>
          <a:p>
            <a:pPr>
              <a:spcBef>
                <a:spcPts val="1800"/>
              </a:spcBef>
            </a:pPr>
            <a:r>
              <a:rPr lang="cs-CZ" sz="2400" dirty="0" smtClean="0">
                <a:latin typeface="Calibri" panose="020F0502020204030204" pitchFamily="34" charset="0"/>
              </a:rPr>
              <a:t>Obchodní akademie Olomouc</a:t>
            </a:r>
          </a:p>
          <a:p>
            <a:pPr>
              <a:spcBef>
                <a:spcPts val="1800"/>
              </a:spcBef>
            </a:pPr>
            <a:r>
              <a:rPr lang="cs-CZ" sz="2400" dirty="0">
                <a:latin typeface="Calibri" panose="020F0502020204030204" pitchFamily="34" charset="0"/>
              </a:rPr>
              <a:t>Obchodní akademie Prostějov</a:t>
            </a:r>
          </a:p>
          <a:p>
            <a:pPr>
              <a:spcBef>
                <a:spcPts val="1800"/>
              </a:spcBef>
            </a:pPr>
            <a:r>
              <a:rPr lang="cs-CZ" sz="2400" dirty="0">
                <a:latin typeface="Calibri" panose="020F0502020204030204" pitchFamily="34" charset="0"/>
              </a:rPr>
              <a:t>Obchodní akademie a Jazyková škola s právem státní jazykové zkoušky, </a:t>
            </a:r>
            <a:r>
              <a:rPr lang="cs-CZ" sz="2400" dirty="0" smtClean="0">
                <a:latin typeface="Calibri" panose="020F0502020204030204" pitchFamily="34" charset="0"/>
              </a:rPr>
              <a:t>Přerov</a:t>
            </a:r>
          </a:p>
          <a:p>
            <a:pPr>
              <a:spcBef>
                <a:spcPts val="1800"/>
              </a:spcBef>
            </a:pPr>
            <a:r>
              <a:rPr lang="cs-CZ" sz="2400" dirty="0" smtClean="0">
                <a:latin typeface="Calibri" panose="020F0502020204030204" pitchFamily="34" charset="0"/>
              </a:rPr>
              <a:t>Obchodní </a:t>
            </a:r>
            <a:r>
              <a:rPr lang="cs-CZ" sz="2400" dirty="0">
                <a:latin typeface="Calibri" panose="020F0502020204030204" pitchFamily="34" charset="0"/>
              </a:rPr>
              <a:t>akademie a Jazyková škola s právem státní jazykové zkoušky, </a:t>
            </a:r>
            <a:r>
              <a:rPr lang="cs-CZ" sz="2400" dirty="0" smtClean="0">
                <a:latin typeface="Calibri" panose="020F0502020204030204" pitchFamily="34" charset="0"/>
              </a:rPr>
              <a:t>Šumperk</a:t>
            </a:r>
          </a:p>
          <a:p>
            <a:pPr>
              <a:spcBef>
                <a:spcPts val="1800"/>
              </a:spcBef>
            </a:pPr>
            <a:r>
              <a:rPr lang="cs-CZ" sz="2400" dirty="0">
                <a:latin typeface="Calibri" panose="020F0502020204030204" pitchFamily="34" charset="0"/>
              </a:rPr>
              <a:t>Hotelová škola </a:t>
            </a:r>
            <a:r>
              <a:rPr lang="cs-CZ" sz="2400" dirty="0" err="1">
                <a:latin typeface="Calibri" panose="020F0502020204030204" pitchFamily="34" charset="0"/>
              </a:rPr>
              <a:t>Vincenze</a:t>
            </a:r>
            <a:r>
              <a:rPr lang="cs-CZ" sz="2400" dirty="0">
                <a:latin typeface="Calibri" panose="020F0502020204030204" pitchFamily="34" charset="0"/>
              </a:rPr>
              <a:t> </a:t>
            </a:r>
            <a:r>
              <a:rPr lang="cs-CZ" sz="2400" dirty="0" err="1">
                <a:latin typeface="Calibri" panose="020F0502020204030204" pitchFamily="34" charset="0"/>
              </a:rPr>
              <a:t>Priessnitze</a:t>
            </a:r>
            <a:r>
              <a:rPr lang="cs-CZ" sz="2400" dirty="0">
                <a:latin typeface="Calibri" panose="020F0502020204030204" pitchFamily="34" charset="0"/>
              </a:rPr>
              <a:t> </a:t>
            </a:r>
            <a:br>
              <a:rPr lang="cs-CZ" sz="2400" dirty="0">
                <a:latin typeface="Calibri" panose="020F0502020204030204" pitchFamily="34" charset="0"/>
              </a:rPr>
            </a:br>
            <a:r>
              <a:rPr lang="cs-CZ" sz="2400" dirty="0">
                <a:latin typeface="Calibri" panose="020F0502020204030204" pitchFamily="34" charset="0"/>
              </a:rPr>
              <a:t>a Obchodní akademie, </a:t>
            </a:r>
            <a:r>
              <a:rPr lang="cs-CZ" sz="2400" dirty="0" smtClean="0">
                <a:latin typeface="Calibri" panose="020F0502020204030204" pitchFamily="34" charset="0"/>
              </a:rPr>
              <a:t>Jeseník</a:t>
            </a:r>
          </a:p>
          <a:p>
            <a:pPr>
              <a:spcBef>
                <a:spcPts val="1800"/>
              </a:spcBef>
            </a:pPr>
            <a:r>
              <a:rPr lang="cs-CZ" sz="2400" dirty="0">
                <a:latin typeface="Calibri" panose="020F0502020204030204" pitchFamily="34" charset="0"/>
              </a:rPr>
              <a:t>Střední průmyslová škola </a:t>
            </a:r>
            <a:br>
              <a:rPr lang="cs-CZ" sz="2400" dirty="0">
                <a:latin typeface="Calibri" panose="020F0502020204030204" pitchFamily="34" charset="0"/>
              </a:rPr>
            </a:br>
            <a:r>
              <a:rPr lang="cs-CZ" sz="2400" dirty="0">
                <a:latin typeface="Calibri" panose="020F0502020204030204" pitchFamily="34" charset="0"/>
              </a:rPr>
              <a:t>a Střední odborné učiliště, Uničov</a:t>
            </a: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4232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024744" cy="1143000"/>
          </a:xfrm>
        </p:spPr>
        <p:txBody>
          <a:bodyPr>
            <a:normAutofit/>
          </a:bodyPr>
          <a:lstStyle/>
          <a:p>
            <a:endParaRPr lang="cs-CZ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29572" y="1124744"/>
            <a:ext cx="7452816" cy="4137323"/>
          </a:xfrm>
        </p:spPr>
        <p:txBody>
          <a:bodyPr>
            <a:normAutofit/>
          </a:bodyPr>
          <a:lstStyle/>
          <a:p>
            <a:r>
              <a:rPr lang="cs-CZ" sz="2400" dirty="0" smtClean="0">
                <a:latin typeface="Calibri" panose="020F0502020204030204" pitchFamily="34" charset="0"/>
              </a:rPr>
              <a:t>Obchodní </a:t>
            </a:r>
            <a:r>
              <a:rPr lang="cs-CZ" sz="2400" dirty="0" smtClean="0">
                <a:latin typeface="Calibri" panose="020F0502020204030204" pitchFamily="34" charset="0"/>
              </a:rPr>
              <a:t>akademie, Olomouc, tř. Spojenců 11</a:t>
            </a:r>
            <a:endParaRPr lang="cs-CZ" sz="2400" dirty="0" smtClean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r>
              <a:rPr lang="cs-CZ" sz="1800" dirty="0" smtClean="0">
                <a:latin typeface="Calibri" panose="020F0502020204030204" pitchFamily="34" charset="0"/>
              </a:rPr>
              <a:t>obory: obchodní akademie, ekonomické lyceum</a:t>
            </a:r>
          </a:p>
          <a:p>
            <a:pPr marL="0" indent="0">
              <a:buNone/>
            </a:pPr>
            <a:r>
              <a:rPr lang="cs-CZ" dirty="0" smtClean="0"/>
              <a:t>	</a:t>
            </a: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ředitelka školy: Ing. Romana Novotníková</a:t>
            </a:r>
          </a:p>
          <a:p>
            <a:pPr marL="0" indent="0">
              <a:buNone/>
            </a:pP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kontakt: www.oaol.cz</a:t>
            </a:r>
          </a:p>
          <a:p>
            <a:endParaRPr lang="cs-CZ" dirty="0" smtClean="0"/>
          </a:p>
          <a:p>
            <a:endParaRPr lang="cs-CZ" dirty="0"/>
          </a:p>
        </p:txBody>
      </p:sp>
      <p:pic>
        <p:nvPicPr>
          <p:cNvPr id="1028" name="Picture 4" descr="OAO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068960"/>
            <a:ext cx="4750208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312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024744" cy="1143000"/>
          </a:xfrm>
        </p:spPr>
        <p:txBody>
          <a:bodyPr>
            <a:normAutofit/>
          </a:bodyPr>
          <a:lstStyle/>
          <a:p>
            <a:r>
              <a:rPr lang="cs-CZ" dirty="0" smtClean="0">
                <a:solidFill>
                  <a:schemeClr val="tx1"/>
                </a:solidFill>
                <a:latin typeface="Cambria" panose="02040503050406030204" pitchFamily="18" charset="0"/>
              </a:rPr>
              <a:t>	</a:t>
            </a:r>
            <a:endParaRPr lang="cs-CZ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27584" y="1110876"/>
            <a:ext cx="7452816" cy="4137323"/>
          </a:xfrm>
        </p:spPr>
        <p:txBody>
          <a:bodyPr>
            <a:normAutofit/>
          </a:bodyPr>
          <a:lstStyle/>
          <a:p>
            <a:r>
              <a:rPr lang="cs-CZ" sz="2400" dirty="0">
                <a:latin typeface="Calibri" panose="020F0502020204030204" pitchFamily="34" charset="0"/>
              </a:rPr>
              <a:t>Obchodní </a:t>
            </a:r>
            <a:r>
              <a:rPr lang="cs-CZ" sz="2400" dirty="0" smtClean="0">
                <a:latin typeface="Calibri" panose="020F0502020204030204" pitchFamily="34" charset="0"/>
              </a:rPr>
              <a:t>akademie, Prostějov, Palackého 18</a:t>
            </a:r>
            <a:endParaRPr lang="cs-CZ" sz="2400" dirty="0" smtClean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r>
              <a:rPr lang="cs-CZ" sz="1800" dirty="0" smtClean="0">
                <a:latin typeface="Calibri" panose="020F0502020204030204" pitchFamily="34" charset="0"/>
              </a:rPr>
              <a:t>obor</a:t>
            </a:r>
            <a:r>
              <a:rPr lang="cs-CZ" sz="1800" dirty="0">
                <a:latin typeface="Calibri" panose="020F0502020204030204" pitchFamily="34" charset="0"/>
              </a:rPr>
              <a:t>: obchodní akademie</a:t>
            </a:r>
          </a:p>
          <a:p>
            <a:pPr marL="0" indent="0">
              <a:buFont typeface="Wingdings 3" charset="2"/>
              <a:buNone/>
            </a:pPr>
            <a:r>
              <a:rPr lang="cs-CZ" dirty="0" smtClean="0">
                <a:latin typeface="Calibri" panose="020F0502020204030204" pitchFamily="34" charset="0"/>
              </a:rPr>
              <a:t>	ř</a:t>
            </a:r>
            <a:r>
              <a:rPr lang="cs-CZ" sz="1600" dirty="0" smtClean="0">
                <a:latin typeface="Calibri" panose="020F0502020204030204" pitchFamily="34" charset="0"/>
              </a:rPr>
              <a:t>editelka </a:t>
            </a:r>
            <a:r>
              <a:rPr lang="cs-CZ" sz="1600" dirty="0">
                <a:latin typeface="Calibri" panose="020F0502020204030204" pitchFamily="34" charset="0"/>
              </a:rPr>
              <a:t>školy: Ing. </a:t>
            </a:r>
            <a:r>
              <a:rPr lang="cs-CZ" sz="1600" dirty="0" smtClean="0">
                <a:latin typeface="Calibri" panose="020F0502020204030204" pitchFamily="34" charset="0"/>
              </a:rPr>
              <a:t>Eva Lošťáková</a:t>
            </a:r>
            <a:endParaRPr lang="cs-CZ" sz="1600" dirty="0">
              <a:latin typeface="Calibri" panose="020F0502020204030204" pitchFamily="34" charset="0"/>
            </a:endParaRPr>
          </a:p>
          <a:p>
            <a:pPr marL="0" indent="0">
              <a:buFont typeface="Wingdings 3" charset="2"/>
              <a:buNone/>
            </a:pPr>
            <a:r>
              <a:rPr lang="cs-CZ" sz="1600" dirty="0">
                <a:latin typeface="Calibri" panose="020F0502020204030204" pitchFamily="34" charset="0"/>
              </a:rPr>
              <a:t>	kontakt: </a:t>
            </a:r>
            <a:r>
              <a:rPr lang="cs-CZ" sz="1600" dirty="0" smtClean="0">
                <a:latin typeface="Calibri" panose="020F0502020204030204" pitchFamily="34" charset="0"/>
              </a:rPr>
              <a:t>www.oapv.cz</a:t>
            </a:r>
            <a:endParaRPr lang="cs-CZ" sz="1600" dirty="0">
              <a:latin typeface="Calibri" panose="020F0502020204030204" pitchFamily="34" charset="0"/>
            </a:endParaRPr>
          </a:p>
          <a:p>
            <a:endParaRPr lang="cs-CZ" dirty="0" smtClean="0"/>
          </a:p>
          <a:p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3212976"/>
            <a:ext cx="5148064" cy="2895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118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55988" y="1196752"/>
            <a:ext cx="6347714" cy="3880773"/>
          </a:xfrm>
        </p:spPr>
        <p:txBody>
          <a:bodyPr/>
          <a:lstStyle/>
          <a:p>
            <a:r>
              <a:rPr lang="cs-CZ" sz="2400" dirty="0">
                <a:latin typeface="Calibri" panose="020F0502020204030204" pitchFamily="34" charset="0"/>
              </a:rPr>
              <a:t>Obchodní akademie a Jazyková škola s právem státní jazykové zkoušky, </a:t>
            </a:r>
            <a:r>
              <a:rPr lang="cs-CZ" sz="2400" dirty="0" smtClean="0">
                <a:latin typeface="Calibri" panose="020F0502020204030204" pitchFamily="34" charset="0"/>
              </a:rPr>
              <a:t>Přerov, Bartošova 24</a:t>
            </a:r>
            <a:endParaRPr lang="cs-CZ" sz="2400" dirty="0" smtClean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r>
              <a:rPr lang="cs-CZ" dirty="0" smtClean="0">
                <a:latin typeface="Calibri" panose="020F0502020204030204" pitchFamily="34" charset="0"/>
              </a:rPr>
              <a:t>obor</a:t>
            </a:r>
            <a:r>
              <a:rPr lang="cs-CZ" dirty="0">
                <a:latin typeface="Calibri" panose="020F0502020204030204" pitchFamily="34" charset="0"/>
              </a:rPr>
              <a:t>: obchodní </a:t>
            </a:r>
            <a:r>
              <a:rPr lang="cs-CZ" dirty="0" smtClean="0">
                <a:latin typeface="Calibri" panose="020F0502020204030204" pitchFamily="34" charset="0"/>
              </a:rPr>
              <a:t>akademie </a:t>
            </a:r>
            <a:r>
              <a:rPr lang="cs-CZ" sz="1400" dirty="0" smtClean="0">
                <a:latin typeface="Calibri" panose="020F0502020204030204" pitchFamily="34" charset="0"/>
              </a:rPr>
              <a:t>(zaměření na Firemní management, Manažer informačních technologií a na Zahraniční obchod)</a:t>
            </a:r>
            <a:endParaRPr lang="cs-CZ" sz="14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	ředitelka </a:t>
            </a: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školy: Ing. </a:t>
            </a: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Hana Štěpanovská</a:t>
            </a:r>
            <a:endParaRPr lang="cs-CZ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	kontakt: </a:t>
            </a: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www.oaprerov.cz</a:t>
            </a:r>
            <a:endParaRPr lang="cs-CZ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845" y="3466793"/>
            <a:ext cx="4571999" cy="3221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61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55988" y="1196752"/>
            <a:ext cx="6608300" cy="3880773"/>
          </a:xfrm>
        </p:spPr>
        <p:txBody>
          <a:bodyPr/>
          <a:lstStyle/>
          <a:p>
            <a:r>
              <a:rPr lang="cs-CZ" sz="2400" dirty="0" smtClean="0">
                <a:latin typeface="Calibri" panose="020F0502020204030204" pitchFamily="34" charset="0"/>
              </a:rPr>
              <a:t>Obchodní </a:t>
            </a:r>
            <a:r>
              <a:rPr lang="cs-CZ" sz="2400" dirty="0">
                <a:latin typeface="Calibri" panose="020F0502020204030204" pitchFamily="34" charset="0"/>
              </a:rPr>
              <a:t>akademie a Jazyková škola s právem státní jazykové zkoušky, </a:t>
            </a:r>
            <a:r>
              <a:rPr lang="cs-CZ" sz="2400" dirty="0" smtClean="0">
                <a:latin typeface="Calibri" panose="020F0502020204030204" pitchFamily="34" charset="0"/>
              </a:rPr>
              <a:t>Šumperk, Hlavní třída 31</a:t>
            </a:r>
            <a:endParaRPr lang="cs-CZ" sz="2400" dirty="0" smtClean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r>
              <a:rPr lang="cs-CZ" dirty="0" smtClean="0">
                <a:latin typeface="Calibri" panose="020F0502020204030204" pitchFamily="34" charset="0"/>
              </a:rPr>
              <a:t>obory</a:t>
            </a:r>
            <a:r>
              <a:rPr lang="cs-CZ" dirty="0">
                <a:latin typeface="Calibri" panose="020F0502020204030204" pitchFamily="34" charset="0"/>
              </a:rPr>
              <a:t>: obchodní akademie, ekonomické lyceum</a:t>
            </a:r>
            <a:endParaRPr lang="cs-CZ" dirty="0"/>
          </a:p>
          <a:p>
            <a:pPr marL="0" indent="0">
              <a:buNone/>
            </a:pP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	ředitel </a:t>
            </a: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školy: Ing. </a:t>
            </a: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Tom </a:t>
            </a:r>
            <a:r>
              <a:rPr lang="cs-CZ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Ristovský</a:t>
            </a:r>
            <a:endParaRPr lang="cs-CZ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	kontakt: </a:t>
            </a: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www.oa-sumperk.cz</a:t>
            </a:r>
            <a:endParaRPr lang="cs-CZ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dirty="0"/>
          </a:p>
        </p:txBody>
      </p:sp>
      <p:pic>
        <p:nvPicPr>
          <p:cNvPr id="2050" name="Picture 2" descr="Vchod budovy obchodní akademi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1266" y="3356992"/>
            <a:ext cx="4495706" cy="3295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330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196752"/>
            <a:ext cx="7776864" cy="4188471"/>
          </a:xfrm>
        </p:spPr>
        <p:txBody>
          <a:bodyPr>
            <a:normAutofit/>
          </a:bodyPr>
          <a:lstStyle/>
          <a:p>
            <a:r>
              <a:rPr lang="cs-CZ" sz="2400" dirty="0" smtClean="0">
                <a:latin typeface="Calibri" panose="020F0502020204030204" pitchFamily="34" charset="0"/>
              </a:rPr>
              <a:t>Hotelová </a:t>
            </a:r>
            <a:r>
              <a:rPr lang="cs-CZ" sz="2400" dirty="0">
                <a:latin typeface="Calibri" panose="020F0502020204030204" pitchFamily="34" charset="0"/>
              </a:rPr>
              <a:t>škola </a:t>
            </a:r>
            <a:r>
              <a:rPr lang="cs-CZ" sz="2400" dirty="0" err="1">
                <a:latin typeface="Calibri" panose="020F0502020204030204" pitchFamily="34" charset="0"/>
              </a:rPr>
              <a:t>Vincenze</a:t>
            </a:r>
            <a:r>
              <a:rPr lang="cs-CZ" sz="2400" dirty="0">
                <a:latin typeface="Calibri" panose="020F0502020204030204" pitchFamily="34" charset="0"/>
              </a:rPr>
              <a:t> </a:t>
            </a:r>
            <a:r>
              <a:rPr lang="cs-CZ" sz="2400" dirty="0" err="1">
                <a:latin typeface="Calibri" panose="020F0502020204030204" pitchFamily="34" charset="0"/>
              </a:rPr>
              <a:t>Priessnitze</a:t>
            </a:r>
            <a:r>
              <a:rPr lang="cs-CZ" sz="2400" dirty="0">
                <a:latin typeface="Calibri" panose="020F0502020204030204" pitchFamily="34" charset="0"/>
              </a:rPr>
              <a:t> </a:t>
            </a:r>
            <a:r>
              <a:rPr lang="cs-CZ" sz="2400" dirty="0" smtClean="0">
                <a:latin typeface="Calibri" panose="020F0502020204030204" pitchFamily="34" charset="0"/>
              </a:rPr>
              <a:t/>
            </a:r>
            <a:br>
              <a:rPr lang="cs-CZ" sz="2400" dirty="0" smtClean="0">
                <a:latin typeface="Calibri" panose="020F0502020204030204" pitchFamily="34" charset="0"/>
              </a:rPr>
            </a:br>
            <a:r>
              <a:rPr lang="cs-CZ" sz="2400" dirty="0" smtClean="0">
                <a:latin typeface="Calibri" panose="020F0502020204030204" pitchFamily="34" charset="0"/>
              </a:rPr>
              <a:t>a </a:t>
            </a:r>
            <a:r>
              <a:rPr lang="cs-CZ" sz="2400" dirty="0">
                <a:latin typeface="Calibri" panose="020F0502020204030204" pitchFamily="34" charset="0"/>
              </a:rPr>
              <a:t>Obchodní </a:t>
            </a:r>
            <a:r>
              <a:rPr lang="cs-CZ" sz="2400" dirty="0" smtClean="0">
                <a:latin typeface="Calibri" panose="020F0502020204030204" pitchFamily="34" charset="0"/>
              </a:rPr>
              <a:t>akademie Jeseník</a:t>
            </a:r>
            <a:endParaRPr lang="cs-CZ" sz="2400" dirty="0" smtClean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r>
              <a:rPr lang="cs-CZ" dirty="0" smtClean="0">
                <a:latin typeface="Calibri" panose="020F0502020204030204" pitchFamily="34" charset="0"/>
              </a:rPr>
              <a:t>obor</a:t>
            </a:r>
            <a:r>
              <a:rPr lang="cs-CZ" dirty="0">
                <a:latin typeface="Calibri" panose="020F0502020204030204" pitchFamily="34" charset="0"/>
              </a:rPr>
              <a:t>: obchodní </a:t>
            </a:r>
            <a:r>
              <a:rPr lang="cs-CZ" dirty="0" smtClean="0">
                <a:latin typeface="Calibri" panose="020F0502020204030204" pitchFamily="34" charset="0"/>
              </a:rPr>
              <a:t>akademie </a:t>
            </a:r>
            <a:r>
              <a:rPr lang="cs-CZ" sz="1400" dirty="0" smtClean="0">
                <a:latin typeface="Calibri" panose="020F0502020204030204" pitchFamily="34" charset="0"/>
              </a:rPr>
              <a:t>(zaměření na Zahraniční obchod)</a:t>
            </a:r>
            <a:endParaRPr lang="cs-CZ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	ředitel </a:t>
            </a: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školy: </a:t>
            </a: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Mgr. Petr Procházka</a:t>
            </a:r>
            <a:endParaRPr lang="cs-CZ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	kontakt: www.hotelovkajes.cz</a:t>
            </a:r>
          </a:p>
          <a:p>
            <a:pPr marL="811213" lvl="2" indent="-179388">
              <a:tabLst>
                <a:tab pos="541338" algn="l"/>
              </a:tabLst>
            </a:pPr>
            <a:endParaRPr lang="cs-CZ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573016"/>
            <a:ext cx="6957312" cy="2792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40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196752"/>
            <a:ext cx="8064896" cy="4188471"/>
          </a:xfrm>
        </p:spPr>
        <p:txBody>
          <a:bodyPr>
            <a:normAutofit/>
          </a:bodyPr>
          <a:lstStyle/>
          <a:p>
            <a:r>
              <a:rPr lang="cs-CZ" sz="2400" dirty="0" smtClean="0">
                <a:latin typeface="Calibri" panose="020F0502020204030204" pitchFamily="34" charset="0"/>
              </a:rPr>
              <a:t>Střední </a:t>
            </a:r>
            <a:r>
              <a:rPr lang="cs-CZ" sz="2400" dirty="0">
                <a:latin typeface="Calibri" panose="020F0502020204030204" pitchFamily="34" charset="0"/>
              </a:rPr>
              <a:t>průmyslová škola </a:t>
            </a:r>
            <a:r>
              <a:rPr lang="cs-CZ" sz="2400" dirty="0" smtClean="0">
                <a:latin typeface="Calibri" panose="020F0502020204030204" pitchFamily="34" charset="0"/>
              </a:rPr>
              <a:t/>
            </a:r>
            <a:br>
              <a:rPr lang="cs-CZ" sz="2400" dirty="0" smtClean="0">
                <a:latin typeface="Calibri" panose="020F0502020204030204" pitchFamily="34" charset="0"/>
              </a:rPr>
            </a:br>
            <a:r>
              <a:rPr lang="cs-CZ" sz="2400" dirty="0" smtClean="0">
                <a:latin typeface="Calibri" panose="020F0502020204030204" pitchFamily="34" charset="0"/>
              </a:rPr>
              <a:t>a </a:t>
            </a:r>
            <a:r>
              <a:rPr lang="cs-CZ" sz="2400" dirty="0">
                <a:latin typeface="Calibri" panose="020F0502020204030204" pitchFamily="34" charset="0"/>
              </a:rPr>
              <a:t>Střední odborné </a:t>
            </a:r>
            <a:r>
              <a:rPr lang="cs-CZ" sz="2400" dirty="0" smtClean="0">
                <a:latin typeface="Calibri" panose="020F0502020204030204" pitchFamily="34" charset="0"/>
              </a:rPr>
              <a:t>učiliště Uničov</a:t>
            </a:r>
            <a:endParaRPr lang="cs-CZ" sz="2400" dirty="0" smtClean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r>
              <a:rPr lang="cs-CZ" sz="1800" dirty="0" smtClean="0">
                <a:latin typeface="Calibri" panose="020F0502020204030204" pitchFamily="34" charset="0"/>
              </a:rPr>
              <a:t>obor</a:t>
            </a:r>
            <a:r>
              <a:rPr lang="cs-CZ" sz="1800" dirty="0">
                <a:latin typeface="Calibri" panose="020F0502020204030204" pitchFamily="34" charset="0"/>
              </a:rPr>
              <a:t>: obchodní </a:t>
            </a:r>
            <a:r>
              <a:rPr lang="cs-CZ" sz="1800" dirty="0" smtClean="0">
                <a:latin typeface="Calibri" panose="020F0502020204030204" pitchFamily="34" charset="0"/>
              </a:rPr>
              <a:t>akademie </a:t>
            </a:r>
            <a:r>
              <a:rPr lang="cs-CZ" sz="1400" dirty="0" smtClean="0">
                <a:latin typeface="Calibri" panose="020F0502020204030204" pitchFamily="34" charset="0"/>
              </a:rPr>
              <a:t>(zaměření na Bankovnictví a Mezinárodní obchod)</a:t>
            </a:r>
            <a:endParaRPr lang="cs-CZ" sz="14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	ředitel školy: Ing. </a:t>
            </a: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Pavel Nováček, Ph.D.</a:t>
            </a:r>
            <a:endParaRPr lang="cs-CZ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	kontakt: </a:t>
            </a: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www.unicprum.cz</a:t>
            </a:r>
            <a:endParaRPr lang="cs-CZ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27532" lvl="3"/>
            <a:endParaRPr lang="cs-CZ" sz="2000" dirty="0">
              <a:latin typeface="Calibri" panose="020F0502020204030204" pitchFamily="34" charset="0"/>
            </a:endParaRPr>
          </a:p>
        </p:txBody>
      </p:sp>
      <p:pic>
        <p:nvPicPr>
          <p:cNvPr id="3074" name="Picture 2" descr="https://www.unicprum.cz/images/phocagallery/vybaveni/thumbs/phoca_thumb_l_skola_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212976"/>
            <a:ext cx="4335784" cy="325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426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608" y="1052736"/>
            <a:ext cx="7024744" cy="1143000"/>
          </a:xfrm>
        </p:spPr>
        <p:txBody>
          <a:bodyPr/>
          <a:lstStyle/>
          <a:p>
            <a:r>
              <a:rPr lang="cs-CZ" dirty="0" smtClean="0">
                <a:solidFill>
                  <a:schemeClr val="tx1"/>
                </a:solidFill>
                <a:latin typeface="Cambria" panose="02040503050406030204" pitchFamily="18" charset="0"/>
              </a:rPr>
              <a:t>Jednotná přijímací zkouška</a:t>
            </a:r>
            <a:endParaRPr lang="cs-CZ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3400" y="2336873"/>
            <a:ext cx="7999040" cy="3599316"/>
          </a:xfrm>
        </p:spPr>
        <p:txBody>
          <a:bodyPr>
            <a:normAutofit/>
          </a:bodyPr>
          <a:lstStyle/>
          <a:p>
            <a:r>
              <a:rPr lang="cs-CZ" sz="2000" dirty="0">
                <a:latin typeface="Calibri" panose="020F0502020204030204" pitchFamily="34" charset="0"/>
              </a:rPr>
              <a:t>Do všech čtyřletých maturitních oborů se bude konat povinná jednotná přijímací </a:t>
            </a:r>
            <a:r>
              <a:rPr lang="cs-CZ" sz="2000" dirty="0" smtClean="0">
                <a:latin typeface="Calibri" panose="020F0502020204030204" pitchFamily="34" charset="0"/>
              </a:rPr>
              <a:t>zkouška</a:t>
            </a:r>
            <a:endParaRPr lang="cs-CZ" sz="2000" dirty="0">
              <a:latin typeface="Calibri" panose="020F0502020204030204" pitchFamily="34" charset="0"/>
            </a:endParaRPr>
          </a:p>
          <a:p>
            <a:r>
              <a:rPr lang="cs-CZ" sz="2000" dirty="0">
                <a:latin typeface="Calibri" panose="020F0502020204030204" pitchFamily="34" charset="0"/>
              </a:rPr>
              <a:t>Český jazyk a literatura</a:t>
            </a:r>
          </a:p>
          <a:p>
            <a:pPr lvl="1"/>
            <a:r>
              <a:rPr lang="cs-CZ" sz="1800" dirty="0">
                <a:latin typeface="Calibri" panose="020F0502020204030204" pitchFamily="34" charset="0"/>
              </a:rPr>
              <a:t>60 minut, zisk max. 50 bodů</a:t>
            </a:r>
          </a:p>
          <a:p>
            <a:r>
              <a:rPr lang="cs-CZ" sz="2000" dirty="0">
                <a:latin typeface="Calibri" panose="020F0502020204030204" pitchFamily="34" charset="0"/>
              </a:rPr>
              <a:t>Matematika</a:t>
            </a:r>
          </a:p>
          <a:p>
            <a:pPr lvl="1"/>
            <a:r>
              <a:rPr lang="cs-CZ" sz="1800" dirty="0">
                <a:latin typeface="Calibri" panose="020F0502020204030204" pitchFamily="34" charset="0"/>
              </a:rPr>
              <a:t>70 minut, zisk max. 50 bodů</a:t>
            </a:r>
          </a:p>
          <a:p>
            <a:r>
              <a:rPr lang="cs-CZ" sz="2000" dirty="0">
                <a:latin typeface="Calibri" panose="020F0502020204030204" pitchFamily="34" charset="0"/>
              </a:rPr>
              <a:t>Termín: </a:t>
            </a:r>
            <a:r>
              <a:rPr lang="cs-CZ" sz="2000" dirty="0" smtClean="0">
                <a:latin typeface="Calibri" panose="020F0502020204030204" pitchFamily="34" charset="0"/>
              </a:rPr>
              <a:t>12. </a:t>
            </a:r>
            <a:r>
              <a:rPr lang="cs-CZ" sz="2000" dirty="0">
                <a:latin typeface="Calibri" panose="020F0502020204030204" pitchFamily="34" charset="0"/>
              </a:rPr>
              <a:t>4. </a:t>
            </a:r>
            <a:r>
              <a:rPr lang="cs-CZ" sz="2000" dirty="0" smtClean="0">
                <a:latin typeface="Calibri" panose="020F0502020204030204" pitchFamily="34" charset="0"/>
              </a:rPr>
              <a:t>2022 </a:t>
            </a:r>
            <a:r>
              <a:rPr lang="cs-CZ" sz="2000" dirty="0">
                <a:latin typeface="Calibri" panose="020F0502020204030204" pitchFamily="34" charset="0"/>
              </a:rPr>
              <a:t>a </a:t>
            </a:r>
            <a:r>
              <a:rPr lang="cs-CZ" sz="2000" dirty="0" smtClean="0">
                <a:latin typeface="Calibri" panose="020F0502020204030204" pitchFamily="34" charset="0"/>
              </a:rPr>
              <a:t>13. </a:t>
            </a:r>
            <a:r>
              <a:rPr lang="cs-CZ" sz="2000" dirty="0">
                <a:latin typeface="Calibri" panose="020F0502020204030204" pitchFamily="34" charset="0"/>
              </a:rPr>
              <a:t>4. </a:t>
            </a:r>
            <a:r>
              <a:rPr lang="cs-CZ" sz="2000" dirty="0" smtClean="0">
                <a:latin typeface="Calibri" panose="020F0502020204030204" pitchFamily="34" charset="0"/>
              </a:rPr>
              <a:t>2022 </a:t>
            </a:r>
          </a:p>
          <a:p>
            <a:pPr marL="0" indent="0">
              <a:buNone/>
            </a:pPr>
            <a:r>
              <a:rPr lang="cs-CZ" sz="2000" dirty="0" smtClean="0">
                <a:latin typeface="Calibri" panose="020F0502020204030204" pitchFamily="34" charset="0"/>
              </a:rPr>
              <a:t>    (</a:t>
            </a:r>
            <a:r>
              <a:rPr lang="cs-CZ" sz="2000" dirty="0">
                <a:latin typeface="Calibri" panose="020F0502020204030204" pitchFamily="34" charset="0"/>
              </a:rPr>
              <a:t>oba </a:t>
            </a:r>
            <a:r>
              <a:rPr lang="cs-CZ" sz="2000" dirty="0" smtClean="0">
                <a:latin typeface="Calibri" panose="020F0502020204030204" pitchFamily="34" charset="0"/>
              </a:rPr>
              <a:t>předměty v </a:t>
            </a:r>
            <a:r>
              <a:rPr lang="cs-CZ" sz="2000" dirty="0">
                <a:latin typeface="Calibri" panose="020F0502020204030204" pitchFamily="34" charset="0"/>
              </a:rPr>
              <a:t>každém dni</a:t>
            </a:r>
            <a:r>
              <a:rPr lang="cs-CZ" sz="2000" dirty="0" smtClean="0">
                <a:latin typeface="Calibri" panose="020F0502020204030204" pitchFamily="34" charset="0"/>
              </a:rPr>
              <a:t>)</a:t>
            </a:r>
          </a:p>
          <a:p>
            <a:endParaRPr lang="cs-CZ" sz="2000" dirty="0"/>
          </a:p>
          <a:p>
            <a:endParaRPr lang="cs-CZ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2920" y="2816977"/>
            <a:ext cx="3960440" cy="2639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110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zeta">
  <a:themeElements>
    <a:clrScheme name="Faz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z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z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2067</TotalTime>
  <Words>551</Words>
  <Application>Microsoft Office PowerPoint</Application>
  <PresentationFormat>Předvádění na obrazovce (4:3)</PresentationFormat>
  <Paragraphs>98</Paragraphs>
  <Slides>14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20" baseType="lpstr">
      <vt:lpstr>Arial</vt:lpstr>
      <vt:lpstr>Calibri</vt:lpstr>
      <vt:lpstr>Cambria</vt:lpstr>
      <vt:lpstr>Trebuchet MS</vt:lpstr>
      <vt:lpstr>Wingdings 3</vt:lpstr>
      <vt:lpstr>Fazeta</vt:lpstr>
      <vt:lpstr>Obchodní akademie,  Olomouc, tř. Spojenců 11</vt:lpstr>
      <vt:lpstr>Obchodní akademie v Olomouckém kraji</vt:lpstr>
      <vt:lpstr>Prezentace aplikace PowerPoint</vt:lpstr>
      <vt:lpstr> </vt:lpstr>
      <vt:lpstr>Prezentace aplikace PowerPoint</vt:lpstr>
      <vt:lpstr>Prezentace aplikace PowerPoint</vt:lpstr>
      <vt:lpstr>Prezentace aplikace PowerPoint</vt:lpstr>
      <vt:lpstr>Prezentace aplikace PowerPoint</vt:lpstr>
      <vt:lpstr>Jednotná přijímací zkouška</vt:lpstr>
      <vt:lpstr>Prezentace aplikace PowerPoint</vt:lpstr>
      <vt:lpstr>Uplatnění absolventa obchodní akademie</vt:lpstr>
      <vt:lpstr>Ekonomické lyceum</vt:lpstr>
      <vt:lpstr>Studijní podpora žákům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DELL</dc:creator>
  <cp:lastModifiedBy>Olšanská Veronika</cp:lastModifiedBy>
  <cp:revision>73</cp:revision>
  <dcterms:created xsi:type="dcterms:W3CDTF">2016-11-26T22:05:50Z</dcterms:created>
  <dcterms:modified xsi:type="dcterms:W3CDTF">2022-10-17T13:37:18Z</dcterms:modified>
</cp:coreProperties>
</file>