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7" r:id="rId3"/>
    <p:sldId id="272" r:id="rId4"/>
    <p:sldId id="275" r:id="rId5"/>
    <p:sldId id="286" r:id="rId6"/>
    <p:sldId id="258" r:id="rId7"/>
    <p:sldId id="268" r:id="rId8"/>
    <p:sldId id="285" r:id="rId9"/>
  </p:sldIdLst>
  <p:sldSz cx="9144000" cy="6858000" type="screen4x3"/>
  <p:notesSz cx="6662738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3994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1" autoAdjust="0"/>
    <p:restoredTop sz="78632" autoAdjust="0"/>
  </p:normalViewPr>
  <p:slideViewPr>
    <p:cSldViewPr>
      <p:cViewPr>
        <p:scale>
          <a:sx n="80" d="100"/>
          <a:sy n="80" d="100"/>
        </p:scale>
        <p:origin x="-6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0" d="100"/>
          <a:sy n="70" d="100"/>
        </p:scale>
        <p:origin x="-2328" y="-330"/>
      </p:cViewPr>
      <p:guideLst>
        <p:guide orient="horz" pos="312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F60FBF-5A27-4E6D-A79F-648FE06BF2B0}" type="doc">
      <dgm:prSet loTypeId="urn:microsoft.com/office/officeart/2005/8/layout/cycle2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cs-CZ"/>
        </a:p>
      </dgm:t>
    </dgm:pt>
    <dgm:pt modelId="{37E7439B-AC7E-4069-B937-9FF7C3CA77C5}">
      <dgm:prSet phldrT="[Text]"/>
      <dgm:spPr/>
      <dgm:t>
        <a:bodyPr/>
        <a:lstStyle/>
        <a:p>
          <a:r>
            <a:rPr lang="cs-CZ" b="1" dirty="0" smtClean="0"/>
            <a:t>Nositelé projektů</a:t>
          </a:r>
          <a:endParaRPr lang="cs-CZ" b="1" dirty="0"/>
        </a:p>
      </dgm:t>
    </dgm:pt>
    <dgm:pt modelId="{F481C89C-B414-473A-8F48-F725FCB725E1}" type="parTrans" cxnId="{371BE81B-BE7C-4836-8A28-623F46A65EC6}">
      <dgm:prSet/>
      <dgm:spPr/>
      <dgm:t>
        <a:bodyPr/>
        <a:lstStyle/>
        <a:p>
          <a:endParaRPr lang="cs-CZ"/>
        </a:p>
      </dgm:t>
    </dgm:pt>
    <dgm:pt modelId="{0A3913F5-AAD3-4CE2-982D-F18297617531}" type="sibTrans" cxnId="{371BE81B-BE7C-4836-8A28-623F46A65EC6}">
      <dgm:prSet/>
      <dgm:spPr/>
      <dgm:t>
        <a:bodyPr/>
        <a:lstStyle/>
        <a:p>
          <a:endParaRPr lang="cs-CZ"/>
        </a:p>
      </dgm:t>
    </dgm:pt>
    <dgm:pt modelId="{598B387E-07A7-416F-B3C8-BB113BE53456}">
      <dgm:prSet phldrT="[Text]"/>
      <dgm:spPr/>
      <dgm:t>
        <a:bodyPr/>
        <a:lstStyle/>
        <a:p>
          <a:r>
            <a:rPr lang="cs-CZ" b="1" dirty="0" smtClean="0"/>
            <a:t>RSK</a:t>
          </a:r>
          <a:endParaRPr lang="cs-CZ" b="1" dirty="0"/>
        </a:p>
      </dgm:t>
    </dgm:pt>
    <dgm:pt modelId="{582EB88A-34DB-4C23-ADE1-5DEBBD1D736B}" type="parTrans" cxnId="{F001F832-967C-4649-882E-464FC367B965}">
      <dgm:prSet/>
      <dgm:spPr/>
      <dgm:t>
        <a:bodyPr/>
        <a:lstStyle/>
        <a:p>
          <a:endParaRPr lang="cs-CZ"/>
        </a:p>
      </dgm:t>
    </dgm:pt>
    <dgm:pt modelId="{AE05FAE7-211B-4556-8E9C-54A7ACAF2395}" type="sibTrans" cxnId="{F001F832-967C-4649-882E-464FC367B965}">
      <dgm:prSet/>
      <dgm:spPr/>
      <dgm:t>
        <a:bodyPr/>
        <a:lstStyle/>
        <a:p>
          <a:endParaRPr lang="cs-CZ"/>
        </a:p>
      </dgm:t>
    </dgm:pt>
    <dgm:pt modelId="{A4AC17F2-9828-442C-939A-CAC1BB0BC232}">
      <dgm:prSet phldrT="[Text]"/>
      <dgm:spPr/>
      <dgm:t>
        <a:bodyPr/>
        <a:lstStyle/>
        <a:p>
          <a:r>
            <a:rPr lang="cs-CZ" b="1" dirty="0" smtClean="0"/>
            <a:t>NSK</a:t>
          </a:r>
          <a:endParaRPr lang="cs-CZ" b="1" dirty="0"/>
        </a:p>
      </dgm:t>
    </dgm:pt>
    <dgm:pt modelId="{63241113-2FCB-4D09-A743-BDC916309D44}" type="parTrans" cxnId="{393A4EDE-275B-4730-8D96-10CAC63F0B5F}">
      <dgm:prSet/>
      <dgm:spPr/>
      <dgm:t>
        <a:bodyPr/>
        <a:lstStyle/>
        <a:p>
          <a:endParaRPr lang="cs-CZ"/>
        </a:p>
      </dgm:t>
    </dgm:pt>
    <dgm:pt modelId="{271E805A-C53B-41A0-81CC-223681695ED4}" type="sibTrans" cxnId="{393A4EDE-275B-4730-8D96-10CAC63F0B5F}">
      <dgm:prSet/>
      <dgm:spPr/>
      <dgm:t>
        <a:bodyPr/>
        <a:lstStyle/>
        <a:p>
          <a:endParaRPr lang="cs-CZ"/>
        </a:p>
      </dgm:t>
    </dgm:pt>
    <dgm:pt modelId="{989B6891-CCBC-49D6-BC92-30E7F577D7B1}">
      <dgm:prSet phldrT="[Text]"/>
      <dgm:spPr/>
      <dgm:t>
        <a:bodyPr/>
        <a:lstStyle/>
        <a:p>
          <a:r>
            <a:rPr lang="cs-CZ" b="1" dirty="0" smtClean="0"/>
            <a:t>Řídící orgány</a:t>
          </a:r>
          <a:endParaRPr lang="cs-CZ" b="1" dirty="0"/>
        </a:p>
      </dgm:t>
    </dgm:pt>
    <dgm:pt modelId="{05C7C7A7-E82C-457D-B3AF-2397115186DE}" type="parTrans" cxnId="{D0A0F9D7-E628-46D3-A435-323BE2FE1E1D}">
      <dgm:prSet/>
      <dgm:spPr/>
      <dgm:t>
        <a:bodyPr/>
        <a:lstStyle/>
        <a:p>
          <a:endParaRPr lang="cs-CZ"/>
        </a:p>
      </dgm:t>
    </dgm:pt>
    <dgm:pt modelId="{16C3F6C3-8F00-48AA-AB37-C099BA6DF81D}" type="sibTrans" cxnId="{D0A0F9D7-E628-46D3-A435-323BE2FE1E1D}">
      <dgm:prSet/>
      <dgm:spPr/>
      <dgm:t>
        <a:bodyPr/>
        <a:lstStyle/>
        <a:p>
          <a:endParaRPr lang="cs-CZ"/>
        </a:p>
      </dgm:t>
    </dgm:pt>
    <dgm:pt modelId="{03B92200-78CE-42C3-B52A-E2E827DABE91}">
      <dgm:prSet phldrT="[Text]"/>
      <dgm:spPr/>
      <dgm:t>
        <a:bodyPr/>
        <a:lstStyle/>
        <a:p>
          <a:r>
            <a:rPr lang="cs-CZ" b="1" dirty="0" smtClean="0"/>
            <a:t>Územně specifické výzvy</a:t>
          </a:r>
          <a:endParaRPr lang="cs-CZ" b="1" dirty="0"/>
        </a:p>
      </dgm:t>
    </dgm:pt>
    <dgm:pt modelId="{2ECB1CB7-704C-4299-9E09-E9894E9003CC}" type="parTrans" cxnId="{F3035EC2-F668-4513-92BA-A3B6BC4A4FE4}">
      <dgm:prSet/>
      <dgm:spPr/>
      <dgm:t>
        <a:bodyPr/>
        <a:lstStyle/>
        <a:p>
          <a:endParaRPr lang="cs-CZ"/>
        </a:p>
      </dgm:t>
    </dgm:pt>
    <dgm:pt modelId="{6A05E7F8-87C2-4DC7-9F88-57D68864944B}" type="sibTrans" cxnId="{F3035EC2-F668-4513-92BA-A3B6BC4A4FE4}">
      <dgm:prSet/>
      <dgm:spPr/>
      <dgm:t>
        <a:bodyPr/>
        <a:lstStyle/>
        <a:p>
          <a:endParaRPr lang="cs-CZ"/>
        </a:p>
      </dgm:t>
    </dgm:pt>
    <dgm:pt modelId="{FD61D1F4-6484-4533-8E29-817705497DA3}">
      <dgm:prSet phldrT="[Text]"/>
      <dgm:spPr/>
      <dgm:t>
        <a:bodyPr/>
        <a:lstStyle/>
        <a:p>
          <a:r>
            <a:rPr lang="cs-CZ" b="1" dirty="0" smtClean="0"/>
            <a:t>Akční plán</a:t>
          </a:r>
          <a:endParaRPr lang="cs-CZ" b="1" dirty="0"/>
        </a:p>
      </dgm:t>
    </dgm:pt>
    <dgm:pt modelId="{4737CE17-226E-4636-BA9E-8875D1843074}" type="parTrans" cxnId="{0F1AEA2E-7557-447D-9F12-EC154AB11A63}">
      <dgm:prSet/>
      <dgm:spPr/>
      <dgm:t>
        <a:bodyPr/>
        <a:lstStyle/>
        <a:p>
          <a:endParaRPr lang="cs-CZ"/>
        </a:p>
      </dgm:t>
    </dgm:pt>
    <dgm:pt modelId="{0871B970-DEE0-4DAB-9F9A-08A7280D20E5}" type="sibTrans" cxnId="{0F1AEA2E-7557-447D-9F12-EC154AB11A63}">
      <dgm:prSet/>
      <dgm:spPr/>
      <dgm:t>
        <a:bodyPr/>
        <a:lstStyle/>
        <a:p>
          <a:endParaRPr lang="cs-CZ"/>
        </a:p>
      </dgm:t>
    </dgm:pt>
    <dgm:pt modelId="{97193448-B822-4411-948E-15AB3F10FF65}" type="pres">
      <dgm:prSet presAssocID="{0BF60FBF-5A27-4E6D-A79F-648FE06BF2B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A109BFF-54A0-4941-AA33-8706D4650963}" type="pres">
      <dgm:prSet presAssocID="{37E7439B-AC7E-4069-B937-9FF7C3CA77C5}" presName="node" presStyleLbl="node1" presStyleIdx="0" presStyleCnt="6" custScaleX="121997" custScaleY="115559" custRadScaleRad="123975" custRadScaleInc="-2839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4728A5-E7D7-42F4-86DC-8B69EABA0EA6}" type="pres">
      <dgm:prSet presAssocID="{0A3913F5-AAD3-4CE2-982D-F18297617531}" presName="sibTrans" presStyleLbl="sibTrans2D1" presStyleIdx="0" presStyleCnt="6"/>
      <dgm:spPr/>
      <dgm:t>
        <a:bodyPr/>
        <a:lstStyle/>
        <a:p>
          <a:endParaRPr lang="cs-CZ"/>
        </a:p>
      </dgm:t>
    </dgm:pt>
    <dgm:pt modelId="{F9151E65-CF45-4C7F-9DD4-48A65C4296EF}" type="pres">
      <dgm:prSet presAssocID="{0A3913F5-AAD3-4CE2-982D-F18297617531}" presName="connectorText" presStyleLbl="sibTrans2D1" presStyleIdx="0" presStyleCnt="6"/>
      <dgm:spPr/>
      <dgm:t>
        <a:bodyPr/>
        <a:lstStyle/>
        <a:p>
          <a:endParaRPr lang="cs-CZ"/>
        </a:p>
      </dgm:t>
    </dgm:pt>
    <dgm:pt modelId="{332FC4FB-5977-4E3D-A395-98BC3E85C188}" type="pres">
      <dgm:prSet presAssocID="{598B387E-07A7-416F-B3C8-BB113BE53456}" presName="node" presStyleLbl="node1" presStyleIdx="1" presStyleCnt="6" custScaleX="121997" custScaleY="115559" custRadScaleRad="156641" custRadScaleInc="4548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2C8C67-8B0A-4F7F-92E5-0D79C5E135F8}" type="pres">
      <dgm:prSet presAssocID="{AE05FAE7-211B-4556-8E9C-54A7ACAF2395}" presName="sibTrans" presStyleLbl="sibTrans2D1" presStyleIdx="1" presStyleCnt="6"/>
      <dgm:spPr/>
      <dgm:t>
        <a:bodyPr/>
        <a:lstStyle/>
        <a:p>
          <a:endParaRPr lang="cs-CZ"/>
        </a:p>
      </dgm:t>
    </dgm:pt>
    <dgm:pt modelId="{2A698836-D2B6-4CDB-A965-7884F4912EC6}" type="pres">
      <dgm:prSet presAssocID="{AE05FAE7-211B-4556-8E9C-54A7ACAF2395}" presName="connectorText" presStyleLbl="sibTrans2D1" presStyleIdx="1" presStyleCnt="6"/>
      <dgm:spPr/>
      <dgm:t>
        <a:bodyPr/>
        <a:lstStyle/>
        <a:p>
          <a:endParaRPr lang="cs-CZ"/>
        </a:p>
      </dgm:t>
    </dgm:pt>
    <dgm:pt modelId="{6FB6E726-850E-488D-B185-78B729006115}" type="pres">
      <dgm:prSet presAssocID="{FD61D1F4-6484-4533-8E29-817705497DA3}" presName="node" presStyleLbl="node1" presStyleIdx="2" presStyleCnt="6" custScaleX="121997" custScaleY="115559" custRadScaleRad="143573" custRadScaleInc="-349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C393A7C-50FE-4C23-AB4A-5611338CDB29}" type="pres">
      <dgm:prSet presAssocID="{0871B970-DEE0-4DAB-9F9A-08A7280D20E5}" presName="sibTrans" presStyleLbl="sibTrans2D1" presStyleIdx="2" presStyleCnt="6"/>
      <dgm:spPr/>
      <dgm:t>
        <a:bodyPr/>
        <a:lstStyle/>
        <a:p>
          <a:endParaRPr lang="cs-CZ"/>
        </a:p>
      </dgm:t>
    </dgm:pt>
    <dgm:pt modelId="{D8C71AB4-35DE-4993-B56D-2D11DDF7D1D7}" type="pres">
      <dgm:prSet presAssocID="{0871B970-DEE0-4DAB-9F9A-08A7280D20E5}" presName="connectorText" presStyleLbl="sibTrans2D1" presStyleIdx="2" presStyleCnt="6"/>
      <dgm:spPr/>
      <dgm:t>
        <a:bodyPr/>
        <a:lstStyle/>
        <a:p>
          <a:endParaRPr lang="cs-CZ"/>
        </a:p>
      </dgm:t>
    </dgm:pt>
    <dgm:pt modelId="{698AD43D-47F6-4252-A804-58B5362CB9EF}" type="pres">
      <dgm:prSet presAssocID="{A4AC17F2-9828-442C-939A-CAC1BB0BC232}" presName="node" presStyleLbl="node1" presStyleIdx="3" presStyleCnt="6" custScaleX="121997" custScaleY="115559" custRadScaleRad="106967" custRadScaleInc="-557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49B6D9A-0326-47A5-A0BA-CA1F24B354DB}" type="pres">
      <dgm:prSet presAssocID="{271E805A-C53B-41A0-81CC-223681695ED4}" presName="sibTrans" presStyleLbl="sibTrans2D1" presStyleIdx="3" presStyleCnt="6"/>
      <dgm:spPr/>
      <dgm:t>
        <a:bodyPr/>
        <a:lstStyle/>
        <a:p>
          <a:endParaRPr lang="cs-CZ"/>
        </a:p>
      </dgm:t>
    </dgm:pt>
    <dgm:pt modelId="{F3CCF30E-7275-458E-BCE2-55DA6AF95829}" type="pres">
      <dgm:prSet presAssocID="{271E805A-C53B-41A0-81CC-223681695ED4}" presName="connectorText" presStyleLbl="sibTrans2D1" presStyleIdx="3" presStyleCnt="6"/>
      <dgm:spPr/>
      <dgm:t>
        <a:bodyPr/>
        <a:lstStyle/>
        <a:p>
          <a:endParaRPr lang="cs-CZ"/>
        </a:p>
      </dgm:t>
    </dgm:pt>
    <dgm:pt modelId="{CD2A4037-97AA-4612-973C-4E04833D4E92}" type="pres">
      <dgm:prSet presAssocID="{989B6891-CCBC-49D6-BC92-30E7F577D7B1}" presName="node" presStyleLbl="node1" presStyleIdx="4" presStyleCnt="6" custScaleX="121997" custScaleY="115559" custRadScaleRad="182366" custRadScaleInc="1618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8AA6296-8880-48C3-9DCD-8B42E3FB0DDD}" type="pres">
      <dgm:prSet presAssocID="{16C3F6C3-8F00-48AA-AB37-C099BA6DF81D}" presName="sibTrans" presStyleLbl="sibTrans2D1" presStyleIdx="4" presStyleCnt="6"/>
      <dgm:spPr/>
      <dgm:t>
        <a:bodyPr/>
        <a:lstStyle/>
        <a:p>
          <a:endParaRPr lang="cs-CZ"/>
        </a:p>
      </dgm:t>
    </dgm:pt>
    <dgm:pt modelId="{84F32407-AA07-4E7A-8C7B-E6B2E1142413}" type="pres">
      <dgm:prSet presAssocID="{16C3F6C3-8F00-48AA-AB37-C099BA6DF81D}" presName="connectorText" presStyleLbl="sibTrans2D1" presStyleIdx="4" presStyleCnt="6"/>
      <dgm:spPr/>
      <dgm:t>
        <a:bodyPr/>
        <a:lstStyle/>
        <a:p>
          <a:endParaRPr lang="cs-CZ"/>
        </a:p>
      </dgm:t>
    </dgm:pt>
    <dgm:pt modelId="{A02C6EDD-7B32-4E52-ACAF-B95C45BEF848}" type="pres">
      <dgm:prSet presAssocID="{03B92200-78CE-42C3-B52A-E2E827DABE91}" presName="node" presStyleLbl="node1" presStyleIdx="5" presStyleCnt="6" custScaleX="121997" custScaleY="115559" custRadScaleRad="166726" custRadScaleInc="-7319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27651A1-F68C-4323-A886-E1F0E7CD2898}" type="pres">
      <dgm:prSet presAssocID="{6A05E7F8-87C2-4DC7-9F88-57D68864944B}" presName="sibTrans" presStyleLbl="sibTrans2D1" presStyleIdx="5" presStyleCnt="6" custAng="10467254"/>
      <dgm:spPr/>
      <dgm:t>
        <a:bodyPr/>
        <a:lstStyle/>
        <a:p>
          <a:endParaRPr lang="cs-CZ"/>
        </a:p>
      </dgm:t>
    </dgm:pt>
    <dgm:pt modelId="{B511C293-BE9E-4B6D-ABF7-8C7905B6D9D0}" type="pres">
      <dgm:prSet presAssocID="{6A05E7F8-87C2-4DC7-9F88-57D68864944B}" presName="connectorText" presStyleLbl="sibTrans2D1" presStyleIdx="5" presStyleCnt="6"/>
      <dgm:spPr/>
      <dgm:t>
        <a:bodyPr/>
        <a:lstStyle/>
        <a:p>
          <a:endParaRPr lang="cs-CZ"/>
        </a:p>
      </dgm:t>
    </dgm:pt>
  </dgm:ptLst>
  <dgm:cxnLst>
    <dgm:cxn modelId="{F001F832-967C-4649-882E-464FC367B965}" srcId="{0BF60FBF-5A27-4E6D-A79F-648FE06BF2B0}" destId="{598B387E-07A7-416F-B3C8-BB113BE53456}" srcOrd="1" destOrd="0" parTransId="{582EB88A-34DB-4C23-ADE1-5DEBBD1D736B}" sibTransId="{AE05FAE7-211B-4556-8E9C-54A7ACAF2395}"/>
    <dgm:cxn modelId="{E709D543-5E9F-4C5A-B01E-928FA1739E75}" type="presOf" srcId="{37E7439B-AC7E-4069-B937-9FF7C3CA77C5}" destId="{CA109BFF-54A0-4941-AA33-8706D4650963}" srcOrd="0" destOrd="0" presId="urn:microsoft.com/office/officeart/2005/8/layout/cycle2"/>
    <dgm:cxn modelId="{9E3BF9C0-9450-4982-BF16-25D1F4770533}" type="presOf" srcId="{0871B970-DEE0-4DAB-9F9A-08A7280D20E5}" destId="{3C393A7C-50FE-4C23-AB4A-5611338CDB29}" srcOrd="0" destOrd="0" presId="urn:microsoft.com/office/officeart/2005/8/layout/cycle2"/>
    <dgm:cxn modelId="{D4102735-28CE-404A-8D51-0F32F6DE4EC1}" type="presOf" srcId="{598B387E-07A7-416F-B3C8-BB113BE53456}" destId="{332FC4FB-5977-4E3D-A395-98BC3E85C188}" srcOrd="0" destOrd="0" presId="urn:microsoft.com/office/officeart/2005/8/layout/cycle2"/>
    <dgm:cxn modelId="{D5427EDE-AFE7-4FB8-A2AC-761BC2498CE9}" type="presOf" srcId="{AE05FAE7-211B-4556-8E9C-54A7ACAF2395}" destId="{2A698836-D2B6-4CDB-A965-7884F4912EC6}" srcOrd="1" destOrd="0" presId="urn:microsoft.com/office/officeart/2005/8/layout/cycle2"/>
    <dgm:cxn modelId="{F6124CB2-482B-4950-9B0D-758F71168B54}" type="presOf" srcId="{6A05E7F8-87C2-4DC7-9F88-57D68864944B}" destId="{A27651A1-F68C-4323-A886-E1F0E7CD2898}" srcOrd="0" destOrd="0" presId="urn:microsoft.com/office/officeart/2005/8/layout/cycle2"/>
    <dgm:cxn modelId="{B18DB595-4E34-438F-BC21-18D31809E331}" type="presOf" srcId="{16C3F6C3-8F00-48AA-AB37-C099BA6DF81D}" destId="{84F32407-AA07-4E7A-8C7B-E6B2E1142413}" srcOrd="1" destOrd="0" presId="urn:microsoft.com/office/officeart/2005/8/layout/cycle2"/>
    <dgm:cxn modelId="{9079589F-EF96-4FE6-A95D-608B3EF36D4F}" type="presOf" srcId="{6A05E7F8-87C2-4DC7-9F88-57D68864944B}" destId="{B511C293-BE9E-4B6D-ABF7-8C7905B6D9D0}" srcOrd="1" destOrd="0" presId="urn:microsoft.com/office/officeart/2005/8/layout/cycle2"/>
    <dgm:cxn modelId="{EC82DEFC-E7F5-4AEC-A8C7-F1E7C31A7416}" type="presOf" srcId="{989B6891-CCBC-49D6-BC92-30E7F577D7B1}" destId="{CD2A4037-97AA-4612-973C-4E04833D4E92}" srcOrd="0" destOrd="0" presId="urn:microsoft.com/office/officeart/2005/8/layout/cycle2"/>
    <dgm:cxn modelId="{F3035EC2-F668-4513-92BA-A3B6BC4A4FE4}" srcId="{0BF60FBF-5A27-4E6D-A79F-648FE06BF2B0}" destId="{03B92200-78CE-42C3-B52A-E2E827DABE91}" srcOrd="5" destOrd="0" parTransId="{2ECB1CB7-704C-4299-9E09-E9894E9003CC}" sibTransId="{6A05E7F8-87C2-4DC7-9F88-57D68864944B}"/>
    <dgm:cxn modelId="{32C9CA77-B118-4565-A1D1-A6CC7083AF57}" type="presOf" srcId="{0A3913F5-AAD3-4CE2-982D-F18297617531}" destId="{E44728A5-E7D7-42F4-86DC-8B69EABA0EA6}" srcOrd="0" destOrd="0" presId="urn:microsoft.com/office/officeart/2005/8/layout/cycle2"/>
    <dgm:cxn modelId="{393A4EDE-275B-4730-8D96-10CAC63F0B5F}" srcId="{0BF60FBF-5A27-4E6D-A79F-648FE06BF2B0}" destId="{A4AC17F2-9828-442C-939A-CAC1BB0BC232}" srcOrd="3" destOrd="0" parTransId="{63241113-2FCB-4D09-A743-BDC916309D44}" sibTransId="{271E805A-C53B-41A0-81CC-223681695ED4}"/>
    <dgm:cxn modelId="{3DB4518A-E45E-4E14-B85D-8E02F65F7E96}" type="presOf" srcId="{0BF60FBF-5A27-4E6D-A79F-648FE06BF2B0}" destId="{97193448-B822-4411-948E-15AB3F10FF65}" srcOrd="0" destOrd="0" presId="urn:microsoft.com/office/officeart/2005/8/layout/cycle2"/>
    <dgm:cxn modelId="{D0A0F9D7-E628-46D3-A435-323BE2FE1E1D}" srcId="{0BF60FBF-5A27-4E6D-A79F-648FE06BF2B0}" destId="{989B6891-CCBC-49D6-BC92-30E7F577D7B1}" srcOrd="4" destOrd="0" parTransId="{05C7C7A7-E82C-457D-B3AF-2397115186DE}" sibTransId="{16C3F6C3-8F00-48AA-AB37-C099BA6DF81D}"/>
    <dgm:cxn modelId="{20B1A08F-BDB6-4ED0-A784-5DFA7F4FB61D}" type="presOf" srcId="{0871B970-DEE0-4DAB-9F9A-08A7280D20E5}" destId="{D8C71AB4-35DE-4993-B56D-2D11DDF7D1D7}" srcOrd="1" destOrd="0" presId="urn:microsoft.com/office/officeart/2005/8/layout/cycle2"/>
    <dgm:cxn modelId="{A19BCC89-6323-436A-9542-64C31C919571}" type="presOf" srcId="{0A3913F5-AAD3-4CE2-982D-F18297617531}" destId="{F9151E65-CF45-4C7F-9DD4-48A65C4296EF}" srcOrd="1" destOrd="0" presId="urn:microsoft.com/office/officeart/2005/8/layout/cycle2"/>
    <dgm:cxn modelId="{66BA24BA-F97A-45F9-B72E-0FF9DC27053F}" type="presOf" srcId="{AE05FAE7-211B-4556-8E9C-54A7ACAF2395}" destId="{512C8C67-8B0A-4F7F-92E5-0D79C5E135F8}" srcOrd="0" destOrd="0" presId="urn:microsoft.com/office/officeart/2005/8/layout/cycle2"/>
    <dgm:cxn modelId="{60E97335-0E31-42D8-AE04-6C2737604887}" type="presOf" srcId="{A4AC17F2-9828-442C-939A-CAC1BB0BC232}" destId="{698AD43D-47F6-4252-A804-58B5362CB9EF}" srcOrd="0" destOrd="0" presId="urn:microsoft.com/office/officeart/2005/8/layout/cycle2"/>
    <dgm:cxn modelId="{DBCC5CF6-8477-41FC-8146-8A304778DE90}" type="presOf" srcId="{16C3F6C3-8F00-48AA-AB37-C099BA6DF81D}" destId="{88AA6296-8880-48C3-9DCD-8B42E3FB0DDD}" srcOrd="0" destOrd="0" presId="urn:microsoft.com/office/officeart/2005/8/layout/cycle2"/>
    <dgm:cxn modelId="{2C8BBA9F-0AE7-4EC2-8E42-53626A9C8B64}" type="presOf" srcId="{271E805A-C53B-41A0-81CC-223681695ED4}" destId="{F3CCF30E-7275-458E-BCE2-55DA6AF95829}" srcOrd="1" destOrd="0" presId="urn:microsoft.com/office/officeart/2005/8/layout/cycle2"/>
    <dgm:cxn modelId="{0F1AEA2E-7557-447D-9F12-EC154AB11A63}" srcId="{0BF60FBF-5A27-4E6D-A79F-648FE06BF2B0}" destId="{FD61D1F4-6484-4533-8E29-817705497DA3}" srcOrd="2" destOrd="0" parTransId="{4737CE17-226E-4636-BA9E-8875D1843074}" sibTransId="{0871B970-DEE0-4DAB-9F9A-08A7280D20E5}"/>
    <dgm:cxn modelId="{6569BF5C-2428-4F9A-B94B-52D6B05F6D10}" type="presOf" srcId="{271E805A-C53B-41A0-81CC-223681695ED4}" destId="{F49B6D9A-0326-47A5-A0BA-CA1F24B354DB}" srcOrd="0" destOrd="0" presId="urn:microsoft.com/office/officeart/2005/8/layout/cycle2"/>
    <dgm:cxn modelId="{57A765BA-291B-4EE2-95E4-9F0BC82555ED}" type="presOf" srcId="{03B92200-78CE-42C3-B52A-E2E827DABE91}" destId="{A02C6EDD-7B32-4E52-ACAF-B95C45BEF848}" srcOrd="0" destOrd="0" presId="urn:microsoft.com/office/officeart/2005/8/layout/cycle2"/>
    <dgm:cxn modelId="{C6445890-F250-402F-8926-F6CF1BDF6EA0}" type="presOf" srcId="{FD61D1F4-6484-4533-8E29-817705497DA3}" destId="{6FB6E726-850E-488D-B185-78B729006115}" srcOrd="0" destOrd="0" presId="urn:microsoft.com/office/officeart/2005/8/layout/cycle2"/>
    <dgm:cxn modelId="{371BE81B-BE7C-4836-8A28-623F46A65EC6}" srcId="{0BF60FBF-5A27-4E6D-A79F-648FE06BF2B0}" destId="{37E7439B-AC7E-4069-B937-9FF7C3CA77C5}" srcOrd="0" destOrd="0" parTransId="{F481C89C-B414-473A-8F48-F725FCB725E1}" sibTransId="{0A3913F5-AAD3-4CE2-982D-F18297617531}"/>
    <dgm:cxn modelId="{5B2B5676-92C2-4FC6-8387-AEA711F7AE7F}" type="presParOf" srcId="{97193448-B822-4411-948E-15AB3F10FF65}" destId="{CA109BFF-54A0-4941-AA33-8706D4650963}" srcOrd="0" destOrd="0" presId="urn:microsoft.com/office/officeart/2005/8/layout/cycle2"/>
    <dgm:cxn modelId="{3DD55209-6E0D-4C17-B179-45A2569BF8B8}" type="presParOf" srcId="{97193448-B822-4411-948E-15AB3F10FF65}" destId="{E44728A5-E7D7-42F4-86DC-8B69EABA0EA6}" srcOrd="1" destOrd="0" presId="urn:microsoft.com/office/officeart/2005/8/layout/cycle2"/>
    <dgm:cxn modelId="{521FE237-7DC4-4A6A-AA61-6E6C879AE83E}" type="presParOf" srcId="{E44728A5-E7D7-42F4-86DC-8B69EABA0EA6}" destId="{F9151E65-CF45-4C7F-9DD4-48A65C4296EF}" srcOrd="0" destOrd="0" presId="urn:microsoft.com/office/officeart/2005/8/layout/cycle2"/>
    <dgm:cxn modelId="{3430C796-E6B0-4E28-BFEA-A0B9B3BAF226}" type="presParOf" srcId="{97193448-B822-4411-948E-15AB3F10FF65}" destId="{332FC4FB-5977-4E3D-A395-98BC3E85C188}" srcOrd="2" destOrd="0" presId="urn:microsoft.com/office/officeart/2005/8/layout/cycle2"/>
    <dgm:cxn modelId="{F59A51AE-32AA-4F05-A836-13DB6EE10E1B}" type="presParOf" srcId="{97193448-B822-4411-948E-15AB3F10FF65}" destId="{512C8C67-8B0A-4F7F-92E5-0D79C5E135F8}" srcOrd="3" destOrd="0" presId="urn:microsoft.com/office/officeart/2005/8/layout/cycle2"/>
    <dgm:cxn modelId="{1B472737-8F95-43F8-AD87-F430C0B2A22C}" type="presParOf" srcId="{512C8C67-8B0A-4F7F-92E5-0D79C5E135F8}" destId="{2A698836-D2B6-4CDB-A965-7884F4912EC6}" srcOrd="0" destOrd="0" presId="urn:microsoft.com/office/officeart/2005/8/layout/cycle2"/>
    <dgm:cxn modelId="{F55E99D7-7A55-4A4E-87DC-544A3390E788}" type="presParOf" srcId="{97193448-B822-4411-948E-15AB3F10FF65}" destId="{6FB6E726-850E-488D-B185-78B729006115}" srcOrd="4" destOrd="0" presId="urn:microsoft.com/office/officeart/2005/8/layout/cycle2"/>
    <dgm:cxn modelId="{71579B34-0EA8-4462-B3EC-E2958D08E614}" type="presParOf" srcId="{97193448-B822-4411-948E-15AB3F10FF65}" destId="{3C393A7C-50FE-4C23-AB4A-5611338CDB29}" srcOrd="5" destOrd="0" presId="urn:microsoft.com/office/officeart/2005/8/layout/cycle2"/>
    <dgm:cxn modelId="{913871FC-326A-4B7F-A005-038F7ACF4A8E}" type="presParOf" srcId="{3C393A7C-50FE-4C23-AB4A-5611338CDB29}" destId="{D8C71AB4-35DE-4993-B56D-2D11DDF7D1D7}" srcOrd="0" destOrd="0" presId="urn:microsoft.com/office/officeart/2005/8/layout/cycle2"/>
    <dgm:cxn modelId="{5F01810B-31E7-4721-A8FD-40C6D9FF9529}" type="presParOf" srcId="{97193448-B822-4411-948E-15AB3F10FF65}" destId="{698AD43D-47F6-4252-A804-58B5362CB9EF}" srcOrd="6" destOrd="0" presId="urn:microsoft.com/office/officeart/2005/8/layout/cycle2"/>
    <dgm:cxn modelId="{F96787E6-6889-4C86-8E53-7033A6A630B3}" type="presParOf" srcId="{97193448-B822-4411-948E-15AB3F10FF65}" destId="{F49B6D9A-0326-47A5-A0BA-CA1F24B354DB}" srcOrd="7" destOrd="0" presId="urn:microsoft.com/office/officeart/2005/8/layout/cycle2"/>
    <dgm:cxn modelId="{63B23B08-4B83-4E7C-92D4-C27BC41C267F}" type="presParOf" srcId="{F49B6D9A-0326-47A5-A0BA-CA1F24B354DB}" destId="{F3CCF30E-7275-458E-BCE2-55DA6AF95829}" srcOrd="0" destOrd="0" presId="urn:microsoft.com/office/officeart/2005/8/layout/cycle2"/>
    <dgm:cxn modelId="{D363E654-F963-44B0-811B-E8CFEE00AEE6}" type="presParOf" srcId="{97193448-B822-4411-948E-15AB3F10FF65}" destId="{CD2A4037-97AA-4612-973C-4E04833D4E92}" srcOrd="8" destOrd="0" presId="urn:microsoft.com/office/officeart/2005/8/layout/cycle2"/>
    <dgm:cxn modelId="{00D26DD2-EF48-4A58-AEA6-DEC651448DE9}" type="presParOf" srcId="{97193448-B822-4411-948E-15AB3F10FF65}" destId="{88AA6296-8880-48C3-9DCD-8B42E3FB0DDD}" srcOrd="9" destOrd="0" presId="urn:microsoft.com/office/officeart/2005/8/layout/cycle2"/>
    <dgm:cxn modelId="{A5B6DB5C-F304-46A4-ACCA-0B72F864B943}" type="presParOf" srcId="{88AA6296-8880-48C3-9DCD-8B42E3FB0DDD}" destId="{84F32407-AA07-4E7A-8C7B-E6B2E1142413}" srcOrd="0" destOrd="0" presId="urn:microsoft.com/office/officeart/2005/8/layout/cycle2"/>
    <dgm:cxn modelId="{13F22689-8FB3-435C-8DB0-CBD332865048}" type="presParOf" srcId="{97193448-B822-4411-948E-15AB3F10FF65}" destId="{A02C6EDD-7B32-4E52-ACAF-B95C45BEF848}" srcOrd="10" destOrd="0" presId="urn:microsoft.com/office/officeart/2005/8/layout/cycle2"/>
    <dgm:cxn modelId="{EAA238BE-8283-450B-A3C5-B6E04A45722D}" type="presParOf" srcId="{97193448-B822-4411-948E-15AB3F10FF65}" destId="{A27651A1-F68C-4323-A886-E1F0E7CD2898}" srcOrd="11" destOrd="0" presId="urn:microsoft.com/office/officeart/2005/8/layout/cycle2"/>
    <dgm:cxn modelId="{6D0FADF4-CEFB-4FF0-B11C-0EA553D4F04F}" type="presParOf" srcId="{A27651A1-F68C-4323-A886-E1F0E7CD2898}" destId="{B511C293-BE9E-4B6D-ABF7-8C7905B6D9D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109BFF-54A0-4941-AA33-8706D4650963}">
      <dsp:nvSpPr>
        <dsp:cNvPr id="0" name=""/>
        <dsp:cNvSpPr/>
      </dsp:nvSpPr>
      <dsp:spPr>
        <a:xfrm>
          <a:off x="3170840" y="-87402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Nositelé projektů</a:t>
          </a:r>
          <a:endParaRPr lang="cs-CZ" sz="1500" b="1" kern="1200" dirty="0"/>
        </a:p>
      </dsp:txBody>
      <dsp:txXfrm>
        <a:off x="3374751" y="105748"/>
        <a:ext cx="984566" cy="932609"/>
      </dsp:txXfrm>
    </dsp:sp>
    <dsp:sp modelId="{E44728A5-E7D7-42F4-86DC-8B69EABA0EA6}">
      <dsp:nvSpPr>
        <dsp:cNvPr id="0" name=""/>
        <dsp:cNvSpPr/>
      </dsp:nvSpPr>
      <dsp:spPr>
        <a:xfrm rot="1100100">
          <a:off x="4848125" y="850195"/>
          <a:ext cx="878781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>
        <a:off x="4851058" y="909059"/>
        <a:ext cx="763222" cy="231118"/>
      </dsp:txXfrm>
    </dsp:sp>
    <dsp:sp modelId="{332FC4FB-5977-4E3D-A395-98BC3E85C188}">
      <dsp:nvSpPr>
        <dsp:cNvPr id="0" name=""/>
        <dsp:cNvSpPr/>
      </dsp:nvSpPr>
      <dsp:spPr>
        <a:xfrm>
          <a:off x="6059020" y="869729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RSK</a:t>
          </a:r>
          <a:endParaRPr lang="cs-CZ" sz="1500" b="1" kern="1200" dirty="0"/>
        </a:p>
      </dsp:txBody>
      <dsp:txXfrm>
        <a:off x="6262931" y="1062879"/>
        <a:ext cx="984566" cy="932609"/>
      </dsp:txXfrm>
    </dsp:sp>
    <dsp:sp modelId="{512C8C67-8B0A-4F7F-92E5-0D79C5E135F8}">
      <dsp:nvSpPr>
        <dsp:cNvPr id="0" name=""/>
        <dsp:cNvSpPr/>
      </dsp:nvSpPr>
      <dsp:spPr>
        <a:xfrm rot="6135234">
          <a:off x="6368871" y="2299457"/>
          <a:ext cx="354428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 rot="10800000">
        <a:off x="6433319" y="2324544"/>
        <a:ext cx="248100" cy="231118"/>
      </dsp:txXfrm>
    </dsp:sp>
    <dsp:sp modelId="{6FB6E726-850E-488D-B185-78B729006115}">
      <dsp:nvSpPr>
        <dsp:cNvPr id="0" name=""/>
        <dsp:cNvSpPr/>
      </dsp:nvSpPr>
      <dsp:spPr>
        <a:xfrm>
          <a:off x="5636504" y="2815079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Akční plán</a:t>
          </a:r>
          <a:endParaRPr lang="cs-CZ" sz="1500" b="1" kern="1200" dirty="0"/>
        </a:p>
      </dsp:txBody>
      <dsp:txXfrm>
        <a:off x="5840415" y="3008229"/>
        <a:ext cx="984566" cy="932609"/>
      </dsp:txXfrm>
    </dsp:sp>
    <dsp:sp modelId="{3C393A7C-50FE-4C23-AB4A-5611338CDB29}">
      <dsp:nvSpPr>
        <dsp:cNvPr id="0" name=""/>
        <dsp:cNvSpPr/>
      </dsp:nvSpPr>
      <dsp:spPr>
        <a:xfrm rot="9961225">
          <a:off x="5089964" y="3540249"/>
          <a:ext cx="410237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 rot="10800000">
        <a:off x="5203812" y="3603331"/>
        <a:ext cx="294678" cy="231118"/>
      </dsp:txXfrm>
    </dsp:sp>
    <dsp:sp modelId="{698AD43D-47F6-4252-A804-58B5362CB9EF}">
      <dsp:nvSpPr>
        <dsp:cNvPr id="0" name=""/>
        <dsp:cNvSpPr/>
      </dsp:nvSpPr>
      <dsp:spPr>
        <a:xfrm>
          <a:off x="3538740" y="3337317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NSK</a:t>
          </a:r>
          <a:endParaRPr lang="cs-CZ" sz="1500" b="1" kern="1200" dirty="0"/>
        </a:p>
      </dsp:txBody>
      <dsp:txXfrm>
        <a:off x="3742651" y="3530467"/>
        <a:ext cx="984566" cy="932609"/>
      </dsp:txXfrm>
    </dsp:sp>
    <dsp:sp modelId="{F49B6D9A-0326-47A5-A0BA-CA1F24B354DB}">
      <dsp:nvSpPr>
        <dsp:cNvPr id="0" name=""/>
        <dsp:cNvSpPr/>
      </dsp:nvSpPr>
      <dsp:spPr>
        <a:xfrm rot="11257427">
          <a:off x="2415813" y="3614420"/>
          <a:ext cx="802964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 rot="10800000">
        <a:off x="2530861" y="3699125"/>
        <a:ext cx="687405" cy="231118"/>
      </dsp:txXfrm>
    </dsp:sp>
    <dsp:sp modelId="{CD2A4037-97AA-4612-973C-4E04833D4E92}">
      <dsp:nvSpPr>
        <dsp:cNvPr id="0" name=""/>
        <dsp:cNvSpPr/>
      </dsp:nvSpPr>
      <dsp:spPr>
        <a:xfrm>
          <a:off x="658413" y="2951782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Řídící orgány</a:t>
          </a:r>
          <a:endParaRPr lang="cs-CZ" sz="1500" b="1" kern="1200" dirty="0"/>
        </a:p>
      </dsp:txBody>
      <dsp:txXfrm>
        <a:off x="862324" y="3144932"/>
        <a:ext cx="984566" cy="932609"/>
      </dsp:txXfrm>
    </dsp:sp>
    <dsp:sp modelId="{88AA6296-8880-48C3-9DCD-8B42E3FB0DDD}">
      <dsp:nvSpPr>
        <dsp:cNvPr id="0" name=""/>
        <dsp:cNvSpPr/>
      </dsp:nvSpPr>
      <dsp:spPr>
        <a:xfrm rot="16199990">
          <a:off x="1246664" y="2561630"/>
          <a:ext cx="215882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 rot="10800000">
        <a:off x="1279047" y="2671052"/>
        <a:ext cx="151117" cy="231118"/>
      </dsp:txXfrm>
    </dsp:sp>
    <dsp:sp modelId="{A02C6EDD-7B32-4E52-ACAF-B95C45BEF848}">
      <dsp:nvSpPr>
        <dsp:cNvPr id="0" name=""/>
        <dsp:cNvSpPr/>
      </dsp:nvSpPr>
      <dsp:spPr>
        <a:xfrm>
          <a:off x="658408" y="1225548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Územně specifické výzvy</a:t>
          </a:r>
          <a:endParaRPr lang="cs-CZ" sz="1500" b="1" kern="1200" dirty="0"/>
        </a:p>
      </dsp:txBody>
      <dsp:txXfrm>
        <a:off x="862319" y="1418698"/>
        <a:ext cx="984566" cy="932609"/>
      </dsp:txXfrm>
    </dsp:sp>
    <dsp:sp modelId="{A27651A1-F68C-4323-A886-E1F0E7CD2898}">
      <dsp:nvSpPr>
        <dsp:cNvPr id="0" name=""/>
        <dsp:cNvSpPr/>
      </dsp:nvSpPr>
      <dsp:spPr>
        <a:xfrm rot="8811810">
          <a:off x="2204727" y="1046066"/>
          <a:ext cx="773385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>
        <a:off x="2310889" y="1091522"/>
        <a:ext cx="657826" cy="23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271" y="1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243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271" y="9428243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3271" y="1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19.2.2016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0" tIns="45345" rIns="90690" bIns="4534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5964" y="4715711"/>
            <a:ext cx="5330813" cy="4466511"/>
          </a:xfrm>
          <a:prstGeom prst="rect">
            <a:avLst/>
          </a:prstGeom>
        </p:spPr>
        <p:txBody>
          <a:bodyPr vert="horz" lIns="90690" tIns="45345" rIns="90690" bIns="45345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243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3271" y="9428243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Regionální akční plán SRR ČR (RAP)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základním dokumentem pro činnost RSK zhotoveným na základě principu partnerství pro realizaci územní dimenze ESI fondů v územních obvodech krajů ČR a národních finančních zdrojů s cílem naplnění Strategie regionálního rozvoje ČR 2014 – 2020.</a:t>
            </a:r>
          </a:p>
          <a:p>
            <a:endParaRPr lang="cs-CZ" dirty="0" smtClean="0"/>
          </a:p>
          <a:p>
            <a:r>
              <a:rPr lang="cs-CZ" dirty="0" smtClean="0"/>
              <a:t>Od</a:t>
            </a:r>
            <a:r>
              <a:rPr lang="cs-CZ" baseline="0" dirty="0" smtClean="0"/>
              <a:t> členů pracovní skupiny dodáno 11 projektových námětů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2807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Současný význam RAP je pouze jako podklad pro ŘO operačních programů (konkrétně IROP)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Účelné je zaměřit se na specifické výzvy pro dané území a na bílá místa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99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Samostatně se budou připravovat</a:t>
            </a:r>
            <a:r>
              <a:rPr lang="cs-CZ" baseline="0" dirty="0" smtClean="0"/>
              <a:t> projekty v rámci integrovaných nástrojů (ITI a CLLD).</a:t>
            </a:r>
          </a:p>
          <a:p>
            <a:endParaRPr lang="cs-CZ" baseline="0" dirty="0" smtClean="0"/>
          </a:p>
          <a:p>
            <a:r>
              <a:rPr lang="cs-CZ" baseline="0" dirty="0" smtClean="0"/>
              <a:t>Všechny tyto podklady by se měly potkat v rámci RAP a pak jako jednotný dokument by měly být použity při vyjednávání s OP.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523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07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Chceme iniciovat přípravu (vč. vyčlenění alokací) a vyhlášení územně specifických výzev.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 tomu potřebujeme podklady z území a dle schváleného modelu je nástrojem pro jejich shromáždění Regionální akční plán Strategie regionálního rozvoje ČR pro Olomoucký kraj.</a:t>
            </a:r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99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307033" y="4675287"/>
            <a:ext cx="6048672" cy="4466511"/>
          </a:xfrm>
        </p:spPr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Sběr se provede pouze pro plánované výzvy v roce 2016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174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834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-olomoucky.cz/regionalni-akcni-plan-strategie-regionalniho-rozvoje-olomouckeho-kraje-cl-3393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Sb&#283;r%20-%20Zam&#283;stnanost.xls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armonogram%20OPZ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2636912"/>
            <a:ext cx="7772400" cy="1470025"/>
          </a:xfrm>
        </p:spPr>
        <p:txBody>
          <a:bodyPr/>
          <a:lstStyle/>
          <a:p>
            <a:r>
              <a:rPr lang="cs-CZ" sz="3600" dirty="0" smtClean="0">
                <a:solidFill>
                  <a:srgbClr val="003994"/>
                </a:solidFill>
              </a:rPr>
              <a:t>Regionální akční plán Olomouckého kraje</a:t>
            </a:r>
            <a:endParaRPr lang="cs-CZ" sz="3600" dirty="0">
              <a:solidFill>
                <a:srgbClr val="003994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>
                <a:solidFill>
                  <a:srgbClr val="003994"/>
                </a:solidFill>
              </a:rPr>
              <a:t>Pracovní skupina Zaměstnanost, 24. 2. 2016</a:t>
            </a:r>
            <a:endParaRPr lang="cs-CZ" sz="20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237757" cy="1143000"/>
          </a:xfrm>
        </p:spPr>
        <p:txBody>
          <a:bodyPr/>
          <a:lstStyle/>
          <a:p>
            <a:r>
              <a:rPr lang="cs-CZ" dirty="0"/>
              <a:t>Regionální akční </a:t>
            </a:r>
            <a:r>
              <a:rPr lang="cs-CZ" dirty="0" smtClean="0"/>
              <a:t>plán SRR Olomouckého kraje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5112022"/>
          </a:xfrm>
        </p:spPr>
        <p:txBody>
          <a:bodyPr/>
          <a:lstStyle/>
          <a:p>
            <a:r>
              <a:rPr lang="cs-CZ" kern="1200" dirty="0" smtClean="0"/>
              <a:t>Je </a:t>
            </a:r>
            <a:r>
              <a:rPr lang="cs-CZ" kern="1200" dirty="0"/>
              <a:t>základním dokumentem pro činnost RSK zhotoveným na základě principu partnerství pro realizaci </a:t>
            </a:r>
            <a:r>
              <a:rPr lang="cs-CZ" kern="1200" dirty="0" smtClean="0"/>
              <a:t>ESI </a:t>
            </a:r>
            <a:r>
              <a:rPr lang="cs-CZ" kern="1200" dirty="0"/>
              <a:t>fondů </a:t>
            </a:r>
            <a:r>
              <a:rPr lang="cs-CZ" kern="1200" dirty="0" smtClean="0"/>
              <a:t>a </a:t>
            </a:r>
            <a:r>
              <a:rPr lang="cs-CZ" kern="1200" dirty="0"/>
              <a:t>národních finančních zdrojů s cílem naplnění Strategie regionálního rozvoje ČR 2014 – 2020</a:t>
            </a:r>
            <a:r>
              <a:rPr lang="cs-CZ" kern="1200" dirty="0" smtClean="0"/>
              <a:t>.</a:t>
            </a:r>
          </a:p>
          <a:p>
            <a:pPr lvl="1"/>
            <a:r>
              <a:rPr lang="cs-CZ" kern="1200" dirty="0" smtClean="0">
                <a:hlinkClick r:id="rId3"/>
              </a:rPr>
              <a:t>Zde</a:t>
            </a:r>
            <a:endParaRPr lang="cs-CZ" dirty="0" smtClean="0"/>
          </a:p>
          <a:p>
            <a:r>
              <a:rPr lang="cs-CZ" dirty="0" smtClean="0"/>
              <a:t>4. zasedání RSK OK</a:t>
            </a:r>
          </a:p>
          <a:p>
            <a:pPr lvl="1"/>
            <a:r>
              <a:rPr lang="cs-CZ" dirty="0" smtClean="0"/>
              <a:t>schválilo RAP OK – verze z 1. 11. 2015</a:t>
            </a:r>
          </a:p>
          <a:p>
            <a:pPr lvl="1"/>
            <a:r>
              <a:rPr lang="cs-CZ" dirty="0" smtClean="0"/>
              <a:t>Projekty členů pracovní skupiny - </a:t>
            </a:r>
            <a:r>
              <a:rPr lang="cs-CZ" dirty="0" smtClean="0">
                <a:hlinkClick r:id="rId4" action="ppaction://hlinkfile"/>
              </a:rPr>
              <a:t>Zde</a:t>
            </a:r>
            <a:endParaRPr lang="cs-CZ" dirty="0" smtClean="0"/>
          </a:p>
          <a:p>
            <a:r>
              <a:rPr lang="cs-CZ" dirty="0" smtClean="0"/>
              <a:t>5. zasedání RSK OK</a:t>
            </a:r>
          </a:p>
          <a:p>
            <a:pPr lvl="1"/>
            <a:r>
              <a:rPr lang="cs-CZ" dirty="0" smtClean="0"/>
              <a:t>bere </a:t>
            </a:r>
            <a:r>
              <a:rPr lang="cs-CZ" dirty="0"/>
              <a:t>na vědomí informaci o postupu zpracování RAP </a:t>
            </a:r>
            <a:r>
              <a:rPr lang="cs-CZ" dirty="0" smtClean="0"/>
              <a:t>OK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080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165749" cy="1143000"/>
          </a:xfrm>
        </p:spPr>
        <p:txBody>
          <a:bodyPr/>
          <a:lstStyle/>
          <a:p>
            <a:r>
              <a:rPr lang="cs-CZ" dirty="0" smtClean="0"/>
              <a:t>Regionální akční plány SRR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5301208"/>
          </a:xfrm>
        </p:spPr>
        <p:txBody>
          <a:bodyPr/>
          <a:lstStyle/>
          <a:p>
            <a:pPr lvl="0"/>
            <a:r>
              <a:rPr lang="cs-CZ" dirty="0" smtClean="0"/>
              <a:t>Význam RAP</a:t>
            </a:r>
          </a:p>
          <a:p>
            <a:pPr lvl="1" algn="just"/>
            <a:r>
              <a:rPr lang="cs-CZ" dirty="0" smtClean="0"/>
              <a:t>Naplnění cílů Strategie regionálního rozvoje ČR pro období 2014-2020</a:t>
            </a:r>
          </a:p>
          <a:p>
            <a:pPr lvl="1" algn="just"/>
            <a:r>
              <a:rPr lang="cs-CZ" dirty="0" smtClean="0"/>
              <a:t>Je základním dokumentem pro činnost RSK zhotoveným na základě partnerských principů pro realizaci územní dimenze ESI fondů</a:t>
            </a:r>
          </a:p>
          <a:p>
            <a:pPr lvl="1" algn="just"/>
            <a:r>
              <a:rPr lang="cs-CZ" dirty="0" smtClean="0"/>
              <a:t>Slaďuje a podporuje aktéry regionálního rozvoje</a:t>
            </a:r>
          </a:p>
          <a:p>
            <a:pPr lvl="1" algn="just"/>
            <a:r>
              <a:rPr lang="cs-CZ" dirty="0" smtClean="0"/>
              <a:t>Slouží jako významný podklad pro ŘO operačních programů</a:t>
            </a:r>
          </a:p>
          <a:p>
            <a:pPr lvl="1" algn="just"/>
            <a:r>
              <a:rPr lang="cs-CZ" dirty="0" smtClean="0"/>
              <a:t>Aktivity RAP, které nelze financovat z ESI fondů, mohou být podnětem k diskuzi o národních dotačních titulech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205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Koordinace </a:t>
            </a:r>
            <a:r>
              <a:rPr lang="cs-CZ" smtClean="0"/>
              <a:t>územní dimenze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183080"/>
              </p:ext>
            </p:extLst>
          </p:nvPr>
        </p:nvGraphicFramePr>
        <p:xfrm>
          <a:off x="457200" y="1557338"/>
          <a:ext cx="8362950" cy="4568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Skupina 5"/>
          <p:cNvGrpSpPr/>
          <p:nvPr/>
        </p:nvGrpSpPr>
        <p:grpSpPr>
          <a:xfrm rot="21346983" flipH="1" flipV="1">
            <a:off x="5493800" y="2060848"/>
            <a:ext cx="878400" cy="385200"/>
            <a:chOff x="5005091" y="778758"/>
            <a:chExt cx="383825" cy="385198"/>
          </a:xfrm>
        </p:grpSpPr>
        <p:sp>
          <p:nvSpPr>
            <p:cNvPr id="7" name="Šipka doprava 6"/>
            <p:cNvSpPr/>
            <p:nvPr/>
          </p:nvSpPr>
          <p:spPr>
            <a:xfrm rot="1352446">
              <a:off x="5005091" y="778758"/>
              <a:ext cx="383825" cy="385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Šipka doprava 4"/>
            <p:cNvSpPr/>
            <p:nvPr/>
          </p:nvSpPr>
          <p:spPr>
            <a:xfrm rot="1352446">
              <a:off x="5009489" y="833728"/>
              <a:ext cx="268678" cy="2311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grpSp>
        <p:nvGrpSpPr>
          <p:cNvPr id="9" name="Skupina 8"/>
          <p:cNvGrpSpPr/>
          <p:nvPr/>
        </p:nvGrpSpPr>
        <p:grpSpPr>
          <a:xfrm rot="20385433" flipV="1">
            <a:off x="5031356" y="4086369"/>
            <a:ext cx="1864336" cy="396000"/>
            <a:chOff x="5005091" y="778758"/>
            <a:chExt cx="383825" cy="385198"/>
          </a:xfrm>
        </p:grpSpPr>
        <p:sp>
          <p:nvSpPr>
            <p:cNvPr id="10" name="Šipka doprava 9"/>
            <p:cNvSpPr/>
            <p:nvPr/>
          </p:nvSpPr>
          <p:spPr>
            <a:xfrm rot="1352446">
              <a:off x="5005091" y="778758"/>
              <a:ext cx="383825" cy="385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Šipka doprava 4"/>
            <p:cNvSpPr/>
            <p:nvPr/>
          </p:nvSpPr>
          <p:spPr>
            <a:xfrm rot="1352446">
              <a:off x="5009489" y="833728"/>
              <a:ext cx="268678" cy="2311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sp>
        <p:nvSpPr>
          <p:cNvPr id="12" name="TextovéPole 11"/>
          <p:cNvSpPr txBox="1"/>
          <p:nvPr/>
        </p:nvSpPr>
        <p:spPr>
          <a:xfrm rot="1031724">
            <a:off x="4843296" y="2817233"/>
            <a:ext cx="17714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500" b="1" dirty="0" err="1" smtClean="0">
                <a:solidFill>
                  <a:srgbClr val="003994"/>
                </a:solidFill>
              </a:rPr>
              <a:t>Info</a:t>
            </a:r>
            <a:r>
              <a:rPr lang="cs-CZ" sz="1500" b="1" dirty="0" smtClean="0">
                <a:solidFill>
                  <a:srgbClr val="003994"/>
                </a:solidFill>
              </a:rPr>
              <a:t> o projektech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 rot="1088127">
            <a:off x="5207964" y="1632537"/>
            <a:ext cx="17714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Podněty k přípravě projektů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 rot="19065707">
            <a:off x="4722069" y="3902183"/>
            <a:ext cx="17714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Potřeba čerpání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092280" y="5445224"/>
            <a:ext cx="177149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Potřeba financí, připravené projekty, podněty k vyhlášení výzev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 rot="294382">
            <a:off x="2231426" y="5665952"/>
            <a:ext cx="19998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Vyjednávání výzev a jejich čerpání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 rot="19658621">
            <a:off x="1905880" y="1993789"/>
            <a:ext cx="17714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Předkládání projektů</a:t>
            </a:r>
            <a:endParaRPr lang="cs-CZ" sz="1500" b="1" dirty="0">
              <a:solidFill>
                <a:srgbClr val="003994"/>
              </a:solidFill>
            </a:endParaRPr>
          </a:p>
        </p:txBody>
      </p:sp>
      <p:grpSp>
        <p:nvGrpSpPr>
          <p:cNvPr id="21" name="Skupina 20"/>
          <p:cNvGrpSpPr/>
          <p:nvPr/>
        </p:nvGrpSpPr>
        <p:grpSpPr>
          <a:xfrm rot="7368569">
            <a:off x="7644069" y="3479550"/>
            <a:ext cx="385198" cy="229167"/>
            <a:chOff x="6353486" y="2314842"/>
            <a:chExt cx="385198" cy="354428"/>
          </a:xfrm>
        </p:grpSpPr>
        <p:sp>
          <p:nvSpPr>
            <p:cNvPr id="22" name="Šipka doprava 21"/>
            <p:cNvSpPr/>
            <p:nvPr/>
          </p:nvSpPr>
          <p:spPr>
            <a:xfrm rot="6135234">
              <a:off x="6368871" y="2299457"/>
              <a:ext cx="354428" cy="385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Šipka doprava 4"/>
            <p:cNvSpPr/>
            <p:nvPr/>
          </p:nvSpPr>
          <p:spPr>
            <a:xfrm rot="16935234">
              <a:off x="6433319" y="2324544"/>
              <a:ext cx="248100" cy="2311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grpSp>
        <p:nvGrpSpPr>
          <p:cNvPr id="24" name="Skupina 23"/>
          <p:cNvGrpSpPr/>
          <p:nvPr/>
        </p:nvGrpSpPr>
        <p:grpSpPr>
          <a:xfrm rot="2629286">
            <a:off x="7432761" y="4589625"/>
            <a:ext cx="343485" cy="276089"/>
            <a:chOff x="6353486" y="2314842"/>
            <a:chExt cx="385198" cy="354428"/>
          </a:xfrm>
        </p:grpSpPr>
        <p:sp>
          <p:nvSpPr>
            <p:cNvPr id="25" name="Šipka doprava 24"/>
            <p:cNvSpPr/>
            <p:nvPr/>
          </p:nvSpPr>
          <p:spPr>
            <a:xfrm rot="6135234">
              <a:off x="6368871" y="2299457"/>
              <a:ext cx="354428" cy="385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Šipka doprava 4"/>
            <p:cNvSpPr/>
            <p:nvPr/>
          </p:nvSpPr>
          <p:spPr>
            <a:xfrm rot="16935234">
              <a:off x="6433319" y="2324544"/>
              <a:ext cx="248100" cy="2311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sp>
        <p:nvSpPr>
          <p:cNvPr id="30" name="Ovál 29"/>
          <p:cNvSpPr/>
          <p:nvPr/>
        </p:nvSpPr>
        <p:spPr>
          <a:xfrm>
            <a:off x="7717113" y="3644596"/>
            <a:ext cx="1351548" cy="130262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500" b="1" dirty="0" smtClean="0"/>
              <a:t>Nositelé ITI a CLLD</a:t>
            </a:r>
            <a:endParaRPr lang="cs-CZ" sz="1500" b="1" dirty="0"/>
          </a:p>
        </p:txBody>
      </p:sp>
    </p:spTree>
    <p:extLst>
      <p:ext uri="{BB962C8B-B14F-4D97-AF65-F5344CB8AC3E}">
        <p14:creationId xmlns:p14="http://schemas.microsoft.com/office/powerpoint/2010/main" val="163784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309765" cy="1143000"/>
          </a:xfrm>
        </p:spPr>
        <p:txBody>
          <a:bodyPr/>
          <a:lstStyle/>
          <a:p>
            <a:r>
              <a:rPr lang="cs-CZ" dirty="0" smtClean="0"/>
              <a:t>Harmonogram RAP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362950" cy="4896544"/>
          </a:xfrm>
        </p:spPr>
        <p:txBody>
          <a:bodyPr/>
          <a:lstStyle/>
          <a:p>
            <a:pPr lvl="0"/>
            <a:r>
              <a:rPr lang="cs-CZ" dirty="0">
                <a:solidFill>
                  <a:srgbClr val="003994"/>
                </a:solidFill>
              </a:rPr>
              <a:t>1. 3. 2016 Pracovní schůzka MMR </a:t>
            </a:r>
            <a:r>
              <a:rPr lang="cs-CZ" dirty="0"/>
              <a:t>k aktualizaci RAP</a:t>
            </a:r>
          </a:p>
          <a:p>
            <a:endParaRPr lang="cs-CZ" dirty="0" smtClean="0"/>
          </a:p>
          <a:p>
            <a:r>
              <a:rPr lang="cs-CZ" dirty="0"/>
              <a:t>Předpokládá se, že Regionální akční plány Strategie regionálního rozvoje ČR 2014 – 2020 se budou aktualizovat minimálně ve dvouletých intervalech (vzhledem k potřebě přípravy podkladů pro harmonogram výzev prakticky každoročně). </a:t>
            </a:r>
            <a:r>
              <a:rPr lang="cs-CZ" dirty="0">
                <a:solidFill>
                  <a:srgbClr val="003994"/>
                </a:solidFill>
              </a:rPr>
              <a:t>Aktualizace RAP bude dokončena k 31. 7. příslušného roku. 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Sekretariát </a:t>
            </a:r>
            <a:r>
              <a:rPr lang="cs-CZ" dirty="0"/>
              <a:t>RSK každoročně nejpozději do </a:t>
            </a:r>
            <a:r>
              <a:rPr lang="cs-CZ" dirty="0">
                <a:solidFill>
                  <a:srgbClr val="003994"/>
                </a:solidFill>
              </a:rPr>
              <a:t>15. 9. </a:t>
            </a:r>
            <a:r>
              <a:rPr lang="cs-CZ" dirty="0"/>
              <a:t>vypracovává monitorovací zprávu </a:t>
            </a:r>
            <a:r>
              <a:rPr lang="cs-CZ" dirty="0" smtClean="0"/>
              <a:t>RAP</a:t>
            </a:r>
          </a:p>
          <a:p>
            <a:endParaRPr lang="cs-CZ" dirty="0" smtClean="0"/>
          </a:p>
          <a:p>
            <a:endParaRPr lang="cs-CZ" dirty="0">
              <a:solidFill>
                <a:srgbClr val="003994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630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165749" cy="1143000"/>
          </a:xfrm>
        </p:spPr>
        <p:txBody>
          <a:bodyPr/>
          <a:lstStyle/>
          <a:p>
            <a:r>
              <a:rPr lang="cs-CZ" dirty="0" smtClean="0"/>
              <a:t>Předběžný harmonogram výzev na rok 2016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4679974"/>
          </a:xfrm>
        </p:spPr>
        <p:txBody>
          <a:bodyPr/>
          <a:lstStyle/>
          <a:p>
            <a:r>
              <a:rPr lang="cs-CZ" dirty="0" smtClean="0"/>
              <a:t>Zveřejněn </a:t>
            </a:r>
            <a:r>
              <a:rPr lang="pt-BR" dirty="0" smtClean="0"/>
              <a:t>předběžný </a:t>
            </a:r>
            <a:r>
              <a:rPr lang="pt-BR" dirty="0"/>
              <a:t>harmonogram výzev na </a:t>
            </a:r>
            <a:r>
              <a:rPr lang="pt-BR" dirty="0" smtClean="0"/>
              <a:t>201</a:t>
            </a:r>
            <a:r>
              <a:rPr lang="cs-CZ" dirty="0" smtClean="0"/>
              <a:t>6</a:t>
            </a:r>
          </a:p>
          <a:p>
            <a:pPr lvl="1"/>
            <a:r>
              <a:rPr lang="cs-CZ" dirty="0" smtClean="0"/>
              <a:t>Operační program Zaměstnanost - </a:t>
            </a:r>
            <a:r>
              <a:rPr lang="cs-CZ" dirty="0" smtClean="0">
                <a:hlinkClick r:id="rId3" action="ppaction://hlinkfile"/>
              </a:rPr>
              <a:t>Zde</a:t>
            </a:r>
            <a:r>
              <a:rPr lang="cs-CZ" dirty="0" smtClean="0"/>
              <a:t> </a:t>
            </a:r>
          </a:p>
          <a:p>
            <a:r>
              <a:rPr lang="cs-CZ" dirty="0" smtClean="0"/>
              <a:t>Harmonogram </a:t>
            </a:r>
            <a:r>
              <a:rPr lang="cs-CZ" u="sng" dirty="0" smtClean="0"/>
              <a:t>neobsahuje specifické výzvy</a:t>
            </a:r>
          </a:p>
          <a:p>
            <a:endParaRPr lang="cs-CZ" dirty="0"/>
          </a:p>
          <a:p>
            <a:r>
              <a:rPr lang="cs-CZ" dirty="0" smtClean="0"/>
              <a:t>K čemu slouží územně specifické výzvy</a:t>
            </a:r>
          </a:p>
          <a:p>
            <a:pPr lvl="1"/>
            <a:r>
              <a:rPr lang="cs-CZ" dirty="0" smtClean="0"/>
              <a:t>Rozvoji individuálních potřeb regionu</a:t>
            </a:r>
          </a:p>
          <a:p>
            <a:pPr lvl="1"/>
            <a:r>
              <a:rPr lang="cs-CZ" dirty="0" smtClean="0"/>
              <a:t>Odpovídajícím demografickým trendům na místní úrovni</a:t>
            </a:r>
          </a:p>
          <a:p>
            <a:pPr lvl="1"/>
            <a:r>
              <a:rPr lang="cs-CZ" dirty="0" smtClean="0"/>
              <a:t>Využití potenciálu</a:t>
            </a:r>
          </a:p>
          <a:p>
            <a:pPr lvl="1"/>
            <a:r>
              <a:rPr lang="cs-CZ" dirty="0" smtClean="0"/>
              <a:t>Zvýšení konkurenceschopnosti</a:t>
            </a:r>
          </a:p>
          <a:p>
            <a:pPr lvl="1"/>
            <a:endParaRPr lang="cs-CZ" dirty="0" smtClean="0"/>
          </a:p>
          <a:p>
            <a:endParaRPr lang="cs-CZ" b="0" dirty="0"/>
          </a:p>
          <a:p>
            <a:pPr marL="457200" lvl="1" indent="0">
              <a:buNone/>
            </a:pPr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584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4968552" cy="1143000"/>
          </a:xfrm>
        </p:spPr>
        <p:txBody>
          <a:bodyPr/>
          <a:lstStyle/>
          <a:p>
            <a:r>
              <a:rPr lang="cs-CZ" dirty="0" smtClean="0"/>
              <a:t>Sběr projektových námětů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4751982"/>
          </a:xfrm>
        </p:spPr>
        <p:txBody>
          <a:bodyPr/>
          <a:lstStyle/>
          <a:p>
            <a:r>
              <a:rPr lang="cs-CZ" dirty="0" smtClean="0"/>
              <a:t>Členové pracovních skupin RSK OK provedou sběr projektových námětů pro roky </a:t>
            </a:r>
            <a:r>
              <a:rPr lang="cs-CZ" u="sng" dirty="0" smtClean="0"/>
              <a:t>2016 a 2017:</a:t>
            </a:r>
          </a:p>
          <a:p>
            <a:pPr lvl="1"/>
            <a:r>
              <a:rPr lang="cs-CZ" dirty="0" smtClean="0"/>
              <a:t>Mapování absorpční kapacity</a:t>
            </a:r>
          </a:p>
          <a:p>
            <a:pPr lvl="1"/>
            <a:r>
              <a:rPr lang="cs-CZ" dirty="0" smtClean="0"/>
              <a:t>Definování bariér</a:t>
            </a:r>
          </a:p>
          <a:p>
            <a:pPr lvl="1"/>
            <a:endParaRPr lang="cs-CZ" sz="2000" dirty="0"/>
          </a:p>
          <a:p>
            <a:r>
              <a:rPr lang="cs-CZ" dirty="0" smtClean="0"/>
              <a:t>Forma sběru projektových námětů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/>
              <a:pPr/>
              <a:t>7</a:t>
            </a:fld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650690"/>
              </p:ext>
            </p:extLst>
          </p:nvPr>
        </p:nvGraphicFramePr>
        <p:xfrm>
          <a:off x="0" y="4266284"/>
          <a:ext cx="9222186" cy="259171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157289"/>
                <a:gridCol w="1152128"/>
                <a:gridCol w="2016224"/>
                <a:gridCol w="1080120"/>
                <a:gridCol w="1067033"/>
                <a:gridCol w="1309231"/>
                <a:gridCol w="1440161"/>
              </a:tblGrid>
              <a:tr h="10382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Nositel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Název akce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Popis akce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Rok </a:t>
                      </a:r>
                      <a:r>
                        <a:rPr lang="cs-CZ" sz="1800" dirty="0" smtClean="0">
                          <a:effectLst/>
                        </a:rPr>
                        <a:t>předložení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</a:rPr>
                        <a:t>Celkové náklady</a:t>
                      </a:r>
                      <a:br>
                        <a:rPr lang="cs-CZ" sz="18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</a:rPr>
                        <a:t>(v tis. Kč)</a:t>
                      </a:r>
                      <a:endParaRPr lang="cs-CZ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</a:rPr>
                        <a:t>Zdroj financování</a:t>
                      </a:r>
                      <a:endParaRPr lang="cs-CZ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Indikátory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9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3994"/>
                          </a:solidFill>
                          <a:effectLst/>
                          <a:latin typeface="+mn-lt"/>
                          <a:ea typeface="+mn-ea"/>
                        </a:rPr>
                        <a:t>Zahrada 2000</a:t>
                      </a:r>
                      <a:endParaRPr lang="cs-CZ" sz="1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3994"/>
                          </a:solidFill>
                          <a:effectLst/>
                        </a:rPr>
                        <a:t>Rozvoj sociálního podniku </a:t>
                      </a:r>
                      <a:endParaRPr lang="cs-CZ" sz="1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3994"/>
                          </a:solidFill>
                          <a:effectLst/>
                        </a:rPr>
                        <a:t>rozšíření spektra služeb, vytvoření nových pracovních míst</a:t>
                      </a:r>
                      <a:endParaRPr lang="cs-CZ" sz="1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3994"/>
                          </a:solidFill>
                          <a:effectLst/>
                        </a:rPr>
                        <a:t>2015</a:t>
                      </a:r>
                      <a:endParaRPr lang="cs-CZ" sz="1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3994"/>
                          </a:solidFill>
                          <a:effectLst/>
                          <a:latin typeface="+mn-lt"/>
                          <a:ea typeface="+mn-ea"/>
                        </a:rPr>
                        <a:t>4</a:t>
                      </a:r>
                      <a:r>
                        <a:rPr lang="cs-CZ" sz="1800" baseline="0" dirty="0" smtClean="0">
                          <a:solidFill>
                            <a:srgbClr val="003994"/>
                          </a:solidFill>
                          <a:effectLst/>
                          <a:latin typeface="+mn-lt"/>
                          <a:ea typeface="+mn-ea"/>
                        </a:rPr>
                        <a:t> 600</a:t>
                      </a:r>
                      <a:endParaRPr lang="cs-CZ" sz="1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3994"/>
                          </a:solidFill>
                          <a:effectLst/>
                        </a:rPr>
                        <a:t>OPZ 2.3.1 - Rozvoj sektoru sociální ekonomiky</a:t>
                      </a:r>
                      <a:endParaRPr lang="cs-CZ" sz="1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3994"/>
                          </a:solidFill>
                          <a:effectLst/>
                        </a:rPr>
                        <a:t>Celkový počet podpořených účastníků (6osob)</a:t>
                      </a:r>
                      <a:endParaRPr lang="cs-CZ" sz="1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71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7772400" cy="1362075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55576" y="3212976"/>
            <a:ext cx="7162055" cy="1193924"/>
          </a:xfrm>
        </p:spPr>
        <p:txBody>
          <a:bodyPr/>
          <a:lstStyle/>
          <a:p>
            <a:pPr algn="r"/>
            <a:r>
              <a:rPr lang="cs-CZ" dirty="0"/>
              <a:t>Ing. Petr Smička</a:t>
            </a:r>
          </a:p>
          <a:p>
            <a:pPr algn="r"/>
            <a:r>
              <a:rPr lang="cs-CZ" dirty="0"/>
              <a:t> zaměstnanec Oddělení regionálního rozvoje OK</a:t>
            </a:r>
          </a:p>
        </p:txBody>
      </p:sp>
    </p:spTree>
    <p:extLst>
      <p:ext uri="{BB962C8B-B14F-4D97-AF65-F5344CB8AC3E}">
        <p14:creationId xmlns:p14="http://schemas.microsoft.com/office/powerpoint/2010/main" val="332649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11181</TotalTime>
  <Words>463</Words>
  <Application>Microsoft Office PowerPoint</Application>
  <PresentationFormat>Předvádění na obrazovce (4:3)</PresentationFormat>
  <Paragraphs>99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Výchozí návrh</vt:lpstr>
      <vt:lpstr>Regionální akční plán Olomouckého kraje</vt:lpstr>
      <vt:lpstr>Regionální akční plán SRR Olomouckého kraje</vt:lpstr>
      <vt:lpstr>Regionální akční plány SRR</vt:lpstr>
      <vt:lpstr>Koordinace územní dimenze</vt:lpstr>
      <vt:lpstr>Harmonogram RAP</vt:lpstr>
      <vt:lpstr>Předběžný harmonogram výzev na rok 2016</vt:lpstr>
      <vt:lpstr>Sběr projektových námětů</vt:lpstr>
      <vt:lpstr>Děkuji za pozornost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Smička Petr</cp:lastModifiedBy>
  <cp:revision>490</cp:revision>
  <cp:lastPrinted>2015-02-17T09:03:31Z</cp:lastPrinted>
  <dcterms:created xsi:type="dcterms:W3CDTF">2008-04-28T11:39:29Z</dcterms:created>
  <dcterms:modified xsi:type="dcterms:W3CDTF">2016-02-19T12:10:06Z</dcterms:modified>
</cp:coreProperties>
</file>