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0"/>
  </p:notesMasterIdLst>
  <p:sldIdLst>
    <p:sldId id="291" r:id="rId2"/>
    <p:sldId id="292" r:id="rId3"/>
    <p:sldId id="293" r:id="rId4"/>
    <p:sldId id="294" r:id="rId5"/>
    <p:sldId id="295" r:id="rId6"/>
    <p:sldId id="296" r:id="rId7"/>
    <p:sldId id="297" r:id="rId8"/>
    <p:sldId id="298" r:id="rId9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 userDrawn="1">
          <p15:clr>
            <a:srgbClr val="A4A3A4"/>
          </p15:clr>
        </p15:guide>
        <p15:guide id="5" pos="529" userDrawn="1">
          <p15:clr>
            <a:srgbClr val="A4A3A4"/>
          </p15:clr>
        </p15:guide>
        <p15:guide id="6" orient="horz" userDrawn="1">
          <p15:clr>
            <a:srgbClr val="A4A3A4"/>
          </p15:clr>
        </p15:guide>
        <p15:guide id="7" pos="7151" userDrawn="1">
          <p15:clr>
            <a:srgbClr val="A4A3A4"/>
          </p15:clr>
        </p15:guide>
        <p15:guide id="8" orient="horz" pos="3861" userDrawn="1">
          <p15:clr>
            <a:srgbClr val="A4A3A4"/>
          </p15:clr>
        </p15:guide>
        <p15:guide id="10" orient="horz" pos="1434" userDrawn="1">
          <p15:clr>
            <a:srgbClr val="A4A3A4"/>
          </p15:clr>
        </p15:guide>
        <p15:guide id="11" orient="horz" pos="822" userDrawn="1">
          <p15:clr>
            <a:srgbClr val="A4A3A4"/>
          </p15:clr>
        </p15:guide>
        <p15:guide id="12" orient="horz" pos="1253" userDrawn="1">
          <p15:clr>
            <a:srgbClr val="A4A3A4"/>
          </p15:clr>
        </p15:guide>
        <p15:guide id="15" pos="413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49F"/>
    <a:srgbClr val="578A4C"/>
    <a:srgbClr val="A5C659"/>
    <a:srgbClr val="6BB7EB"/>
    <a:srgbClr val="EABB47"/>
    <a:srgbClr val="C4262E"/>
    <a:srgbClr val="92D400"/>
    <a:srgbClr val="A1C05B"/>
    <a:srgbClr val="93C8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6327"/>
  </p:normalViewPr>
  <p:slideViewPr>
    <p:cSldViewPr snapToGrid="0" snapToObjects="1" showGuides="1">
      <p:cViewPr varScale="1">
        <p:scale>
          <a:sx n="69" d="100"/>
          <a:sy n="69" d="100"/>
        </p:scale>
        <p:origin x="564" y="32"/>
      </p:cViewPr>
      <p:guideLst>
        <p:guide pos="3840"/>
        <p:guide pos="529"/>
        <p:guide orient="horz"/>
        <p:guide pos="7151"/>
        <p:guide orient="horz" pos="3861"/>
        <p:guide orient="horz" pos="1434"/>
        <p:guide orient="horz" pos="822"/>
        <p:guide orient="horz" pos="1253"/>
        <p:guide pos="413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E40DC-3E09-D246-ACC8-8D44CF70B152}" type="datetimeFigureOut">
              <a:rPr lang="cs-CZ" smtClean="0"/>
              <a:t>29.11.2022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0055B3-7155-F446-AC50-9C579597B32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325321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Skupina 6">
            <a:extLst>
              <a:ext uri="{FF2B5EF4-FFF2-40B4-BE49-F238E27FC236}">
                <a16:creationId xmlns:a16="http://schemas.microsoft.com/office/drawing/2014/main" id="{1F89291F-BFF3-F149-8545-E5BD693BB10A}"/>
              </a:ext>
            </a:extLst>
          </p:cNvPr>
          <p:cNvGrpSpPr/>
          <p:nvPr userDrawn="1"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sp>
          <p:nvSpPr>
            <p:cNvPr id="8" name="Obdélník 7">
              <a:extLst>
                <a:ext uri="{FF2B5EF4-FFF2-40B4-BE49-F238E27FC236}">
                  <a16:creationId xmlns:a16="http://schemas.microsoft.com/office/drawing/2014/main" id="{9B8A71D6-4121-A049-9152-97C298ED2BB1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pic>
          <p:nvPicPr>
            <p:cNvPr id="9" name="Grafický objekt 19">
              <a:extLst>
                <a:ext uri="{FF2B5EF4-FFF2-40B4-BE49-F238E27FC236}">
                  <a16:creationId xmlns:a16="http://schemas.microsoft.com/office/drawing/2014/main" id="{D859EB27-7C8D-FB4C-ABB8-C95E4E3010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768667" y="765706"/>
              <a:ext cx="4259696" cy="532462"/>
            </a:xfrm>
            <a:prstGeom prst="rect">
              <a:avLst/>
            </a:prstGeom>
          </p:spPr>
        </p:pic>
        <p:pic>
          <p:nvPicPr>
            <p:cNvPr id="10" name="Grafický objekt 7">
              <a:extLst>
                <a:ext uri="{FF2B5EF4-FFF2-40B4-BE49-F238E27FC236}">
                  <a16:creationId xmlns:a16="http://schemas.microsoft.com/office/drawing/2014/main" id="{8F093256-8D25-044F-BFF0-EF923A8BDF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=""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-1" y="0"/>
              <a:ext cx="7896226" cy="5687314"/>
            </a:xfrm>
            <a:prstGeom prst="rect">
              <a:avLst/>
            </a:prstGeom>
          </p:spPr>
        </p:pic>
      </p:grpSp>
      <p:sp>
        <p:nvSpPr>
          <p:cNvPr id="2" name="Nadpis 1">
            <a:extLst>
              <a:ext uri="{FF2B5EF4-FFF2-40B4-BE49-F238E27FC236}">
                <a16:creationId xmlns:a16="http://schemas.microsoft.com/office/drawing/2014/main" id="{E3D64F53-6641-8946-85D8-2D5EA31A8E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84800" y="3636000"/>
            <a:ext cx="6750000" cy="1533600"/>
          </a:xfrm>
        </p:spPr>
        <p:txBody>
          <a:bodyPr anchor="b">
            <a:normAutofit/>
          </a:bodyPr>
          <a:lstStyle>
            <a:lvl1pPr algn="r">
              <a:defRPr sz="3600"/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47204E7A-2188-624C-A10B-9B14021961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84800" y="5374800"/>
            <a:ext cx="6750000" cy="936000"/>
          </a:xfrm>
        </p:spPr>
        <p:txBody>
          <a:bodyPr/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dirty="0" smtClean="0"/>
              <a:t>Kliknutím můžete upravit styl předlohy.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66467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D01DDCC-3029-9F4E-95D9-4BDAF75A3A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B5EB361E-08D2-DE42-9AD2-2722B2FC99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E58958E-BAF2-4043-9B6A-5788E57E13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30C7D488-F6DF-344A-AE4B-C17C5131F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01984AC4-89DC-3048-BE97-584ACDBF8E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37705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C9C61156-2D2A-6349-AB80-D946D1067A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AF63548B-0631-3842-ADED-8A09B1C320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C3FE42E-7771-CC48-BD71-BDE25A9F03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BC9DAF4E-587E-474E-9EC6-282F2EBC1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E6F5A078-CFCC-1D48-A208-343756D5F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8729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20BC99E-F575-CD4F-BC8C-B6D0F1C7B1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46636C4-A3EA-684D-BB48-3F868DD7D6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  <a:lvl2pPr>
              <a:defRPr>
                <a:solidFill>
                  <a:srgbClr val="00549F"/>
                </a:solidFill>
              </a:defRPr>
            </a:lvl2pPr>
            <a:lvl3pPr>
              <a:defRPr>
                <a:solidFill>
                  <a:srgbClr val="00549F"/>
                </a:solidFill>
              </a:defRPr>
            </a:lvl3pPr>
            <a:lvl4pPr>
              <a:defRPr>
                <a:solidFill>
                  <a:srgbClr val="00549F"/>
                </a:solidFill>
              </a:defRPr>
            </a:lvl4pPr>
            <a:lvl5pPr>
              <a:defRPr>
                <a:solidFill>
                  <a:srgbClr val="00549F"/>
                </a:solidFill>
              </a:defRPr>
            </a:lvl5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77FA1B98-0F0A-804B-9EFB-6541F5139E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CE878FF5-0B17-9941-82F2-7572495708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67649C84-5642-254D-9462-884B598577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fld id="{F756C1FA-8DED-774F-A9BF-965BD70CC5B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16661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2A1488F-B8BD-6C4D-AB8D-B06252DD25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127B5E2E-DFC9-5A45-A199-DC7437FF0A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00549F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dirty="0" smtClean="0"/>
              <a:t>Upravte styly předlohy textu.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F65DA62-5DB1-1846-9E72-4AF265C87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F8395789-FFA9-6A48-956B-EF1DC9AF1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11AC4762-22A7-B142-A230-5302F205D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1587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3175D58-12AD-B84A-9ACC-A82DD980FC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0F0FCBF-CF8C-0C45-8F30-B1531CB45A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90799"/>
            <a:ext cx="5181600" cy="4186163"/>
          </a:xfrm>
        </p:spPr>
        <p:txBody>
          <a:bodyPr/>
          <a:lstStyle/>
          <a:p>
            <a:pPr lvl="0"/>
            <a:r>
              <a:rPr lang="cs-CZ" dirty="0" smtClean="0"/>
              <a:t>Upravte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22E56DF1-50BA-E140-92EC-104EAB7003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90799"/>
            <a:ext cx="5181600" cy="4186163"/>
          </a:xfrm>
        </p:spPr>
        <p:txBody>
          <a:bodyPr/>
          <a:lstStyle/>
          <a:p>
            <a:pPr lvl="0"/>
            <a:r>
              <a:rPr lang="cs-CZ" dirty="0" smtClean="0"/>
              <a:t>Upravte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81A118F6-91BB-5B4E-9105-4A744995A2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ED99D79A-A34B-5E4E-BD52-7B47EF30AF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2BC3DBA3-F30E-054A-A599-FE6A6D323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35713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A4D6D53-2781-654E-BC8D-8DCFAA2C6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306800"/>
            <a:ext cx="10515600" cy="684000"/>
          </a:xfrm>
        </p:spPr>
        <p:txBody>
          <a:bodyPr/>
          <a:lstStyle/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3864ED1C-7B69-0348-A11D-AEEBDD71F3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990799"/>
            <a:ext cx="5157787" cy="5142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 smtClean="0"/>
              <a:t>Upravte styly předlohy textu.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356A51F1-1974-AC48-A80F-20A9EEBA9C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B00F50A2-1C4A-5948-BE8B-49F769660EA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990799"/>
            <a:ext cx="5183188" cy="5142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 smtClean="0"/>
              <a:t>Upravte styly předlohy textu.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7F59BBBA-C966-8046-8253-6FA4A97369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8431FEF3-E8E8-764A-8425-D76EC96F26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57760BE4-BEDE-EC45-829F-8B835D771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D55BC128-C9BD-2744-A437-600544B17F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25207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52A329B-A10A-1844-81FE-4F1BA6E8E7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1EC71333-B3E7-D44C-923B-31A328BFD2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8D4F56B5-69F8-9842-89E0-8584572C26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A2C60967-6179-1748-9882-4147B7FD12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20914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8AFF1581-7E1B-4C4C-9E2B-241D2E59A4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662A342E-B1A3-1E42-96F5-03D898A2BB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B41026D2-DDB7-2C4B-B64A-F7847D569F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78173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C2A16DA-D7E8-5649-9C03-290A0510B4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2DB8DE4-6BC5-A348-A7D5-D9F5B9E402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C43F7F5D-4343-F540-A8D8-A55E9F556E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26B22C0C-88B0-3D4C-ABC1-BFCC0119A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E7D2AC44-F960-D746-856F-0488AAABF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A6E894C3-3974-3841-973A-EBDD4A18BF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04094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B143B6F-9D61-124F-9986-7DE8D91D78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B184FF4E-EDAE-4D40-BA8C-F6093CC30A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60206F0B-6F67-3746-8B9F-FB42DE5A45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626AF41B-EB73-B049-ACCD-3FA0E9B4CC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1453D8BE-FDF7-5243-8A49-BBC8AEBE14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583D8E34-C96A-0649-A500-4C74135799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4234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A1443AAB-CF41-0148-BC90-304F7189D4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6800"/>
            <a:ext cx="10515600" cy="68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41188D97-627F-714B-A0B0-855A906B52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268000"/>
            <a:ext cx="10515600" cy="3862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BD5F214B-FF17-2E4F-97E8-98C001A5C2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549F"/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488D8351-1CFF-8748-B796-579D5EEDD7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549F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D66384A0-3575-644F-943F-3D8B6A8E5F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549F"/>
                </a:solidFill>
              </a:defRPr>
            </a:lvl1pPr>
          </a:lstStyle>
          <a:p>
            <a:fld id="{F756C1FA-8DED-774F-A9BF-965BD70CC5BD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7F005F39-F40F-D346-82E7-15471EBD534F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96DAC541-7B7A-43D3-8B79-37D633B846F1}">
                <asvg:svgBlip xmlns=""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0" y="0"/>
            <a:ext cx="2111835" cy="1521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3737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00549F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549F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549F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549F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549F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549F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4.sv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Skupina 13">
            <a:extLst>
              <a:ext uri="{FF2B5EF4-FFF2-40B4-BE49-F238E27FC236}">
                <a16:creationId xmlns:a16="http://schemas.microsoft.com/office/drawing/2014/main" id="{1F89291F-BFF3-F149-8545-E5BD693BB10A}"/>
              </a:ext>
            </a:extLst>
          </p:cNvPr>
          <p:cNvGrpSpPr/>
          <p:nvPr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sp>
          <p:nvSpPr>
            <p:cNvPr id="7" name="Obdélník 6">
              <a:extLst>
                <a:ext uri="{FF2B5EF4-FFF2-40B4-BE49-F238E27FC236}">
                  <a16:creationId xmlns:a16="http://schemas.microsoft.com/office/drawing/2014/main" id="{9B8A71D6-4121-A049-9152-97C298ED2BB1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pic>
          <p:nvPicPr>
            <p:cNvPr id="20" name="Grafický objekt 19">
              <a:extLst>
                <a:ext uri="{FF2B5EF4-FFF2-40B4-BE49-F238E27FC236}">
                  <a16:creationId xmlns:a16="http://schemas.microsoft.com/office/drawing/2014/main" id="{D859EB27-7C8D-FB4C-ABB8-C95E4E3010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768667" y="765706"/>
              <a:ext cx="4259696" cy="532462"/>
            </a:xfrm>
            <a:prstGeom prst="rect">
              <a:avLst/>
            </a:prstGeom>
          </p:spPr>
        </p:pic>
        <p:pic>
          <p:nvPicPr>
            <p:cNvPr id="8" name="Grafický objekt 7">
              <a:extLst>
                <a:ext uri="{FF2B5EF4-FFF2-40B4-BE49-F238E27FC236}">
                  <a16:creationId xmlns:a16="http://schemas.microsoft.com/office/drawing/2014/main" id="{8F093256-8D25-044F-BFF0-EF923A8BDF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=""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-1" y="0"/>
              <a:ext cx="7896226" cy="5687314"/>
            </a:xfrm>
            <a:prstGeom prst="rect">
              <a:avLst/>
            </a:prstGeom>
          </p:spPr>
        </p:pic>
      </p:grpSp>
      <p:sp>
        <p:nvSpPr>
          <p:cNvPr id="2" name="Nadpis 1">
            <a:extLst>
              <a:ext uri="{FF2B5EF4-FFF2-40B4-BE49-F238E27FC236}">
                <a16:creationId xmlns:a16="http://schemas.microsoft.com/office/drawing/2014/main" id="{C2A064BA-43CA-F941-BCEA-9499EDA1D9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25339" y="3636974"/>
            <a:ext cx="7912466" cy="1533451"/>
          </a:xfrm>
        </p:spPr>
        <p:txBody>
          <a:bodyPr anchor="b">
            <a:normAutofit/>
          </a:bodyPr>
          <a:lstStyle/>
          <a:p>
            <a:r>
              <a:rPr lang="cs-CZ" sz="4400" b="1" dirty="0" smtClean="0"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P</a:t>
            </a:r>
            <a:r>
              <a:rPr lang="cs-CZ" sz="4400" b="1" dirty="0" smtClean="0">
                <a:solidFill>
                  <a:srgbClr val="00549F"/>
                </a:solidFill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latforma č. 4: Gramotnosti </a:t>
            </a:r>
            <a:endParaRPr lang="cs-CZ" sz="4400" b="1" dirty="0">
              <a:solidFill>
                <a:srgbClr val="00549F"/>
              </a:solidFill>
              <a:latin typeface="Inter" panose="02000503000000020004" pitchFamily="2" charset="0"/>
              <a:ea typeface="Inter" panose="02000503000000020004" pitchFamily="2" charset="0"/>
              <a:cs typeface="Arial" panose="020B0604020202020204" pitchFamily="34" charset="0"/>
            </a:endParaRP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130E3B1F-FFD6-DA4C-BD66-F1C7A0B2CB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86370" y="5376396"/>
            <a:ext cx="6751435" cy="935027"/>
          </a:xfrm>
        </p:spPr>
        <p:txBody>
          <a:bodyPr>
            <a:normAutofit/>
          </a:bodyPr>
          <a:lstStyle/>
          <a:p>
            <a:pPr algn="r"/>
            <a:r>
              <a:rPr lang="cs-CZ" sz="2000" dirty="0" smtClean="0">
                <a:solidFill>
                  <a:srgbClr val="00549F"/>
                </a:solidFill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Ing. Kateřina Zajíčková</a:t>
            </a:r>
          </a:p>
          <a:p>
            <a:pPr algn="r"/>
            <a:r>
              <a:rPr lang="cs-CZ" dirty="0" smtClean="0"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Mgr. Karin Majerová</a:t>
            </a:r>
            <a:endParaRPr lang="cs-CZ" sz="2000" dirty="0" smtClean="0">
              <a:solidFill>
                <a:srgbClr val="00549F"/>
              </a:solidFill>
              <a:latin typeface="Inter" panose="02000503000000020004" pitchFamily="2" charset="0"/>
              <a:ea typeface="Inter" panose="02000503000000020004" pitchFamily="2" charset="0"/>
              <a:cs typeface="Arial" panose="020B0604020202020204" pitchFamily="34" charset="0"/>
            </a:endParaRPr>
          </a:p>
        </p:txBody>
      </p:sp>
      <p:pic>
        <p:nvPicPr>
          <p:cNvPr id="9" name="Picture 2" descr="V:\PS_KUOK_Krajsky_akcni_plan\Publicita\logolink_MSMT_VVV_hor_barva_cz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25776"/>
            <a:ext cx="4128655" cy="1132224"/>
          </a:xfrm>
          <a:prstGeom prst="rect">
            <a:avLst/>
          </a:prstGeom>
          <a:effectLst>
            <a:glow rad="127000">
              <a:schemeClr val="accent1">
                <a:alpha val="0"/>
              </a:schemeClr>
            </a:glow>
            <a:outerShdw blurRad="50800" dist="50800" dir="5400000" algn="ctr" rotWithShape="0">
              <a:srgbClr val="000000">
                <a:alpha val="0"/>
              </a:srgbClr>
            </a:outerShdw>
            <a:reflection stA="0" endPos="6500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653212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46760" y="882851"/>
            <a:ext cx="10515600" cy="684000"/>
          </a:xfrm>
        </p:spPr>
        <p:txBody>
          <a:bodyPr>
            <a:normAutofit fontScale="90000"/>
          </a:bodyPr>
          <a:lstStyle/>
          <a:p>
            <a:pPr algn="ctr"/>
            <a:r>
              <a:rPr lang="cs-CZ" b="1" dirty="0" smtClean="0"/>
              <a:t>Nastavené potřeby/cíle 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778924"/>
            <a:ext cx="10515600" cy="4846320"/>
          </a:xfrm>
        </p:spPr>
        <p:txBody>
          <a:bodyPr/>
          <a:lstStyle/>
          <a:p>
            <a:pPr algn="just"/>
            <a:r>
              <a:rPr lang="cs-CZ" dirty="0" smtClean="0"/>
              <a:t>Podpora rozvoje čtenářské gramotnosti žáků ZŠ a SŠ;</a:t>
            </a:r>
          </a:p>
          <a:p>
            <a:pPr algn="just"/>
            <a:r>
              <a:rPr lang="cs-CZ" dirty="0" smtClean="0"/>
              <a:t>Podpora matematické gramotnosti </a:t>
            </a:r>
            <a:r>
              <a:rPr lang="cs-CZ" dirty="0"/>
              <a:t>žáků </a:t>
            </a:r>
            <a:r>
              <a:rPr lang="cs-CZ" dirty="0" smtClean="0"/>
              <a:t>ZŠ a </a:t>
            </a:r>
            <a:r>
              <a:rPr lang="cs-CZ" dirty="0"/>
              <a:t>SŠ;</a:t>
            </a:r>
          </a:p>
          <a:p>
            <a:pPr algn="just"/>
            <a:r>
              <a:rPr lang="cs-CZ" dirty="0" smtClean="0"/>
              <a:t>Podpora </a:t>
            </a:r>
            <a:r>
              <a:rPr lang="cs-CZ" dirty="0"/>
              <a:t>pohybové gramotnosti žáků </a:t>
            </a:r>
            <a:r>
              <a:rPr lang="cs-CZ" dirty="0" smtClean="0"/>
              <a:t>ZŠ a </a:t>
            </a:r>
            <a:r>
              <a:rPr lang="cs-CZ" dirty="0"/>
              <a:t>SŠ;</a:t>
            </a:r>
          </a:p>
          <a:p>
            <a:pPr algn="just"/>
            <a:r>
              <a:rPr lang="cs-CZ" dirty="0" smtClean="0"/>
              <a:t>Podpora rozvoje </a:t>
            </a:r>
            <a:r>
              <a:rPr lang="cs-CZ" dirty="0" err="1" smtClean="0"/>
              <a:t>multigramotnosti</a:t>
            </a:r>
            <a:r>
              <a:rPr lang="cs-CZ" dirty="0" smtClean="0"/>
              <a:t> žáků ZŠ a SŠ;</a:t>
            </a:r>
          </a:p>
          <a:p>
            <a:r>
              <a:rPr lang="cs-CZ" dirty="0" smtClean="0"/>
              <a:t>Podpora rozvoje pedagogických, didaktických </a:t>
            </a:r>
            <a:br>
              <a:rPr lang="cs-CZ" dirty="0" smtClean="0"/>
            </a:br>
            <a:r>
              <a:rPr lang="cs-CZ" dirty="0" smtClean="0"/>
              <a:t>a manažerských kompetencí pracovníků ve vzdělávání </a:t>
            </a:r>
            <a:br>
              <a:rPr lang="cs-CZ" dirty="0" smtClean="0"/>
            </a:br>
            <a:r>
              <a:rPr lang="cs-CZ" dirty="0" smtClean="0"/>
              <a:t>ve vazbě na rozvoj gramotností žáků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18343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955964"/>
            <a:ext cx="10515600" cy="1034836"/>
          </a:xfrm>
        </p:spPr>
        <p:txBody>
          <a:bodyPr>
            <a:normAutofit fontScale="90000"/>
          </a:bodyPr>
          <a:lstStyle/>
          <a:p>
            <a:pPr algn="ctr"/>
            <a:r>
              <a:rPr lang="cs-CZ" b="1" dirty="0"/>
              <a:t>Podpora rozvoje čtenářské gramotnosti </a:t>
            </a:r>
            <a:r>
              <a:rPr lang="cs-CZ" b="1" dirty="0" smtClean="0"/>
              <a:t>(ČG) žáků </a:t>
            </a:r>
            <a:r>
              <a:rPr lang="cs-CZ" b="1" dirty="0"/>
              <a:t>ZŠ a SŠ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sz="2600" dirty="0"/>
              <a:t>r</a:t>
            </a:r>
            <a:r>
              <a:rPr lang="cs-CZ" sz="2600" dirty="0" smtClean="0"/>
              <a:t>ealizovat projekty zaměřené na podporu rozvoje ČG také </a:t>
            </a:r>
            <a:br>
              <a:rPr lang="cs-CZ" sz="2600" dirty="0" smtClean="0"/>
            </a:br>
            <a:r>
              <a:rPr lang="cs-CZ" sz="2600" dirty="0" smtClean="0"/>
              <a:t>s využitím ICT a interaktivních medií a metod Krajského metodického kabinetu</a:t>
            </a:r>
          </a:p>
          <a:p>
            <a:pPr marL="0" indent="0">
              <a:buNone/>
            </a:pPr>
            <a:endParaRPr lang="cs-CZ" sz="1200" dirty="0" smtClean="0"/>
          </a:p>
          <a:p>
            <a:r>
              <a:rPr lang="cs-CZ" sz="2600" dirty="0"/>
              <a:t>č</a:t>
            </a:r>
            <a:r>
              <a:rPr lang="cs-CZ" sz="2600" dirty="0" smtClean="0"/>
              <a:t>innost Krajského metodického kabinetu ČG</a:t>
            </a:r>
          </a:p>
          <a:p>
            <a:pPr marL="0" indent="0">
              <a:buNone/>
            </a:pPr>
            <a:endParaRPr lang="cs-CZ" sz="1100" dirty="0" smtClean="0"/>
          </a:p>
          <a:p>
            <a:r>
              <a:rPr lang="cs-CZ" sz="2600" dirty="0"/>
              <a:t>p</a:t>
            </a:r>
            <a:r>
              <a:rPr lang="cs-CZ" sz="2600" dirty="0" smtClean="0"/>
              <a:t>oskytovat metodickou podporu při tvorbě strategií pro rozvoj ČG na školách, poskytovat informace v oblasti ČG</a:t>
            </a:r>
          </a:p>
          <a:p>
            <a:pPr marL="0" indent="0">
              <a:buNone/>
            </a:pPr>
            <a:endParaRPr lang="cs-CZ" sz="1100" dirty="0" smtClean="0"/>
          </a:p>
          <a:p>
            <a:r>
              <a:rPr lang="cs-CZ" sz="2400" dirty="0"/>
              <a:t>z</a:t>
            </a:r>
            <a:r>
              <a:rPr lang="cs-CZ" sz="2400" dirty="0" smtClean="0"/>
              <a:t>lepšit vybavení školních knihoven a nákup učebních pomůcek dle potřeb škol pro rozvoj ČG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1854928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889462"/>
            <a:ext cx="10515600" cy="1101338"/>
          </a:xfrm>
        </p:spPr>
        <p:txBody>
          <a:bodyPr>
            <a:normAutofit fontScale="90000"/>
          </a:bodyPr>
          <a:lstStyle/>
          <a:p>
            <a:pPr algn="ctr"/>
            <a:r>
              <a:rPr lang="cs-CZ" b="1" dirty="0"/>
              <a:t>Podpora matematické gramotnosti </a:t>
            </a:r>
            <a:r>
              <a:rPr lang="cs-CZ" b="1" dirty="0" smtClean="0"/>
              <a:t>(MG) žáků </a:t>
            </a:r>
            <a:r>
              <a:rPr lang="cs-CZ" b="1" dirty="0"/>
              <a:t>ZŠ a SŠ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199" y="2268000"/>
            <a:ext cx="10762673" cy="3862800"/>
          </a:xfrm>
        </p:spPr>
        <p:txBody>
          <a:bodyPr>
            <a:normAutofit/>
          </a:bodyPr>
          <a:lstStyle/>
          <a:p>
            <a:r>
              <a:rPr lang="cs-CZ" sz="2400" dirty="0"/>
              <a:t>č</a:t>
            </a:r>
            <a:r>
              <a:rPr lang="cs-CZ" sz="2400" dirty="0" smtClean="0"/>
              <a:t>innost Krajského metodického kabinetu MG</a:t>
            </a:r>
          </a:p>
          <a:p>
            <a:pPr marL="0" indent="0">
              <a:buNone/>
            </a:pPr>
            <a:endParaRPr lang="cs-CZ" sz="1000" dirty="0" smtClean="0"/>
          </a:p>
          <a:p>
            <a:r>
              <a:rPr lang="cs-CZ" sz="2400" dirty="0"/>
              <a:t>p</a:t>
            </a:r>
            <a:r>
              <a:rPr lang="cs-CZ" sz="2400" dirty="0" smtClean="0"/>
              <a:t>oskytovat metodickou podporu při tvorbě strategií pro rozvoj MG </a:t>
            </a:r>
            <a:br>
              <a:rPr lang="cs-CZ" sz="2400" dirty="0" smtClean="0"/>
            </a:br>
            <a:r>
              <a:rPr lang="cs-CZ" sz="2400" dirty="0" smtClean="0"/>
              <a:t>na školách, poskytovat informace v oblasti MG</a:t>
            </a:r>
          </a:p>
          <a:p>
            <a:pPr marL="0" indent="0">
              <a:buNone/>
            </a:pPr>
            <a:endParaRPr lang="cs-CZ" sz="1000" dirty="0" smtClean="0"/>
          </a:p>
          <a:p>
            <a:r>
              <a:rPr lang="cs-CZ" sz="2400" dirty="0"/>
              <a:t>p</a:t>
            </a:r>
            <a:r>
              <a:rPr lang="cs-CZ" sz="2400" dirty="0" smtClean="0"/>
              <a:t>odporovat projekty s využitím ICT a interaktivních médií </a:t>
            </a:r>
            <a:r>
              <a:rPr lang="cs-CZ" sz="2400" dirty="0" smtClean="0"/>
              <a:t>pro rozvoj </a:t>
            </a:r>
            <a:r>
              <a:rPr lang="cs-CZ" sz="2400" dirty="0" smtClean="0"/>
              <a:t>MG</a:t>
            </a:r>
          </a:p>
          <a:p>
            <a:pPr marL="0" indent="0">
              <a:buNone/>
            </a:pPr>
            <a:endParaRPr lang="cs-CZ" sz="1000" dirty="0" smtClean="0"/>
          </a:p>
          <a:p>
            <a:r>
              <a:rPr lang="cs-CZ" sz="2400" dirty="0"/>
              <a:t>n</a:t>
            </a:r>
            <a:r>
              <a:rPr lang="cs-CZ" sz="2400" dirty="0" smtClean="0"/>
              <a:t>ákup učebních pomůcek dle potřeb škol pro rozvoj MG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3090410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1014153"/>
            <a:ext cx="10515600" cy="976647"/>
          </a:xfrm>
        </p:spPr>
        <p:txBody>
          <a:bodyPr>
            <a:normAutofit fontScale="90000"/>
          </a:bodyPr>
          <a:lstStyle/>
          <a:p>
            <a:pPr algn="ctr"/>
            <a:r>
              <a:rPr lang="cs-CZ" b="1" dirty="0"/>
              <a:t>Podpora pohybové gramotnosti </a:t>
            </a:r>
            <a:r>
              <a:rPr lang="cs-CZ" b="1" dirty="0" smtClean="0"/>
              <a:t/>
            </a:r>
            <a:br>
              <a:rPr lang="cs-CZ" b="1" dirty="0" smtClean="0"/>
            </a:br>
            <a:r>
              <a:rPr lang="cs-CZ" b="1" dirty="0" smtClean="0"/>
              <a:t>žáků </a:t>
            </a:r>
            <a:r>
              <a:rPr lang="cs-CZ" b="1" dirty="0"/>
              <a:t>ZŠ a SŠ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2111433"/>
            <a:ext cx="10515600" cy="4580311"/>
          </a:xfrm>
        </p:spPr>
        <p:txBody>
          <a:bodyPr>
            <a:noAutofit/>
          </a:bodyPr>
          <a:lstStyle/>
          <a:p>
            <a:r>
              <a:rPr lang="cs-CZ" sz="2400" dirty="0"/>
              <a:t>p</a:t>
            </a:r>
            <a:r>
              <a:rPr lang="cs-CZ" sz="2400" dirty="0" smtClean="0"/>
              <a:t>odporovat zvyšování a rozvoj základních pohybových a sportovních dovedností ve školách</a:t>
            </a:r>
          </a:p>
          <a:p>
            <a:pPr marL="0" indent="0">
              <a:buNone/>
            </a:pPr>
            <a:endParaRPr lang="cs-CZ" sz="1000" dirty="0" smtClean="0"/>
          </a:p>
          <a:p>
            <a:r>
              <a:rPr lang="cs-CZ" sz="2400" dirty="0"/>
              <a:t>z</a:t>
            </a:r>
            <a:r>
              <a:rPr lang="cs-CZ" sz="2400" dirty="0" smtClean="0"/>
              <a:t>lepšit vybavení tělocvičen, nákup adekvátních pomůcek k nácviku pohybových aktivit na školách </a:t>
            </a:r>
          </a:p>
          <a:p>
            <a:pPr marL="0" indent="0">
              <a:buNone/>
            </a:pPr>
            <a:endParaRPr lang="cs-CZ" sz="1000" dirty="0" smtClean="0"/>
          </a:p>
          <a:p>
            <a:r>
              <a:rPr lang="cs-CZ" sz="2400" dirty="0"/>
              <a:t>p</a:t>
            </a:r>
            <a:r>
              <a:rPr lang="cs-CZ" sz="2400" dirty="0" smtClean="0"/>
              <a:t>odporovat rozvoj zdravého životního stylu na školách, osvěta</a:t>
            </a:r>
          </a:p>
          <a:p>
            <a:pPr marL="0" indent="0">
              <a:buNone/>
            </a:pPr>
            <a:endParaRPr lang="cs-CZ" sz="1000" dirty="0" smtClean="0"/>
          </a:p>
          <a:p>
            <a:r>
              <a:rPr lang="cs-CZ" sz="2400" dirty="0"/>
              <a:t>p</a:t>
            </a:r>
            <a:r>
              <a:rPr lang="cs-CZ" sz="2400" dirty="0" smtClean="0"/>
              <a:t>odporovat zlepšení podmínek a zatraktivnění sportovního vyžití </a:t>
            </a:r>
            <a:br>
              <a:rPr lang="cs-CZ" sz="2400" dirty="0" smtClean="0"/>
            </a:br>
            <a:r>
              <a:rPr lang="cs-CZ" sz="2400" dirty="0" smtClean="0"/>
              <a:t>ve školách</a:t>
            </a:r>
          </a:p>
          <a:p>
            <a:pPr marL="0" indent="0">
              <a:buNone/>
            </a:pPr>
            <a:endParaRPr lang="cs-CZ" sz="1000" dirty="0" smtClean="0"/>
          </a:p>
          <a:p>
            <a:r>
              <a:rPr lang="cs-CZ" sz="2400" dirty="0"/>
              <a:t>p</a:t>
            </a:r>
            <a:r>
              <a:rPr lang="cs-CZ" sz="2400" dirty="0" smtClean="0"/>
              <a:t>odporovat spolupráci s Regionálním centrem aplikovaných pohybových aktivit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91600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1072342"/>
            <a:ext cx="10515600" cy="918458"/>
          </a:xfrm>
        </p:spPr>
        <p:txBody>
          <a:bodyPr>
            <a:normAutofit fontScale="90000"/>
          </a:bodyPr>
          <a:lstStyle/>
          <a:p>
            <a:pPr algn="ctr"/>
            <a:r>
              <a:rPr lang="cs-CZ" b="1" dirty="0"/>
              <a:t>Podpora rozvoje </a:t>
            </a:r>
            <a:r>
              <a:rPr lang="cs-CZ" b="1" dirty="0" err="1"/>
              <a:t>multigramotnosti</a:t>
            </a:r>
            <a:r>
              <a:rPr lang="cs-CZ" b="1" dirty="0"/>
              <a:t> </a:t>
            </a:r>
            <a:r>
              <a:rPr lang="cs-CZ" b="1" dirty="0" smtClean="0"/>
              <a:t/>
            </a:r>
            <a:br>
              <a:rPr lang="cs-CZ" b="1" dirty="0" smtClean="0"/>
            </a:br>
            <a:r>
              <a:rPr lang="cs-CZ" b="1" dirty="0" smtClean="0"/>
              <a:t>žáků </a:t>
            </a:r>
            <a:r>
              <a:rPr lang="cs-CZ" b="1" dirty="0"/>
              <a:t>ZŠ a SŠ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400" dirty="0"/>
              <a:t>p</a:t>
            </a:r>
            <a:r>
              <a:rPr lang="cs-CZ" sz="2400" dirty="0" smtClean="0"/>
              <a:t>odporovat projekty mezipředmětové spolupráce na základní propojení gramotností</a:t>
            </a:r>
          </a:p>
          <a:p>
            <a:pPr marL="0" indent="0">
              <a:buNone/>
            </a:pPr>
            <a:endParaRPr lang="cs-CZ" sz="1000" dirty="0" smtClean="0"/>
          </a:p>
          <a:p>
            <a:r>
              <a:rPr lang="cs-CZ" sz="2400" dirty="0"/>
              <a:t>r</a:t>
            </a:r>
            <a:r>
              <a:rPr lang="cs-CZ" sz="2400" dirty="0" smtClean="0"/>
              <a:t>ealizovat seminář s odborníkem na </a:t>
            </a:r>
            <a:r>
              <a:rPr lang="cs-CZ" sz="2400" dirty="0" err="1" smtClean="0"/>
              <a:t>multigramotnosti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3996683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-290945"/>
            <a:ext cx="10515600" cy="2851265"/>
          </a:xfrm>
        </p:spPr>
        <p:txBody>
          <a:bodyPr>
            <a:normAutofit/>
          </a:bodyPr>
          <a:lstStyle/>
          <a:p>
            <a:pPr algn="ctr"/>
            <a:r>
              <a:rPr lang="cs-CZ" sz="3600" b="1" dirty="0"/>
              <a:t>Podpora rozvoje pedagogických, didaktických </a:t>
            </a:r>
            <a:r>
              <a:rPr lang="cs-CZ" sz="3600" b="1" dirty="0" smtClean="0"/>
              <a:t>a </a:t>
            </a:r>
            <a:r>
              <a:rPr lang="cs-CZ" sz="3600" b="1" dirty="0"/>
              <a:t>manažerských kompetencí pracovníků ve vzdělávání ve vazbě na rozvoj gramotností </a:t>
            </a:r>
            <a:r>
              <a:rPr lang="cs-CZ" sz="3600" b="1" dirty="0" smtClean="0"/>
              <a:t>žáků</a:t>
            </a:r>
            <a:endParaRPr lang="cs-CZ" sz="36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2435629"/>
            <a:ext cx="10515600" cy="4422371"/>
          </a:xfrm>
        </p:spPr>
        <p:txBody>
          <a:bodyPr>
            <a:noAutofit/>
          </a:bodyPr>
          <a:lstStyle/>
          <a:p>
            <a:r>
              <a:rPr lang="cs-CZ" sz="2200" dirty="0" smtClean="0"/>
              <a:t>Realizovat další vzdělávání pedagogických pracovníků v oblasti čtenářské gramotnosti a KM</a:t>
            </a:r>
          </a:p>
          <a:p>
            <a:endParaRPr lang="cs-CZ" sz="500" dirty="0" smtClean="0"/>
          </a:p>
          <a:p>
            <a:r>
              <a:rPr lang="cs-CZ" sz="2200" dirty="0"/>
              <a:t>Realizovat další vzdělávání pedagogických pracovníků</a:t>
            </a:r>
            <a:r>
              <a:rPr lang="cs-CZ" sz="2200" dirty="0" smtClean="0"/>
              <a:t> </a:t>
            </a:r>
            <a:r>
              <a:rPr lang="cs-CZ" sz="2200" dirty="0"/>
              <a:t>v oblasti </a:t>
            </a:r>
            <a:r>
              <a:rPr lang="cs-CZ" sz="2200" dirty="0" smtClean="0"/>
              <a:t>matematické gramotnosti </a:t>
            </a:r>
            <a:r>
              <a:rPr lang="cs-CZ" sz="2200" dirty="0"/>
              <a:t>a </a:t>
            </a:r>
            <a:r>
              <a:rPr lang="cs-CZ" sz="2200" dirty="0" smtClean="0"/>
              <a:t>KM</a:t>
            </a:r>
          </a:p>
          <a:p>
            <a:endParaRPr lang="cs-CZ" sz="500" dirty="0" smtClean="0"/>
          </a:p>
          <a:p>
            <a:r>
              <a:rPr lang="cs-CZ" sz="2200" dirty="0"/>
              <a:t>Realizovat další vzdělávání pedagogických pracovníků</a:t>
            </a:r>
            <a:r>
              <a:rPr lang="cs-CZ" sz="2200" dirty="0" smtClean="0"/>
              <a:t> </a:t>
            </a:r>
            <a:r>
              <a:rPr lang="cs-CZ" sz="2200" dirty="0"/>
              <a:t>v </a:t>
            </a:r>
            <a:r>
              <a:rPr lang="cs-CZ" sz="2200" dirty="0" smtClean="0"/>
              <a:t>oblasti pohybové gramotnosti</a:t>
            </a:r>
          </a:p>
          <a:p>
            <a:endParaRPr lang="cs-CZ" sz="500" dirty="0" smtClean="0"/>
          </a:p>
          <a:p>
            <a:r>
              <a:rPr lang="cs-CZ" sz="2200" dirty="0"/>
              <a:t>Realizovat další vzdělávání pedagogických pracovníků</a:t>
            </a:r>
            <a:r>
              <a:rPr lang="cs-CZ" sz="2200" dirty="0" smtClean="0"/>
              <a:t> </a:t>
            </a:r>
            <a:r>
              <a:rPr lang="cs-CZ" sz="2200" dirty="0"/>
              <a:t>v oblasti </a:t>
            </a:r>
            <a:r>
              <a:rPr lang="cs-CZ" sz="2200" dirty="0" err="1" smtClean="0"/>
              <a:t>multigramotnosti</a:t>
            </a:r>
            <a:r>
              <a:rPr lang="cs-CZ" sz="2200" dirty="0" smtClean="0"/>
              <a:t> </a:t>
            </a:r>
            <a:r>
              <a:rPr lang="cs-CZ" sz="2200" dirty="0"/>
              <a:t>a </a:t>
            </a:r>
            <a:r>
              <a:rPr lang="cs-CZ" sz="2200" dirty="0" smtClean="0"/>
              <a:t>KM</a:t>
            </a:r>
          </a:p>
          <a:p>
            <a:endParaRPr lang="cs-CZ" sz="500" dirty="0"/>
          </a:p>
          <a:p>
            <a:r>
              <a:rPr lang="cs-CZ" sz="2200" dirty="0" smtClean="0"/>
              <a:t>Podpora zvyšování digitálních kompetencí učitelů souvisejících s rozvojem gramotností</a:t>
            </a:r>
            <a:endParaRPr lang="cs-CZ" sz="2200" dirty="0"/>
          </a:p>
        </p:txBody>
      </p:sp>
    </p:spTree>
    <p:extLst>
      <p:ext uri="{BB962C8B-B14F-4D97-AF65-F5344CB8AC3E}">
        <p14:creationId xmlns:p14="http://schemas.microsoft.com/office/powerpoint/2010/main" val="3681634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936864"/>
            <a:ext cx="10515600" cy="4193935"/>
          </a:xfrm>
        </p:spPr>
        <p:txBody>
          <a:bodyPr/>
          <a:lstStyle/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/>
          </a:p>
          <a:p>
            <a:pPr marL="0" indent="0" algn="ctr">
              <a:buNone/>
            </a:pPr>
            <a:r>
              <a:rPr lang="cs-CZ" sz="4000" b="1" dirty="0" smtClean="0"/>
              <a:t>Děkuji za pozornost</a:t>
            </a:r>
            <a:endParaRPr lang="cs-CZ" sz="4000" b="1" dirty="0"/>
          </a:p>
        </p:txBody>
      </p:sp>
    </p:spTree>
    <p:extLst>
      <p:ext uri="{BB962C8B-B14F-4D97-AF65-F5344CB8AC3E}">
        <p14:creationId xmlns:p14="http://schemas.microsoft.com/office/powerpoint/2010/main" val="814956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Office">
  <a:themeElements>
    <a:clrScheme name="Olomoucký kraj">
      <a:dk1>
        <a:srgbClr val="000000"/>
      </a:dk1>
      <a:lt1>
        <a:srgbClr val="FFFFFF"/>
      </a:lt1>
      <a:dk2>
        <a:srgbClr val="02539F"/>
      </a:dk2>
      <a:lt2>
        <a:srgbClr val="E7E6E6"/>
      </a:lt2>
      <a:accent1>
        <a:srgbClr val="02539F"/>
      </a:accent1>
      <a:accent2>
        <a:srgbClr val="58894C"/>
      </a:accent2>
      <a:accent3>
        <a:srgbClr val="C4262D"/>
      </a:accent3>
      <a:accent4>
        <a:srgbClr val="9FBF5B"/>
      </a:accent4>
      <a:accent5>
        <a:srgbClr val="6AB6EA"/>
      </a:accent5>
      <a:accent6>
        <a:srgbClr val="E9BB46"/>
      </a:accent6>
      <a:hlink>
        <a:srgbClr val="0563C1"/>
      </a:hlink>
      <a:folHlink>
        <a:srgbClr val="954F72"/>
      </a:folHlink>
    </a:clrScheme>
    <a:fontScheme name="Inter">
      <a:majorFont>
        <a:latin typeface="Inter"/>
        <a:ea typeface=""/>
        <a:cs typeface=""/>
      </a:majorFont>
      <a:minorFont>
        <a:latin typeface="Inte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3175" cap="flat" cmpd="sng">
              <a:solidFill>
                <a:srgbClr val="000000"/>
              </a:solidFill>
              <a:prstDash val="solid"/>
              <a:miter lim="400000"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a14:hiddenEffects>
          </a:ext>
        </a:extLst>
      </a:spPr>
      <a:bodyPr lIns="38100" tIns="38100" rIns="38100" bIns="38100"/>
      <a:lstStyle>
        <a:defPPr algn="l">
          <a:lnSpc>
            <a:spcPct val="150000"/>
          </a:lnSpc>
          <a:defRPr sz="1400" dirty="0">
            <a:solidFill>
              <a:schemeClr val="tx2"/>
            </a:solidFill>
            <a:ea typeface="+mj-ea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zentace OK.potx" id="{6F3F9BF8-1F67-4B46-B308-B76B3766940E}" vid="{C58A957F-67F5-6440-9449-FF9D378E82FB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OK</Template>
  <TotalTime>139</TotalTime>
  <Words>339</Words>
  <Application>Microsoft Office PowerPoint</Application>
  <PresentationFormat>Širokoúhlá obrazovka</PresentationFormat>
  <Paragraphs>52</Paragraphs>
  <Slides>8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12" baseType="lpstr">
      <vt:lpstr>Arial</vt:lpstr>
      <vt:lpstr>Calibri</vt:lpstr>
      <vt:lpstr>Inter</vt:lpstr>
      <vt:lpstr>Motiv Office</vt:lpstr>
      <vt:lpstr>Platforma č. 4: Gramotnosti </vt:lpstr>
      <vt:lpstr>Nastavené potřeby/cíle </vt:lpstr>
      <vt:lpstr>Podpora rozvoje čtenářské gramotnosti (ČG) žáků ZŠ a SŠ</vt:lpstr>
      <vt:lpstr>Podpora matematické gramotnosti (MG) žáků ZŠ a SŠ</vt:lpstr>
      <vt:lpstr>Podpora pohybové gramotnosti  žáků ZŠ a SŠ</vt:lpstr>
      <vt:lpstr>Podpora rozvoje multigramotnosti  žáků ZŠ a SŠ</vt:lpstr>
      <vt:lpstr>Podpora rozvoje pedagogických, didaktických a manažerských kompetencí pracovníků ve vzdělávání ve vazbě na rozvoj gramotností žáků</vt:lpstr>
      <vt:lpstr>Prezentace aplikace PowerPoint</vt:lpstr>
    </vt:vector>
  </TitlesOfParts>
  <Company>VDI0101W10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Niče Luděk</dc:creator>
  <cp:lastModifiedBy>Vláčilová Bronislava</cp:lastModifiedBy>
  <cp:revision>31</cp:revision>
  <dcterms:created xsi:type="dcterms:W3CDTF">2022-03-10T07:10:19Z</dcterms:created>
  <dcterms:modified xsi:type="dcterms:W3CDTF">2022-11-29T16:27:03Z</dcterms:modified>
</cp:coreProperties>
</file>