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8" r:id="rId2"/>
    <p:sldId id="340" r:id="rId3"/>
    <p:sldId id="388" r:id="rId4"/>
    <p:sldId id="382" r:id="rId5"/>
    <p:sldId id="400" r:id="rId6"/>
    <p:sldId id="395" r:id="rId7"/>
    <p:sldId id="391" r:id="rId8"/>
    <p:sldId id="392" r:id="rId9"/>
    <p:sldId id="396" r:id="rId10"/>
    <p:sldId id="394" r:id="rId11"/>
    <p:sldId id="373" r:id="rId12"/>
    <p:sldId id="398" r:id="rId13"/>
    <p:sldId id="399" r:id="rId14"/>
    <p:sldId id="374" r:id="rId15"/>
    <p:sldId id="376" r:id="rId16"/>
    <p:sldId id="378" r:id="rId17"/>
    <p:sldId id="375" r:id="rId18"/>
    <p:sldId id="370" r:id="rId19"/>
    <p:sldId id="387" r:id="rId20"/>
    <p:sldId id="356" r:id="rId21"/>
    <p:sldId id="360" r:id="rId22"/>
    <p:sldId id="361" r:id="rId23"/>
    <p:sldId id="363" r:id="rId24"/>
    <p:sldId id="380" r:id="rId25"/>
    <p:sldId id="339" r:id="rId26"/>
  </p:sldIdLst>
  <p:sldSz cx="8999538" cy="6840538"/>
  <p:notesSz cx="6858000" cy="9144000"/>
  <p:defaultTextStyle>
    <a:defPPr>
      <a:defRPr lang="cs-CZ"/>
    </a:defPPr>
    <a:lvl1pPr marL="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1pPr>
    <a:lvl2pPr marL="452537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2pPr>
    <a:lvl3pPr marL="90507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3pPr>
    <a:lvl4pPr marL="135761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4pPr>
    <a:lvl5pPr marL="181014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5pPr>
    <a:lvl6pPr marL="226268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6pPr>
    <a:lvl7pPr marL="2715219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7pPr>
    <a:lvl8pPr marL="316775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8pPr>
    <a:lvl9pPr marL="3620292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6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008" y="114"/>
      </p:cViewPr>
      <p:guideLst>
        <p:guide orient="horz" pos="2154"/>
        <p:guide pos="28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7BCB2B-54D1-4CEE-B263-6CFE5AC14A13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344ADBC6-8F7C-42EF-A8FB-85EA7364862B}">
      <dgm:prSet phldrT="[Text]"/>
      <dgm:spPr/>
      <dgm:t>
        <a:bodyPr/>
        <a:lstStyle/>
        <a:p>
          <a:r>
            <a:rPr lang="cs-CZ" dirty="0" smtClean="0"/>
            <a:t>Sociální pracovník</a:t>
          </a:r>
          <a:endParaRPr lang="cs-CZ" dirty="0"/>
        </a:p>
      </dgm:t>
    </dgm:pt>
    <dgm:pt modelId="{28AB434B-6C63-4382-8DEF-8F28DC394100}" type="parTrans" cxnId="{4F6B35B3-6E00-4F2D-92BA-656CB86F5182}">
      <dgm:prSet/>
      <dgm:spPr/>
      <dgm:t>
        <a:bodyPr/>
        <a:lstStyle/>
        <a:p>
          <a:endParaRPr lang="cs-CZ"/>
        </a:p>
      </dgm:t>
    </dgm:pt>
    <dgm:pt modelId="{64569C3C-7C73-4965-BF1C-1E1DE528E44F}" type="sibTrans" cxnId="{4F6B35B3-6E00-4F2D-92BA-656CB86F5182}">
      <dgm:prSet/>
      <dgm:spPr/>
      <dgm:t>
        <a:bodyPr/>
        <a:lstStyle/>
        <a:p>
          <a:endParaRPr lang="cs-CZ"/>
        </a:p>
      </dgm:t>
    </dgm:pt>
    <dgm:pt modelId="{17F1009A-A26D-4A79-BE76-CDD163C5E698}">
      <dgm:prSet phldrT="[Text]"/>
      <dgm:spPr/>
      <dgm:t>
        <a:bodyPr/>
        <a:lstStyle/>
        <a:p>
          <a:r>
            <a:rPr lang="cs-CZ" dirty="0" smtClean="0"/>
            <a:t>škola</a:t>
          </a:r>
          <a:endParaRPr lang="cs-CZ" dirty="0"/>
        </a:p>
      </dgm:t>
    </dgm:pt>
    <dgm:pt modelId="{65CA754B-55C8-4D3A-A6C8-C811E1CD163D}" type="parTrans" cxnId="{FAE7D842-769A-420D-8176-F4E3A3E0472F}">
      <dgm:prSet/>
      <dgm:spPr/>
      <dgm:t>
        <a:bodyPr/>
        <a:lstStyle/>
        <a:p>
          <a:endParaRPr lang="cs-CZ"/>
        </a:p>
      </dgm:t>
    </dgm:pt>
    <dgm:pt modelId="{61D23E46-90B1-4282-948B-A936EC82D919}" type="sibTrans" cxnId="{FAE7D842-769A-420D-8176-F4E3A3E0472F}">
      <dgm:prSet/>
      <dgm:spPr/>
      <dgm:t>
        <a:bodyPr/>
        <a:lstStyle/>
        <a:p>
          <a:endParaRPr lang="cs-CZ"/>
        </a:p>
      </dgm:t>
    </dgm:pt>
    <dgm:pt modelId="{E1128E70-3C35-4DBE-B00C-C6883004D11C}">
      <dgm:prSet phldrT="[Text]"/>
      <dgm:spPr/>
      <dgm:t>
        <a:bodyPr/>
        <a:lstStyle/>
        <a:p>
          <a:r>
            <a:rPr lang="cs-CZ" dirty="0" smtClean="0"/>
            <a:t>obec</a:t>
          </a:r>
          <a:endParaRPr lang="cs-CZ" dirty="0"/>
        </a:p>
      </dgm:t>
    </dgm:pt>
    <dgm:pt modelId="{CE570797-1C64-460E-BEE1-93865950315B}" type="parTrans" cxnId="{168E0297-7957-4911-8797-397BE3FCDF08}">
      <dgm:prSet/>
      <dgm:spPr/>
      <dgm:t>
        <a:bodyPr/>
        <a:lstStyle/>
        <a:p>
          <a:endParaRPr lang="cs-CZ"/>
        </a:p>
      </dgm:t>
    </dgm:pt>
    <dgm:pt modelId="{0258DCF2-DCC8-40FA-BBE9-D08FE6BD8FEE}" type="sibTrans" cxnId="{168E0297-7957-4911-8797-397BE3FCDF08}">
      <dgm:prSet/>
      <dgm:spPr/>
      <dgm:t>
        <a:bodyPr/>
        <a:lstStyle/>
        <a:p>
          <a:endParaRPr lang="cs-CZ"/>
        </a:p>
      </dgm:t>
    </dgm:pt>
    <dgm:pt modelId="{1AD970D7-9690-4AE2-8CA6-BDFE64F9B5C6}">
      <dgm:prSet phldrT="[Text]"/>
      <dgm:spPr/>
      <dgm:t>
        <a:bodyPr/>
        <a:lstStyle/>
        <a:p>
          <a:r>
            <a:rPr lang="cs-CZ" dirty="0" smtClean="0"/>
            <a:t>rodina</a:t>
          </a:r>
          <a:endParaRPr lang="cs-CZ" dirty="0"/>
        </a:p>
      </dgm:t>
    </dgm:pt>
    <dgm:pt modelId="{C6A9F502-ECDA-45A9-A4D4-AE86C70932E1}" type="parTrans" cxnId="{B0AA2BBB-AD55-4BC2-853A-EED03BB0A8C3}">
      <dgm:prSet/>
      <dgm:spPr/>
      <dgm:t>
        <a:bodyPr/>
        <a:lstStyle/>
        <a:p>
          <a:endParaRPr lang="cs-CZ"/>
        </a:p>
      </dgm:t>
    </dgm:pt>
    <dgm:pt modelId="{B2E7F38E-AF7D-45E4-BF8A-CC5207202B81}" type="sibTrans" cxnId="{B0AA2BBB-AD55-4BC2-853A-EED03BB0A8C3}">
      <dgm:prSet/>
      <dgm:spPr/>
      <dgm:t>
        <a:bodyPr/>
        <a:lstStyle/>
        <a:p>
          <a:endParaRPr lang="cs-CZ"/>
        </a:p>
      </dgm:t>
    </dgm:pt>
    <dgm:pt modelId="{7596E9DF-BE56-481D-9050-A2536E64433A}" type="pres">
      <dgm:prSet presAssocID="{967BCB2B-54D1-4CEE-B263-6CFE5AC14A13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cs-CZ"/>
        </a:p>
      </dgm:t>
    </dgm:pt>
    <dgm:pt modelId="{0E9B5BD9-1151-4142-94CE-CACD35492005}" type="pres">
      <dgm:prSet presAssocID="{344ADBC6-8F7C-42EF-A8FB-85EA7364862B}" presName="singleCycle" presStyleCnt="0"/>
      <dgm:spPr/>
    </dgm:pt>
    <dgm:pt modelId="{2276C6C7-D602-4873-ADEB-6B75FA21AFEC}" type="pres">
      <dgm:prSet presAssocID="{344ADBC6-8F7C-42EF-A8FB-85EA7364862B}" presName="singleCenter" presStyleLbl="node1" presStyleIdx="0" presStyleCnt="4">
        <dgm:presLayoutVars>
          <dgm:chMax val="7"/>
          <dgm:chPref val="7"/>
        </dgm:presLayoutVars>
      </dgm:prSet>
      <dgm:spPr/>
      <dgm:t>
        <a:bodyPr/>
        <a:lstStyle/>
        <a:p>
          <a:endParaRPr lang="cs-CZ"/>
        </a:p>
      </dgm:t>
    </dgm:pt>
    <dgm:pt modelId="{F01564F8-80FA-4FD9-AEEF-EE4CD1A2025C}" type="pres">
      <dgm:prSet presAssocID="{65CA754B-55C8-4D3A-A6C8-C811E1CD163D}" presName="Name56" presStyleLbl="parChTrans1D2" presStyleIdx="0" presStyleCnt="3"/>
      <dgm:spPr/>
      <dgm:t>
        <a:bodyPr/>
        <a:lstStyle/>
        <a:p>
          <a:endParaRPr lang="cs-CZ"/>
        </a:p>
      </dgm:t>
    </dgm:pt>
    <dgm:pt modelId="{7606C5EA-2C7A-4CDD-9D21-0A1793E9BC8E}" type="pres">
      <dgm:prSet presAssocID="{17F1009A-A26D-4A79-BE76-CDD163C5E698}" presName="text0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E01EB31-B1AF-4D24-BCC6-CE45DE2CA35E}" type="pres">
      <dgm:prSet presAssocID="{CE570797-1C64-460E-BEE1-93865950315B}" presName="Name56" presStyleLbl="parChTrans1D2" presStyleIdx="1" presStyleCnt="3"/>
      <dgm:spPr/>
      <dgm:t>
        <a:bodyPr/>
        <a:lstStyle/>
        <a:p>
          <a:endParaRPr lang="cs-CZ"/>
        </a:p>
      </dgm:t>
    </dgm:pt>
    <dgm:pt modelId="{D032EB22-34EE-49F7-9300-C743F56E01A1}" type="pres">
      <dgm:prSet presAssocID="{E1128E70-3C35-4DBE-B00C-C6883004D11C}" presName="text0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2C93F29-C4FD-45D1-AFD1-1FB7C4353BC1}" type="pres">
      <dgm:prSet presAssocID="{C6A9F502-ECDA-45A9-A4D4-AE86C70932E1}" presName="Name56" presStyleLbl="parChTrans1D2" presStyleIdx="2" presStyleCnt="3"/>
      <dgm:spPr/>
      <dgm:t>
        <a:bodyPr/>
        <a:lstStyle/>
        <a:p>
          <a:endParaRPr lang="cs-CZ"/>
        </a:p>
      </dgm:t>
    </dgm:pt>
    <dgm:pt modelId="{C2D017E9-058D-41E3-ADA2-E15266B840BA}" type="pres">
      <dgm:prSet presAssocID="{1AD970D7-9690-4AE2-8CA6-BDFE64F9B5C6}" presName="text0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913B7CB8-7D74-4EA6-8E6E-F9B21A6173F1}" type="presOf" srcId="{344ADBC6-8F7C-42EF-A8FB-85EA7364862B}" destId="{2276C6C7-D602-4873-ADEB-6B75FA21AFEC}" srcOrd="0" destOrd="0" presId="urn:microsoft.com/office/officeart/2008/layout/RadialCluster"/>
    <dgm:cxn modelId="{7170F55B-6CA5-497F-BE9C-B1E4EF3A24CB}" type="presOf" srcId="{967BCB2B-54D1-4CEE-B263-6CFE5AC14A13}" destId="{7596E9DF-BE56-481D-9050-A2536E64433A}" srcOrd="0" destOrd="0" presId="urn:microsoft.com/office/officeart/2008/layout/RadialCluster"/>
    <dgm:cxn modelId="{4BAD575F-D49F-4C76-ADE9-79AA206337A7}" type="presOf" srcId="{65CA754B-55C8-4D3A-A6C8-C811E1CD163D}" destId="{F01564F8-80FA-4FD9-AEEF-EE4CD1A2025C}" srcOrd="0" destOrd="0" presId="urn:microsoft.com/office/officeart/2008/layout/RadialCluster"/>
    <dgm:cxn modelId="{F66AB6CA-3750-4C0B-BD8F-2B4C7DE6BA51}" type="presOf" srcId="{1AD970D7-9690-4AE2-8CA6-BDFE64F9B5C6}" destId="{C2D017E9-058D-41E3-ADA2-E15266B840BA}" srcOrd="0" destOrd="0" presId="urn:microsoft.com/office/officeart/2008/layout/RadialCluster"/>
    <dgm:cxn modelId="{B0AA2BBB-AD55-4BC2-853A-EED03BB0A8C3}" srcId="{344ADBC6-8F7C-42EF-A8FB-85EA7364862B}" destId="{1AD970D7-9690-4AE2-8CA6-BDFE64F9B5C6}" srcOrd="2" destOrd="0" parTransId="{C6A9F502-ECDA-45A9-A4D4-AE86C70932E1}" sibTransId="{B2E7F38E-AF7D-45E4-BF8A-CC5207202B81}"/>
    <dgm:cxn modelId="{FAE7D842-769A-420D-8176-F4E3A3E0472F}" srcId="{344ADBC6-8F7C-42EF-A8FB-85EA7364862B}" destId="{17F1009A-A26D-4A79-BE76-CDD163C5E698}" srcOrd="0" destOrd="0" parTransId="{65CA754B-55C8-4D3A-A6C8-C811E1CD163D}" sibTransId="{61D23E46-90B1-4282-948B-A936EC82D919}"/>
    <dgm:cxn modelId="{E7585D1A-1901-423F-8557-915E3295DE7F}" type="presOf" srcId="{CE570797-1C64-460E-BEE1-93865950315B}" destId="{8E01EB31-B1AF-4D24-BCC6-CE45DE2CA35E}" srcOrd="0" destOrd="0" presId="urn:microsoft.com/office/officeart/2008/layout/RadialCluster"/>
    <dgm:cxn modelId="{168E0297-7957-4911-8797-397BE3FCDF08}" srcId="{344ADBC6-8F7C-42EF-A8FB-85EA7364862B}" destId="{E1128E70-3C35-4DBE-B00C-C6883004D11C}" srcOrd="1" destOrd="0" parTransId="{CE570797-1C64-460E-BEE1-93865950315B}" sibTransId="{0258DCF2-DCC8-40FA-BBE9-D08FE6BD8FEE}"/>
    <dgm:cxn modelId="{DBA4AF0A-34B6-4CB9-B5C2-1F0EC4B9CBEA}" type="presOf" srcId="{C6A9F502-ECDA-45A9-A4D4-AE86C70932E1}" destId="{72C93F29-C4FD-45D1-AFD1-1FB7C4353BC1}" srcOrd="0" destOrd="0" presId="urn:microsoft.com/office/officeart/2008/layout/RadialCluster"/>
    <dgm:cxn modelId="{77818E69-9C49-4FF2-B6F6-358B1CECE6B9}" type="presOf" srcId="{E1128E70-3C35-4DBE-B00C-C6883004D11C}" destId="{D032EB22-34EE-49F7-9300-C743F56E01A1}" srcOrd="0" destOrd="0" presId="urn:microsoft.com/office/officeart/2008/layout/RadialCluster"/>
    <dgm:cxn modelId="{4F6B35B3-6E00-4F2D-92BA-656CB86F5182}" srcId="{967BCB2B-54D1-4CEE-B263-6CFE5AC14A13}" destId="{344ADBC6-8F7C-42EF-A8FB-85EA7364862B}" srcOrd="0" destOrd="0" parTransId="{28AB434B-6C63-4382-8DEF-8F28DC394100}" sibTransId="{64569C3C-7C73-4965-BF1C-1E1DE528E44F}"/>
    <dgm:cxn modelId="{788F6A7E-BC00-47B9-9B1B-B025CC3153FB}" type="presOf" srcId="{17F1009A-A26D-4A79-BE76-CDD163C5E698}" destId="{7606C5EA-2C7A-4CDD-9D21-0A1793E9BC8E}" srcOrd="0" destOrd="0" presId="urn:microsoft.com/office/officeart/2008/layout/RadialCluster"/>
    <dgm:cxn modelId="{CBCE3468-D278-4D1F-8A99-DBCDD4274F85}" type="presParOf" srcId="{7596E9DF-BE56-481D-9050-A2536E64433A}" destId="{0E9B5BD9-1151-4142-94CE-CACD35492005}" srcOrd="0" destOrd="0" presId="urn:microsoft.com/office/officeart/2008/layout/RadialCluster"/>
    <dgm:cxn modelId="{309795E7-0E87-467F-81A1-3B0C5C3DEA42}" type="presParOf" srcId="{0E9B5BD9-1151-4142-94CE-CACD35492005}" destId="{2276C6C7-D602-4873-ADEB-6B75FA21AFEC}" srcOrd="0" destOrd="0" presId="urn:microsoft.com/office/officeart/2008/layout/RadialCluster"/>
    <dgm:cxn modelId="{903AF639-0277-406A-BE7F-2B94D5C9591B}" type="presParOf" srcId="{0E9B5BD9-1151-4142-94CE-CACD35492005}" destId="{F01564F8-80FA-4FD9-AEEF-EE4CD1A2025C}" srcOrd="1" destOrd="0" presId="urn:microsoft.com/office/officeart/2008/layout/RadialCluster"/>
    <dgm:cxn modelId="{4375F514-129C-409F-82E4-70E6671C4BEC}" type="presParOf" srcId="{0E9B5BD9-1151-4142-94CE-CACD35492005}" destId="{7606C5EA-2C7A-4CDD-9D21-0A1793E9BC8E}" srcOrd="2" destOrd="0" presId="urn:microsoft.com/office/officeart/2008/layout/RadialCluster"/>
    <dgm:cxn modelId="{E40D0311-CBBB-43FA-BE5C-B47B6F0B9482}" type="presParOf" srcId="{0E9B5BD9-1151-4142-94CE-CACD35492005}" destId="{8E01EB31-B1AF-4D24-BCC6-CE45DE2CA35E}" srcOrd="3" destOrd="0" presId="urn:microsoft.com/office/officeart/2008/layout/RadialCluster"/>
    <dgm:cxn modelId="{9F3742B3-0D2E-4EE0-812F-FB67B4CCFD01}" type="presParOf" srcId="{0E9B5BD9-1151-4142-94CE-CACD35492005}" destId="{D032EB22-34EE-49F7-9300-C743F56E01A1}" srcOrd="4" destOrd="0" presId="urn:microsoft.com/office/officeart/2008/layout/RadialCluster"/>
    <dgm:cxn modelId="{909C12FE-FA9A-4368-A906-C1031AB52AA3}" type="presParOf" srcId="{0E9B5BD9-1151-4142-94CE-CACD35492005}" destId="{72C93F29-C4FD-45D1-AFD1-1FB7C4353BC1}" srcOrd="5" destOrd="0" presId="urn:microsoft.com/office/officeart/2008/layout/RadialCluster"/>
    <dgm:cxn modelId="{A4BA9F20-3C3F-4CE2-BC44-6D2B4C38AF5A}" type="presParOf" srcId="{0E9B5BD9-1151-4142-94CE-CACD35492005}" destId="{C2D017E9-058D-41E3-ADA2-E15266B840BA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76C6C7-D602-4873-ADEB-6B75FA21AFEC}">
      <dsp:nvSpPr>
        <dsp:cNvPr id="0" name=""/>
        <dsp:cNvSpPr/>
      </dsp:nvSpPr>
      <dsp:spPr>
        <a:xfrm>
          <a:off x="3195002" y="1813902"/>
          <a:ext cx="1169670" cy="1169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Sociální pracovník</a:t>
          </a:r>
          <a:endParaRPr lang="cs-CZ" sz="1900" kern="1200" dirty="0"/>
        </a:p>
      </dsp:txBody>
      <dsp:txXfrm>
        <a:off x="3252101" y="1871001"/>
        <a:ext cx="1055472" cy="1055472"/>
      </dsp:txXfrm>
    </dsp:sp>
    <dsp:sp modelId="{F01564F8-80FA-4FD9-AEEF-EE4CD1A2025C}">
      <dsp:nvSpPr>
        <dsp:cNvPr id="0" name=""/>
        <dsp:cNvSpPr/>
      </dsp:nvSpPr>
      <dsp:spPr>
        <a:xfrm rot="16200000">
          <a:off x="3369600" y="1403664"/>
          <a:ext cx="82047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2047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06C5EA-2C7A-4CDD-9D21-0A1793E9BC8E}">
      <dsp:nvSpPr>
        <dsp:cNvPr id="0" name=""/>
        <dsp:cNvSpPr/>
      </dsp:nvSpPr>
      <dsp:spPr>
        <a:xfrm>
          <a:off x="3387998" y="209748"/>
          <a:ext cx="783678" cy="783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/>
            <a:t>škola</a:t>
          </a:r>
          <a:endParaRPr lang="cs-CZ" sz="2200" kern="1200" dirty="0"/>
        </a:p>
      </dsp:txBody>
      <dsp:txXfrm>
        <a:off x="3426254" y="248004"/>
        <a:ext cx="707166" cy="707166"/>
      </dsp:txXfrm>
    </dsp:sp>
    <dsp:sp modelId="{8E01EB31-B1AF-4D24-BCC6-CE45DE2CA35E}">
      <dsp:nvSpPr>
        <dsp:cNvPr id="0" name=""/>
        <dsp:cNvSpPr/>
      </dsp:nvSpPr>
      <dsp:spPr>
        <a:xfrm rot="1800000">
          <a:off x="4319832" y="2903737"/>
          <a:ext cx="66938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69382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32EB22-34EE-49F7-9300-C743F56E01A1}">
      <dsp:nvSpPr>
        <dsp:cNvPr id="0" name=""/>
        <dsp:cNvSpPr/>
      </dsp:nvSpPr>
      <dsp:spPr>
        <a:xfrm>
          <a:off x="4944374" y="2905472"/>
          <a:ext cx="783678" cy="783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obec</a:t>
          </a:r>
          <a:endParaRPr lang="cs-CZ" sz="2300" kern="1200" dirty="0"/>
        </a:p>
      </dsp:txBody>
      <dsp:txXfrm>
        <a:off x="4982630" y="2943728"/>
        <a:ext cx="707166" cy="707166"/>
      </dsp:txXfrm>
    </dsp:sp>
    <dsp:sp modelId="{72C93F29-C4FD-45D1-AFD1-1FB7C4353BC1}">
      <dsp:nvSpPr>
        <dsp:cNvPr id="0" name=""/>
        <dsp:cNvSpPr/>
      </dsp:nvSpPr>
      <dsp:spPr>
        <a:xfrm rot="9000000">
          <a:off x="2570459" y="2903737"/>
          <a:ext cx="66938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69382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D017E9-058D-41E3-ADA2-E15266B840BA}">
      <dsp:nvSpPr>
        <dsp:cNvPr id="0" name=""/>
        <dsp:cNvSpPr/>
      </dsp:nvSpPr>
      <dsp:spPr>
        <a:xfrm>
          <a:off x="1831621" y="2905472"/>
          <a:ext cx="783678" cy="783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rodina</a:t>
          </a:r>
          <a:endParaRPr lang="cs-CZ" sz="1800" kern="1200" dirty="0"/>
        </a:p>
      </dsp:txBody>
      <dsp:txXfrm>
        <a:off x="1869877" y="2943728"/>
        <a:ext cx="707166" cy="7071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C1901-92BB-4FDD-BA03-8B5D36861ACA}" type="datetimeFigureOut">
              <a:rPr lang="cs-CZ" smtClean="0"/>
              <a:pPr/>
              <a:t>24.05.2022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1143000"/>
            <a:ext cx="40608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EE4EC-FC1D-4A5C-A5BA-DA124659C1D1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6403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pPr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87231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0000" y="6450675"/>
            <a:ext cx="6840000" cy="216000"/>
          </a:xfrm>
        </p:spPr>
        <p:txBody>
          <a:bodyPr/>
          <a:lstStyle/>
          <a:p>
            <a:pPr algn="ctr"/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717" y="2907061"/>
            <a:ext cx="3070104" cy="102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570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1980001"/>
            <a:ext cx="7560000" cy="1612866"/>
          </a:xfrm>
        </p:spPr>
        <p:txBody>
          <a:bodyPr anchor="t">
            <a:normAutofit/>
          </a:bodyPr>
          <a:lstStyle>
            <a:lvl1pPr algn="l">
              <a:defRPr sz="2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3592866"/>
            <a:ext cx="7560000" cy="1552712"/>
          </a:xfrm>
        </p:spPr>
        <p:txBody>
          <a:bodyPr/>
          <a:lstStyle>
            <a:lvl1pPr marL="0" indent="0" algn="l">
              <a:buNone/>
              <a:defRPr sz="2362">
                <a:solidFill>
                  <a:schemeClr val="accent2"/>
                </a:solidFill>
              </a:defRPr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51721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4380949"/>
            <a:ext cx="7560000" cy="982528"/>
          </a:xfrm>
        </p:spPr>
        <p:txBody>
          <a:bodyPr anchor="t">
            <a:normAutofit/>
          </a:bodyPr>
          <a:lstStyle>
            <a:lvl1pPr algn="ctr">
              <a:defRPr sz="2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5363477"/>
            <a:ext cx="7560000" cy="945883"/>
          </a:xfrm>
        </p:spPr>
        <p:txBody>
          <a:bodyPr/>
          <a:lstStyle>
            <a:lvl1pPr marL="0" indent="0" algn="ctr">
              <a:buNone/>
              <a:defRPr sz="2362">
                <a:solidFill>
                  <a:schemeClr val="accent2"/>
                </a:solidFill>
              </a:defRPr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0000" y="6450675"/>
            <a:ext cx="6840000" cy="216000"/>
          </a:xfrm>
        </p:spPr>
        <p:txBody>
          <a:bodyPr/>
          <a:lstStyle/>
          <a:p>
            <a:pPr algn="ctr"/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503" y="1260000"/>
            <a:ext cx="1938532" cy="1844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240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75349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2462400"/>
            <a:ext cx="3622702" cy="38988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298" y="2462400"/>
            <a:ext cx="3622702" cy="38988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7238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7560000" cy="748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368800"/>
            <a:ext cx="3621600" cy="693376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0" y="3151650"/>
            <a:ext cx="3621600" cy="320955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00" y="2368800"/>
            <a:ext cx="3621600" cy="693376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00" y="3151650"/>
            <a:ext cx="3621600" cy="320955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1271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2472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2811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3004102" cy="748800"/>
          </a:xfrm>
        </p:spPr>
        <p:txBody>
          <a:bodyPr anchor="b">
            <a:normAutofit/>
          </a:bodyPr>
          <a:lstStyle>
            <a:lvl1pPr>
              <a:defRPr sz="2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1620000"/>
            <a:ext cx="4454024" cy="473328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968"/>
            </a:lvl6pPr>
            <a:lvl7pPr>
              <a:defRPr sz="1968"/>
            </a:lvl7pPr>
            <a:lvl8pPr>
              <a:defRPr sz="1968"/>
            </a:lvl8pPr>
            <a:lvl9pPr>
              <a:defRPr sz="1968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458274"/>
            <a:ext cx="3004102" cy="3902926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2885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7560000" cy="74808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460567"/>
            <a:ext cx="7560000" cy="38986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0000" y="6450675"/>
            <a:ext cx="7118902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63593" y="6450675"/>
            <a:ext cx="316407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3B6205-E093-439F-9685-8F7A4FC3F425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40000"/>
            <a:ext cx="2132050" cy="7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032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3" r:id="rId2"/>
    <p:sldLayoutId id="2147483685" r:id="rId3"/>
    <p:sldLayoutId id="2147483674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hf sldNum="0" hdr="0" dt="0"/>
  <p:txStyles>
    <p:titleStyle>
      <a:lvl1pPr algn="l" defTabSz="899952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66700" indent="-266700" algn="l" defTabSz="899952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−"/>
        <a:defRPr sz="20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39750" indent="-273050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8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6450" indent="-266700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6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071563" indent="-265113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46200" indent="-27463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474869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924846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374822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824798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1pPr>
      <a:lvl2pPr marL="449976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2pPr>
      <a:lvl3pPr marL="899952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349929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1799905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249881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699857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149834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59981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mailto:tatiana.matulayova@upol.cz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svsp.org/standardy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zylovydum.cz/socialne-pedagogicka-poradna-2/" TargetMode="External"/><Relationship Id="rId2" Type="http://schemas.openxmlformats.org/officeDocument/2006/relationships/hyperlink" Target="https://ovajih.ostrava.cz/cs/informacni-rozcestnik/evropske-projekty/socialni-sluzby/socialni-pracovnik-ve-skole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20000" y="3752977"/>
            <a:ext cx="7560000" cy="1810696"/>
          </a:xfrm>
        </p:spPr>
        <p:txBody>
          <a:bodyPr>
            <a:normAutofit/>
          </a:bodyPr>
          <a:lstStyle/>
          <a:p>
            <a:r>
              <a:rPr lang="cs-CZ" dirty="0" smtClean="0"/>
              <a:t>Role sociálního pracovníka ve škole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sz="2200" dirty="0" smtClean="0">
                <a:solidFill>
                  <a:schemeClr val="tx1"/>
                </a:solidFill>
              </a:rPr>
              <a:t>Tatiana Matulayová</a:t>
            </a:r>
            <a:endParaRPr lang="cs-CZ" sz="2200" dirty="0">
              <a:solidFill>
                <a:schemeClr val="tx1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Cyrilometodějská</a:t>
            </a:r>
            <a:r>
              <a:rPr lang="en-US" smtClean="0"/>
              <a:t> teologická fakulta, Univerzitní 22,  771 11 Olomouc </a:t>
            </a:r>
            <a:endParaRPr lang="cs-CZ" dirty="0"/>
          </a:p>
        </p:txBody>
      </p:sp>
      <p:pic>
        <p:nvPicPr>
          <p:cNvPr id="6" name="obrázek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053" y="1120970"/>
            <a:ext cx="2266950" cy="1042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7411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0000"/>
                </a:solidFill>
              </a:rPr>
              <a:t>Nevyužívání </a:t>
            </a:r>
            <a:r>
              <a:rPr lang="cs-CZ" dirty="0" smtClean="0"/>
              <a:t>podpůrných opatření pro práci se sociálně znevýhodněnými žáky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Školy se primárně obracejí na poradenská zařízení kvůli vzdělávacím či výchovným obtížím dětí.</a:t>
            </a:r>
          </a:p>
          <a:p>
            <a:r>
              <a:rPr lang="cs-CZ" dirty="0" smtClean="0"/>
              <a:t>Odlišné kulturní a životní podmínky jako důvod  - méně než 10%.</a:t>
            </a:r>
          </a:p>
          <a:p>
            <a:r>
              <a:rPr lang="cs-CZ" dirty="0" smtClean="0"/>
              <a:t>Komplikace: vysoká </a:t>
            </a:r>
            <a:r>
              <a:rPr lang="cs-CZ" dirty="0"/>
              <a:t>fluktuace žáků z vyloučených lokalit</a:t>
            </a:r>
            <a:r>
              <a:rPr lang="cs-CZ" dirty="0" smtClean="0"/>
              <a:t>.</a:t>
            </a:r>
          </a:p>
          <a:p>
            <a:r>
              <a:rPr lang="cs-CZ" dirty="0" smtClean="0"/>
              <a:t>Nejčastěji asistenti pedagoga a pedagogické intervence.</a:t>
            </a:r>
            <a:endParaRPr lang="en-US" dirty="0"/>
          </a:p>
          <a:p>
            <a:endParaRPr lang="cs-CZ" dirty="0" smtClean="0"/>
          </a:p>
          <a:p>
            <a:r>
              <a:rPr lang="cs-CZ" dirty="0" smtClean="0">
                <a:solidFill>
                  <a:srgbClr val="FF0000"/>
                </a:solidFill>
              </a:rPr>
              <a:t>Chybí preventivní práce u sociálně znevýhodněných žáků!</a:t>
            </a:r>
          </a:p>
          <a:p>
            <a:r>
              <a:rPr lang="cs-CZ" dirty="0" smtClean="0">
                <a:solidFill>
                  <a:srgbClr val="FF0000"/>
                </a:solidFill>
              </a:rPr>
              <a:t>Zajištění financování pro vzdělávání sociálně znevýhodněných žáků záleží na aktivitě ředitele školy, jejím sídle a přístupu zřizovatele.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532561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Proč </a:t>
            </a:r>
            <a:r>
              <a:rPr lang="cs-CZ" dirty="0" smtClean="0"/>
              <a:t>tedy patří </a:t>
            </a:r>
            <a:r>
              <a:rPr lang="cs-CZ" dirty="0" smtClean="0"/>
              <a:t>sociální pracovníci do škol?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20000" y="2368081"/>
            <a:ext cx="7560000" cy="3991156"/>
          </a:xfrm>
        </p:spPr>
        <p:txBody>
          <a:bodyPr/>
          <a:lstStyle/>
          <a:p>
            <a:pPr marL="0" indent="0">
              <a:buNone/>
            </a:pPr>
            <a:r>
              <a:rPr lang="cs-CZ" i="1" dirty="0"/>
              <a:t>jenom 200 ředitelů má zájem o školského sociálního pracovníka (Havlíková,2018</a:t>
            </a:r>
            <a:r>
              <a:rPr lang="cs-CZ" i="1" dirty="0" smtClean="0"/>
              <a:t>), ale</a:t>
            </a:r>
            <a:r>
              <a:rPr lang="cs-CZ" dirty="0" smtClean="0"/>
              <a:t> </a:t>
            </a:r>
            <a:r>
              <a:rPr lang="cs-CZ" dirty="0">
                <a:solidFill>
                  <a:srgbClr val="FF0000"/>
                </a:solidFill>
              </a:rPr>
              <a:t>rostoucí </a:t>
            </a:r>
            <a:r>
              <a:rPr lang="cs-CZ" dirty="0" smtClean="0">
                <a:solidFill>
                  <a:srgbClr val="FF0000"/>
                </a:solidFill>
              </a:rPr>
              <a:t>potřeba</a:t>
            </a:r>
          </a:p>
          <a:p>
            <a:pPr marL="0" indent="0">
              <a:buNone/>
            </a:pPr>
            <a:endParaRPr lang="cs-CZ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/>
              <a:t>spolupráce mezi školou a OSPOD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/>
              <a:t>spolupráce s dalšími odborníky a institucemi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/>
              <a:t>posílit socializační funkci školy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/>
              <a:t>prohlubující se sociální nerovnosti ve třídách</a:t>
            </a:r>
          </a:p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8707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Školská sociální práce v zahraničí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43 </a:t>
            </a:r>
            <a:r>
              <a:rPr lang="en-US" sz="2400" dirty="0" err="1"/>
              <a:t>zemí</a:t>
            </a:r>
            <a:r>
              <a:rPr lang="en-US" sz="2400" dirty="0"/>
              <a:t> </a:t>
            </a:r>
            <a:r>
              <a:rPr lang="en-US" sz="2400" dirty="0" err="1"/>
              <a:t>světa</a:t>
            </a:r>
            <a:r>
              <a:rPr lang="en-US" sz="2400" dirty="0"/>
              <a:t> (International Network for School Social Work, 2013)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err="1" smtClean="0"/>
              <a:t>Německo</a:t>
            </a:r>
            <a:r>
              <a:rPr lang="en-US" sz="2400" dirty="0"/>
              <a:t>, </a:t>
            </a:r>
            <a:r>
              <a:rPr lang="en-US" sz="2400" dirty="0" err="1"/>
              <a:t>Rakousko</a:t>
            </a:r>
            <a:r>
              <a:rPr lang="en-US" sz="2400" dirty="0"/>
              <a:t>, </a:t>
            </a:r>
            <a:r>
              <a:rPr lang="en-US" sz="2400" dirty="0" err="1"/>
              <a:t>Maďarsko</a:t>
            </a:r>
            <a:r>
              <a:rPr lang="en-US" sz="2400" dirty="0"/>
              <a:t>, </a:t>
            </a:r>
            <a:r>
              <a:rPr lang="en-US" sz="2400" dirty="0" err="1" smtClean="0"/>
              <a:t>Polsko</a:t>
            </a:r>
            <a:r>
              <a:rPr lang="cs-CZ" sz="2400" dirty="0" smtClean="0"/>
              <a:t>, </a:t>
            </a:r>
            <a:r>
              <a:rPr lang="en-US" sz="2400" dirty="0" err="1" smtClean="0"/>
              <a:t>Austrálie</a:t>
            </a:r>
            <a:r>
              <a:rPr lang="en-US" sz="2400" dirty="0"/>
              <a:t>, </a:t>
            </a:r>
            <a:r>
              <a:rPr lang="en-US" sz="2400" dirty="0" err="1"/>
              <a:t>Kanada</a:t>
            </a:r>
            <a:r>
              <a:rPr lang="en-US" sz="2400" dirty="0"/>
              <a:t>, </a:t>
            </a:r>
            <a:r>
              <a:rPr lang="en-US" sz="2400" dirty="0" err="1"/>
              <a:t>Finsko</a:t>
            </a:r>
            <a:r>
              <a:rPr lang="en-US" sz="2400" dirty="0"/>
              <a:t>, </a:t>
            </a:r>
            <a:r>
              <a:rPr lang="en-US" sz="2400" dirty="0" err="1"/>
              <a:t>Japonsko</a:t>
            </a:r>
            <a:r>
              <a:rPr lang="en-US" sz="2400" dirty="0"/>
              <a:t>, Korea, </a:t>
            </a:r>
            <a:r>
              <a:rPr lang="en-US" sz="2400" dirty="0" err="1"/>
              <a:t>Švédsko</a:t>
            </a:r>
            <a:r>
              <a:rPr lang="en-US" sz="2400" dirty="0"/>
              <a:t>, </a:t>
            </a:r>
            <a:r>
              <a:rPr lang="en-US" sz="2400" dirty="0" err="1"/>
              <a:t>Dánsko</a:t>
            </a:r>
            <a:r>
              <a:rPr lang="en-US" sz="2400" dirty="0"/>
              <a:t>, </a:t>
            </a:r>
            <a:r>
              <a:rPr lang="en-US" sz="2400" dirty="0" smtClean="0"/>
              <a:t>Francie</a:t>
            </a:r>
            <a:r>
              <a:rPr lang="en-US" sz="2400" dirty="0"/>
              <a:t>, Island, </a:t>
            </a:r>
            <a:r>
              <a:rPr lang="en-US" sz="2400" dirty="0" err="1"/>
              <a:t>Lotyšsko</a:t>
            </a:r>
            <a:r>
              <a:rPr lang="en-US" sz="2400" dirty="0"/>
              <a:t>, </a:t>
            </a:r>
            <a:r>
              <a:rPr lang="en-US" sz="2400" dirty="0" err="1"/>
              <a:t>Lichtenštejnsko</a:t>
            </a:r>
            <a:r>
              <a:rPr lang="en-US" sz="2400" dirty="0"/>
              <a:t>, </a:t>
            </a:r>
            <a:r>
              <a:rPr lang="en-US" sz="2400" dirty="0" err="1"/>
              <a:t>Litva</a:t>
            </a:r>
            <a:r>
              <a:rPr lang="en-US" sz="2400" dirty="0"/>
              <a:t>, </a:t>
            </a:r>
            <a:r>
              <a:rPr lang="en-US" sz="2400" dirty="0" err="1"/>
              <a:t>Lucembursko</a:t>
            </a:r>
            <a:r>
              <a:rPr lang="en-US" sz="2400" dirty="0"/>
              <a:t>, </a:t>
            </a:r>
            <a:r>
              <a:rPr lang="en-US" sz="2400" dirty="0" smtClean="0"/>
              <a:t>Malta</a:t>
            </a:r>
            <a:r>
              <a:rPr lang="en-US" sz="2400" dirty="0"/>
              <a:t>, </a:t>
            </a:r>
            <a:r>
              <a:rPr lang="en-US" sz="2400" dirty="0" err="1"/>
              <a:t>Nizozemí</a:t>
            </a:r>
            <a:r>
              <a:rPr lang="en-US" sz="2400" dirty="0"/>
              <a:t>, </a:t>
            </a:r>
            <a:r>
              <a:rPr lang="en-US" sz="2400" dirty="0" err="1"/>
              <a:t>Nový</a:t>
            </a:r>
            <a:r>
              <a:rPr lang="en-US" sz="2400" dirty="0"/>
              <a:t> </a:t>
            </a:r>
            <a:r>
              <a:rPr lang="en-US" sz="2400" dirty="0" err="1"/>
              <a:t>Zéland</a:t>
            </a:r>
            <a:r>
              <a:rPr lang="en-US" sz="2400" dirty="0"/>
              <a:t>, </a:t>
            </a:r>
            <a:r>
              <a:rPr lang="en-US" sz="2400" dirty="0" err="1"/>
              <a:t>Norsko</a:t>
            </a:r>
            <a:r>
              <a:rPr lang="en-US" sz="2400" dirty="0"/>
              <a:t>, </a:t>
            </a:r>
            <a:r>
              <a:rPr lang="en-US" sz="2400" dirty="0" err="1"/>
              <a:t>Švýcarsko</a:t>
            </a:r>
            <a:r>
              <a:rPr lang="en-US" sz="2400" dirty="0"/>
              <a:t> , Vietnam….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USA </a:t>
            </a:r>
            <a:r>
              <a:rPr lang="en-US" sz="2400" dirty="0"/>
              <a:t>27 200 </a:t>
            </a:r>
            <a:r>
              <a:rPr lang="en-US" sz="2400" dirty="0" err="1"/>
              <a:t>školních</a:t>
            </a:r>
            <a:r>
              <a:rPr lang="en-US" sz="2400" dirty="0"/>
              <a:t> </a:t>
            </a:r>
            <a:r>
              <a:rPr lang="en-US" sz="2400" dirty="0" err="1"/>
              <a:t>sociálních</a:t>
            </a:r>
            <a:r>
              <a:rPr lang="en-US" sz="2400" dirty="0"/>
              <a:t> </a:t>
            </a:r>
            <a:r>
              <a:rPr lang="en-US" sz="2400" dirty="0" err="1"/>
              <a:t>pracovníků</a:t>
            </a:r>
            <a:r>
              <a:rPr lang="en-US" sz="2400" dirty="0"/>
              <a:t> - 41% </a:t>
            </a:r>
            <a:r>
              <a:rPr lang="en-US" sz="2400" dirty="0" err="1"/>
              <a:t>státních</a:t>
            </a:r>
            <a:r>
              <a:rPr lang="en-US" sz="2400" dirty="0"/>
              <a:t> </a:t>
            </a:r>
            <a:r>
              <a:rPr lang="en-US" sz="2400" dirty="0" err="1" smtClean="0"/>
              <a:t>základních</a:t>
            </a:r>
            <a:r>
              <a:rPr lang="cs-CZ" sz="2400" dirty="0" smtClean="0"/>
              <a:t> </a:t>
            </a:r>
            <a:r>
              <a:rPr lang="en-US" sz="2400" dirty="0" err="1" smtClean="0"/>
              <a:t>škol</a:t>
            </a:r>
            <a:r>
              <a:rPr lang="en-US" sz="2400" dirty="0" smtClean="0"/>
              <a:t> </a:t>
            </a:r>
            <a:r>
              <a:rPr lang="en-US" sz="2400" dirty="0"/>
              <a:t>(Raines 2013)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93228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Situace na Slovensku: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Zákon č. 138/2019 </a:t>
            </a:r>
            <a:r>
              <a:rPr lang="cs-CZ" dirty="0" err="1" smtClean="0"/>
              <a:t>Z.z</a:t>
            </a:r>
            <a:r>
              <a:rPr lang="cs-CZ" dirty="0" smtClean="0"/>
              <a:t>. o pedagogických </a:t>
            </a:r>
            <a:r>
              <a:rPr lang="cs-CZ" dirty="0" err="1" smtClean="0"/>
              <a:t>zamestnancoch</a:t>
            </a:r>
            <a:r>
              <a:rPr lang="cs-CZ" dirty="0" smtClean="0"/>
              <a:t> a odborných </a:t>
            </a:r>
            <a:r>
              <a:rPr lang="cs-CZ" dirty="0" err="1" smtClean="0"/>
              <a:t>zamestancoch</a:t>
            </a:r>
            <a:endParaRPr lang="cs-CZ" dirty="0" smtClean="0"/>
          </a:p>
          <a:p>
            <a:r>
              <a:rPr lang="cs-CZ" dirty="0" smtClean="0"/>
              <a:t>§ 23 sociálny pedagog – kategorie odborných zaměstnanců</a:t>
            </a:r>
          </a:p>
          <a:p>
            <a:r>
              <a:rPr lang="cs-CZ" dirty="0" smtClean="0"/>
              <a:t>§ 27 činnosti: preventivní, poradenství žákům, rodičům a zaměstnancům, sociálně-pedagogická diagnostika prostředí a vztahů, osvětová činnost a další činnosti v sociálně-výchovné oblasti</a:t>
            </a:r>
          </a:p>
          <a:p>
            <a:r>
              <a:rPr lang="cs-CZ" dirty="0" smtClean="0"/>
              <a:t>Pokyn ministra č. 38/2017 – profesní standardy – příloha 19 definuje kompetenční profil a kariérní stupně. </a:t>
            </a:r>
          </a:p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2247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Nejde o univerzální nebo jediný způsob!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20000" y="2199737"/>
            <a:ext cx="7560000" cy="4159500"/>
          </a:xfrm>
        </p:spPr>
        <p:txBody>
          <a:bodyPr/>
          <a:lstStyle/>
          <a:p>
            <a:pPr marL="0" indent="0">
              <a:buNone/>
            </a:pPr>
            <a:r>
              <a:rPr lang="cs-CZ" b="1" dirty="0" smtClean="0"/>
              <a:t>Faktory: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 </a:t>
            </a:r>
            <a:r>
              <a:rPr lang="cs-CZ" dirty="0" smtClean="0"/>
              <a:t>společenské – nízké povědomí o sociální práci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 </a:t>
            </a:r>
            <a:r>
              <a:rPr lang="cs-CZ" dirty="0" smtClean="0"/>
              <a:t>systémové – resortismus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 </a:t>
            </a:r>
            <a:r>
              <a:rPr lang="cs-CZ" dirty="0" smtClean="0"/>
              <a:t>chybějící legislativa – nedořešené postavení sociálních  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pedagogů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 </a:t>
            </a:r>
            <a:r>
              <a:rPr lang="cs-CZ" dirty="0" smtClean="0"/>
              <a:t>finance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 chybí systematické vzdělávání sociálních pracovníků/metodika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 </a:t>
            </a:r>
            <a:r>
              <a:rPr lang="cs-CZ" dirty="0" smtClean="0"/>
              <a:t>velikost a zaměření školy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 </a:t>
            </a:r>
            <a:r>
              <a:rPr lang="cs-CZ" dirty="0" smtClean="0"/>
              <a:t>kraj, ve kterém škola působí – sociální vyloučení</a:t>
            </a:r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062610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800" dirty="0"/>
              <a:t>Co dělají sociální pracovníci/sociální </a:t>
            </a:r>
            <a:r>
              <a:rPr lang="cs-CZ" sz="2800" dirty="0" smtClean="0"/>
              <a:t>pedagogové v českých základních školách?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/>
              <a:t>Poradenství rodičům týkající se výchovy a vzdělávání dítěte. </a:t>
            </a:r>
          </a:p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/>
              <a:t>Poradenství a vedení dítěte v náročných situacích. </a:t>
            </a:r>
          </a:p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/>
              <a:t>Sociálně-právní poradenství rodičům, případně starším dětem. </a:t>
            </a:r>
          </a:p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/>
              <a:t>Poskytování poradenství ve věcech podmínek života rodiny. </a:t>
            </a:r>
          </a:p>
          <a:p>
            <a:pPr lv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/>
              <a:t>Podpora rodičů při jednání s jinými organizacemi.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/>
              <a:t>Podpora rodičovských dovedností.</a:t>
            </a:r>
          </a:p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27284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800" dirty="0"/>
              <a:t>Co dělají sociální pracovníci/sociální pedagogové?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dirty="0"/>
              <a:t>Účast na výchovné komisi ve škole </a:t>
            </a:r>
          </a:p>
          <a:p>
            <a:pPr lvl="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dirty="0"/>
              <a:t>Účast na případových konferencích</a:t>
            </a:r>
          </a:p>
          <a:p>
            <a:pPr lvl="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dirty="0"/>
              <a:t>Spolupráce s dalšími institucemi: sociální služby, OSPOD, Policie ČR</a:t>
            </a:r>
            <a:r>
              <a:rPr lang="cs-CZ" dirty="0" smtClean="0"/>
              <a:t>…</a:t>
            </a:r>
          </a:p>
          <a:p>
            <a:pPr lvl="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dirty="0"/>
              <a:t>Zprostředkování doučování a pomoci s přípravou do školy </a:t>
            </a:r>
          </a:p>
          <a:p>
            <a:pPr lvl="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dirty="0"/>
              <a:t>Příprava a realizace adaptačních kurzů pro žáky</a:t>
            </a:r>
          </a:p>
          <a:p>
            <a:pPr lvl="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dirty="0"/>
              <a:t>Podílení se na vzdělávacích aktivitách v běžné výuce (třídnické hodiny, projektové dny aj.)</a:t>
            </a:r>
          </a:p>
          <a:p>
            <a:pPr lvl="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cs-CZ" dirty="0" smtClean="0"/>
          </a:p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462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Modely školské sociální práce, vhodné pro ČR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20000" y="2173857"/>
            <a:ext cx="7560000" cy="418538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klinický model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komunitní model – komunitní škola</a:t>
            </a:r>
          </a:p>
          <a:p>
            <a:pPr marL="0" indent="0">
              <a:buNone/>
            </a:pPr>
            <a:endParaRPr lang="cs-CZ" b="1" dirty="0" smtClean="0"/>
          </a:p>
          <a:p>
            <a:pPr marL="0" indent="0">
              <a:buNone/>
            </a:pPr>
            <a:r>
              <a:rPr lang="cs-CZ" b="1" dirty="0" smtClean="0"/>
              <a:t>Školský sociální </a:t>
            </a:r>
            <a:r>
              <a:rPr lang="cs-CZ" b="1" dirty="0"/>
              <a:t>pracovník: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zaměstnanec školy – školní poradenské pracoviště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zaměstnanec školského poradenského pracoviště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zaměstnanec odboru sociálně-právní ochrany nebo odboru školství</a:t>
            </a:r>
          </a:p>
          <a:p>
            <a:pPr marL="0" indent="0">
              <a:buNone/>
            </a:pPr>
            <a:r>
              <a:rPr lang="cs-CZ" b="1" dirty="0" smtClean="0"/>
              <a:t>                                        nebo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b="1" dirty="0" smtClean="0"/>
              <a:t>SPOLUPRÁCE </a:t>
            </a:r>
            <a:r>
              <a:rPr lang="cs-CZ" dirty="0" smtClean="0"/>
              <a:t>se </a:t>
            </a:r>
            <a:r>
              <a:rPr lang="cs-CZ" dirty="0" smtClean="0">
                <a:solidFill>
                  <a:srgbClr val="FF0000"/>
                </a:solidFill>
              </a:rPr>
              <a:t>sociálními službami </a:t>
            </a:r>
            <a:r>
              <a:rPr lang="cs-CZ" dirty="0" smtClean="0"/>
              <a:t>a OSPOD</a:t>
            </a:r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453766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 Model školské sociální práce – komunitní škola</a:t>
            </a:r>
            <a:br>
              <a:rPr lang="cs-CZ" dirty="0" smtClean="0"/>
            </a:br>
            <a:r>
              <a:rPr lang="cs-CZ" dirty="0"/>
              <a:t> </a:t>
            </a:r>
            <a:r>
              <a:rPr lang="cs-CZ" dirty="0" smtClean="0"/>
              <a:t>Sociální pracovník jako most</a:t>
            </a:r>
            <a:endParaRPr lang="en-US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8415738"/>
              </p:ext>
            </p:extLst>
          </p:nvPr>
        </p:nvGraphicFramePr>
        <p:xfrm>
          <a:off x="720725" y="2460625"/>
          <a:ext cx="7559675" cy="3898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84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0000" y="1619999"/>
            <a:ext cx="7560000" cy="4168325"/>
          </a:xfrm>
        </p:spPr>
        <p:txBody>
          <a:bodyPr/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Jak rozvíjet spolupráci </a:t>
            </a:r>
            <a:br>
              <a:rPr lang="cs-CZ" dirty="0" smtClean="0"/>
            </a:br>
            <a:r>
              <a:rPr lang="cs-CZ" dirty="0" smtClean="0"/>
              <a:t>se </a:t>
            </a:r>
            <a:r>
              <a:rPr lang="cs-CZ" sz="2800" dirty="0" smtClean="0"/>
              <a:t>sociálními pracovníky při řešení situace dětí ze sociálně znevýhodněného prostředí?</a:t>
            </a:r>
            <a:endParaRPr lang="en-US" sz="2800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66379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> Cíle prezentace</a:t>
            </a: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999" y="2588655"/>
            <a:ext cx="7722251" cy="3248620"/>
          </a:xfrm>
        </p:spPr>
        <p:txBody>
          <a:bodyPr/>
          <a:lstStyle/>
          <a:p>
            <a:pPr>
              <a:lnSpc>
                <a:spcPct val="250000"/>
              </a:lnSpc>
              <a:buFont typeface="Arial" pitchFamily="34" charset="0"/>
              <a:buChar char="•"/>
            </a:pPr>
            <a:r>
              <a:rPr lang="cs-CZ" dirty="0" smtClean="0"/>
              <a:t>upozornit na </a:t>
            </a:r>
            <a:r>
              <a:rPr lang="cs-CZ" b="1" dirty="0" smtClean="0"/>
              <a:t>přínos spolupráce </a:t>
            </a:r>
            <a:r>
              <a:rPr lang="cs-CZ" dirty="0" smtClean="0"/>
              <a:t>se sociálními pracovníky</a:t>
            </a:r>
          </a:p>
          <a:p>
            <a:pPr>
              <a:lnSpc>
                <a:spcPct val="250000"/>
              </a:lnSpc>
              <a:buFont typeface="Arial" pitchFamily="34" charset="0"/>
              <a:buChar char="•"/>
            </a:pPr>
            <a:endParaRPr lang="cs-CZ" dirty="0" smtClean="0"/>
          </a:p>
          <a:p>
            <a:pPr>
              <a:lnSpc>
                <a:spcPct val="250000"/>
              </a:lnSpc>
              <a:buFont typeface="Arial" pitchFamily="34" charset="0"/>
              <a:buChar char="•"/>
            </a:pPr>
            <a:r>
              <a:rPr lang="cs-CZ" b="1" dirty="0" smtClean="0"/>
              <a:t>informovat o činnostech </a:t>
            </a:r>
            <a:r>
              <a:rPr lang="cs-CZ" dirty="0" smtClean="0"/>
              <a:t>sociálního pracovníka ve škole.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9697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Sociálně </a:t>
            </a:r>
            <a:r>
              <a:rPr lang="cs-CZ" dirty="0"/>
              <a:t>aktivizační služby pro rodiny s dětmi    </a:t>
            </a:r>
            <a:br>
              <a:rPr lang="cs-CZ" dirty="0"/>
            </a:b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20000" y="2234243"/>
            <a:ext cx="7560000" cy="4124994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ambulantní </a:t>
            </a:r>
            <a:r>
              <a:rPr lang="cs-CZ" b="1" dirty="0"/>
              <a:t>služby</a:t>
            </a:r>
            <a:r>
              <a:rPr lang="cs-CZ" dirty="0"/>
              <a:t> poskytované rodině s </a:t>
            </a:r>
            <a:r>
              <a:rPr lang="cs-CZ" dirty="0" smtClean="0"/>
              <a:t>dítětem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rizika </a:t>
            </a:r>
            <a:r>
              <a:rPr lang="cs-CZ" dirty="0"/>
              <a:t>ohrožení </a:t>
            </a:r>
            <a:r>
              <a:rPr lang="cs-CZ" dirty="0" smtClean="0"/>
              <a:t>vývoje dítěte v </a:t>
            </a:r>
            <a:r>
              <a:rPr lang="cs-CZ" dirty="0"/>
              <a:t>důsledku dopadů dlouhodobě obtížné </a:t>
            </a:r>
            <a:r>
              <a:rPr lang="cs-CZ" b="1" dirty="0"/>
              <a:t>sociální</a:t>
            </a:r>
            <a:r>
              <a:rPr lang="cs-CZ" dirty="0"/>
              <a:t> situace, kterou rodiče nedokáží sami bez pomoci </a:t>
            </a:r>
            <a:r>
              <a:rPr lang="cs-CZ" dirty="0" smtClean="0"/>
              <a:t>překonat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Základní činnosti: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</a:t>
            </a:r>
            <a:r>
              <a:rPr lang="cs-CZ" b="1" dirty="0" smtClean="0"/>
              <a:t>výchovné, vzdělávací a aktivizační </a:t>
            </a:r>
            <a:r>
              <a:rPr lang="cs-CZ" dirty="0" smtClean="0"/>
              <a:t>– i směrem k rodičům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</a:t>
            </a:r>
            <a:r>
              <a:rPr lang="cs-CZ" b="1" dirty="0" smtClean="0"/>
              <a:t>doprovázení dětí </a:t>
            </a:r>
            <a:r>
              <a:rPr lang="cs-CZ" dirty="0" smtClean="0"/>
              <a:t>– kontakt se společenským prostředím</a:t>
            </a:r>
          </a:p>
          <a:p>
            <a:pPr marL="0" indent="0">
              <a:buNone/>
            </a:pPr>
            <a:r>
              <a:rPr lang="cs-CZ" dirty="0" smtClean="0"/>
              <a:t>    </a:t>
            </a:r>
            <a:r>
              <a:rPr lang="cs-CZ" b="1" dirty="0" smtClean="0"/>
              <a:t>sociálně-terapeutické činnosti </a:t>
            </a:r>
            <a:r>
              <a:rPr lang="cs-CZ" dirty="0" smtClean="0"/>
              <a:t>– sociální začleňování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</a:t>
            </a:r>
            <a:r>
              <a:rPr lang="cs-CZ" b="1" dirty="0" smtClean="0"/>
              <a:t>pomoc při uplatňování práv</a:t>
            </a:r>
            <a:r>
              <a:rPr lang="cs-CZ" dirty="0" smtClean="0"/>
              <a:t>, oprávněných zájmů a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při obstarávání osobních záležitostí </a:t>
            </a:r>
          </a:p>
          <a:p>
            <a:pPr marL="0" indent="0">
              <a:buNone/>
            </a:pPr>
            <a:r>
              <a:rPr lang="cs-CZ" dirty="0" smtClean="0"/>
              <a:t>    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3499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Terénní programy pro děti a mládež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forma </a:t>
            </a:r>
            <a:r>
              <a:rPr lang="cs-CZ" dirty="0"/>
              <a:t>sociální </a:t>
            </a:r>
            <a:r>
              <a:rPr lang="cs-CZ" dirty="0" smtClean="0"/>
              <a:t>práce</a:t>
            </a:r>
          </a:p>
          <a:p>
            <a:pPr>
              <a:buFont typeface="Arial" panose="020B0604020202020204" pitchFamily="34" charset="0"/>
              <a:buChar char="•"/>
            </a:pPr>
            <a:endParaRPr lang="cs-CZ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sociální </a:t>
            </a:r>
            <a:r>
              <a:rPr lang="cs-CZ" dirty="0"/>
              <a:t>pracovníci vyhledávají mladé lidi v jejich přirozeném prostředí, v ulicích měst a sídlišť a řeší s nimi jejich obtíže </a:t>
            </a:r>
            <a:endParaRPr lang="cs-CZ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nabízejí také </a:t>
            </a:r>
            <a:r>
              <a:rPr lang="cs-CZ" dirty="0"/>
              <a:t>možnosti aktivního trávení volného </a:t>
            </a:r>
            <a:r>
              <a:rPr lang="cs-CZ" dirty="0" smtClean="0"/>
              <a:t>času</a:t>
            </a:r>
          </a:p>
          <a:p>
            <a:pPr>
              <a:buFont typeface="Arial" panose="020B0604020202020204" pitchFamily="34" charset="0"/>
              <a:buChar char="•"/>
            </a:pPr>
            <a:endParaRPr lang="cs-CZ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škola jako vhodné místo pro realizaci sociální prevence/aktuálně úspěšné projekty zejména v Praze a Brně</a:t>
            </a:r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5183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Nízkoprahové zařízení pro děti a mládež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zázemí a </a:t>
            </a:r>
            <a:r>
              <a:rPr lang="cs-CZ" b="1" dirty="0" smtClean="0"/>
              <a:t>bezpečný prostor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b="1" dirty="0" smtClean="0"/>
              <a:t>podporu</a:t>
            </a:r>
            <a:r>
              <a:rPr lang="cs-CZ" dirty="0" smtClean="0"/>
              <a:t> </a:t>
            </a:r>
            <a:r>
              <a:rPr lang="cs-CZ" dirty="0"/>
              <a:t>a odbornou </a:t>
            </a:r>
            <a:r>
              <a:rPr lang="cs-CZ" b="1" dirty="0"/>
              <a:t>pomoc dospívajícím </a:t>
            </a:r>
            <a:r>
              <a:rPr lang="cs-CZ" dirty="0"/>
              <a:t>v obtížných životních situacích </a:t>
            </a:r>
            <a:endParaRPr lang="cs-CZ" dirty="0" smtClean="0"/>
          </a:p>
          <a:p>
            <a:pPr>
              <a:buFont typeface="Arial" panose="020B0604020202020204" pitchFamily="34" charset="0"/>
              <a:buChar char="•"/>
            </a:pPr>
            <a:endParaRPr lang="cs-CZ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pomáhá </a:t>
            </a:r>
            <a:r>
              <a:rPr lang="cs-CZ" b="1" dirty="0" smtClean="0"/>
              <a:t>smysluplně </a:t>
            </a:r>
            <a:r>
              <a:rPr lang="cs-CZ" b="1" dirty="0"/>
              <a:t>trávit volný </a:t>
            </a:r>
            <a:r>
              <a:rPr lang="cs-CZ" b="1" dirty="0" smtClean="0"/>
              <a:t>čas</a:t>
            </a:r>
          </a:p>
          <a:p>
            <a:pPr>
              <a:buFont typeface="Arial" panose="020B0604020202020204" pitchFamily="34" charset="0"/>
              <a:buChar char="•"/>
            </a:pPr>
            <a:endParaRPr lang="cs-CZ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posláním </a:t>
            </a:r>
            <a:r>
              <a:rPr lang="cs-CZ" dirty="0"/>
              <a:t>je motivovat a podporovat děti a mládež k </a:t>
            </a:r>
            <a:r>
              <a:rPr lang="cs-CZ" b="1" dirty="0"/>
              <a:t>aktivnímu přístupu k </a:t>
            </a:r>
            <a:r>
              <a:rPr lang="cs-CZ" b="1" dirty="0" smtClean="0"/>
              <a:t>životu </a:t>
            </a:r>
            <a:r>
              <a:rPr lang="cs-CZ" dirty="0" smtClean="0"/>
              <a:t>a </a:t>
            </a:r>
            <a:r>
              <a:rPr lang="cs-CZ" dirty="0"/>
              <a:t>k řešení osobních </a:t>
            </a:r>
            <a:r>
              <a:rPr lang="cs-CZ" dirty="0" smtClean="0"/>
              <a:t>problémů</a:t>
            </a:r>
          </a:p>
          <a:p>
            <a:pPr>
              <a:buFont typeface="Arial" panose="020B0604020202020204" pitchFamily="34" charset="0"/>
              <a:buChar char="•"/>
            </a:pPr>
            <a:endParaRPr lang="cs-CZ" dirty="0"/>
          </a:p>
          <a:p>
            <a:pPr>
              <a:buFont typeface="Arial" panose="020B0604020202020204" pitchFamily="34" charset="0"/>
              <a:buChar char="•"/>
            </a:pPr>
            <a:r>
              <a:rPr lang="cs-CZ" b="1" dirty="0" smtClean="0"/>
              <a:t>omezit riziko </a:t>
            </a:r>
            <a:r>
              <a:rPr lang="cs-CZ" dirty="0" smtClean="0"/>
              <a:t>sociálního vyloučení</a:t>
            </a:r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576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Sociálně právní ochrana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20000" y="2234242"/>
            <a:ext cx="7560000" cy="4124995"/>
          </a:xfrm>
        </p:spPr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dirty="0"/>
              <a:t>ochrana práva dítěte na příznivý vývoj a řádnou výchovu,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dirty="0"/>
              <a:t>ochrana oprávněných zájmů dítěte, včetně ochrany jeho jmění, 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dirty="0"/>
              <a:t>působení směřující k obnovení narušených funkcí rodiny,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dirty="0"/>
              <a:t>zabezpečení náhradního rodinného prostředí pro dítě, které nemůže být trvale nebo dočasně vychováváno ve vlastní rodině.</a:t>
            </a:r>
          </a:p>
          <a:p>
            <a:pPr marL="0" indent="0">
              <a:lnSpc>
                <a:spcPct val="100000"/>
              </a:lnSpc>
              <a:buNone/>
            </a:pPr>
            <a:endParaRPr lang="cs-CZ" b="1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cs-CZ" b="1" dirty="0" smtClean="0"/>
              <a:t>Cíle</a:t>
            </a:r>
            <a:r>
              <a:rPr lang="cs-CZ" b="1" dirty="0"/>
              <a:t>: PREVENCE – OCHRANA - SANACE</a:t>
            </a:r>
          </a:p>
          <a:p>
            <a:endParaRPr lang="cs-CZ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Zákon o sociálně-právní ochraně dětí č. 359/1999 Sb.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Přenesený výkon státní správy na obce</a:t>
            </a:r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0500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Literatura: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20000" y="2060621"/>
            <a:ext cx="7560000" cy="4298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i="1" dirty="0"/>
              <a:t>Bydlení jako problém. </a:t>
            </a:r>
            <a:r>
              <a:rPr lang="cs-CZ" dirty="0"/>
              <a:t>Zpráva o vyloučení z bydlení 2021.</a:t>
            </a:r>
            <a:endParaRPr lang="en-US" dirty="0"/>
          </a:p>
          <a:p>
            <a:pPr marL="0" indent="0">
              <a:buNone/>
            </a:pPr>
            <a:r>
              <a:rPr lang="cs-CZ" dirty="0" smtClean="0"/>
              <a:t>HAVLÍKOVÁ</a:t>
            </a:r>
            <a:r>
              <a:rPr lang="cs-CZ" dirty="0"/>
              <a:t>, J. Sociální práce na základních školách a ve školských poradenských zařízeních: analýza současného stavu v České republice. Praha: VÚPSV, 2018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r>
              <a:rPr lang="cs-CZ" dirty="0" smtClean="0"/>
              <a:t>KLUSÁČEK, J. a kol. </a:t>
            </a:r>
            <a:r>
              <a:rPr lang="cs-CZ" i="1" dirty="0" smtClean="0"/>
              <a:t>Investice do dětí. Výzkumná zpráva. </a:t>
            </a:r>
            <a:r>
              <a:rPr lang="cs-CZ" dirty="0" smtClean="0"/>
              <a:t>Praha: </a:t>
            </a:r>
            <a:r>
              <a:rPr lang="cs-CZ" dirty="0" err="1" smtClean="0"/>
              <a:t>Lumos</a:t>
            </a:r>
            <a:r>
              <a:rPr lang="cs-CZ" dirty="0" smtClean="0"/>
              <a:t>, 2018.</a:t>
            </a:r>
          </a:p>
          <a:p>
            <a:pPr marL="0" indent="0">
              <a:buNone/>
            </a:pPr>
            <a:r>
              <a:rPr lang="cs-CZ" dirty="0" smtClean="0"/>
              <a:t>KUCHAŘOVÁ, V. a kol. </a:t>
            </a:r>
            <a:r>
              <a:rPr lang="cs-CZ" i="1" dirty="0"/>
              <a:t>Zpráva o rodině 2020</a:t>
            </a:r>
            <a:r>
              <a:rPr lang="cs-CZ" i="1" dirty="0" smtClean="0"/>
              <a:t>. </a:t>
            </a:r>
            <a:r>
              <a:rPr lang="cs-CZ" dirty="0" smtClean="0"/>
              <a:t>Praha: VÚPSV, 2020.</a:t>
            </a:r>
            <a:endParaRPr lang="cs-CZ" dirty="0"/>
          </a:p>
          <a:p>
            <a:pPr marL="0" indent="0">
              <a:buNone/>
            </a:pPr>
            <a:r>
              <a:rPr lang="cs-CZ" i="1" dirty="0" smtClean="0"/>
              <a:t>Podpora ohrožených rodin v ČR. </a:t>
            </a:r>
            <a:r>
              <a:rPr lang="cs-CZ" dirty="0" smtClean="0"/>
              <a:t>Výzkumná zpráva. LUMOS a Charita Č</a:t>
            </a:r>
          </a:p>
          <a:p>
            <a:pPr marL="0" indent="0">
              <a:buNone/>
            </a:pPr>
            <a:r>
              <a:rPr lang="cs-CZ" dirty="0" err="1" smtClean="0"/>
              <a:t>Swart</a:t>
            </a:r>
            <a:r>
              <a:rPr lang="cs-CZ" dirty="0" smtClean="0"/>
              <a:t>, D. a kol. </a:t>
            </a:r>
            <a:r>
              <a:rPr lang="cs-CZ" i="1" dirty="0" smtClean="0"/>
              <a:t>Hodnocení úspěšných strategií základních škol vzdělávajících znevýhodněné žáky</a:t>
            </a:r>
            <a:r>
              <a:rPr lang="cs-CZ" dirty="0" smtClean="0"/>
              <a:t>. Tematická zpráva. ČŠI 2020.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16609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96250" y="2130639"/>
            <a:ext cx="7560000" cy="3355761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 K</a:t>
            </a:r>
            <a:r>
              <a:rPr lang="en-US" dirty="0" smtClean="0"/>
              <a:t>ONTA</a:t>
            </a:r>
            <a:r>
              <a:rPr lang="cs-CZ" dirty="0" smtClean="0"/>
              <a:t>K</a:t>
            </a:r>
            <a:r>
              <a:rPr lang="en-US" dirty="0" smtClean="0"/>
              <a:t>T</a:t>
            </a:r>
            <a:r>
              <a:rPr lang="sk-SK" dirty="0" smtClean="0"/>
              <a:t/>
            </a:r>
            <a:br>
              <a:rPr lang="sk-SK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>
                <a:hlinkClick r:id="rId2"/>
              </a:rPr>
              <a:t>tatiana.matulayova@upol.cz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2200" b="0" dirty="0" smtClean="0"/>
              <a:t>  </a:t>
            </a:r>
            <a:br>
              <a:rPr lang="cs-CZ" sz="2200" b="0" dirty="0" smtClean="0"/>
            </a:br>
            <a:r>
              <a:rPr lang="cs-CZ" sz="2200" b="0" dirty="0" smtClean="0"/>
              <a:t/>
            </a:r>
            <a:br>
              <a:rPr lang="cs-CZ" sz="2200" b="0" dirty="0" smtClean="0"/>
            </a:br>
            <a:r>
              <a:rPr lang="cs-CZ" sz="2200" b="0" dirty="0" smtClean="0"/>
              <a:t/>
            </a:r>
            <a:br>
              <a:rPr lang="cs-CZ" sz="2200" b="0" dirty="0" smtClean="0"/>
            </a:br>
            <a:r>
              <a:rPr lang="cs-CZ" sz="2200" b="0" dirty="0"/>
              <a:t/>
            </a:r>
            <a:br>
              <a:rPr lang="cs-CZ" sz="2200" b="0" dirty="0"/>
            </a:br>
            <a:r>
              <a:rPr lang="cs-CZ" sz="2200" b="0" dirty="0" smtClean="0"/>
              <a:t> 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  </a:t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7791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Profese sociální práce: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20000" y="2163651"/>
            <a:ext cx="7560000" cy="419558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b="1" dirty="0" smtClean="0"/>
              <a:t>mezinárodně uznávaná profese od 20.tych let 20. st.</a:t>
            </a:r>
          </a:p>
          <a:p>
            <a:pPr>
              <a:buFont typeface="Arial" panose="020B0604020202020204" pitchFamily="34" charset="0"/>
              <a:buChar char="•"/>
            </a:pPr>
            <a:endParaRPr lang="cs-CZ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V </a:t>
            </a:r>
            <a:r>
              <a:rPr lang="cs-CZ" dirty="0" smtClean="0"/>
              <a:t>ČR dominantní v </a:t>
            </a:r>
            <a:r>
              <a:rPr lang="cs-CZ" dirty="0" smtClean="0"/>
              <a:t>systémech: </a:t>
            </a:r>
            <a:r>
              <a:rPr lang="cs-CZ" dirty="0" smtClean="0"/>
              <a:t>sociální služby a sociálně-právní ochrana dětí, často </a:t>
            </a:r>
            <a:r>
              <a:rPr lang="cs-CZ" dirty="0" smtClean="0"/>
              <a:t>je spojena se sociálními dávkami.</a:t>
            </a:r>
          </a:p>
          <a:p>
            <a:pPr>
              <a:buFont typeface="Arial" panose="020B0604020202020204" pitchFamily="34" charset="0"/>
              <a:buChar char="•"/>
            </a:pPr>
            <a:endParaRPr lang="cs-CZ" dirty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V ČR působily sociální pracovnice v Praze 7 na základních školách již před více než 100 lety.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Od 70. let 20. století se počítalo v systému poradenských služeb ve školství se sociálními pracovnicemi.</a:t>
            </a:r>
          </a:p>
          <a:p>
            <a:pPr>
              <a:buFont typeface="Arial" panose="020B0604020202020204" pitchFamily="34" charset="0"/>
              <a:buChar char="•"/>
            </a:pPr>
            <a:endParaRPr lang="cs-CZ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88% ředitelů nevidí uplatnění sociálních </a:t>
            </a:r>
            <a:r>
              <a:rPr lang="cs-CZ" dirty="0" smtClean="0"/>
              <a:t>pracovníků (Havlíková,2018</a:t>
            </a:r>
            <a:r>
              <a:rPr lang="cs-CZ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cs-CZ" dirty="0" smtClean="0"/>
          </a:p>
          <a:p>
            <a:pPr>
              <a:buFont typeface="Arial" panose="020B0604020202020204" pitchFamily="34" charset="0"/>
              <a:buChar char="•"/>
            </a:pPr>
            <a:endParaRPr lang="cs-CZ" dirty="0"/>
          </a:p>
          <a:p>
            <a:pPr>
              <a:buFont typeface="Arial" panose="020B0604020202020204" pitchFamily="34" charset="0"/>
              <a:buChar char="•"/>
            </a:pPr>
            <a:endParaRPr lang="cs-CZ" dirty="0" smtClean="0"/>
          </a:p>
          <a:p>
            <a:pPr>
              <a:buFont typeface="Arial" panose="020B0604020202020204" pitchFamily="34" charset="0"/>
              <a:buChar char="•"/>
            </a:pPr>
            <a:endParaRPr lang="cs-CZ" dirty="0" smtClean="0">
              <a:hlinkClick r:id="rId2"/>
            </a:endParaRPr>
          </a:p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52289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7560000" cy="372702"/>
          </a:xfrm>
        </p:spPr>
        <p:txBody>
          <a:bodyPr/>
          <a:lstStyle/>
          <a:p>
            <a:r>
              <a:rPr lang="cs-CZ" dirty="0" smtClean="0"/>
              <a:t> Školská legislativa v ČR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20000" y="2240925"/>
            <a:ext cx="7560000" cy="4118312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cs-CZ" i="1" dirty="0" smtClean="0"/>
              <a:t>vyhláška 72/2005 Sb. o poskytování poradenských služeb ve školách a školských zařízeních </a:t>
            </a:r>
            <a:r>
              <a:rPr lang="cs-CZ" dirty="0" smtClean="0"/>
              <a:t>upravuje pouze působení sociálního pracovníka v rámci školských poradenských služeb (PPP a SPC</a:t>
            </a:r>
            <a:r>
              <a:rPr lang="cs-CZ" dirty="0" smtClean="0"/>
              <a:t>).</a:t>
            </a:r>
          </a:p>
          <a:p>
            <a:pPr>
              <a:buFont typeface="Arial" panose="020B0604020202020204" pitchFamily="34" charset="0"/>
              <a:buChar char="•"/>
            </a:pPr>
            <a:endParaRPr lang="cs-CZ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Nepočítá </a:t>
            </a:r>
            <a:r>
              <a:rPr lang="cs-CZ" dirty="0" smtClean="0"/>
              <a:t>s působením soc. pracovníka v školních poradenských zařízeních, byť </a:t>
            </a:r>
            <a:r>
              <a:rPr lang="cs-CZ" dirty="0"/>
              <a:t>by mohl a měl </a:t>
            </a:r>
            <a:r>
              <a:rPr lang="cs-CZ" dirty="0" smtClean="0"/>
              <a:t>poskytovat množství činností. </a:t>
            </a:r>
          </a:p>
          <a:p>
            <a:pPr>
              <a:buFont typeface="Arial" panose="020B0604020202020204" pitchFamily="34" charset="0"/>
              <a:buChar char="•"/>
            </a:pPr>
            <a:endParaRPr lang="cs-CZ" dirty="0" smtClean="0"/>
          </a:p>
          <a:p>
            <a:pPr>
              <a:buFont typeface="Arial" panose="020B0604020202020204" pitchFamily="34" charset="0"/>
              <a:buChar char="•"/>
            </a:pPr>
            <a:endParaRPr lang="cs-CZ" dirty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Proč ukotvovat novou pozici, když již máme obdobné pozice nebo profese? (metodik prevence, výchovný poradce, koordinátor inkluze, školní asistent/ psycholog, speciální pedagog, sociální pedagog?</a:t>
            </a:r>
          </a:p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91122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Aktuální projekty v ČR</a:t>
            </a:r>
            <a:endParaRPr lang="en-US" sz="28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Projekt </a:t>
            </a:r>
            <a:r>
              <a:rPr lang="cs-CZ" dirty="0"/>
              <a:t>OP </a:t>
            </a:r>
            <a:r>
              <a:rPr lang="cs-CZ" dirty="0" smtClean="0"/>
              <a:t>Zaměstnanost CZ.03.2.X/0.0/0.0/17_076/0011416</a:t>
            </a:r>
            <a:r>
              <a:rPr lang="cs-CZ" dirty="0"/>
              <a:t/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cs-CZ" dirty="0">
                <a:hlinkClick r:id="rId2"/>
              </a:rPr>
              <a:t>Sociální pracovník ve škole — Čeština (ostrava.cz)</a:t>
            </a:r>
            <a:r>
              <a:rPr lang="cs-CZ" dirty="0"/>
              <a:t> 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Projekt OP Výzkum, vývoj a vzdělání </a:t>
            </a:r>
          </a:p>
          <a:p>
            <a:pPr marL="0" indent="0">
              <a:buNone/>
            </a:pPr>
            <a:r>
              <a:rPr lang="cs-CZ" dirty="0" smtClean="0"/>
              <a:t> Implementace Krajského akčního plánu rozvoje vzdělávání pro území Zlínského kraje II, CZ.02.3.68/0.0./0.0./19_078/0018903</a:t>
            </a:r>
          </a:p>
          <a:p>
            <a:pPr marL="0" indent="0">
              <a:buNone/>
            </a:pPr>
            <a:r>
              <a:rPr lang="cs-CZ" dirty="0" smtClean="0">
                <a:hlinkClick r:id="rId3"/>
              </a:rPr>
              <a:t>Sociálně </a:t>
            </a:r>
            <a:r>
              <a:rPr lang="cs-CZ" dirty="0">
                <a:hlinkClick r:id="rId3"/>
              </a:rPr>
              <a:t>pedagogická poradna | Azylový dům pro ženy a matky s dětmi o.p.s. (azylovydum.cz)</a:t>
            </a:r>
            <a:r>
              <a:rPr lang="cs-CZ" dirty="0"/>
              <a:t/>
            </a:r>
            <a:br>
              <a:rPr lang="cs-CZ" dirty="0"/>
            </a:br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2501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0000" y="1619999"/>
            <a:ext cx="7560000" cy="4239887"/>
          </a:xfrm>
        </p:spPr>
        <p:txBody>
          <a:bodyPr>
            <a:normAutofit/>
          </a:bodyPr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„Vzdělávací výsledky žáků jsou silně závislé na socioekonomickém statusu rodin, ze kterých pocházejí.“</a:t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endParaRPr lang="en-US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1938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7560000" cy="440620"/>
          </a:xfrm>
        </p:spPr>
        <p:txBody>
          <a:bodyPr/>
          <a:lstStyle/>
          <a:p>
            <a:r>
              <a:rPr lang="cs-CZ" dirty="0" smtClean="0"/>
              <a:t> Ohrožené děti v ČR - chudoba: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20000" y="2060621"/>
            <a:ext cx="7560000" cy="4298616"/>
          </a:xfrm>
        </p:spPr>
        <p:txBody>
          <a:bodyPr/>
          <a:lstStyle/>
          <a:p>
            <a:pPr>
              <a:buFontTx/>
              <a:buChar char="-"/>
            </a:pPr>
            <a:r>
              <a:rPr lang="cs-CZ" dirty="0" smtClean="0"/>
              <a:t>Sociálně vyloučených lokalitách žije více než 110 000 lidí, z toho 40 000 dětí do 15 let (MPSV, 2014-2015)</a:t>
            </a:r>
          </a:p>
          <a:p>
            <a:pPr marL="0" indent="0">
              <a:buNone/>
            </a:pPr>
            <a:r>
              <a:rPr lang="cs-CZ" b="1" dirty="0" smtClean="0"/>
              <a:t>Bydlení jako problém. (</a:t>
            </a:r>
            <a:r>
              <a:rPr lang="cs-CZ" dirty="0" smtClean="0"/>
              <a:t>Zpráva o vyloučení z bydlení, 2021) :</a:t>
            </a:r>
          </a:p>
          <a:p>
            <a:pPr>
              <a:buFontTx/>
              <a:buChar char="-"/>
            </a:pPr>
            <a:r>
              <a:rPr lang="cs-CZ" dirty="0" smtClean="0"/>
              <a:t>V bytové nouzi: 35 až 62 tisíc domácností (20 až 51 tisíc dětí do 18 let).</a:t>
            </a:r>
          </a:p>
          <a:p>
            <a:pPr>
              <a:buFontTx/>
              <a:buChar char="-"/>
            </a:pPr>
            <a:r>
              <a:rPr lang="cs-CZ" dirty="0" smtClean="0"/>
              <a:t>Dalších asi 300 až 500 tisíc domácností trpí nadměrnými náklady na bydlení.</a:t>
            </a:r>
          </a:p>
          <a:p>
            <a:pPr>
              <a:buFontTx/>
              <a:buChar char="-"/>
            </a:pP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Vztah mezi chudobou a institucionalizací dětí:</a:t>
            </a:r>
          </a:p>
          <a:p>
            <a:r>
              <a:rPr lang="cs-CZ" dirty="0" smtClean="0"/>
              <a:t>23 tisíc dětí vyrůstá mimo rodiny ve státem hrazené péči </a:t>
            </a:r>
          </a:p>
          <a:p>
            <a:r>
              <a:rPr lang="cs-CZ" dirty="0" smtClean="0"/>
              <a:t>sociální důvody pro umísťování dětí</a:t>
            </a:r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6506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0000" y="1371600"/>
            <a:ext cx="7560000" cy="726371"/>
          </a:xfrm>
        </p:spPr>
        <p:txBody>
          <a:bodyPr>
            <a:noAutofit/>
          </a:bodyPr>
          <a:lstStyle/>
          <a:p>
            <a:pPr algn="ctr"/>
            <a:r>
              <a:rPr lang="cs-CZ" sz="2400" dirty="0"/>
              <a:t>120 tisíc ohrožených </a:t>
            </a:r>
            <a:r>
              <a:rPr lang="cs-CZ" sz="2400" dirty="0" smtClean="0"/>
              <a:t>dětí v </a:t>
            </a:r>
            <a:r>
              <a:rPr lang="cs-CZ" sz="2400" dirty="0"/>
              <a:t>50 tisíc </a:t>
            </a:r>
            <a:r>
              <a:rPr lang="cs-CZ" sz="2400" dirty="0" smtClean="0"/>
              <a:t>rodinách </a:t>
            </a:r>
            <a:br>
              <a:rPr lang="cs-CZ" sz="2400" dirty="0" smtClean="0"/>
            </a:br>
            <a:r>
              <a:rPr lang="cs-CZ" sz="1800" dirty="0"/>
              <a:t>(</a:t>
            </a:r>
            <a:r>
              <a:rPr lang="cs-CZ" sz="1800" dirty="0" err="1" smtClean="0"/>
              <a:t>Lumos</a:t>
            </a:r>
            <a:r>
              <a:rPr lang="cs-CZ" sz="1800" dirty="0"/>
              <a:t>, 2021)</a:t>
            </a:r>
            <a:r>
              <a:rPr lang="cs-CZ" sz="2400" dirty="0"/>
              <a:t/>
            </a:r>
            <a:br>
              <a:rPr lang="cs-CZ" sz="2400" dirty="0"/>
            </a:br>
            <a:endParaRPr lang="en-US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20000" y="2189409"/>
            <a:ext cx="7560000" cy="41698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b="1" dirty="0">
                <a:solidFill>
                  <a:srgbClr val="FF0000"/>
                </a:solidFill>
              </a:rPr>
              <a:t>Posilování role škol v ochraně </a:t>
            </a:r>
            <a:r>
              <a:rPr lang="cs-CZ" b="1" dirty="0" smtClean="0">
                <a:solidFill>
                  <a:srgbClr val="FF0000"/>
                </a:solidFill>
              </a:rPr>
              <a:t>dětí</a:t>
            </a:r>
          </a:p>
          <a:p>
            <a:pPr marL="0" indent="0" algn="ctr">
              <a:buNone/>
            </a:pPr>
            <a:r>
              <a:rPr lang="cs-CZ" b="1" dirty="0">
                <a:solidFill>
                  <a:srgbClr val="FF0000"/>
                </a:solidFill>
              </a:rPr>
              <a:t>Chybí včasnost </a:t>
            </a:r>
            <a:r>
              <a:rPr lang="cs-CZ" b="1" dirty="0" smtClean="0">
                <a:solidFill>
                  <a:srgbClr val="FF0000"/>
                </a:solidFill>
              </a:rPr>
              <a:t>intervence!</a:t>
            </a:r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cs-CZ" b="1" dirty="0" smtClean="0"/>
          </a:p>
          <a:p>
            <a:pPr marL="0" indent="0">
              <a:buNone/>
            </a:pPr>
            <a:r>
              <a:rPr lang="cs-CZ" b="1" dirty="0" smtClean="0"/>
              <a:t>Sociálně </a:t>
            </a:r>
            <a:r>
              <a:rPr lang="cs-CZ" b="1" dirty="0"/>
              <a:t>aktivizační služby pro rodiny s </a:t>
            </a:r>
            <a:r>
              <a:rPr lang="cs-CZ" b="1" dirty="0" smtClean="0"/>
              <a:t>dětmi:</a:t>
            </a:r>
          </a:p>
          <a:p>
            <a:r>
              <a:rPr lang="cs-CZ" dirty="0" smtClean="0"/>
              <a:t>Prevence ohrožení dítěte a odebírání dětí z rodiny</a:t>
            </a:r>
          </a:p>
          <a:p>
            <a:r>
              <a:rPr lang="cs-CZ" dirty="0" smtClean="0"/>
              <a:t>Neadekvátní kapacity v ČR (kromě Pardubického a Zlínského kraje)</a:t>
            </a:r>
          </a:p>
          <a:p>
            <a:pPr marL="0" indent="0">
              <a:buNone/>
            </a:pPr>
            <a:endParaRPr lang="cs-CZ" b="1" dirty="0" smtClean="0"/>
          </a:p>
          <a:p>
            <a:pPr marL="0" indent="0">
              <a:buNone/>
            </a:pPr>
            <a:r>
              <a:rPr lang="cs-CZ" b="1" dirty="0"/>
              <a:t>Funkční </a:t>
            </a:r>
            <a:r>
              <a:rPr lang="cs-CZ" b="1" dirty="0" smtClean="0"/>
              <a:t>spolupráce škol se sociálně </a:t>
            </a:r>
            <a:r>
              <a:rPr lang="cs-CZ" b="1" dirty="0" smtClean="0"/>
              <a:t>právní </a:t>
            </a:r>
            <a:r>
              <a:rPr lang="cs-CZ" b="1" dirty="0" smtClean="0"/>
              <a:t>ochranou </a:t>
            </a:r>
            <a:r>
              <a:rPr lang="cs-CZ" b="1" dirty="0" smtClean="0"/>
              <a:t>dětí </a:t>
            </a:r>
          </a:p>
          <a:p>
            <a:pPr marL="0" indent="0">
              <a:buNone/>
            </a:pPr>
            <a:endParaRPr lang="cs-CZ" b="1" dirty="0" smtClean="0"/>
          </a:p>
          <a:p>
            <a:pPr marL="0" indent="0">
              <a:buNone/>
            </a:pPr>
            <a:r>
              <a:rPr lang="cs-CZ" b="1" dirty="0" smtClean="0"/>
              <a:t>Rozvoj </a:t>
            </a:r>
            <a:r>
              <a:rPr lang="cs-CZ" b="1" dirty="0" smtClean="0"/>
              <a:t>podpory rodiny v komunitě (sousedství, obci)</a:t>
            </a:r>
          </a:p>
          <a:p>
            <a:pPr marL="0" indent="0">
              <a:buNone/>
            </a:pPr>
            <a:endParaRPr lang="cs-CZ" b="1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04491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7560000" cy="902972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 Využívané strategie ze strany škol – řešení situace žáků ze sociálně znevýhodněného prostředí</a:t>
            </a:r>
            <a:br>
              <a:rPr lang="cs-CZ" dirty="0" smtClean="0"/>
            </a:br>
            <a:r>
              <a:rPr lang="cs-CZ" sz="2000" dirty="0" smtClean="0"/>
              <a:t>(ČŠI, 2020):</a:t>
            </a:r>
            <a:endParaRPr lang="en-US" sz="20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720000" y="2614411"/>
            <a:ext cx="7560000" cy="3744825"/>
          </a:xfrm>
        </p:spPr>
        <p:txBody>
          <a:bodyPr/>
          <a:lstStyle/>
          <a:p>
            <a:pPr marL="0" indent="0">
              <a:buNone/>
            </a:pPr>
            <a:r>
              <a:rPr lang="cs-CZ" b="1" dirty="0" smtClean="0"/>
              <a:t>Nejčastější: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odstraňování finančních bariér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pomoc s domácí přípravou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zajištění doučování a nízkonákladových volnočasových aktivit</a:t>
            </a:r>
          </a:p>
          <a:p>
            <a:pPr>
              <a:buFont typeface="Arial" panose="020B0604020202020204" pitchFamily="34" charset="0"/>
              <a:buChar char="•"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„Školy hledají vlastní cestu spíše intuitivně a osamoceně…“ (s.14)</a:t>
            </a:r>
          </a:p>
          <a:p>
            <a:pPr marL="0" indent="0">
              <a:buNone/>
            </a:pPr>
            <a:r>
              <a:rPr lang="cs-CZ" dirty="0" smtClean="0"/>
              <a:t>Šablony II (OP VVV) jsou pozitivně hodnoceny, ale problematická je nízká kontinuita opatření a vysoká administrativní náročnost.</a:t>
            </a:r>
          </a:p>
          <a:p>
            <a:pPr marL="0" indent="0">
              <a:buNone/>
            </a:pPr>
            <a:r>
              <a:rPr lang="cs-CZ" dirty="0" smtClean="0"/>
              <a:t>Vysoké pracovní nasazení ředitelů a pedagogického sboru.</a:t>
            </a:r>
          </a:p>
          <a:p>
            <a:endParaRPr lang="en-US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Cyrilometodějská teologická fakulta, Univerzitní 22,  771 11 Olomouc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22649678"/>
      </p:ext>
    </p:extLst>
  </p:cSld>
  <p:clrMapOvr>
    <a:masterClrMapping/>
  </p:clrMapOvr>
</p:sld>
</file>

<file path=ppt/theme/theme1.xml><?xml version="1.0" encoding="utf-8"?>
<a:theme xmlns:a="http://schemas.openxmlformats.org/drawingml/2006/main" name="UP_prezentace_en_4x3">
  <a:themeElements>
    <a:clrScheme name="UP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BAB"/>
      </a:accent1>
      <a:accent2>
        <a:srgbClr val="6C6D70"/>
      </a:accent2>
      <a:accent3>
        <a:srgbClr val="A5A5A5"/>
      </a:accent3>
      <a:accent4>
        <a:srgbClr val="ED7D31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_Prezentace_EN_1.potx" id="{F90A9432-1FFB-49C1-B91A-7C6CDFFC56CF}" vid="{CFCD0A66-FA23-4F51-B49B-8152364C795E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UP_prezentace_en_4x3</Template>
  <TotalTime>1791</TotalTime>
  <Words>1697</Words>
  <Application>Microsoft Office PowerPoint</Application>
  <PresentationFormat>Vlastní</PresentationFormat>
  <Paragraphs>196</Paragraphs>
  <Slides>25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28" baseType="lpstr">
      <vt:lpstr>Arial</vt:lpstr>
      <vt:lpstr>Calibri</vt:lpstr>
      <vt:lpstr>UP_prezentace_en_4x3</vt:lpstr>
      <vt:lpstr>Role sociálního pracovníka ve škole  Tatiana Matulayová</vt:lpstr>
      <vt:lpstr>  Cíle prezentace</vt:lpstr>
      <vt:lpstr>Profese sociální práce:</vt:lpstr>
      <vt:lpstr> Školská legislativa v ČR</vt:lpstr>
      <vt:lpstr>Aktuální projekty v ČR</vt:lpstr>
      <vt:lpstr>    „Vzdělávací výsledky žáků jsou silně závislé na socioekonomickém statusu rodin, ze kterých pocházejí.“    </vt:lpstr>
      <vt:lpstr> Ohrožené děti v ČR - chudoba:</vt:lpstr>
      <vt:lpstr>120 tisíc ohrožených dětí v 50 tisíc rodinách  (Lumos, 2021) </vt:lpstr>
      <vt:lpstr> Využívané strategie ze strany škol – řešení situace žáků ze sociálně znevýhodněného prostředí (ČŠI, 2020):</vt:lpstr>
      <vt:lpstr>Nevyužívání podpůrných opatření pro práci se sociálně znevýhodněnými žáky</vt:lpstr>
      <vt:lpstr> Proč tedy patří sociální pracovníci do škol?</vt:lpstr>
      <vt:lpstr> Školská sociální práce v zahraničí</vt:lpstr>
      <vt:lpstr> Situace na Slovensku:</vt:lpstr>
      <vt:lpstr> Nejde o univerzální nebo jediný způsob!</vt:lpstr>
      <vt:lpstr>Co dělají sociální pracovníci/sociální pedagogové v českých základních školách?</vt:lpstr>
      <vt:lpstr>Co dělají sociální pracovníci/sociální pedagogové?</vt:lpstr>
      <vt:lpstr> Modely školské sociální práce, vhodné pro ČR</vt:lpstr>
      <vt:lpstr> Model školské sociální práce – komunitní škola  Sociální pracovník jako most</vt:lpstr>
      <vt:lpstr>    Jak rozvíjet spolupráci  se sociálními pracovníky při řešení situace dětí ze sociálně znevýhodněného prostředí?</vt:lpstr>
      <vt:lpstr>Sociálně aktivizační služby pro rodiny s dětmi     </vt:lpstr>
      <vt:lpstr>Terénní programy pro děti a mládež</vt:lpstr>
      <vt:lpstr>Nízkoprahové zařízení pro děti a mládež</vt:lpstr>
      <vt:lpstr> Sociálně právní ochrana</vt:lpstr>
      <vt:lpstr>Literatura:</vt:lpstr>
      <vt:lpstr> KONTAKT    tatiana.matulayova@upol.cz                 </vt:lpstr>
    </vt:vector>
  </TitlesOfParts>
  <Company>Univerzita Palackého v Olomouci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Hubena Petra</dc:creator>
  <cp:lastModifiedBy>katedra</cp:lastModifiedBy>
  <cp:revision>211</cp:revision>
  <dcterms:created xsi:type="dcterms:W3CDTF">2018-09-12T14:52:48Z</dcterms:created>
  <dcterms:modified xsi:type="dcterms:W3CDTF">2022-05-24T09:31:21Z</dcterms:modified>
</cp:coreProperties>
</file>