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handoutMasterIdLst>
    <p:handoutMasterId r:id="rId28"/>
  </p:handout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84" r:id="rId19"/>
    <p:sldId id="281" r:id="rId20"/>
    <p:sldId id="274" r:id="rId21"/>
    <p:sldId id="275" r:id="rId22"/>
    <p:sldId id="276" r:id="rId23"/>
    <p:sldId id="277" r:id="rId24"/>
    <p:sldId id="278" r:id="rId25"/>
    <p:sldId id="282" r:id="rId26"/>
    <p:sldId id="280" r:id="rId27"/>
  </p:sldIdLst>
  <p:sldSz cx="9144000" cy="6858000" type="screen4x3"/>
  <p:notesSz cx="6662738" cy="9926638"/>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628" autoAdjust="0"/>
  </p:normalViewPr>
  <p:slideViewPr>
    <p:cSldViewPr>
      <p:cViewPr varScale="1">
        <p:scale>
          <a:sx n="101" d="100"/>
          <a:sy n="101" d="100"/>
        </p:scale>
        <p:origin x="-180" y="-84"/>
      </p:cViewPr>
      <p:guideLst>
        <p:guide orient="horz" pos="2160"/>
        <p:guide pos="2880"/>
      </p:guideLst>
    </p:cSldViewPr>
  </p:slideViewPr>
  <p:notesTextViewPr>
    <p:cViewPr>
      <p:scale>
        <a:sx n="1" d="1"/>
        <a:sy n="1" d="1"/>
      </p:scale>
      <p:origin x="0" y="0"/>
    </p:cViewPr>
  </p:notesTextViewPr>
  <p:sorterViewPr>
    <p:cViewPr>
      <p:scale>
        <a:sx n="100" d="100"/>
        <a:sy n="100" d="100"/>
      </p:scale>
      <p:origin x="0" y="42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887663" cy="496888"/>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773488" y="0"/>
            <a:ext cx="2887662" cy="496888"/>
          </a:xfrm>
          <a:prstGeom prst="rect">
            <a:avLst/>
          </a:prstGeom>
        </p:spPr>
        <p:txBody>
          <a:bodyPr vert="horz" lIns="91440" tIns="45720" rIns="91440" bIns="45720" rtlCol="0"/>
          <a:lstStyle>
            <a:lvl1pPr algn="r">
              <a:defRPr sz="1200"/>
            </a:lvl1pPr>
          </a:lstStyle>
          <a:p>
            <a:fld id="{59B1B67F-AF14-4C4D-ADF2-D6C46D7E55A2}" type="datetimeFigureOut">
              <a:rPr lang="cs-CZ" smtClean="0"/>
              <a:t>5.2.2015</a:t>
            </a:fld>
            <a:endParaRPr lang="cs-CZ"/>
          </a:p>
        </p:txBody>
      </p:sp>
      <p:sp>
        <p:nvSpPr>
          <p:cNvPr id="4" name="Zástupný symbol pro zápatí 3"/>
          <p:cNvSpPr>
            <a:spLocks noGrp="1"/>
          </p:cNvSpPr>
          <p:nvPr>
            <p:ph type="ftr" sz="quarter" idx="2"/>
          </p:nvPr>
        </p:nvSpPr>
        <p:spPr>
          <a:xfrm>
            <a:off x="0" y="9428163"/>
            <a:ext cx="2887663" cy="496887"/>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773488" y="9428163"/>
            <a:ext cx="2887662" cy="496887"/>
          </a:xfrm>
          <a:prstGeom prst="rect">
            <a:avLst/>
          </a:prstGeom>
        </p:spPr>
        <p:txBody>
          <a:bodyPr vert="horz" lIns="91440" tIns="45720" rIns="91440" bIns="45720" rtlCol="0" anchor="b"/>
          <a:lstStyle>
            <a:lvl1pPr algn="r">
              <a:defRPr sz="1200"/>
            </a:lvl1pPr>
          </a:lstStyle>
          <a:p>
            <a:fld id="{1177999B-E5AC-4018-8611-D705657243CF}" type="slidenum">
              <a:rPr lang="cs-CZ" smtClean="0"/>
              <a:t>‹#›</a:t>
            </a:fld>
            <a:endParaRPr lang="cs-CZ"/>
          </a:p>
        </p:txBody>
      </p:sp>
    </p:spTree>
    <p:extLst>
      <p:ext uri="{BB962C8B-B14F-4D97-AF65-F5344CB8AC3E}">
        <p14:creationId xmlns:p14="http://schemas.microsoft.com/office/powerpoint/2010/main" val="297364591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Úvodní snímek">
    <p:bg>
      <p:bgRef idx="1002">
        <a:schemeClr val="bg2"/>
      </p:bgRef>
    </p:bg>
    <p:spTree>
      <p:nvGrpSpPr>
        <p:cNvPr id="1" name=""/>
        <p:cNvGrpSpPr/>
        <p:nvPr/>
      </p:nvGrpSpPr>
      <p:grpSpPr>
        <a:xfrm>
          <a:off x="0" y="0"/>
          <a:ext cx="0" cy="0"/>
          <a:chOff x="0" y="0"/>
          <a:chExt cx="0" cy="0"/>
        </a:xfrm>
      </p:grpSpPr>
      <p:sp>
        <p:nvSpPr>
          <p:cNvPr id="7" name="Volný tvar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Volný tvar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Nadpis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cs-CZ" smtClean="0"/>
              <a:t>Kliknutím lze upravit styl.</a:t>
            </a:r>
            <a:endParaRPr kumimoji="0" lang="en-US"/>
          </a:p>
        </p:txBody>
      </p:sp>
      <p:sp>
        <p:nvSpPr>
          <p:cNvPr id="17" name="Podnadpis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Kliknutím lze upravit styl předlohy.</a:t>
            </a:r>
            <a:endParaRPr kumimoji="0" lang="en-US"/>
          </a:p>
        </p:txBody>
      </p:sp>
      <p:sp>
        <p:nvSpPr>
          <p:cNvPr id="30" name="Zástupný symbol pro datum 29"/>
          <p:cNvSpPr>
            <a:spLocks noGrp="1"/>
          </p:cNvSpPr>
          <p:nvPr>
            <p:ph type="dt" sz="half" idx="10"/>
          </p:nvPr>
        </p:nvSpPr>
        <p:spPr/>
        <p:txBody>
          <a:bodyPr/>
          <a:lstStyle/>
          <a:p>
            <a:fld id="{2945C4CC-77A8-45A1-AC59-E7B77CE15C04}" type="datetimeFigureOut">
              <a:rPr lang="cs-CZ" smtClean="0"/>
              <a:t>5.2.2015</a:t>
            </a:fld>
            <a:endParaRPr lang="cs-CZ"/>
          </a:p>
        </p:txBody>
      </p:sp>
      <p:sp>
        <p:nvSpPr>
          <p:cNvPr id="19" name="Zástupný symbol pro zápatí 18"/>
          <p:cNvSpPr>
            <a:spLocks noGrp="1"/>
          </p:cNvSpPr>
          <p:nvPr>
            <p:ph type="ftr" sz="quarter" idx="11"/>
          </p:nvPr>
        </p:nvSpPr>
        <p:spPr/>
        <p:txBody>
          <a:bodyPr/>
          <a:lstStyle/>
          <a:p>
            <a:endParaRPr lang="cs-CZ"/>
          </a:p>
        </p:txBody>
      </p:sp>
      <p:sp>
        <p:nvSpPr>
          <p:cNvPr id="27" name="Zástupný symbol pro číslo snímku 26"/>
          <p:cNvSpPr>
            <a:spLocks noGrp="1"/>
          </p:cNvSpPr>
          <p:nvPr>
            <p:ph type="sldNum" sz="quarter" idx="12"/>
          </p:nvPr>
        </p:nvSpPr>
        <p:spPr/>
        <p:txBody>
          <a:bodyPr/>
          <a:lstStyle/>
          <a:p>
            <a:fld id="{68A920D5-05FF-45EC-8563-A5D88A7773FB}" type="slidenum">
              <a:rPr lang="cs-CZ" smtClean="0"/>
              <a:t>‹#›</a:t>
            </a:fld>
            <a:endParaRPr lang="cs-CZ"/>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2945C4CC-77A8-45A1-AC59-E7B77CE15C04}" type="datetimeFigureOut">
              <a:rPr lang="cs-CZ" smtClean="0"/>
              <a:t>5.2.2015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8A920D5-05FF-45EC-8563-A5D88A7773FB}"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kumimoji="0" lang="cs-CZ" smtClean="0"/>
              <a:t>Kliknutím lze upravit styl.</a:t>
            </a:r>
            <a:endParaRPr kumimoji="0" lang="en-US"/>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2945C4CC-77A8-45A1-AC59-E7B77CE15C04}" type="datetimeFigureOut">
              <a:rPr lang="cs-CZ" smtClean="0"/>
              <a:t>5.2.2015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8A920D5-05FF-45EC-8563-A5D88A7773FB}"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lgn="l">
              <a:defRPr/>
            </a:lvl1pPr>
          </a:lstStyle>
          <a:p>
            <a:r>
              <a:rPr kumimoji="0" lang="cs-CZ" smtClean="0"/>
              <a:t>Kliknutím lze upravit styl.</a:t>
            </a:r>
            <a:endParaRPr kumimoji="0" lang="en-US"/>
          </a:p>
        </p:txBody>
      </p:sp>
      <p:sp>
        <p:nvSpPr>
          <p:cNvPr id="3" name="Zástupný symbol pro obsah 2"/>
          <p:cNvSpPr>
            <a:spLocks noGrp="1"/>
          </p:cNvSpPr>
          <p:nvPr>
            <p:ph idx="1"/>
          </p:nvPr>
        </p:nvSpPr>
        <p:spPr/>
        <p:txBody>
          <a:body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2945C4CC-77A8-45A1-AC59-E7B77CE15C04}" type="datetimeFigureOut">
              <a:rPr lang="cs-CZ" smtClean="0"/>
              <a:t>5.2.2015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8A920D5-05FF-45EC-8563-A5D88A7773FB}"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áhlaví části">
    <p:bg>
      <p:bgRef idx="1002">
        <a:schemeClr val="bg2"/>
      </p:bgRef>
    </p:bg>
    <p:spTree>
      <p:nvGrpSpPr>
        <p:cNvPr id="1" name=""/>
        <p:cNvGrpSpPr/>
        <p:nvPr/>
      </p:nvGrpSpPr>
      <p:grpSpPr>
        <a:xfrm>
          <a:off x="0" y="0"/>
          <a:ext cx="0" cy="0"/>
          <a:chOff x="0" y="0"/>
          <a:chExt cx="0" cy="0"/>
        </a:xfrm>
      </p:grpSpPr>
      <p:sp>
        <p:nvSpPr>
          <p:cNvPr id="7" name="Volný tvar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Volný tvar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Nadpis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cs-CZ" smtClean="0"/>
              <a:t>Kliknutím lze upravit styl.</a:t>
            </a:r>
            <a:endParaRPr kumimoji="0" lang="en-US"/>
          </a:p>
        </p:txBody>
      </p:sp>
      <p:sp>
        <p:nvSpPr>
          <p:cNvPr id="3" name="Zástupný symbol pro text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Kliknutím lze upravit styly předlohy textu.</a:t>
            </a:r>
          </a:p>
        </p:txBody>
      </p:sp>
      <p:sp>
        <p:nvSpPr>
          <p:cNvPr id="4" name="Zástupný symbol pro datum 3"/>
          <p:cNvSpPr>
            <a:spLocks noGrp="1"/>
          </p:cNvSpPr>
          <p:nvPr>
            <p:ph type="dt" sz="half" idx="10"/>
          </p:nvPr>
        </p:nvSpPr>
        <p:spPr/>
        <p:txBody>
          <a:bodyPr/>
          <a:lstStyle/>
          <a:p>
            <a:fld id="{2945C4CC-77A8-45A1-AC59-E7B77CE15C04}" type="datetimeFigureOut">
              <a:rPr lang="cs-CZ" smtClean="0"/>
              <a:t>5.2.2015</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68A920D5-05FF-45EC-8563-A5D88A7773FB}" type="slidenum">
              <a:rPr lang="cs-CZ" smtClean="0"/>
              <a:t>‹#›</a:t>
            </a:fld>
            <a:endParaRPr lang="cs-C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1143000"/>
          </a:xfrm>
        </p:spPr>
        <p:txBody>
          <a:bodyPr/>
          <a:lstStyle/>
          <a:p>
            <a:r>
              <a:rPr kumimoji="0" lang="cs-CZ" smtClean="0"/>
              <a:t>Kliknutím lze upravit styl.</a:t>
            </a:r>
            <a:endParaRPr kumimoji="0" lang="en-US"/>
          </a:p>
        </p:txBody>
      </p:sp>
      <p:sp>
        <p:nvSpPr>
          <p:cNvPr id="3" name="Zástupný symbol pro obsah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p>
            <a:fld id="{2945C4CC-77A8-45A1-AC59-E7B77CE15C04}" type="datetimeFigureOut">
              <a:rPr lang="cs-CZ" smtClean="0"/>
              <a:t>5.2.2015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68A920D5-05FF-45EC-8563-A5D88A7773FB}"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8229600" cy="1143000"/>
          </a:xfrm>
        </p:spPr>
        <p:txBody>
          <a:bodyPr anchor="ctr"/>
          <a:lstStyle>
            <a:lvl1pPr>
              <a:defRPr/>
            </a:lvl1pPr>
          </a:lstStyle>
          <a:p>
            <a:r>
              <a:rPr kumimoji="0" lang="cs-CZ" smtClean="0"/>
              <a:t>Kliknutím lze upravit styl.</a:t>
            </a:r>
            <a:endParaRPr kumimoji="0" lang="en-US"/>
          </a:p>
        </p:txBody>
      </p:sp>
      <p:sp>
        <p:nvSpPr>
          <p:cNvPr id="3" name="Zástupný symbol pro text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4" name="Zástupný symbol pro text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Kliknutím lze upravit styly předlohy textu.</a:t>
            </a:r>
          </a:p>
        </p:txBody>
      </p:sp>
      <p:sp>
        <p:nvSpPr>
          <p:cNvPr id="5" name="Zástupný symbol pro obsah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Zástupný symbol pro obsah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Zástupný symbol pro datum 6"/>
          <p:cNvSpPr>
            <a:spLocks noGrp="1"/>
          </p:cNvSpPr>
          <p:nvPr>
            <p:ph type="dt" sz="half" idx="10"/>
          </p:nvPr>
        </p:nvSpPr>
        <p:spPr/>
        <p:txBody>
          <a:bodyPr/>
          <a:lstStyle/>
          <a:p>
            <a:fld id="{2945C4CC-77A8-45A1-AC59-E7B77CE15C04}" type="datetimeFigureOut">
              <a:rPr lang="cs-CZ" smtClean="0"/>
              <a:t>5.2.2015</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68A920D5-05FF-45EC-8563-A5D88A7773FB}" type="slidenum">
              <a:rPr lang="cs-CZ" smtClean="0"/>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320"/>
            <a:ext cx="7470648" cy="1143000"/>
          </a:xfrm>
        </p:spPr>
        <p:txBody>
          <a:bodyPr anchor="ctr"/>
          <a:lstStyle>
            <a:lvl1pPr algn="l">
              <a:defRPr sz="4600"/>
            </a:lvl1pPr>
          </a:lstStyle>
          <a:p>
            <a:r>
              <a:rPr kumimoji="0" lang="cs-CZ" smtClean="0"/>
              <a:t>Kliknutím lze upravit styl.</a:t>
            </a:r>
            <a:endParaRPr kumimoji="0" lang="en-US"/>
          </a:p>
        </p:txBody>
      </p:sp>
      <p:sp>
        <p:nvSpPr>
          <p:cNvPr id="7" name="Zástupný symbol pro datum 6"/>
          <p:cNvSpPr>
            <a:spLocks noGrp="1"/>
          </p:cNvSpPr>
          <p:nvPr>
            <p:ph type="dt" sz="half" idx="10"/>
          </p:nvPr>
        </p:nvSpPr>
        <p:spPr/>
        <p:txBody>
          <a:bodyPr/>
          <a:lstStyle/>
          <a:p>
            <a:fld id="{2945C4CC-77A8-45A1-AC59-E7B77CE15C04}" type="datetimeFigureOut">
              <a:rPr lang="cs-CZ" smtClean="0"/>
              <a:t>5.2.2015</a:t>
            </a:fld>
            <a:endParaRPr lang="cs-CZ"/>
          </a:p>
        </p:txBody>
      </p:sp>
      <p:sp>
        <p:nvSpPr>
          <p:cNvPr id="8" name="Zástupný symbol pro číslo snímku 7"/>
          <p:cNvSpPr>
            <a:spLocks noGrp="1"/>
          </p:cNvSpPr>
          <p:nvPr>
            <p:ph type="sldNum" sz="quarter" idx="11"/>
          </p:nvPr>
        </p:nvSpPr>
        <p:spPr/>
        <p:txBody>
          <a:bodyPr/>
          <a:lstStyle/>
          <a:p>
            <a:fld id="{68A920D5-05FF-45EC-8563-A5D88A7773FB}" type="slidenum">
              <a:rPr lang="cs-CZ" smtClean="0"/>
              <a:t>‹#›</a:t>
            </a:fld>
            <a:endParaRPr lang="cs-CZ"/>
          </a:p>
        </p:txBody>
      </p:sp>
      <p:sp>
        <p:nvSpPr>
          <p:cNvPr id="9" name="Zástupný symbol pro zápatí 8"/>
          <p:cNvSpPr>
            <a:spLocks noGrp="1"/>
          </p:cNvSpPr>
          <p:nvPr>
            <p:ph type="ftr" sz="quarter" idx="12"/>
          </p:nvPr>
        </p:nvSpPr>
        <p:spPr/>
        <p:txBody>
          <a:bodyPr/>
          <a:lstStyle/>
          <a:p>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2945C4CC-77A8-45A1-AC59-E7B77CE15C04}" type="datetimeFigureOut">
              <a:rPr lang="cs-CZ" smtClean="0"/>
              <a:t>5.2.2015</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68A920D5-05FF-45EC-8563-A5D88A7773FB}"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cs-CZ" smtClean="0"/>
              <a:t>Kliknutím lze upravit styl.</a:t>
            </a:r>
            <a:endParaRPr kumimoji="0" lang="en-US"/>
          </a:p>
        </p:txBody>
      </p:sp>
      <p:sp>
        <p:nvSpPr>
          <p:cNvPr id="3" name="Zástupný symbol pro text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Kliknutím lze upravit styly předlohy textu.</a:t>
            </a:r>
          </a:p>
        </p:txBody>
      </p:sp>
      <p:sp>
        <p:nvSpPr>
          <p:cNvPr id="4" name="Zástupný symbol pro obsah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cs-CZ" smtClean="0"/>
              <a:t>Kliknutím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p>
            <a:fld id="{2945C4CC-77A8-45A1-AC59-E7B77CE15C04}" type="datetimeFigureOut">
              <a:rPr lang="cs-CZ" smtClean="0"/>
              <a:t>5.2.2015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a:xfrm>
            <a:off x="8156448" y="6422064"/>
            <a:ext cx="762000" cy="365125"/>
          </a:xfrm>
        </p:spPr>
        <p:txBody>
          <a:bodyPr/>
          <a:lstStyle/>
          <a:p>
            <a:fld id="{68A920D5-05FF-45EC-8563-A5D88A7773FB}"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cs-CZ" smtClean="0"/>
              <a:t>Kliknutím lze upravit styl.</a:t>
            </a:r>
            <a:endParaRPr kumimoji="0" lang="en-US"/>
          </a:p>
        </p:txBody>
      </p:sp>
      <p:sp>
        <p:nvSpPr>
          <p:cNvPr id="3" name="Zástupný symbol pro obrázek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cs-CZ" smtClean="0"/>
              <a:t>Kliknutím na ikonu přidáte obrázek.</a:t>
            </a:r>
            <a:endParaRPr kumimoji="0" lang="en-US" dirty="0"/>
          </a:p>
        </p:txBody>
      </p:sp>
      <p:sp>
        <p:nvSpPr>
          <p:cNvPr id="4" name="Zástupný symbol pro text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cs-CZ" smtClean="0"/>
              <a:t>Kliknutím lze upravit styly předlohy textu.</a:t>
            </a:r>
          </a:p>
        </p:txBody>
      </p:sp>
      <p:sp>
        <p:nvSpPr>
          <p:cNvPr id="5" name="Zástupný symbol pro datum 4"/>
          <p:cNvSpPr>
            <a:spLocks noGrp="1"/>
          </p:cNvSpPr>
          <p:nvPr>
            <p:ph type="dt" sz="half" idx="10"/>
          </p:nvPr>
        </p:nvSpPr>
        <p:spPr>
          <a:xfrm>
            <a:off x="457200" y="6422064"/>
            <a:ext cx="2133600" cy="365125"/>
          </a:xfrm>
        </p:spPr>
        <p:txBody>
          <a:bodyPr/>
          <a:lstStyle/>
          <a:p>
            <a:fld id="{2945C4CC-77A8-45A1-AC59-E7B77CE15C04}" type="datetimeFigureOut">
              <a:rPr lang="cs-CZ" smtClean="0"/>
              <a:t>5.2.2015</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68A920D5-05FF-45EC-8563-A5D88A7773FB}" type="slidenum">
              <a:rPr lang="cs-CZ" smtClean="0"/>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2" name="Volný tvar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Volný tvar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Zástupný symbol pro nadpis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cs-CZ" smtClean="0"/>
              <a:t>Kliknutím lze upravit styl.</a:t>
            </a:r>
            <a:endParaRPr kumimoji="0" lang="en-US"/>
          </a:p>
        </p:txBody>
      </p:sp>
      <p:sp>
        <p:nvSpPr>
          <p:cNvPr id="30" name="Zástupný symbol pro text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cs-CZ" smtClean="0"/>
              <a:t>Kliknutím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0" name="Zástupný symbol pro datum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2945C4CC-77A8-45A1-AC59-E7B77CE15C04}" type="datetimeFigureOut">
              <a:rPr lang="cs-CZ" smtClean="0"/>
              <a:t>5.2.2015</a:t>
            </a:fld>
            <a:endParaRPr lang="cs-CZ"/>
          </a:p>
        </p:txBody>
      </p:sp>
      <p:sp>
        <p:nvSpPr>
          <p:cNvPr id="22" name="Zástupný symbol pro zápatí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cs-CZ"/>
          </a:p>
        </p:txBody>
      </p:sp>
      <p:sp>
        <p:nvSpPr>
          <p:cNvPr id="18" name="Zástupný symbol pro číslo snímku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8A920D5-05FF-45EC-8563-A5D88A7773FB}" type="slidenum">
              <a:rPr lang="cs-CZ" smtClean="0"/>
              <a:t>‹#›</a:t>
            </a:fld>
            <a:endParaRPr lang="cs-CZ"/>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kr-olomoucky.cz/" TargetMode="Externa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p:txBody>
          <a:bodyPr/>
          <a:lstStyle/>
          <a:p>
            <a:r>
              <a:rPr lang="cs-CZ" dirty="0" smtClean="0"/>
              <a:t>Daňový řád</a:t>
            </a:r>
            <a:endParaRPr lang="cs-CZ" dirty="0"/>
          </a:p>
        </p:txBody>
      </p:sp>
      <p:sp>
        <p:nvSpPr>
          <p:cNvPr id="3" name="Podnadpis 2"/>
          <p:cNvSpPr>
            <a:spLocks noGrp="1"/>
          </p:cNvSpPr>
          <p:nvPr>
            <p:ph type="subTitle" idx="1"/>
          </p:nvPr>
        </p:nvSpPr>
        <p:spPr/>
        <p:txBody>
          <a:bodyPr>
            <a:normAutofit/>
          </a:bodyPr>
          <a:lstStyle/>
          <a:p>
            <a:r>
              <a:rPr lang="cs-CZ" sz="2800" b="1" dirty="0" smtClean="0">
                <a:solidFill>
                  <a:srgbClr val="00B0F0"/>
                </a:solidFill>
                <a:latin typeface="+mj-lt"/>
              </a:rPr>
              <a:t>Změny s účinností od 1. 1. 2015</a:t>
            </a:r>
            <a:endParaRPr lang="cs-CZ" sz="2800" b="1" dirty="0">
              <a:solidFill>
                <a:srgbClr val="00B0F0"/>
              </a:solidFill>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0"/>
            <a:ext cx="2554249" cy="1114291"/>
          </a:xfrm>
          <a:prstGeom prst="rect">
            <a:avLst/>
          </a:prstGeom>
        </p:spPr>
      </p:pic>
      <p:sp>
        <p:nvSpPr>
          <p:cNvPr id="5" name="TextovéPole 4"/>
          <p:cNvSpPr txBox="1"/>
          <p:nvPr/>
        </p:nvSpPr>
        <p:spPr>
          <a:xfrm>
            <a:off x="971600" y="4149080"/>
            <a:ext cx="5904656" cy="461665"/>
          </a:xfrm>
          <a:prstGeom prst="rect">
            <a:avLst/>
          </a:prstGeom>
          <a:noFill/>
        </p:spPr>
        <p:txBody>
          <a:bodyPr wrap="square" rtlCol="0">
            <a:spAutoFit/>
          </a:bodyPr>
          <a:lstStyle/>
          <a:p>
            <a:pPr algn="r"/>
            <a:r>
              <a:rPr lang="cs-CZ" sz="2400" b="1" dirty="0" smtClean="0">
                <a:solidFill>
                  <a:srgbClr val="00B0F0"/>
                </a:solidFill>
                <a:latin typeface="+mj-lt"/>
              </a:rPr>
              <a:t>280/2009 Sb.</a:t>
            </a:r>
            <a:endParaRPr lang="cs-CZ" sz="2400" b="1" dirty="0">
              <a:solidFill>
                <a:srgbClr val="00B0F0"/>
              </a:solidFill>
              <a:latin typeface="+mj-lt"/>
            </a:endParaRPr>
          </a:p>
        </p:txBody>
      </p:sp>
    </p:spTree>
    <p:extLst>
      <p:ext uri="{BB962C8B-B14F-4D97-AF65-F5344CB8AC3E}">
        <p14:creationId xmlns:p14="http://schemas.microsoft.com/office/powerpoint/2010/main" val="2279969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1. Zrušení připuštění opravných prostředků u rozhodnutí o delegaci a </a:t>
            </a:r>
            <a:r>
              <a:rPr lang="cs-CZ" sz="2800" b="1" u="sng" dirty="0" smtClean="0">
                <a:solidFill>
                  <a:srgbClr val="00B0F0"/>
                </a:solidFill>
              </a:rPr>
              <a:t>atrakci</a:t>
            </a:r>
            <a:endParaRPr lang="cs-CZ" sz="2800" b="1" dirty="0">
              <a:solidFill>
                <a:srgbClr val="00B0F0"/>
              </a:solidFill>
            </a:endParaRPr>
          </a:p>
        </p:txBody>
      </p:sp>
      <p:sp>
        <p:nvSpPr>
          <p:cNvPr id="3" name="Zástupný symbol pro obsah 2"/>
          <p:cNvSpPr>
            <a:spLocks noGrp="1"/>
          </p:cNvSpPr>
          <p:nvPr>
            <p:ph idx="1"/>
          </p:nvPr>
        </p:nvSpPr>
        <p:spPr>
          <a:xfrm>
            <a:off x="457200" y="2132856"/>
            <a:ext cx="7467600" cy="3993307"/>
          </a:xfrm>
        </p:spPr>
        <p:txBody>
          <a:bodyPr>
            <a:normAutofit/>
          </a:bodyPr>
          <a:lstStyle/>
          <a:p>
            <a:pPr algn="just"/>
            <a:r>
              <a:rPr lang="cs-CZ" sz="2000" b="1" dirty="0">
                <a:latin typeface="+mj-lt"/>
              </a:rPr>
              <a:t>Znění </a:t>
            </a:r>
            <a:r>
              <a:rPr lang="cs-CZ" sz="2000" b="1" dirty="0">
                <a:solidFill>
                  <a:srgbClr val="00B0F0"/>
                </a:solidFill>
                <a:latin typeface="+mj-lt"/>
              </a:rPr>
              <a:t>§ 18 odst. 1 a 2 </a:t>
            </a:r>
            <a:r>
              <a:rPr lang="cs-CZ" sz="2000" b="1" dirty="0">
                <a:latin typeface="+mj-lt"/>
              </a:rPr>
              <a:t>a </a:t>
            </a:r>
            <a:r>
              <a:rPr lang="cs-CZ" sz="2000" b="1" dirty="0">
                <a:solidFill>
                  <a:srgbClr val="00B0F0"/>
                </a:solidFill>
                <a:latin typeface="+mj-lt"/>
              </a:rPr>
              <a:t>§ 19 </a:t>
            </a:r>
            <a:r>
              <a:rPr lang="cs-CZ" sz="2000" b="1" dirty="0">
                <a:latin typeface="+mj-lt"/>
              </a:rPr>
              <a:t>DŘ </a:t>
            </a:r>
            <a:r>
              <a:rPr lang="cs-CZ" sz="2000" dirty="0">
                <a:latin typeface="+mj-lt"/>
              </a:rPr>
              <a:t>se mění v tom smyslu, že </a:t>
            </a:r>
            <a:r>
              <a:rPr lang="cs-CZ" sz="2000" dirty="0" smtClean="0">
                <a:latin typeface="+mj-lt"/>
              </a:rPr>
              <a:t>je nově </a:t>
            </a:r>
            <a:r>
              <a:rPr lang="cs-CZ" sz="2000" dirty="0">
                <a:latin typeface="+mj-lt"/>
              </a:rPr>
              <a:t>textováno, že proti rozhodnutím </a:t>
            </a:r>
            <a:r>
              <a:rPr lang="cs-CZ" sz="2000" u="sng" dirty="0">
                <a:latin typeface="+mj-lt"/>
              </a:rPr>
              <a:t>nelze uplatnit opravné prostředky</a:t>
            </a:r>
            <a:r>
              <a:rPr lang="cs-CZ" sz="2000" u="sng" dirty="0" smtClean="0">
                <a:latin typeface="+mj-lt"/>
              </a:rPr>
              <a:t>.</a:t>
            </a:r>
          </a:p>
          <a:p>
            <a:pPr marL="36576" indent="0" algn="just">
              <a:buNone/>
            </a:pPr>
            <a:endParaRPr lang="cs-CZ" sz="2000" u="sng" dirty="0" smtClean="0">
              <a:latin typeface="+mj-lt"/>
            </a:endParaRPr>
          </a:p>
          <a:p>
            <a:pPr marL="36576" indent="0" algn="just">
              <a:buNone/>
            </a:pPr>
            <a:endParaRPr lang="cs-CZ" sz="2000" u="sng" dirty="0">
              <a:latin typeface="+mj-lt"/>
            </a:endParaRPr>
          </a:p>
          <a:p>
            <a:pPr marL="36576" indent="0" algn="just">
              <a:buNone/>
            </a:pPr>
            <a:endParaRPr lang="cs-CZ" sz="2000" u="sng" dirty="0">
              <a:latin typeface="+mj-lt"/>
            </a:endParaRPr>
          </a:p>
          <a:p>
            <a:pPr marL="36576" indent="0" algn="just">
              <a:buNone/>
            </a:pPr>
            <a:r>
              <a:rPr lang="cs-CZ" sz="1700" dirty="0" smtClean="0">
                <a:latin typeface="+mj-lt"/>
              </a:rPr>
              <a:t>Poznámka:</a:t>
            </a:r>
          </a:p>
          <a:p>
            <a:pPr marL="36576" indent="0" algn="just">
              <a:buNone/>
            </a:pPr>
            <a:r>
              <a:rPr lang="cs-CZ" sz="1700" dirty="0" smtClean="0">
                <a:latin typeface="+mj-lt"/>
              </a:rPr>
              <a:t>Návrat k úpravě dle ZSDP. </a:t>
            </a:r>
          </a:p>
          <a:p>
            <a:pPr marL="36576" indent="0" algn="just">
              <a:buNone/>
            </a:pPr>
            <a:r>
              <a:rPr lang="cs-CZ" sz="1700" dirty="0" smtClean="0">
                <a:latin typeface="+mj-lt"/>
              </a:rPr>
              <a:t>Dle DZ k zákonu – boj proti daňovým únikům (přesun DS z formálních sídel do míst jejich ekonom. zájmů; přesun karuselových podvodů pod místní příslušnost jednoho správce)</a:t>
            </a:r>
            <a:endParaRPr lang="cs-CZ" sz="17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34730191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2. Úprava jednání vícečlenného </a:t>
            </a:r>
            <a:r>
              <a:rPr lang="cs-CZ" sz="2800" b="1" u="sng" dirty="0" smtClean="0">
                <a:solidFill>
                  <a:srgbClr val="00B0F0"/>
                </a:solidFill>
              </a:rPr>
              <a:t/>
            </a:r>
            <a:br>
              <a:rPr lang="cs-CZ" sz="2800" b="1" u="sng" dirty="0" smtClean="0">
                <a:solidFill>
                  <a:srgbClr val="00B0F0"/>
                </a:solidFill>
              </a:rPr>
            </a:br>
            <a:r>
              <a:rPr lang="cs-CZ" sz="2800" b="1" u="sng" dirty="0" smtClean="0">
                <a:solidFill>
                  <a:srgbClr val="00B0F0"/>
                </a:solidFill>
              </a:rPr>
              <a:t>statutárního orgánu</a:t>
            </a:r>
            <a:endParaRPr lang="cs-CZ" sz="2800" b="1" dirty="0">
              <a:solidFill>
                <a:srgbClr val="00B0F0"/>
              </a:solidFill>
            </a:endParaRPr>
          </a:p>
        </p:txBody>
      </p:sp>
      <p:sp>
        <p:nvSpPr>
          <p:cNvPr id="3" name="Zástupný symbol pro obsah 2"/>
          <p:cNvSpPr>
            <a:spLocks noGrp="1"/>
          </p:cNvSpPr>
          <p:nvPr>
            <p:ph idx="1"/>
          </p:nvPr>
        </p:nvSpPr>
        <p:spPr/>
        <p:txBody>
          <a:bodyPr>
            <a:normAutofit/>
          </a:bodyPr>
          <a:lstStyle/>
          <a:p>
            <a:pPr algn="just"/>
            <a:r>
              <a:rPr lang="cs-CZ" sz="2000" b="1" dirty="0">
                <a:latin typeface="+mj-lt"/>
              </a:rPr>
              <a:t>V </a:t>
            </a:r>
            <a:r>
              <a:rPr lang="cs-CZ" sz="2000" b="1" dirty="0">
                <a:solidFill>
                  <a:srgbClr val="00B0F0"/>
                </a:solidFill>
                <a:latin typeface="+mj-lt"/>
              </a:rPr>
              <a:t>§ 24 </a:t>
            </a:r>
            <a:r>
              <a:rPr lang="cs-CZ" sz="2000" b="1" dirty="0">
                <a:latin typeface="+mj-lt"/>
              </a:rPr>
              <a:t>DŘ </a:t>
            </a:r>
            <a:r>
              <a:rPr lang="cs-CZ" sz="2000" b="1" dirty="0">
                <a:solidFill>
                  <a:srgbClr val="00B0F0"/>
                </a:solidFill>
                <a:latin typeface="+mj-lt"/>
              </a:rPr>
              <a:t>odstavec 4 </a:t>
            </a:r>
            <a:r>
              <a:rPr lang="cs-CZ" sz="2000" b="1" dirty="0">
                <a:latin typeface="+mj-lt"/>
              </a:rPr>
              <a:t>nově </a:t>
            </a:r>
            <a:r>
              <a:rPr lang="cs-CZ" sz="2000" b="1" dirty="0" smtClean="0">
                <a:latin typeface="+mj-lt"/>
              </a:rPr>
              <a:t>zní:</a:t>
            </a:r>
          </a:p>
          <a:p>
            <a:pPr algn="just"/>
            <a:endParaRPr lang="cs-CZ" sz="2000" b="1" dirty="0" smtClean="0">
              <a:latin typeface="+mj-lt"/>
            </a:endParaRPr>
          </a:p>
          <a:p>
            <a:pPr marL="36576" indent="0" algn="just">
              <a:buNone/>
            </a:pPr>
            <a:r>
              <a:rPr lang="cs-CZ" sz="2000" i="1" dirty="0" smtClean="0">
                <a:latin typeface="+mj-lt"/>
              </a:rPr>
              <a:t>	„</a:t>
            </a:r>
            <a:r>
              <a:rPr lang="cs-CZ" sz="2000" i="1" dirty="0">
                <a:latin typeface="+mj-lt"/>
              </a:rPr>
              <a:t>V téže věci může jménem právnické osoby současně jednat jen jedna fyzická osoba. V případě, kdy je </a:t>
            </a:r>
            <a:r>
              <a:rPr lang="cs-CZ" sz="2000" i="1" u="sng" dirty="0">
                <a:latin typeface="+mj-lt"/>
              </a:rPr>
              <a:t>pro jednání statutárního orgánu právnické osoby vyžadováno společné jednání více osob, jedná jejím jménem kterýkoliv člen</a:t>
            </a:r>
            <a:r>
              <a:rPr lang="cs-CZ" sz="2000" i="1" dirty="0">
                <a:latin typeface="+mj-lt"/>
              </a:rPr>
              <a:t> tohoto statutárního orgánu</a:t>
            </a:r>
            <a:r>
              <a:rPr lang="cs-CZ" sz="2000" i="1" dirty="0" smtClean="0">
                <a:latin typeface="+mj-lt"/>
              </a:rPr>
              <a:t>.“</a:t>
            </a:r>
          </a:p>
          <a:p>
            <a:pPr marL="36576" indent="0" algn="just">
              <a:buNone/>
            </a:pPr>
            <a:endParaRPr lang="cs-CZ" sz="2400" i="1" dirty="0" smtClean="0">
              <a:latin typeface="+mj-lt"/>
            </a:endParaRPr>
          </a:p>
          <a:p>
            <a:pPr marL="36576" indent="0" algn="just">
              <a:buNone/>
            </a:pPr>
            <a:endParaRPr lang="cs-CZ" sz="2400" i="1" dirty="0" smtClean="0">
              <a:latin typeface="+mj-lt"/>
            </a:endParaRPr>
          </a:p>
          <a:p>
            <a:pPr marL="36576" indent="0" algn="just">
              <a:buNone/>
            </a:pPr>
            <a:r>
              <a:rPr lang="cs-CZ" sz="1800" i="1" dirty="0" smtClean="0">
                <a:latin typeface="+mj-lt"/>
              </a:rPr>
              <a:t>Poznámka:</a:t>
            </a:r>
          </a:p>
          <a:p>
            <a:pPr marL="36576" indent="0" algn="just">
              <a:buNone/>
            </a:pPr>
            <a:r>
              <a:rPr lang="cs-CZ" sz="1800" dirty="0" smtClean="0">
                <a:latin typeface="+mj-lt"/>
              </a:rPr>
              <a:t>Odstraňuje vady el. podání, kdy bylo podáno z dat. schránky PO ale neobsahovalo podpis všech členů statutárního orgánu oprávněného jednat společně.  </a:t>
            </a:r>
            <a:endParaRPr lang="cs-CZ" sz="1800" dirty="0">
              <a:latin typeface="+mj-lt"/>
            </a:endParaRPr>
          </a:p>
          <a:p>
            <a:pPr algn="just"/>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29248897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3. Zrušení nutnosti souhlasu pro stanovení lhůty kratší než 1 </a:t>
            </a:r>
            <a:r>
              <a:rPr lang="cs-CZ" sz="2800" b="1" u="sng" dirty="0" smtClean="0">
                <a:solidFill>
                  <a:srgbClr val="00B0F0"/>
                </a:solidFill>
              </a:rPr>
              <a:t>den</a:t>
            </a:r>
            <a:endParaRPr lang="cs-CZ" sz="2800" b="1" dirty="0">
              <a:solidFill>
                <a:srgbClr val="00B0F0"/>
              </a:solidFill>
            </a:endParaRPr>
          </a:p>
        </p:txBody>
      </p:sp>
      <p:sp>
        <p:nvSpPr>
          <p:cNvPr id="3" name="Zástupný symbol pro obsah 2"/>
          <p:cNvSpPr>
            <a:spLocks noGrp="1"/>
          </p:cNvSpPr>
          <p:nvPr>
            <p:ph idx="1"/>
          </p:nvPr>
        </p:nvSpPr>
        <p:spPr/>
        <p:txBody>
          <a:bodyPr>
            <a:normAutofit/>
          </a:bodyPr>
          <a:lstStyle/>
          <a:p>
            <a:pPr algn="just"/>
            <a:r>
              <a:rPr lang="cs-CZ" sz="2000" b="1" dirty="0">
                <a:latin typeface="+mj-lt"/>
              </a:rPr>
              <a:t>V </a:t>
            </a:r>
            <a:r>
              <a:rPr lang="cs-CZ" sz="2000" b="1" dirty="0">
                <a:solidFill>
                  <a:srgbClr val="00B0F0"/>
                </a:solidFill>
                <a:latin typeface="+mj-lt"/>
              </a:rPr>
              <a:t>§ 32 odst. 2 </a:t>
            </a:r>
            <a:r>
              <a:rPr lang="cs-CZ" sz="2000" b="1" dirty="0">
                <a:latin typeface="+mj-lt"/>
              </a:rPr>
              <a:t>DŘ se ruší poslední věta: </a:t>
            </a:r>
          </a:p>
          <a:p>
            <a:pPr marL="36576" indent="0" algn="just">
              <a:buNone/>
            </a:pPr>
            <a:endParaRPr lang="cs-CZ" sz="2000" dirty="0" smtClean="0">
              <a:latin typeface="+mj-lt"/>
            </a:endParaRPr>
          </a:p>
          <a:p>
            <a:pPr marL="36576" indent="0" algn="just">
              <a:buNone/>
            </a:pPr>
            <a:r>
              <a:rPr lang="cs-CZ" sz="2000" dirty="0" smtClean="0">
                <a:latin typeface="+mj-lt"/>
              </a:rPr>
              <a:t>	„</a:t>
            </a:r>
            <a:r>
              <a:rPr lang="cs-CZ" sz="2000" i="1" dirty="0">
                <a:latin typeface="+mj-lt"/>
              </a:rPr>
              <a:t>Lhůtu kratší než 1 den může správce daně stanovit osobě zúčastněné na správě daní jen s jejím souhlasem</a:t>
            </a:r>
            <a:r>
              <a:rPr lang="cs-CZ" sz="2000" i="1" dirty="0" smtClean="0">
                <a:latin typeface="+mj-lt"/>
              </a:rPr>
              <a:t>.“</a:t>
            </a:r>
          </a:p>
          <a:p>
            <a:pPr marL="36576" indent="0" algn="just">
              <a:buNone/>
            </a:pPr>
            <a:endParaRPr lang="cs-CZ" sz="2400" i="1" dirty="0" smtClean="0">
              <a:latin typeface="+mj-lt"/>
            </a:endParaRPr>
          </a:p>
          <a:p>
            <a:pPr marL="36576" indent="0" algn="just">
              <a:buNone/>
            </a:pPr>
            <a:endParaRPr lang="cs-CZ" sz="2400" i="1" dirty="0">
              <a:latin typeface="+mj-lt"/>
            </a:endParaRPr>
          </a:p>
          <a:p>
            <a:pPr marL="36576" indent="0" algn="just">
              <a:buNone/>
            </a:pPr>
            <a:endParaRPr lang="cs-CZ" sz="2400" i="1" dirty="0" smtClean="0">
              <a:latin typeface="+mj-lt"/>
            </a:endParaRPr>
          </a:p>
          <a:p>
            <a:pPr marL="36576" indent="0" algn="just">
              <a:buNone/>
            </a:pPr>
            <a:endParaRPr lang="cs-CZ" sz="2400" i="1" dirty="0">
              <a:latin typeface="+mj-lt"/>
            </a:endParaRPr>
          </a:p>
          <a:p>
            <a:pPr marL="36576" indent="0" algn="just">
              <a:buNone/>
            </a:pPr>
            <a:endParaRPr lang="cs-CZ" sz="2400" i="1" dirty="0" smtClean="0">
              <a:latin typeface="+mj-lt"/>
            </a:endParaRPr>
          </a:p>
          <a:p>
            <a:pPr marL="36576" indent="0" algn="just">
              <a:buNone/>
            </a:pPr>
            <a:r>
              <a:rPr lang="cs-CZ" sz="1800" i="1" dirty="0" smtClean="0">
                <a:latin typeface="+mj-lt"/>
              </a:rPr>
              <a:t>Poznámka:</a:t>
            </a:r>
          </a:p>
          <a:p>
            <a:pPr marL="36576" indent="0" algn="just">
              <a:buNone/>
            </a:pPr>
            <a:r>
              <a:rPr lang="cs-CZ" sz="1800" i="1" dirty="0" smtClean="0">
                <a:latin typeface="+mj-lt"/>
              </a:rPr>
              <a:t>Odstranění neruší právo SD stanovit lhůtu kratší než 1 den.</a:t>
            </a:r>
            <a:endParaRPr lang="cs-CZ" sz="1800" dirty="0">
              <a:latin typeface="+mj-lt"/>
            </a:endParaRPr>
          </a:p>
          <a:p>
            <a:pPr marL="36576" indent="0" algn="just">
              <a:buNone/>
            </a:pPr>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340379714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4. Prodloužení stavení lhůty </a:t>
            </a:r>
            <a:r>
              <a:rPr lang="cs-CZ" sz="2800" b="1" u="sng" dirty="0" smtClean="0">
                <a:solidFill>
                  <a:srgbClr val="00B0F0"/>
                </a:solidFill>
              </a:rPr>
              <a:t/>
            </a:r>
            <a:br>
              <a:rPr lang="cs-CZ" sz="2800" b="1" u="sng" dirty="0" smtClean="0">
                <a:solidFill>
                  <a:srgbClr val="00B0F0"/>
                </a:solidFill>
              </a:rPr>
            </a:br>
            <a:r>
              <a:rPr lang="cs-CZ" sz="2800" b="1" u="sng" dirty="0" smtClean="0">
                <a:solidFill>
                  <a:srgbClr val="00B0F0"/>
                </a:solidFill>
              </a:rPr>
              <a:t>v </a:t>
            </a:r>
            <a:r>
              <a:rPr lang="cs-CZ" sz="2800" b="1" u="sng" dirty="0">
                <a:solidFill>
                  <a:srgbClr val="00B0F0"/>
                </a:solidFill>
              </a:rPr>
              <a:t>případě výzvy k </a:t>
            </a:r>
            <a:r>
              <a:rPr lang="cs-CZ" sz="2800" b="1" u="sng" dirty="0" smtClean="0">
                <a:solidFill>
                  <a:srgbClr val="00B0F0"/>
                </a:solidFill>
              </a:rPr>
              <a:t>součinnosti</a:t>
            </a:r>
            <a:endParaRPr lang="cs-CZ" sz="2800" b="1" dirty="0">
              <a:solidFill>
                <a:srgbClr val="00B0F0"/>
              </a:solidFill>
            </a:endParaRPr>
          </a:p>
        </p:txBody>
      </p:sp>
      <p:sp>
        <p:nvSpPr>
          <p:cNvPr id="3" name="Zástupný symbol pro obsah 2"/>
          <p:cNvSpPr>
            <a:spLocks noGrp="1"/>
          </p:cNvSpPr>
          <p:nvPr>
            <p:ph idx="1"/>
          </p:nvPr>
        </p:nvSpPr>
        <p:spPr>
          <a:xfrm>
            <a:off x="457200" y="1600200"/>
            <a:ext cx="7467600" cy="4709120"/>
          </a:xfrm>
        </p:spPr>
        <p:txBody>
          <a:bodyPr>
            <a:normAutofit lnSpcReduction="10000"/>
          </a:bodyPr>
          <a:lstStyle/>
          <a:p>
            <a:pPr algn="just"/>
            <a:r>
              <a:rPr lang="cs-CZ" sz="2200" b="1" dirty="0">
                <a:solidFill>
                  <a:srgbClr val="00B0F0"/>
                </a:solidFill>
                <a:latin typeface="+mj-lt"/>
              </a:rPr>
              <a:t>§ 34 </a:t>
            </a:r>
            <a:r>
              <a:rPr lang="cs-CZ" sz="2200" b="1" dirty="0">
                <a:latin typeface="+mj-lt"/>
              </a:rPr>
              <a:t>DŘ nově zní</a:t>
            </a:r>
            <a:r>
              <a:rPr lang="cs-CZ" sz="2200" b="1" dirty="0" smtClean="0">
                <a:latin typeface="+mj-lt"/>
              </a:rPr>
              <a:t>:</a:t>
            </a:r>
          </a:p>
          <a:p>
            <a:pPr algn="just"/>
            <a:endParaRPr lang="cs-CZ" sz="2200" b="1" dirty="0">
              <a:latin typeface="+mj-lt"/>
            </a:endParaRPr>
          </a:p>
          <a:p>
            <a:pPr marL="36576" indent="0" algn="just">
              <a:buNone/>
            </a:pPr>
            <a:r>
              <a:rPr lang="cs-CZ" sz="2200" dirty="0">
                <a:latin typeface="+mj-lt"/>
              </a:rPr>
              <a:t> </a:t>
            </a:r>
            <a:r>
              <a:rPr lang="cs-CZ" sz="2200" dirty="0" smtClean="0">
                <a:latin typeface="+mj-lt"/>
              </a:rPr>
              <a:t>	</a:t>
            </a:r>
            <a:r>
              <a:rPr lang="cs-CZ" sz="2200" i="1" dirty="0" smtClean="0">
                <a:latin typeface="+mj-lt"/>
              </a:rPr>
              <a:t>„</a:t>
            </a:r>
            <a:r>
              <a:rPr lang="cs-CZ" sz="2200" i="1" dirty="0">
                <a:latin typeface="+mj-lt"/>
              </a:rPr>
              <a:t>Pokud je den, kdy osoba zúčastněná na správě daní učinila podání, dnem počátku běhu lhůty pro vydání rozhodnutí nebo provedení jiného úkonu správce daně nebo pokud je počátek běhu lhůty od tohoto dne odvozován, běh lhůty se staví ode dne vydání rozhodnutí, kterým správce daně vyzývá osobu zúčastněnou na správě daní k součinnosti, </a:t>
            </a:r>
            <a:r>
              <a:rPr lang="cs-CZ" sz="2200" i="1" u="sng" dirty="0">
                <a:latin typeface="+mj-lt"/>
              </a:rPr>
              <a:t>do pátého pracovního dne ode dne, kdy dojde k požadované součinnost</a:t>
            </a:r>
            <a:r>
              <a:rPr lang="cs-CZ" sz="2200" i="1" dirty="0">
                <a:latin typeface="+mj-lt"/>
              </a:rPr>
              <a:t>i.“</a:t>
            </a:r>
            <a:r>
              <a:rPr lang="cs-CZ" sz="2200" dirty="0">
                <a:latin typeface="+mj-lt"/>
              </a:rPr>
              <a:t> </a:t>
            </a:r>
          </a:p>
          <a:p>
            <a:pPr marL="36576" indent="0" algn="just">
              <a:buNone/>
            </a:pPr>
            <a:endParaRPr lang="cs-CZ" sz="2200" i="1" dirty="0" smtClean="0">
              <a:latin typeface="+mj-lt"/>
            </a:endParaRPr>
          </a:p>
          <a:p>
            <a:pPr marL="36576" indent="0" algn="just">
              <a:buNone/>
            </a:pPr>
            <a:endParaRPr lang="cs-CZ" sz="2400" i="1" dirty="0" smtClean="0">
              <a:latin typeface="+mj-lt"/>
            </a:endParaRPr>
          </a:p>
          <a:p>
            <a:pPr marL="36576" indent="0" algn="just">
              <a:buNone/>
            </a:pPr>
            <a:r>
              <a:rPr lang="cs-CZ" sz="1800" i="1" dirty="0" smtClean="0">
                <a:latin typeface="+mj-lt"/>
              </a:rPr>
              <a:t>Poznámka:</a:t>
            </a:r>
          </a:p>
          <a:p>
            <a:pPr marL="36576" indent="0" algn="just">
              <a:buNone/>
            </a:pPr>
            <a:r>
              <a:rPr lang="cs-CZ" sz="1800" i="1" dirty="0" smtClean="0">
                <a:latin typeface="+mj-lt"/>
              </a:rPr>
              <a:t>Umožňuje SD řádně zpracovat podání doručené na výzvu k součinnosti.</a:t>
            </a:r>
            <a:endParaRPr lang="cs-CZ" sz="1800" i="1"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15254850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5. Následek nedodržení formy </a:t>
            </a:r>
            <a:r>
              <a:rPr lang="cs-CZ" sz="2800" b="1" u="sng" dirty="0" smtClean="0">
                <a:solidFill>
                  <a:srgbClr val="00B0F0"/>
                </a:solidFill>
              </a:rPr>
              <a:t>podání</a:t>
            </a:r>
            <a:endParaRPr lang="cs-CZ" sz="2800" b="1" dirty="0">
              <a:solidFill>
                <a:srgbClr val="00B0F0"/>
              </a:solidFill>
            </a:endParaRPr>
          </a:p>
        </p:txBody>
      </p:sp>
      <p:sp>
        <p:nvSpPr>
          <p:cNvPr id="3" name="Zástupný symbol pro obsah 2"/>
          <p:cNvSpPr>
            <a:spLocks noGrp="1"/>
          </p:cNvSpPr>
          <p:nvPr>
            <p:ph idx="1"/>
          </p:nvPr>
        </p:nvSpPr>
        <p:spPr/>
        <p:txBody>
          <a:bodyPr>
            <a:normAutofit/>
          </a:bodyPr>
          <a:lstStyle/>
          <a:p>
            <a:pPr algn="just"/>
            <a:r>
              <a:rPr lang="cs-CZ" sz="2000" b="1" dirty="0">
                <a:latin typeface="+mj-lt"/>
              </a:rPr>
              <a:t>Do </a:t>
            </a:r>
            <a:r>
              <a:rPr lang="cs-CZ" sz="2000" b="1" dirty="0">
                <a:solidFill>
                  <a:srgbClr val="00B0F0"/>
                </a:solidFill>
                <a:latin typeface="+mj-lt"/>
              </a:rPr>
              <a:t>§ 74 </a:t>
            </a:r>
            <a:r>
              <a:rPr lang="cs-CZ" sz="2000" b="1" dirty="0">
                <a:latin typeface="+mj-lt"/>
              </a:rPr>
              <a:t>DŘ se vkládá nový </a:t>
            </a:r>
            <a:r>
              <a:rPr lang="cs-CZ" sz="2000" b="1" dirty="0">
                <a:solidFill>
                  <a:srgbClr val="00B0F0"/>
                </a:solidFill>
                <a:latin typeface="+mj-lt"/>
              </a:rPr>
              <a:t>odstavec 4</a:t>
            </a:r>
            <a:r>
              <a:rPr lang="cs-CZ" sz="2000" b="1" dirty="0">
                <a:latin typeface="+mj-lt"/>
              </a:rPr>
              <a:t>, který zní:</a:t>
            </a:r>
          </a:p>
          <a:p>
            <a:pPr marL="36576" indent="0" algn="just">
              <a:buNone/>
            </a:pPr>
            <a:endParaRPr lang="cs-CZ" sz="2000" dirty="0">
              <a:latin typeface="+mj-lt"/>
            </a:endParaRPr>
          </a:p>
          <a:p>
            <a:pPr marL="36576" indent="0" algn="just">
              <a:buNone/>
            </a:pPr>
            <a:r>
              <a:rPr lang="cs-CZ" sz="2000" dirty="0" smtClean="0">
                <a:latin typeface="+mj-lt"/>
              </a:rPr>
              <a:t>	</a:t>
            </a:r>
            <a:r>
              <a:rPr lang="cs-CZ" sz="2000" i="1" dirty="0" smtClean="0">
                <a:latin typeface="+mj-lt"/>
              </a:rPr>
              <a:t>„</a:t>
            </a:r>
            <a:r>
              <a:rPr lang="cs-CZ" sz="2000" i="1" dirty="0">
                <a:latin typeface="+mj-lt"/>
              </a:rPr>
              <a:t>Pokud vada podání spočívá pouze v tom, že podání bylo učiněno jinak než elektronicky, ačkoliv mělo být učiněno elektronicky, hledí se na něj jako na podání bez vady; to platí pouze pro podání, u nichž tuto skutečnost správce daně předem zveřejní způsobem umožňujícím dálkový přístup</a:t>
            </a:r>
            <a:r>
              <a:rPr lang="cs-CZ" sz="2000" i="1" dirty="0" smtClean="0">
                <a:latin typeface="+mj-lt"/>
              </a:rPr>
              <a:t>.“</a:t>
            </a:r>
          </a:p>
          <a:p>
            <a:pPr marL="36576" indent="0" algn="just">
              <a:buNone/>
            </a:pPr>
            <a:endParaRPr lang="cs-CZ" sz="2000" dirty="0" smtClean="0">
              <a:latin typeface="+mj-lt"/>
            </a:endParaRPr>
          </a:p>
          <a:p>
            <a:pPr marL="36576" indent="0" algn="just">
              <a:buNone/>
            </a:pPr>
            <a:endParaRPr lang="cs-CZ" sz="2000" dirty="0" smtClean="0">
              <a:latin typeface="+mj-lt"/>
            </a:endParaRPr>
          </a:p>
          <a:p>
            <a:pPr marL="36576" indent="0" algn="just">
              <a:buNone/>
            </a:pPr>
            <a:endParaRPr lang="cs-CZ" sz="2000" dirty="0" smtClean="0">
              <a:latin typeface="+mj-lt"/>
            </a:endParaRPr>
          </a:p>
          <a:p>
            <a:pPr marL="36576" indent="0" algn="just">
              <a:buNone/>
            </a:pPr>
            <a:r>
              <a:rPr lang="cs-CZ" sz="1700" i="1" dirty="0" smtClean="0">
                <a:latin typeface="+mj-lt"/>
              </a:rPr>
              <a:t>Poznámka:</a:t>
            </a:r>
          </a:p>
          <a:p>
            <a:pPr marL="36576" indent="0" algn="just">
              <a:buNone/>
            </a:pPr>
            <a:r>
              <a:rPr lang="cs-CZ" sz="1700" i="1" dirty="0" smtClean="0">
                <a:latin typeface="+mj-lt"/>
              </a:rPr>
              <a:t>Předpokládá se, že seznam případných podání zveřejní nejvýše postavený správce daně.</a:t>
            </a:r>
            <a:endParaRPr lang="cs-CZ" sz="1700" i="1" dirty="0">
              <a:latin typeface="+mj-lt"/>
            </a:endParaRPr>
          </a:p>
          <a:p>
            <a:pPr algn="just"/>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16972646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6. </a:t>
            </a:r>
            <a:r>
              <a:rPr lang="cs-CZ" sz="2800" b="1" u="sng" dirty="0" smtClean="0">
                <a:solidFill>
                  <a:srgbClr val="00B0F0"/>
                </a:solidFill>
              </a:rPr>
              <a:t>Lhůta </a:t>
            </a:r>
            <a:r>
              <a:rPr lang="cs-CZ" sz="2800" b="1" u="sng" dirty="0">
                <a:solidFill>
                  <a:srgbClr val="00B0F0"/>
                </a:solidFill>
              </a:rPr>
              <a:t>pro stanovení </a:t>
            </a:r>
            <a:r>
              <a:rPr lang="cs-CZ" sz="2800" b="1" u="sng" dirty="0" smtClean="0">
                <a:solidFill>
                  <a:srgbClr val="00B0F0"/>
                </a:solidFill>
              </a:rPr>
              <a:t>daně neběží  </a:t>
            </a:r>
            <a:br>
              <a:rPr lang="cs-CZ" sz="2800" b="1" u="sng" dirty="0" smtClean="0">
                <a:solidFill>
                  <a:srgbClr val="00B0F0"/>
                </a:solidFill>
              </a:rPr>
            </a:br>
            <a:r>
              <a:rPr lang="cs-CZ" sz="2800" b="1" u="sng" dirty="0" smtClean="0">
                <a:solidFill>
                  <a:srgbClr val="00B0F0"/>
                </a:solidFill>
              </a:rPr>
              <a:t>po dobu  trestního  stíhání</a:t>
            </a:r>
            <a:endParaRPr lang="cs-CZ" sz="2800" b="1" dirty="0">
              <a:solidFill>
                <a:srgbClr val="00B0F0"/>
              </a:solidFill>
            </a:endParaRPr>
          </a:p>
        </p:txBody>
      </p:sp>
      <p:sp>
        <p:nvSpPr>
          <p:cNvPr id="3" name="Zástupný symbol pro obsah 2"/>
          <p:cNvSpPr>
            <a:spLocks noGrp="1"/>
          </p:cNvSpPr>
          <p:nvPr>
            <p:ph idx="1"/>
          </p:nvPr>
        </p:nvSpPr>
        <p:spPr/>
        <p:txBody>
          <a:bodyPr>
            <a:normAutofit/>
          </a:bodyPr>
          <a:lstStyle/>
          <a:p>
            <a:pPr algn="just"/>
            <a:r>
              <a:rPr lang="cs-CZ" sz="2000" b="1" dirty="0">
                <a:latin typeface="+mj-lt"/>
              </a:rPr>
              <a:t>V </a:t>
            </a:r>
            <a:r>
              <a:rPr lang="cs-CZ" sz="2000" b="1" dirty="0">
                <a:solidFill>
                  <a:srgbClr val="00B0F0"/>
                </a:solidFill>
                <a:latin typeface="+mj-lt"/>
              </a:rPr>
              <a:t>§ 148 odst. 4 </a:t>
            </a:r>
            <a:r>
              <a:rPr lang="cs-CZ" sz="2000" b="1" dirty="0">
                <a:latin typeface="+mj-lt"/>
              </a:rPr>
              <a:t>DŘ se doplňuje nový důvod pro stavení </a:t>
            </a:r>
            <a:r>
              <a:rPr lang="cs-CZ" sz="2000" b="1" dirty="0" smtClean="0">
                <a:latin typeface="+mj-lt"/>
              </a:rPr>
              <a:t> lhůty </a:t>
            </a:r>
            <a:r>
              <a:rPr lang="cs-CZ" sz="2000" b="1" dirty="0">
                <a:latin typeface="+mj-lt"/>
              </a:rPr>
              <a:t>pro stanovení daně:</a:t>
            </a:r>
          </a:p>
          <a:p>
            <a:pPr marL="36576" indent="0" algn="just">
              <a:buNone/>
            </a:pPr>
            <a:endParaRPr lang="cs-CZ" sz="2000" dirty="0">
              <a:latin typeface="+mj-lt"/>
            </a:endParaRPr>
          </a:p>
          <a:p>
            <a:pPr marL="36576" indent="0" algn="just">
              <a:buNone/>
            </a:pPr>
            <a:r>
              <a:rPr lang="cs-CZ" sz="2000" i="1" dirty="0" smtClean="0">
                <a:latin typeface="+mj-lt"/>
              </a:rPr>
              <a:t>	„</a:t>
            </a:r>
            <a:r>
              <a:rPr lang="cs-CZ" sz="2000" i="1" dirty="0">
                <a:latin typeface="+mj-lt"/>
              </a:rPr>
              <a:t>c) trestního stíhání </a:t>
            </a:r>
            <a:r>
              <a:rPr lang="cs-CZ" sz="2000" i="1" u="sng" dirty="0">
                <a:latin typeface="+mj-lt"/>
              </a:rPr>
              <a:t>pro daňový trestný čin související s touto daní</a:t>
            </a:r>
            <a:r>
              <a:rPr lang="cs-CZ" sz="2000" i="1" dirty="0">
                <a:latin typeface="+mj-lt"/>
              </a:rPr>
              <a:t>“</a:t>
            </a:r>
            <a:endParaRPr lang="cs-CZ" sz="2000" dirty="0">
              <a:latin typeface="+mj-lt"/>
            </a:endParaRPr>
          </a:p>
          <a:p>
            <a:pPr marL="36576" indent="0" algn="just">
              <a:buNone/>
            </a:pPr>
            <a:endParaRPr lang="cs-CZ" sz="2400" dirty="0" smtClean="0">
              <a:latin typeface="+mj-lt"/>
            </a:endParaRPr>
          </a:p>
          <a:p>
            <a:pPr marL="36576" indent="0" algn="just">
              <a:buNone/>
            </a:pPr>
            <a:endParaRPr lang="cs-CZ" sz="2400" dirty="0" smtClean="0">
              <a:latin typeface="+mj-lt"/>
            </a:endParaRPr>
          </a:p>
          <a:p>
            <a:pPr marL="36576" indent="0" algn="just">
              <a:buNone/>
            </a:pPr>
            <a:endParaRPr lang="cs-CZ" sz="2400" dirty="0" smtClean="0">
              <a:latin typeface="+mj-lt"/>
            </a:endParaRPr>
          </a:p>
          <a:p>
            <a:pPr marL="36576" indent="0" algn="just">
              <a:buNone/>
            </a:pPr>
            <a:r>
              <a:rPr lang="cs-CZ" sz="1700" i="1" dirty="0" smtClean="0">
                <a:latin typeface="+mj-lt"/>
              </a:rPr>
              <a:t>Poznámka:</a:t>
            </a:r>
          </a:p>
          <a:p>
            <a:pPr marL="36576" indent="0" algn="just">
              <a:buNone/>
            </a:pPr>
            <a:r>
              <a:rPr lang="cs-CZ" sz="1700" i="1" dirty="0" smtClean="0">
                <a:latin typeface="+mj-lt"/>
              </a:rPr>
              <a:t>Boj proti daňovým únikům. </a:t>
            </a:r>
            <a:r>
              <a:rPr lang="cs-CZ" sz="1700" i="1" dirty="0" smtClean="0">
                <a:solidFill>
                  <a:srgbClr val="FF0000"/>
                </a:solidFill>
                <a:latin typeface="+mj-lt"/>
              </a:rPr>
              <a:t>Jedná se o trestný čin související s konkrétní daní.</a:t>
            </a:r>
            <a:r>
              <a:rPr lang="cs-CZ" sz="1700" i="1" dirty="0" smtClean="0">
                <a:latin typeface="+mj-lt"/>
              </a:rPr>
              <a:t> </a:t>
            </a:r>
            <a:r>
              <a:rPr lang="cs-CZ" sz="1700" i="1" dirty="0" smtClean="0">
                <a:solidFill>
                  <a:srgbClr val="FF0000"/>
                </a:solidFill>
                <a:latin typeface="+mj-lt"/>
              </a:rPr>
              <a:t>Není tudíž vazba pouze na konkrétní DS</a:t>
            </a:r>
            <a:r>
              <a:rPr lang="cs-CZ" sz="1700" i="1" dirty="0" smtClean="0">
                <a:latin typeface="+mj-lt"/>
              </a:rPr>
              <a:t>. </a:t>
            </a:r>
            <a:r>
              <a:rPr lang="cs-CZ" sz="1700" i="1" dirty="0" smtClean="0">
                <a:solidFill>
                  <a:srgbClr val="FFFF00"/>
                </a:solidFill>
                <a:latin typeface="+mj-lt"/>
              </a:rPr>
              <a:t>Může jít o trestní stíhání i jiných osob než přímo DS, avšak musí jít o TČ související s konkrétní daní.</a:t>
            </a:r>
            <a:endParaRPr lang="cs-CZ" sz="1700" i="1" dirty="0">
              <a:solidFill>
                <a:srgbClr val="FFFF00"/>
              </a:solidFill>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906828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7. Zrušení možnosti upustit </a:t>
            </a:r>
            <a:r>
              <a:rPr lang="cs-CZ" sz="2800" b="1" u="sng" dirty="0" smtClean="0">
                <a:solidFill>
                  <a:srgbClr val="00B0F0"/>
                </a:solidFill>
              </a:rPr>
              <a:t/>
            </a:r>
            <a:br>
              <a:rPr lang="cs-CZ" sz="2800" b="1" u="sng" dirty="0" smtClean="0">
                <a:solidFill>
                  <a:srgbClr val="00B0F0"/>
                </a:solidFill>
              </a:rPr>
            </a:br>
            <a:r>
              <a:rPr lang="cs-CZ" sz="2800" b="1" u="sng" dirty="0" smtClean="0">
                <a:solidFill>
                  <a:srgbClr val="00B0F0"/>
                </a:solidFill>
              </a:rPr>
              <a:t>od </a:t>
            </a:r>
            <a:r>
              <a:rPr lang="cs-CZ" sz="2800" b="1" u="sng" dirty="0">
                <a:solidFill>
                  <a:srgbClr val="00B0F0"/>
                </a:solidFill>
              </a:rPr>
              <a:t>předepsání úroku z </a:t>
            </a:r>
            <a:r>
              <a:rPr lang="cs-CZ" sz="2800" b="1" u="sng" dirty="0" smtClean="0">
                <a:solidFill>
                  <a:srgbClr val="00B0F0"/>
                </a:solidFill>
              </a:rPr>
              <a:t>posečkání</a:t>
            </a:r>
            <a:endParaRPr lang="cs-CZ" sz="2800" b="1" dirty="0">
              <a:solidFill>
                <a:srgbClr val="00B0F0"/>
              </a:solidFill>
            </a:endParaRPr>
          </a:p>
        </p:txBody>
      </p:sp>
      <p:sp>
        <p:nvSpPr>
          <p:cNvPr id="3" name="Zástupný symbol pro obsah 2"/>
          <p:cNvSpPr>
            <a:spLocks noGrp="1"/>
          </p:cNvSpPr>
          <p:nvPr>
            <p:ph idx="1"/>
          </p:nvPr>
        </p:nvSpPr>
        <p:spPr/>
        <p:txBody>
          <a:bodyPr>
            <a:normAutofit/>
          </a:bodyPr>
          <a:lstStyle/>
          <a:p>
            <a:pPr algn="just"/>
            <a:r>
              <a:rPr lang="cs-CZ" sz="2000" b="1" dirty="0">
                <a:latin typeface="+mj-lt"/>
              </a:rPr>
              <a:t>V </a:t>
            </a:r>
            <a:r>
              <a:rPr lang="cs-CZ" sz="2000" b="1" dirty="0">
                <a:solidFill>
                  <a:srgbClr val="00B0F0"/>
                </a:solidFill>
                <a:latin typeface="+mj-lt"/>
              </a:rPr>
              <a:t>§ 157 </a:t>
            </a:r>
            <a:r>
              <a:rPr lang="cs-CZ" sz="2000" b="1" dirty="0">
                <a:latin typeface="+mj-lt"/>
              </a:rPr>
              <a:t>DŘ se ruší </a:t>
            </a:r>
            <a:r>
              <a:rPr lang="cs-CZ" sz="2000" b="1" dirty="0">
                <a:solidFill>
                  <a:srgbClr val="00B0F0"/>
                </a:solidFill>
                <a:latin typeface="+mj-lt"/>
              </a:rPr>
              <a:t>odstavec 7</a:t>
            </a:r>
            <a:r>
              <a:rPr lang="cs-CZ" sz="2000" b="1" dirty="0">
                <a:latin typeface="+mj-lt"/>
              </a:rPr>
              <a:t>:</a:t>
            </a:r>
          </a:p>
          <a:p>
            <a:pPr marL="36576" indent="0" algn="just">
              <a:buNone/>
            </a:pPr>
            <a:endParaRPr lang="cs-CZ" sz="2000" dirty="0">
              <a:latin typeface="+mj-lt"/>
            </a:endParaRPr>
          </a:p>
          <a:p>
            <a:pPr marL="36576" indent="0" algn="just">
              <a:buNone/>
            </a:pPr>
            <a:r>
              <a:rPr lang="cs-CZ" sz="2000" dirty="0">
                <a:latin typeface="+mj-lt"/>
              </a:rPr>
              <a:t>	</a:t>
            </a:r>
            <a:r>
              <a:rPr lang="cs-CZ" sz="2000" i="1" dirty="0" smtClean="0">
                <a:latin typeface="+mj-lt"/>
              </a:rPr>
              <a:t>„</a:t>
            </a:r>
            <a:r>
              <a:rPr lang="cs-CZ" sz="2000" i="1" dirty="0">
                <a:latin typeface="+mj-lt"/>
              </a:rPr>
              <a:t>Správce daně může upustit od předepsání úroku z posečkání, pokud by ekonomické nebo sociální poměry daňového subjektu zakládaly tvrdost uplatněného úroku</a:t>
            </a:r>
            <a:r>
              <a:rPr lang="cs-CZ" sz="2000" i="1" dirty="0" smtClean="0">
                <a:latin typeface="+mj-lt"/>
              </a:rPr>
              <a:t>.“</a:t>
            </a:r>
          </a:p>
          <a:p>
            <a:pPr marL="36576" indent="0" algn="just">
              <a:buNone/>
            </a:pPr>
            <a:endParaRPr lang="cs-CZ" sz="2400" i="1" dirty="0" smtClean="0">
              <a:latin typeface="+mj-lt"/>
            </a:endParaRPr>
          </a:p>
          <a:p>
            <a:pPr marL="36576" indent="0" algn="just">
              <a:buNone/>
            </a:pPr>
            <a:endParaRPr lang="cs-CZ" sz="2400" i="1" dirty="0">
              <a:latin typeface="+mj-lt"/>
            </a:endParaRPr>
          </a:p>
          <a:p>
            <a:pPr marL="36576" indent="0" algn="just">
              <a:buNone/>
            </a:pPr>
            <a:endParaRPr lang="cs-CZ" sz="2400" i="1" dirty="0">
              <a:latin typeface="+mj-lt"/>
            </a:endParaRPr>
          </a:p>
          <a:p>
            <a:pPr marL="36576" indent="0" algn="just">
              <a:buNone/>
            </a:pPr>
            <a:r>
              <a:rPr lang="cs-CZ" sz="1800" i="1" dirty="0" smtClean="0">
                <a:latin typeface="+mj-lt"/>
              </a:rPr>
              <a:t>Poznámka:</a:t>
            </a:r>
          </a:p>
          <a:p>
            <a:pPr marL="36576" indent="0" algn="just">
              <a:buNone/>
            </a:pPr>
            <a:r>
              <a:rPr lang="cs-CZ" sz="1800" i="1" dirty="0" smtClean="0">
                <a:latin typeface="+mj-lt"/>
              </a:rPr>
              <a:t>Ruší se možnost upustit od předepsání úroku a nahrazuje se znovuzavedeným individuálním promíjením (viz dále).</a:t>
            </a:r>
            <a:endParaRPr lang="cs-CZ" sz="1800" dirty="0">
              <a:latin typeface="+mj-lt"/>
            </a:endParaRPr>
          </a:p>
          <a:p>
            <a:pPr marL="36576" indent="0" algn="just">
              <a:buNone/>
            </a:pPr>
            <a:endParaRPr lang="cs-CZ" sz="2400" dirty="0">
              <a:latin typeface="+mj-lt"/>
            </a:endParaRPr>
          </a:p>
          <a:p>
            <a:pPr algn="just"/>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17766979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8. Vztah elektronické a klasické </a:t>
            </a:r>
            <a:r>
              <a:rPr lang="cs-CZ" sz="2800" b="1" u="sng" dirty="0" smtClean="0">
                <a:solidFill>
                  <a:srgbClr val="00B0F0"/>
                </a:solidFill>
              </a:rPr>
              <a:t>dražby</a:t>
            </a:r>
            <a:endParaRPr lang="cs-CZ" sz="2800" b="1" dirty="0">
              <a:solidFill>
                <a:srgbClr val="00B0F0"/>
              </a:solidFill>
            </a:endParaRPr>
          </a:p>
        </p:txBody>
      </p:sp>
      <p:sp>
        <p:nvSpPr>
          <p:cNvPr id="3" name="Zástupný symbol pro obsah 2"/>
          <p:cNvSpPr>
            <a:spLocks noGrp="1"/>
          </p:cNvSpPr>
          <p:nvPr>
            <p:ph idx="1"/>
          </p:nvPr>
        </p:nvSpPr>
        <p:spPr/>
        <p:txBody>
          <a:bodyPr>
            <a:normAutofit/>
          </a:bodyPr>
          <a:lstStyle/>
          <a:p>
            <a:pPr algn="just"/>
            <a:r>
              <a:rPr lang="cs-CZ" sz="2000" b="1" dirty="0">
                <a:latin typeface="+mj-lt"/>
              </a:rPr>
              <a:t>V </a:t>
            </a:r>
            <a:r>
              <a:rPr lang="cs-CZ" sz="2000" b="1" dirty="0">
                <a:solidFill>
                  <a:srgbClr val="00B0F0"/>
                </a:solidFill>
                <a:latin typeface="+mj-lt"/>
              </a:rPr>
              <a:t>§ 194a </a:t>
            </a:r>
            <a:r>
              <a:rPr lang="cs-CZ" sz="2000" b="1" dirty="0">
                <a:latin typeface="+mj-lt"/>
              </a:rPr>
              <a:t>DŘ </a:t>
            </a:r>
            <a:r>
              <a:rPr lang="cs-CZ" sz="2000" b="1" dirty="0">
                <a:solidFill>
                  <a:srgbClr val="00B0F0"/>
                </a:solidFill>
                <a:latin typeface="+mj-lt"/>
              </a:rPr>
              <a:t>odstavec 1</a:t>
            </a:r>
            <a:r>
              <a:rPr lang="cs-CZ" sz="2000" b="1" dirty="0">
                <a:latin typeface="+mj-lt"/>
              </a:rPr>
              <a:t> nově zní:</a:t>
            </a:r>
          </a:p>
          <a:p>
            <a:pPr marL="36576" indent="0" algn="just">
              <a:buNone/>
            </a:pPr>
            <a:endParaRPr lang="cs-CZ" sz="2000" dirty="0">
              <a:latin typeface="+mj-lt"/>
            </a:endParaRPr>
          </a:p>
          <a:p>
            <a:pPr marL="36576" indent="0" algn="just">
              <a:buNone/>
            </a:pPr>
            <a:r>
              <a:rPr lang="cs-CZ" sz="2000" dirty="0" smtClean="0">
                <a:latin typeface="+mj-lt"/>
              </a:rPr>
              <a:t>	</a:t>
            </a:r>
            <a:r>
              <a:rPr lang="cs-CZ" sz="2000" i="1" dirty="0" smtClean="0">
                <a:latin typeface="+mj-lt"/>
              </a:rPr>
              <a:t>„</a:t>
            </a:r>
            <a:r>
              <a:rPr lang="cs-CZ" sz="2000" i="1" dirty="0">
                <a:latin typeface="+mj-lt"/>
              </a:rPr>
              <a:t>Správce daně provádí dražbu elektronicky, pokud je k tomu technicky vybaven; </a:t>
            </a:r>
            <a:r>
              <a:rPr lang="cs-CZ" sz="2000" i="1" u="sng" dirty="0">
                <a:latin typeface="+mj-lt"/>
              </a:rPr>
              <a:t>to nebrání správci daně, aby v odůvodněných případech provedl dražbu jinak než elektronicky</a:t>
            </a:r>
            <a:r>
              <a:rPr lang="cs-CZ" sz="2000" i="1" u="sng" dirty="0" smtClean="0">
                <a:latin typeface="+mj-lt"/>
              </a:rPr>
              <a:t>.</a:t>
            </a:r>
            <a:r>
              <a:rPr lang="cs-CZ" sz="2000" i="1" dirty="0" smtClean="0">
                <a:latin typeface="+mj-lt"/>
              </a:rPr>
              <a:t>“</a:t>
            </a:r>
          </a:p>
          <a:p>
            <a:pPr marL="36576" indent="0" algn="just">
              <a:buNone/>
            </a:pPr>
            <a:endParaRPr lang="cs-CZ" sz="2400" i="1" dirty="0">
              <a:latin typeface="+mj-lt"/>
            </a:endParaRPr>
          </a:p>
          <a:p>
            <a:pPr marL="36576" indent="0" algn="just">
              <a:buNone/>
            </a:pPr>
            <a:endParaRPr lang="cs-CZ" sz="2000" dirty="0" smtClean="0">
              <a:latin typeface="+mj-lt"/>
            </a:endParaRPr>
          </a:p>
          <a:p>
            <a:pPr marL="36576" indent="0" algn="just">
              <a:buNone/>
            </a:pPr>
            <a:endParaRPr lang="cs-CZ" sz="2000" dirty="0">
              <a:latin typeface="+mj-lt"/>
            </a:endParaRPr>
          </a:p>
          <a:p>
            <a:pPr marL="36576" indent="0" algn="just">
              <a:buNone/>
            </a:pPr>
            <a:r>
              <a:rPr lang="cs-CZ" sz="1800" dirty="0" smtClean="0">
                <a:latin typeface="+mj-lt"/>
              </a:rPr>
              <a:t>Poznámka:</a:t>
            </a:r>
          </a:p>
          <a:p>
            <a:pPr marL="36576" indent="0" algn="just">
              <a:buNone/>
            </a:pPr>
            <a:r>
              <a:rPr lang="cs-CZ" sz="1800" dirty="0" smtClean="0">
                <a:latin typeface="+mj-lt"/>
              </a:rPr>
              <a:t>Připouští se provést klasickou dražbu v odůvodněných případech vyšší efektivity při použití klasické dražby.</a:t>
            </a:r>
          </a:p>
          <a:p>
            <a:pPr marL="36576" indent="0" algn="just">
              <a:buNone/>
            </a:pPr>
            <a:endParaRPr lang="cs-CZ" sz="2400" dirty="0">
              <a:latin typeface="+mj-lt"/>
            </a:endParaRPr>
          </a:p>
          <a:p>
            <a:pPr algn="just"/>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150650607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539552" y="116632"/>
            <a:ext cx="7467600" cy="1143000"/>
          </a:xfrm>
        </p:spPr>
        <p:txBody>
          <a:bodyPr>
            <a:noAutofit/>
          </a:bodyPr>
          <a:lstStyle/>
          <a:p>
            <a:pPr algn="ctr"/>
            <a:r>
              <a:rPr lang="cs-CZ" sz="2800" b="1" u="sng" dirty="0">
                <a:solidFill>
                  <a:srgbClr val="00B0F0"/>
                </a:solidFill>
              </a:rPr>
              <a:t>Ad 9. Úprava pořádkové </a:t>
            </a:r>
            <a:r>
              <a:rPr lang="cs-CZ" sz="2800" b="1" u="sng" dirty="0" smtClean="0">
                <a:solidFill>
                  <a:srgbClr val="00B0F0"/>
                </a:solidFill>
              </a:rPr>
              <a:t>pokuty + nová pokuta </a:t>
            </a:r>
            <a:br>
              <a:rPr lang="cs-CZ" sz="2800" b="1" u="sng" dirty="0" smtClean="0">
                <a:solidFill>
                  <a:srgbClr val="00B0F0"/>
                </a:solidFill>
              </a:rPr>
            </a:br>
            <a:r>
              <a:rPr lang="cs-CZ" sz="2800" b="1" u="sng" dirty="0" smtClean="0">
                <a:solidFill>
                  <a:srgbClr val="00B0F0"/>
                </a:solidFill>
              </a:rPr>
              <a:t>za nesplnění povinnosti nepeněžité povahy</a:t>
            </a:r>
            <a:endParaRPr lang="cs-CZ" sz="2800" b="1" dirty="0">
              <a:solidFill>
                <a:srgbClr val="00B0F0"/>
              </a:solidFill>
            </a:endParaRPr>
          </a:p>
        </p:txBody>
      </p:sp>
      <p:sp>
        <p:nvSpPr>
          <p:cNvPr id="3" name="Zástupný symbol pro obsah 2"/>
          <p:cNvSpPr>
            <a:spLocks noGrp="1"/>
          </p:cNvSpPr>
          <p:nvPr>
            <p:ph idx="1"/>
          </p:nvPr>
        </p:nvSpPr>
        <p:spPr>
          <a:xfrm>
            <a:off x="457200" y="1340768"/>
            <a:ext cx="8075240" cy="5256584"/>
          </a:xfrm>
        </p:spPr>
        <p:txBody>
          <a:bodyPr>
            <a:normAutofit/>
          </a:bodyPr>
          <a:lstStyle/>
          <a:p>
            <a:pPr algn="just"/>
            <a:r>
              <a:rPr lang="cs-CZ" sz="2000" b="1" dirty="0" smtClean="0">
                <a:latin typeface="+mj-lt"/>
              </a:rPr>
              <a:t>V </a:t>
            </a:r>
            <a:r>
              <a:rPr lang="cs-CZ" sz="2000" b="1" dirty="0" smtClean="0">
                <a:solidFill>
                  <a:srgbClr val="00B0F0"/>
                </a:solidFill>
                <a:latin typeface="+mj-lt"/>
              </a:rPr>
              <a:t>§ 247 </a:t>
            </a:r>
            <a:r>
              <a:rPr lang="cs-CZ" sz="2000" b="1" dirty="0" smtClean="0">
                <a:latin typeface="+mj-lt"/>
              </a:rPr>
              <a:t>se v </a:t>
            </a:r>
            <a:r>
              <a:rPr lang="cs-CZ" sz="2000" b="1" dirty="0" smtClean="0">
                <a:solidFill>
                  <a:srgbClr val="00B0F0"/>
                </a:solidFill>
                <a:latin typeface="+mj-lt"/>
              </a:rPr>
              <a:t>odstavci 2</a:t>
            </a:r>
            <a:r>
              <a:rPr lang="cs-CZ" sz="2000" b="1" dirty="0" smtClean="0">
                <a:latin typeface="+mj-lt"/>
              </a:rPr>
              <a:t> DŘ upravuje nová maximální výše pořádkové pokuty a vkládá se nový </a:t>
            </a:r>
            <a:r>
              <a:rPr lang="cs-CZ" sz="2000" b="1" dirty="0" smtClean="0">
                <a:solidFill>
                  <a:srgbClr val="00B0F0"/>
                </a:solidFill>
                <a:latin typeface="+mj-lt"/>
              </a:rPr>
              <a:t>odstavec 5</a:t>
            </a:r>
            <a:r>
              <a:rPr lang="cs-CZ" sz="2000" b="1" dirty="0" smtClean="0">
                <a:latin typeface="+mj-lt"/>
              </a:rPr>
              <a:t> přesunutím ze společného ustanovení § 248.</a:t>
            </a:r>
          </a:p>
          <a:p>
            <a:pPr marL="36576" indent="0" algn="just">
              <a:buNone/>
            </a:pPr>
            <a:endParaRPr lang="cs-CZ" sz="2000" dirty="0" smtClean="0">
              <a:latin typeface="+mj-lt"/>
            </a:endParaRPr>
          </a:p>
          <a:p>
            <a:pPr marL="36576" indent="0" algn="just">
              <a:buNone/>
            </a:pPr>
            <a:r>
              <a:rPr lang="cs-CZ" sz="2000" dirty="0" smtClean="0">
                <a:latin typeface="+mj-lt"/>
              </a:rPr>
              <a:t>	</a:t>
            </a:r>
            <a:r>
              <a:rPr lang="cs-CZ" sz="2000" i="1" dirty="0" smtClean="0">
                <a:latin typeface="+mj-lt"/>
              </a:rPr>
              <a:t>„(2) Pořádkovou pokutu </a:t>
            </a:r>
            <a:r>
              <a:rPr lang="cs-CZ" sz="2000" i="1" u="sng" dirty="0" smtClean="0">
                <a:latin typeface="+mj-lt"/>
              </a:rPr>
              <a:t>do </a:t>
            </a:r>
            <a:r>
              <a:rPr lang="cs-CZ" sz="2000" i="1" u="sng" strike="sngStrike" dirty="0" smtClean="0">
                <a:latin typeface="+mj-lt"/>
              </a:rPr>
              <a:t>50 000,-Kč</a:t>
            </a:r>
            <a:r>
              <a:rPr lang="cs-CZ" sz="2000" i="1" u="sng" dirty="0" smtClean="0">
                <a:latin typeface="+mj-lt"/>
              </a:rPr>
              <a:t> 500 000,- Kč </a:t>
            </a:r>
            <a:r>
              <a:rPr lang="cs-CZ" sz="2000" i="1" dirty="0" smtClean="0">
                <a:latin typeface="+mj-lt"/>
              </a:rPr>
              <a:t>může správce daně uložit tomu, kdo závažně ztěžuje nebo maří správu daní tím, že bez dostatečné omluvy nevyhoví ve stanovené lhůtě výzvě ke splnění procesní povinnosti nepeněžité povahy, která mu byla stanovena zákonem nebo správcem daně, nestanoví-li zákon jiný důsledek.</a:t>
            </a:r>
          </a:p>
          <a:p>
            <a:pPr marL="36576" indent="0" algn="just">
              <a:buNone/>
            </a:pPr>
            <a:r>
              <a:rPr lang="cs-CZ" sz="2000" i="1" dirty="0" smtClean="0">
                <a:latin typeface="+mj-lt"/>
              </a:rPr>
              <a:t> 	(5) Pořádkovou pokutu </a:t>
            </a:r>
            <a:r>
              <a:rPr lang="cs-CZ" sz="2000" i="1" u="sng" dirty="0" smtClean="0">
                <a:latin typeface="+mj-lt"/>
              </a:rPr>
              <a:t>lze ukládat i opakovaně</a:t>
            </a:r>
            <a:r>
              <a:rPr lang="cs-CZ" sz="2000" i="1" dirty="0" smtClean="0">
                <a:latin typeface="+mj-lt"/>
              </a:rPr>
              <a:t>, nevedlo-li dosavadní uložení pokuty k nápravě a protiprávní stav trvá.“</a:t>
            </a:r>
          </a:p>
          <a:p>
            <a:pPr marL="36576" indent="0" algn="just">
              <a:buNone/>
            </a:pPr>
            <a:endParaRPr lang="cs-CZ" sz="2400" i="1" dirty="0" smtClean="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213134626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ástupný symbol pro obsah 2"/>
          <p:cNvSpPr>
            <a:spLocks noGrp="1"/>
          </p:cNvSpPr>
          <p:nvPr>
            <p:ph idx="1"/>
          </p:nvPr>
        </p:nvSpPr>
        <p:spPr>
          <a:xfrm>
            <a:off x="457200" y="548680"/>
            <a:ext cx="7571184" cy="5904656"/>
          </a:xfrm>
        </p:spPr>
        <p:txBody>
          <a:bodyPr>
            <a:noAutofit/>
          </a:bodyPr>
          <a:lstStyle/>
          <a:p>
            <a:pPr algn="just"/>
            <a:r>
              <a:rPr lang="cs-CZ" sz="2000" b="1" dirty="0">
                <a:latin typeface="+mj-lt"/>
              </a:rPr>
              <a:t>Vkládá se nový odstavec </a:t>
            </a:r>
            <a:r>
              <a:rPr lang="cs-CZ" sz="2000" b="1" dirty="0">
                <a:solidFill>
                  <a:srgbClr val="00B0F0"/>
                </a:solidFill>
                <a:latin typeface="+mj-lt"/>
              </a:rPr>
              <a:t>247a</a:t>
            </a:r>
            <a:r>
              <a:rPr lang="cs-CZ" sz="2000" b="1" dirty="0">
                <a:latin typeface="+mj-lt"/>
              </a:rPr>
              <a:t> (Pokuta za nesplnění povinnosti nepeněžité povahy), který zní:</a:t>
            </a:r>
          </a:p>
          <a:p>
            <a:pPr marL="36576" indent="0" algn="just">
              <a:buNone/>
            </a:pPr>
            <a:r>
              <a:rPr lang="cs-CZ" sz="2000" dirty="0">
                <a:latin typeface="+mj-lt"/>
              </a:rPr>
              <a:t> </a:t>
            </a:r>
          </a:p>
          <a:p>
            <a:pPr marL="36576" indent="0" algn="just">
              <a:buNone/>
            </a:pPr>
            <a:r>
              <a:rPr lang="cs-CZ" sz="2000" i="1" dirty="0">
                <a:latin typeface="+mj-lt"/>
              </a:rPr>
              <a:t>	</a:t>
            </a:r>
            <a:r>
              <a:rPr lang="cs-CZ" sz="1800" i="1" dirty="0">
                <a:latin typeface="+mj-lt"/>
              </a:rPr>
              <a:t>„(1) Pokutu do 500 000 Kč může správce daně uložit tomu, kdo</a:t>
            </a:r>
          </a:p>
          <a:p>
            <a:pPr marL="36576" indent="0" algn="just">
              <a:buNone/>
            </a:pPr>
            <a:r>
              <a:rPr lang="cs-CZ" sz="1800" i="1" dirty="0">
                <a:latin typeface="+mj-lt"/>
              </a:rPr>
              <a:t>a) nesplní </a:t>
            </a:r>
            <a:r>
              <a:rPr lang="cs-CZ" sz="1800" i="1" u="sng" dirty="0">
                <a:latin typeface="+mj-lt"/>
              </a:rPr>
              <a:t>registrační, ohlašovací nebo jinou oznamovací povinnost </a:t>
            </a:r>
            <a:r>
              <a:rPr lang="cs-CZ" sz="1800" i="1" dirty="0">
                <a:latin typeface="+mj-lt"/>
              </a:rPr>
              <a:t>stanovenou daňovým zákonem nebo správcem daně, nebo</a:t>
            </a:r>
            <a:endParaRPr lang="cs-CZ" sz="1800" dirty="0">
              <a:latin typeface="+mj-lt"/>
            </a:endParaRPr>
          </a:p>
          <a:p>
            <a:pPr marL="36576" indent="0" algn="just">
              <a:buNone/>
            </a:pPr>
            <a:r>
              <a:rPr lang="cs-CZ" sz="1800" i="1" dirty="0">
                <a:latin typeface="+mj-lt"/>
              </a:rPr>
              <a:t>b) nesplní </a:t>
            </a:r>
            <a:r>
              <a:rPr lang="cs-CZ" sz="1800" i="1" u="sng" dirty="0">
                <a:latin typeface="+mj-lt"/>
              </a:rPr>
              <a:t>záznamní nebo jinou evidenční povinnost </a:t>
            </a:r>
            <a:r>
              <a:rPr lang="cs-CZ" sz="1800" i="1" dirty="0">
                <a:latin typeface="+mj-lt"/>
              </a:rPr>
              <a:t>stanovenou daňovým zákonem nebo správcem daně.</a:t>
            </a:r>
            <a:endParaRPr lang="cs-CZ" sz="1800" dirty="0">
              <a:latin typeface="+mj-lt"/>
            </a:endParaRPr>
          </a:p>
          <a:p>
            <a:pPr marL="36576" indent="0" algn="just">
              <a:buNone/>
            </a:pPr>
            <a:r>
              <a:rPr lang="cs-CZ" sz="1800" i="1" dirty="0">
                <a:latin typeface="+mj-lt"/>
              </a:rPr>
              <a:t>	(2) Daňovému subjektu vzniká povinnost uhradit pokutu ve výši 2 000 Kč, pokud </a:t>
            </a:r>
            <a:r>
              <a:rPr lang="cs-CZ" sz="1800" i="1" u="sng" dirty="0">
                <a:latin typeface="+mj-lt"/>
              </a:rPr>
              <a:t>učinil podání</a:t>
            </a:r>
            <a:r>
              <a:rPr lang="cs-CZ" sz="1800" i="1" dirty="0">
                <a:latin typeface="+mj-lt"/>
              </a:rPr>
              <a:t> podle § 72 odst. 1 </a:t>
            </a:r>
            <a:r>
              <a:rPr lang="cs-CZ" sz="1800" i="1" u="sng" dirty="0">
                <a:latin typeface="+mj-lt"/>
              </a:rPr>
              <a:t>jinak než elektronicky</a:t>
            </a:r>
            <a:r>
              <a:rPr lang="cs-CZ" sz="1800" i="1" dirty="0">
                <a:latin typeface="+mj-lt"/>
              </a:rPr>
              <a:t>, </a:t>
            </a:r>
            <a:r>
              <a:rPr lang="cs-CZ" sz="1800" i="1" u="sng" dirty="0">
                <a:latin typeface="+mj-lt"/>
              </a:rPr>
              <a:t>ačkoli byl povinen </a:t>
            </a:r>
            <a:r>
              <a:rPr lang="cs-CZ" sz="1800" i="1" dirty="0">
                <a:latin typeface="+mj-lt"/>
              </a:rPr>
              <a:t>jej učinit elektronicky.</a:t>
            </a:r>
            <a:endParaRPr lang="cs-CZ" sz="1800" dirty="0">
              <a:latin typeface="+mj-lt"/>
            </a:endParaRPr>
          </a:p>
          <a:p>
            <a:pPr marL="36576" indent="0" algn="just">
              <a:buNone/>
            </a:pPr>
            <a:r>
              <a:rPr lang="cs-CZ" sz="1800" i="1" dirty="0">
                <a:latin typeface="+mj-lt"/>
              </a:rPr>
              <a:t>	(3) O povinnosti platit pokutu podle odstavce 2 rozhodne správce daně platebním výměrem a současně ji předepíše do evidence daní. Pokuta je splatná do 30 dnů ode dne oznámení platebního výměru.</a:t>
            </a:r>
            <a:endParaRPr lang="cs-CZ" sz="1800" dirty="0">
              <a:latin typeface="+mj-lt"/>
            </a:endParaRPr>
          </a:p>
          <a:p>
            <a:pPr marL="36576" indent="0" algn="just">
              <a:buNone/>
            </a:pPr>
            <a:r>
              <a:rPr lang="cs-CZ" sz="1800" i="1" dirty="0">
                <a:latin typeface="+mj-lt"/>
              </a:rPr>
              <a:t>	(4) Správce daně kromě pokuty podle odstavce 2 uloží pokutu do 50 000 Kč, pokud daňový subjekt </a:t>
            </a:r>
            <a:r>
              <a:rPr lang="cs-CZ" sz="1800" i="1" u="sng" dirty="0">
                <a:latin typeface="+mj-lt"/>
              </a:rPr>
              <a:t>nesplněním povinnosti učinit podání elektronicky závažně ztěžuje správu daní</a:t>
            </a:r>
            <a:r>
              <a:rPr lang="cs-CZ" sz="1800" i="1" dirty="0">
                <a:latin typeface="+mj-lt"/>
              </a:rPr>
              <a:t>.</a:t>
            </a:r>
            <a:endParaRPr lang="cs-CZ" sz="1800" dirty="0">
              <a:latin typeface="+mj-lt"/>
            </a:endParaRPr>
          </a:p>
          <a:p>
            <a:pPr marL="36576" indent="0" algn="just">
              <a:buNone/>
            </a:pPr>
            <a:r>
              <a:rPr lang="cs-CZ" sz="1800" i="1" dirty="0">
                <a:latin typeface="+mj-lt"/>
              </a:rPr>
              <a:t>	(5) Pokutu lze uložit nebo rozhodnout o povinnosti ji platit nejpozději do 3 let ode dne, ve kterém došlo k porušení povinnosti</a:t>
            </a:r>
            <a:r>
              <a:rPr lang="cs-CZ" sz="1800" i="1" dirty="0" smtClean="0">
                <a:latin typeface="+mj-lt"/>
              </a:rPr>
              <a:t>.“</a:t>
            </a:r>
            <a:endParaRPr lang="cs-CZ" sz="18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408537449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3200" b="1" u="sng" dirty="0"/>
              <a:t>Přehled novelizujících </a:t>
            </a:r>
            <a:r>
              <a:rPr lang="cs-CZ" sz="3200" b="1" u="sng" dirty="0" smtClean="0"/>
              <a:t>zákonů</a:t>
            </a:r>
            <a:endParaRPr lang="cs-CZ" sz="3200" u="sng" dirty="0"/>
          </a:p>
        </p:txBody>
      </p:sp>
      <p:sp>
        <p:nvSpPr>
          <p:cNvPr id="3" name="Zástupný symbol pro obsah 2"/>
          <p:cNvSpPr>
            <a:spLocks noGrp="1"/>
          </p:cNvSpPr>
          <p:nvPr>
            <p:ph idx="1"/>
          </p:nvPr>
        </p:nvSpPr>
        <p:spPr>
          <a:xfrm>
            <a:off x="611560" y="1600200"/>
            <a:ext cx="7128792" cy="4525963"/>
          </a:xfrm>
        </p:spPr>
        <p:txBody>
          <a:bodyPr>
            <a:normAutofit/>
          </a:bodyPr>
          <a:lstStyle/>
          <a:p>
            <a:pPr algn="just"/>
            <a:r>
              <a:rPr lang="cs-CZ" sz="2400" dirty="0">
                <a:latin typeface="+mj-lt"/>
                <a:cs typeface="Arial" panose="020B0604020202020204" pitchFamily="34" charset="0"/>
              </a:rPr>
              <a:t>zákon č. </a:t>
            </a:r>
            <a:r>
              <a:rPr lang="cs-CZ" sz="2400" b="1" dirty="0">
                <a:solidFill>
                  <a:srgbClr val="00B0F0"/>
                </a:solidFill>
                <a:latin typeface="+mj-lt"/>
                <a:cs typeface="Arial" panose="020B0604020202020204" pitchFamily="34" charset="0"/>
              </a:rPr>
              <a:t>267/2014 Sb</a:t>
            </a:r>
            <a:r>
              <a:rPr lang="cs-CZ" sz="2400" dirty="0">
                <a:latin typeface="+mj-lt"/>
                <a:cs typeface="Arial" panose="020B0604020202020204" pitchFamily="34" charset="0"/>
              </a:rPr>
              <a:t>., kterým se mění zákon č. 586/1992 Sb., o daních z příjmů, ve znění pozdějších předpisů, a další související zákony</a:t>
            </a:r>
          </a:p>
          <a:p>
            <a:pPr algn="just"/>
            <a:endParaRPr lang="cs-CZ" sz="2400" dirty="0">
              <a:latin typeface="+mj-lt"/>
              <a:cs typeface="Arial" panose="020B0604020202020204" pitchFamily="34" charset="0"/>
            </a:endParaRPr>
          </a:p>
          <a:p>
            <a:pPr algn="just"/>
            <a:r>
              <a:rPr lang="cs-CZ" sz="2400" dirty="0">
                <a:latin typeface="+mj-lt"/>
                <a:cs typeface="Arial" panose="020B0604020202020204" pitchFamily="34" charset="0"/>
              </a:rPr>
              <a:t>zákon č. </a:t>
            </a:r>
            <a:r>
              <a:rPr lang="cs-CZ" sz="2400" b="1" dirty="0">
                <a:solidFill>
                  <a:srgbClr val="00B0F0"/>
                </a:solidFill>
                <a:latin typeface="+mj-lt"/>
                <a:cs typeface="Arial" panose="020B0604020202020204" pitchFamily="34" charset="0"/>
              </a:rPr>
              <a:t>458/2011 Sb</a:t>
            </a:r>
            <a:r>
              <a:rPr lang="cs-CZ" sz="2400" dirty="0">
                <a:latin typeface="+mj-lt"/>
                <a:cs typeface="Arial" panose="020B0604020202020204" pitchFamily="34" charset="0"/>
              </a:rPr>
              <a:t>., o změně zákonů související se zřízením jednoho inkasního místa a dalších změnách daňových a pojistných zákonů, ve znění pozdějších předpisů (dále jen „zákon o JIM“)</a:t>
            </a:r>
          </a:p>
          <a:p>
            <a:pPr algn="just"/>
            <a:endParaRPr lang="cs-CZ" sz="2400" dirty="0">
              <a:latin typeface="+mj-lt"/>
              <a:cs typeface="Arial" panose="020B0604020202020204" pitchFamily="34" charset="0"/>
            </a:endParaRPr>
          </a:p>
          <a:p>
            <a:pPr marL="36576" indent="0" algn="just">
              <a:buNone/>
            </a:pPr>
            <a:endParaRPr lang="cs-CZ" dirty="0">
              <a:latin typeface="Arial" panose="020B0604020202020204" pitchFamily="34" charset="0"/>
              <a:cs typeface="Arial" panose="020B0604020202020204" pitchFamily="34" charset="0"/>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155258120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10. Zrušení pětileté hranice pro běh </a:t>
            </a:r>
            <a:r>
              <a:rPr lang="cs-CZ" sz="2800" b="1" u="sng" dirty="0" smtClean="0">
                <a:solidFill>
                  <a:srgbClr val="00B0F0"/>
                </a:solidFill>
              </a:rPr>
              <a:t/>
            </a:r>
            <a:br>
              <a:rPr lang="cs-CZ" sz="2800" b="1" u="sng" dirty="0" smtClean="0">
                <a:solidFill>
                  <a:srgbClr val="00B0F0"/>
                </a:solidFill>
              </a:rPr>
            </a:br>
            <a:r>
              <a:rPr lang="cs-CZ" sz="2800" b="1" u="sng" dirty="0" smtClean="0">
                <a:solidFill>
                  <a:srgbClr val="00B0F0"/>
                </a:solidFill>
              </a:rPr>
              <a:t>úroku </a:t>
            </a:r>
            <a:r>
              <a:rPr lang="cs-CZ" sz="2800" b="1" u="sng" dirty="0">
                <a:solidFill>
                  <a:srgbClr val="00B0F0"/>
                </a:solidFill>
              </a:rPr>
              <a:t>z </a:t>
            </a:r>
            <a:r>
              <a:rPr lang="cs-CZ" sz="2800" b="1" u="sng" dirty="0" smtClean="0">
                <a:solidFill>
                  <a:srgbClr val="00B0F0"/>
                </a:solidFill>
              </a:rPr>
              <a:t>prodlení</a:t>
            </a:r>
            <a:endParaRPr lang="cs-CZ" sz="2800" b="1" dirty="0">
              <a:solidFill>
                <a:srgbClr val="00B0F0"/>
              </a:solidFill>
            </a:endParaRPr>
          </a:p>
        </p:txBody>
      </p:sp>
      <p:sp>
        <p:nvSpPr>
          <p:cNvPr id="3" name="Zástupný symbol pro obsah 2"/>
          <p:cNvSpPr>
            <a:spLocks noGrp="1"/>
          </p:cNvSpPr>
          <p:nvPr>
            <p:ph idx="1"/>
          </p:nvPr>
        </p:nvSpPr>
        <p:spPr>
          <a:xfrm>
            <a:off x="457200" y="1844824"/>
            <a:ext cx="7467600" cy="4281339"/>
          </a:xfrm>
        </p:spPr>
        <p:txBody>
          <a:bodyPr>
            <a:normAutofit/>
          </a:bodyPr>
          <a:lstStyle/>
          <a:p>
            <a:pPr algn="just"/>
            <a:endParaRPr lang="cs-CZ" sz="2000" b="1" dirty="0" smtClean="0">
              <a:latin typeface="+mj-lt"/>
            </a:endParaRPr>
          </a:p>
          <a:p>
            <a:pPr algn="just"/>
            <a:r>
              <a:rPr lang="cs-CZ" sz="2000" b="1" dirty="0" smtClean="0">
                <a:solidFill>
                  <a:srgbClr val="00B0F0"/>
                </a:solidFill>
              </a:rPr>
              <a:t>§ </a:t>
            </a:r>
            <a:r>
              <a:rPr lang="cs-CZ" sz="2000" b="1" dirty="0">
                <a:solidFill>
                  <a:srgbClr val="00B0F0"/>
                </a:solidFill>
              </a:rPr>
              <a:t>252 odst. </a:t>
            </a:r>
            <a:r>
              <a:rPr lang="cs-CZ" sz="2000" b="1" dirty="0" smtClean="0">
                <a:solidFill>
                  <a:srgbClr val="00B0F0"/>
                </a:solidFill>
              </a:rPr>
              <a:t>1 </a:t>
            </a:r>
            <a:r>
              <a:rPr lang="cs-CZ" sz="2000" b="1" dirty="0" smtClean="0"/>
              <a:t>DŘ:</a:t>
            </a:r>
            <a:r>
              <a:rPr lang="cs-CZ" sz="2000" b="1" dirty="0" smtClean="0">
                <a:latin typeface="+mj-lt"/>
              </a:rPr>
              <a:t> </a:t>
            </a:r>
            <a:r>
              <a:rPr lang="cs-CZ" sz="2000" b="1" dirty="0">
                <a:latin typeface="+mj-lt"/>
              </a:rPr>
              <a:t>Daňový subjekt je v prodlení, neuhradí-li splatnou daň nejpozději v den její splatnosti</a:t>
            </a:r>
            <a:r>
              <a:rPr lang="cs-CZ" sz="2000" b="1" dirty="0" smtClean="0">
                <a:latin typeface="+mj-lt"/>
              </a:rPr>
              <a:t>.</a:t>
            </a:r>
          </a:p>
          <a:p>
            <a:pPr algn="just"/>
            <a:endParaRPr lang="cs-CZ" sz="2000" b="1" dirty="0">
              <a:latin typeface="+mj-lt"/>
            </a:endParaRPr>
          </a:p>
          <a:p>
            <a:pPr algn="just"/>
            <a:r>
              <a:rPr lang="cs-CZ" sz="2000" b="1" dirty="0" smtClean="0">
                <a:latin typeface="+mj-lt"/>
              </a:rPr>
              <a:t>V </a:t>
            </a:r>
            <a:r>
              <a:rPr lang="cs-CZ" sz="2000" b="1" dirty="0">
                <a:solidFill>
                  <a:srgbClr val="00B0F0"/>
                </a:solidFill>
                <a:latin typeface="+mj-lt"/>
              </a:rPr>
              <a:t>§ 252 odst. 2 </a:t>
            </a:r>
            <a:r>
              <a:rPr lang="cs-CZ" sz="2000" b="1" dirty="0">
                <a:latin typeface="+mj-lt"/>
              </a:rPr>
              <a:t>DŘ </a:t>
            </a:r>
            <a:r>
              <a:rPr lang="cs-CZ" sz="2000" b="1" dirty="0">
                <a:solidFill>
                  <a:srgbClr val="FF0000"/>
                </a:solidFill>
                <a:latin typeface="+mj-lt"/>
              </a:rPr>
              <a:t>se ruší poslední věta</a:t>
            </a:r>
            <a:r>
              <a:rPr lang="cs-CZ" sz="2000" b="1" dirty="0">
                <a:latin typeface="+mj-lt"/>
              </a:rPr>
              <a:t>:</a:t>
            </a:r>
          </a:p>
          <a:p>
            <a:pPr marL="36576" indent="0" algn="just">
              <a:buNone/>
            </a:pPr>
            <a:r>
              <a:rPr lang="cs-CZ" sz="2000" i="1" dirty="0" smtClean="0">
                <a:latin typeface="+mj-lt"/>
              </a:rPr>
              <a:t>	„</a:t>
            </a:r>
            <a:r>
              <a:rPr lang="cs-CZ" sz="2000" i="1" dirty="0">
                <a:latin typeface="+mj-lt"/>
              </a:rPr>
              <a:t>Úrok z prodlení se uplatní nejdéle za 5 let prodlení.</a:t>
            </a:r>
            <a:r>
              <a:rPr lang="cs-CZ" sz="2000" dirty="0">
                <a:latin typeface="+mj-lt"/>
              </a:rPr>
              <a:t>“ </a:t>
            </a:r>
            <a:endParaRPr lang="cs-CZ" sz="2000" dirty="0" smtClean="0">
              <a:latin typeface="+mj-lt"/>
            </a:endParaRPr>
          </a:p>
          <a:p>
            <a:pPr marL="36576" indent="0" algn="just">
              <a:buNone/>
            </a:pPr>
            <a:endParaRPr lang="cs-CZ" sz="2000" dirty="0">
              <a:latin typeface="+mj-lt"/>
            </a:endParaRPr>
          </a:p>
          <a:p>
            <a:pPr marL="36576" indent="0" algn="just">
              <a:buNone/>
            </a:pPr>
            <a:r>
              <a:rPr lang="cs-CZ" sz="2000" i="1" dirty="0" smtClean="0">
                <a:latin typeface="+mj-lt"/>
              </a:rPr>
              <a:t>Poznámka:</a:t>
            </a:r>
          </a:p>
          <a:p>
            <a:pPr marL="36576" indent="0" algn="just">
              <a:buNone/>
            </a:pPr>
            <a:r>
              <a:rPr lang="cs-CZ" sz="2000" i="1" dirty="0" smtClean="0">
                <a:latin typeface="+mj-lt"/>
              </a:rPr>
              <a:t>Jediný úrok dle DŘ, který měl časovou hranici bez vazby na skutečné placení daně. </a:t>
            </a:r>
            <a:endParaRPr lang="cs-CZ" sz="2000" i="1" dirty="0">
              <a:latin typeface="+mj-lt"/>
            </a:endParaRPr>
          </a:p>
          <a:p>
            <a:pPr marL="36576" indent="0" algn="just">
              <a:buNone/>
            </a:pPr>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277448493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16632"/>
            <a:ext cx="7467600" cy="936104"/>
          </a:xfrm>
        </p:spPr>
        <p:txBody>
          <a:bodyPr>
            <a:normAutofit/>
          </a:bodyPr>
          <a:lstStyle/>
          <a:p>
            <a:pPr algn="ctr"/>
            <a:r>
              <a:rPr lang="cs-CZ" sz="2800" b="1" u="sng" dirty="0">
                <a:solidFill>
                  <a:srgbClr val="00B0F0"/>
                </a:solidFill>
              </a:rPr>
              <a:t>Ad 11. Úrok z daňového </a:t>
            </a:r>
            <a:r>
              <a:rPr lang="cs-CZ" sz="2800" b="1" u="sng" dirty="0" smtClean="0">
                <a:solidFill>
                  <a:srgbClr val="00B0F0"/>
                </a:solidFill>
              </a:rPr>
              <a:t>odpočtu</a:t>
            </a:r>
            <a:endParaRPr lang="cs-CZ" sz="2800" b="1" dirty="0">
              <a:solidFill>
                <a:srgbClr val="00B0F0"/>
              </a:solidFill>
            </a:endParaRPr>
          </a:p>
        </p:txBody>
      </p:sp>
      <p:sp>
        <p:nvSpPr>
          <p:cNvPr id="3" name="Zástupný symbol pro obsah 2"/>
          <p:cNvSpPr>
            <a:spLocks noGrp="1"/>
          </p:cNvSpPr>
          <p:nvPr>
            <p:ph idx="1"/>
          </p:nvPr>
        </p:nvSpPr>
        <p:spPr>
          <a:xfrm>
            <a:off x="107504" y="980728"/>
            <a:ext cx="8712968" cy="5760640"/>
          </a:xfrm>
        </p:spPr>
        <p:txBody>
          <a:bodyPr>
            <a:normAutofit fontScale="55000" lnSpcReduction="20000"/>
          </a:bodyPr>
          <a:lstStyle/>
          <a:p>
            <a:pPr algn="just"/>
            <a:r>
              <a:rPr lang="cs-CZ" sz="3600" b="1" dirty="0">
                <a:latin typeface="+mj-lt"/>
              </a:rPr>
              <a:t>Vkládá se nový </a:t>
            </a:r>
            <a:r>
              <a:rPr lang="cs-CZ" sz="3600" b="1" dirty="0">
                <a:solidFill>
                  <a:srgbClr val="00B0F0"/>
                </a:solidFill>
                <a:latin typeface="+mj-lt"/>
              </a:rPr>
              <a:t>§ 254a </a:t>
            </a:r>
            <a:r>
              <a:rPr lang="cs-CZ" sz="3600" b="1" dirty="0">
                <a:latin typeface="+mj-lt"/>
              </a:rPr>
              <a:t>(Úrok z daňového odpočtu), který zní:</a:t>
            </a:r>
          </a:p>
          <a:p>
            <a:pPr marL="36576" indent="0" algn="just">
              <a:buNone/>
            </a:pPr>
            <a:endParaRPr lang="cs-CZ" dirty="0">
              <a:latin typeface="+mj-lt"/>
            </a:endParaRPr>
          </a:p>
          <a:p>
            <a:pPr marL="36576" indent="0" algn="just">
              <a:buNone/>
            </a:pPr>
            <a:r>
              <a:rPr lang="cs-CZ" dirty="0" smtClean="0">
                <a:latin typeface="+mj-lt"/>
              </a:rPr>
              <a:t>	</a:t>
            </a:r>
            <a:r>
              <a:rPr lang="cs-CZ" i="1" dirty="0" smtClean="0">
                <a:latin typeface="+mj-lt"/>
              </a:rPr>
              <a:t>„(</a:t>
            </a:r>
            <a:r>
              <a:rPr lang="cs-CZ" i="1" dirty="0">
                <a:latin typeface="+mj-lt"/>
              </a:rPr>
              <a:t>1) V případě, že postup k odstranění pochybností vztahující se k řádnému daňovému tvrzení nebo dodatečnému daňovému tvrzení, ze kterého vyplývá, že daňovému subjektu má vzniknout daňový odpočet, trvá déle než 5 měsíců, náleží daňovému subjektu úrok z daňového odpočtu stanoveného správcem daně</a:t>
            </a:r>
            <a:r>
              <a:rPr lang="cs-CZ" i="1" dirty="0" smtClean="0">
                <a:latin typeface="+mj-lt"/>
              </a:rPr>
              <a:t>.</a:t>
            </a:r>
          </a:p>
          <a:p>
            <a:pPr marL="36576" indent="0" algn="just">
              <a:buNone/>
            </a:pPr>
            <a:endParaRPr lang="cs-CZ" sz="800" i="1" dirty="0" smtClean="0">
              <a:latin typeface="+mj-lt"/>
            </a:endParaRPr>
          </a:p>
          <a:p>
            <a:pPr marL="36576" indent="0" algn="just">
              <a:buNone/>
            </a:pPr>
            <a:r>
              <a:rPr lang="cs-CZ" i="1" dirty="0">
                <a:latin typeface="+mj-lt"/>
              </a:rPr>
              <a:t>	(2) Úrok z daňového odpočtu daňovému subjektu náleží ode dne následujícího po uplynutí 5 měsíců ode dne zahájení postupu k odstranění pochybností, který trvá déle než 5 měsíců, do dne vrácení daňového odpočtu nebo jeho použití na úhradu nedoplatku, nejpozději však do uplynutí lhůty pro jeho vrácení</a:t>
            </a:r>
            <a:r>
              <a:rPr lang="cs-CZ" i="1" dirty="0" smtClean="0">
                <a:latin typeface="+mj-lt"/>
              </a:rPr>
              <a:t>.</a:t>
            </a:r>
          </a:p>
          <a:p>
            <a:pPr marL="36576" indent="0" algn="just">
              <a:buNone/>
            </a:pPr>
            <a:endParaRPr lang="cs-CZ" sz="700" i="1" dirty="0" smtClean="0">
              <a:latin typeface="+mj-lt"/>
            </a:endParaRPr>
          </a:p>
          <a:p>
            <a:pPr marL="36576" indent="0" algn="just">
              <a:buNone/>
            </a:pPr>
            <a:r>
              <a:rPr lang="cs-CZ" i="1" dirty="0">
                <a:latin typeface="+mj-lt"/>
              </a:rPr>
              <a:t>	(3) Úrok z daňového odpočtu odpovídá ročně výši </a:t>
            </a:r>
            <a:r>
              <a:rPr lang="cs-CZ" i="1" dirty="0" err="1">
                <a:latin typeface="+mj-lt"/>
              </a:rPr>
              <a:t>repo</a:t>
            </a:r>
            <a:r>
              <a:rPr lang="cs-CZ" i="1" dirty="0">
                <a:latin typeface="+mj-lt"/>
              </a:rPr>
              <a:t> sazby stanovené Českou národní bankou, zvýšené o 1 procentní bod, platné pro první den příslušného kalendářního pololetí</a:t>
            </a:r>
            <a:r>
              <a:rPr lang="cs-CZ" i="1" dirty="0" smtClean="0">
                <a:latin typeface="+mj-lt"/>
              </a:rPr>
              <a:t>.</a:t>
            </a:r>
          </a:p>
          <a:p>
            <a:pPr marL="36576" indent="0" algn="just">
              <a:buNone/>
            </a:pPr>
            <a:endParaRPr lang="cs-CZ" sz="800" i="1" dirty="0" smtClean="0">
              <a:latin typeface="+mj-lt"/>
            </a:endParaRPr>
          </a:p>
          <a:p>
            <a:pPr marL="36576" indent="0" algn="just">
              <a:buNone/>
            </a:pPr>
            <a:r>
              <a:rPr lang="cs-CZ" i="1" dirty="0">
                <a:latin typeface="+mj-lt"/>
              </a:rPr>
              <a:t>	(4) Správce daně předepíše úrok z daňového odpočtu na osobní daňový účet do  15  dnů ode dne oznámení rozhodnutí o stanovení daňového odpočtu. Vznikne-li tak vratitelný přeplatek, vrátí jej současně s vrácením daňového odpočtu</a:t>
            </a:r>
            <a:r>
              <a:rPr lang="cs-CZ" i="1" dirty="0" smtClean="0">
                <a:latin typeface="+mj-lt"/>
              </a:rPr>
              <a:t>.</a:t>
            </a:r>
          </a:p>
          <a:p>
            <a:pPr marL="36576" indent="0" algn="just">
              <a:buNone/>
            </a:pPr>
            <a:endParaRPr lang="cs-CZ" sz="700" i="1" dirty="0" smtClean="0">
              <a:latin typeface="+mj-lt"/>
            </a:endParaRPr>
          </a:p>
          <a:p>
            <a:pPr marL="36576" indent="0" algn="just">
              <a:buNone/>
            </a:pPr>
            <a:r>
              <a:rPr lang="cs-CZ" i="1" dirty="0">
                <a:latin typeface="+mj-lt"/>
              </a:rPr>
              <a:t>	(5) Proti postupu správce daně podle odstavců 1 až 4 je daňový subjekt oprávněn uplatnit námitku podle § 159; proti rozhodnutí o této námitce se lze odvolat</a:t>
            </a:r>
            <a:r>
              <a:rPr lang="cs-CZ" i="1" dirty="0" smtClean="0">
                <a:latin typeface="+mj-lt"/>
              </a:rPr>
              <a:t>.</a:t>
            </a:r>
          </a:p>
          <a:p>
            <a:pPr marL="36576" indent="0" algn="just">
              <a:buNone/>
            </a:pPr>
            <a:endParaRPr lang="cs-CZ" sz="700" i="1" dirty="0" smtClean="0">
              <a:latin typeface="+mj-lt"/>
            </a:endParaRPr>
          </a:p>
          <a:p>
            <a:pPr marL="36576" indent="0" algn="just">
              <a:buNone/>
            </a:pPr>
            <a:r>
              <a:rPr lang="cs-CZ" i="1" dirty="0">
                <a:latin typeface="+mj-lt"/>
              </a:rPr>
              <a:t>	(6) Úrok přiznaný podle tohoto ustanovení se započítává na přiznanou náhradu škody nebo přiznané zadostiučinění za vzniklou nemajetkovou újmu způsobenou daňovému subjektu nezákonným </a:t>
            </a:r>
            <a:r>
              <a:rPr lang="cs-CZ" i="1" dirty="0" smtClean="0">
                <a:latin typeface="+mj-lt"/>
              </a:rPr>
              <a:t>rozhodnutím </a:t>
            </a:r>
            <a:r>
              <a:rPr lang="cs-CZ" i="1" dirty="0">
                <a:latin typeface="+mj-lt"/>
              </a:rPr>
              <a:t>nebo nesprávným úředním postupem správce </a:t>
            </a:r>
            <a:r>
              <a:rPr lang="cs-CZ" i="1" dirty="0" smtClean="0">
                <a:latin typeface="+mj-lt"/>
              </a:rPr>
              <a:t>daně.“</a:t>
            </a:r>
            <a:endParaRPr lang="cs-CZ"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101718736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7467600" cy="1008112"/>
          </a:xfrm>
        </p:spPr>
        <p:txBody>
          <a:bodyPr>
            <a:noAutofit/>
          </a:bodyPr>
          <a:lstStyle/>
          <a:p>
            <a:pPr algn="ctr"/>
            <a:r>
              <a:rPr lang="cs-CZ" sz="2800" b="1" u="sng" dirty="0">
                <a:solidFill>
                  <a:srgbClr val="00B0F0"/>
                </a:solidFill>
              </a:rPr>
              <a:t>Ad 12. Individuální promíjení příslušenství </a:t>
            </a:r>
            <a:r>
              <a:rPr lang="cs-CZ" sz="2800" b="1" u="sng" dirty="0" smtClean="0">
                <a:solidFill>
                  <a:srgbClr val="00B0F0"/>
                </a:solidFill>
              </a:rPr>
              <a:t>daně</a:t>
            </a:r>
            <a:endParaRPr lang="cs-CZ" sz="2800" b="1" dirty="0">
              <a:solidFill>
                <a:srgbClr val="00B0F0"/>
              </a:solidFill>
            </a:endParaRPr>
          </a:p>
        </p:txBody>
      </p:sp>
      <p:sp>
        <p:nvSpPr>
          <p:cNvPr id="3" name="Zástupný symbol pro obsah 2"/>
          <p:cNvSpPr>
            <a:spLocks noGrp="1"/>
          </p:cNvSpPr>
          <p:nvPr>
            <p:ph idx="1"/>
          </p:nvPr>
        </p:nvSpPr>
        <p:spPr>
          <a:xfrm>
            <a:off x="457200" y="1052736"/>
            <a:ext cx="7859216" cy="5073427"/>
          </a:xfrm>
        </p:spPr>
        <p:txBody>
          <a:bodyPr>
            <a:noAutofit/>
          </a:bodyPr>
          <a:lstStyle/>
          <a:p>
            <a:pPr algn="just"/>
            <a:r>
              <a:rPr lang="cs-CZ" sz="2000" b="1" dirty="0">
                <a:latin typeface="+mj-lt"/>
              </a:rPr>
              <a:t>Vkládají se nové paragrafy </a:t>
            </a:r>
            <a:r>
              <a:rPr lang="cs-CZ" sz="2000" b="1" dirty="0">
                <a:solidFill>
                  <a:srgbClr val="00B0F0"/>
                </a:solidFill>
                <a:latin typeface="+mj-lt"/>
              </a:rPr>
              <a:t>259a až 259c </a:t>
            </a:r>
            <a:r>
              <a:rPr lang="cs-CZ" sz="2000" b="1" dirty="0" smtClean="0">
                <a:latin typeface="+mj-lt"/>
              </a:rPr>
              <a:t>DŘ následujícího </a:t>
            </a:r>
            <a:r>
              <a:rPr lang="cs-CZ" sz="2000" b="1" dirty="0">
                <a:latin typeface="+mj-lt"/>
              </a:rPr>
              <a:t>znění:</a:t>
            </a:r>
          </a:p>
          <a:p>
            <a:pPr marL="36576" indent="0" algn="just">
              <a:spcBef>
                <a:spcPts val="1200"/>
              </a:spcBef>
              <a:buNone/>
            </a:pPr>
            <a:r>
              <a:rPr lang="cs-CZ" sz="1600" b="1" i="1" dirty="0">
                <a:latin typeface="+mj-lt"/>
              </a:rPr>
              <a:t> </a:t>
            </a:r>
            <a:r>
              <a:rPr lang="cs-CZ" sz="1600" b="1" i="1" dirty="0" smtClean="0">
                <a:latin typeface="+mj-lt"/>
              </a:rPr>
              <a:t>„§ </a:t>
            </a:r>
            <a:r>
              <a:rPr lang="cs-CZ" sz="1600" b="1" i="1" dirty="0">
                <a:latin typeface="+mj-lt"/>
              </a:rPr>
              <a:t>259a 	</a:t>
            </a:r>
            <a:endParaRPr lang="cs-CZ" sz="1600" dirty="0">
              <a:latin typeface="+mj-lt"/>
            </a:endParaRPr>
          </a:p>
          <a:p>
            <a:pPr marL="36576" indent="0" algn="just">
              <a:buNone/>
            </a:pPr>
            <a:r>
              <a:rPr lang="cs-CZ" sz="1600" i="1" dirty="0" smtClean="0">
                <a:latin typeface="+mj-lt"/>
              </a:rPr>
              <a:t>Prominutí penále</a:t>
            </a:r>
          </a:p>
          <a:p>
            <a:pPr marL="36576" indent="0" algn="just">
              <a:buNone/>
            </a:pPr>
            <a:endParaRPr lang="cs-CZ" sz="1600" dirty="0">
              <a:latin typeface="+mj-lt"/>
            </a:endParaRPr>
          </a:p>
          <a:p>
            <a:pPr marL="36576" indent="0" algn="just">
              <a:buNone/>
            </a:pPr>
            <a:r>
              <a:rPr lang="cs-CZ" sz="1600" i="1" dirty="0">
                <a:latin typeface="+mj-lt"/>
              </a:rPr>
              <a:t> 	(1) Daňový subjekt je oprávněn požádat správce daně o prominutí </a:t>
            </a:r>
            <a:r>
              <a:rPr lang="cs-CZ" sz="1600" i="1" dirty="0" smtClean="0">
                <a:latin typeface="+mj-lt"/>
              </a:rPr>
              <a:t>části penále</a:t>
            </a:r>
            <a:r>
              <a:rPr lang="cs-CZ" sz="1600" i="1" dirty="0">
                <a:latin typeface="+mj-lt"/>
              </a:rPr>
              <a:t>, pokud byla uhrazena daň, v důsledku jejíhož doměření povinnost uhradit penále vznikla.</a:t>
            </a:r>
            <a:endParaRPr lang="cs-CZ" sz="1600" dirty="0">
              <a:latin typeface="+mj-lt"/>
            </a:endParaRPr>
          </a:p>
          <a:p>
            <a:pPr marL="36576" indent="0" algn="just">
              <a:buNone/>
            </a:pPr>
            <a:r>
              <a:rPr lang="cs-CZ" sz="1600" i="1" dirty="0">
                <a:latin typeface="+mj-lt"/>
              </a:rPr>
              <a:t>	(2) Správce daně na základě posouzení rozsahu součinnosti daňového subjektu v rámci postupu vedoucího k doměření daně z moci úřední může prominout až 75% penále. Při tom není vázán návrhem daňového subjektu.</a:t>
            </a:r>
            <a:endParaRPr lang="cs-CZ" sz="1600" dirty="0">
              <a:latin typeface="+mj-lt"/>
            </a:endParaRPr>
          </a:p>
          <a:p>
            <a:pPr marL="36576" indent="0" algn="just">
              <a:buNone/>
            </a:pPr>
            <a:r>
              <a:rPr lang="cs-CZ" sz="1600" i="1" dirty="0">
                <a:latin typeface="+mj-lt"/>
              </a:rPr>
              <a:t>	(3) Žádost o prominutí penále lze podat nejpozději do 3 měsíců ode dne právní moci dodatečného platebního výměru, kterým bylo rozhodnuto o povinnosti uhradit penále.</a:t>
            </a:r>
            <a:endParaRPr lang="cs-CZ" sz="1600" dirty="0">
              <a:latin typeface="+mj-lt"/>
            </a:endParaRPr>
          </a:p>
          <a:p>
            <a:pPr marL="36576" indent="0" algn="just">
              <a:buNone/>
            </a:pPr>
            <a:r>
              <a:rPr lang="cs-CZ" sz="1600" i="1" dirty="0">
                <a:latin typeface="+mj-lt"/>
              </a:rPr>
              <a:t>	(4) Lhůta pro podání žádosti podle odstavce 3 neběží po dobu</a:t>
            </a:r>
            <a:endParaRPr lang="cs-CZ" sz="1600" dirty="0">
              <a:latin typeface="+mj-lt"/>
            </a:endParaRPr>
          </a:p>
          <a:p>
            <a:pPr marL="36576" indent="0" algn="just">
              <a:buNone/>
            </a:pPr>
            <a:r>
              <a:rPr lang="cs-CZ" sz="1600" i="1" dirty="0" smtClean="0">
                <a:latin typeface="+mj-lt"/>
              </a:rPr>
              <a:t>a) řízení </a:t>
            </a:r>
            <a:r>
              <a:rPr lang="cs-CZ" sz="1600" i="1" dirty="0">
                <a:latin typeface="+mj-lt"/>
              </a:rPr>
              <a:t>o povolení posečkání úhrady daně, v důsledku jejíhož doměření povinnost uhradit penále vznikla</a:t>
            </a:r>
            <a:r>
              <a:rPr lang="cs-CZ" sz="1600" i="1" dirty="0" smtClean="0">
                <a:latin typeface="+mj-lt"/>
              </a:rPr>
              <a:t>,</a:t>
            </a:r>
            <a:endParaRPr lang="cs-CZ" sz="1600" dirty="0" smtClean="0">
              <a:latin typeface="+mj-lt"/>
            </a:endParaRPr>
          </a:p>
          <a:p>
            <a:pPr marL="36576" indent="0" algn="just">
              <a:buNone/>
            </a:pPr>
            <a:r>
              <a:rPr lang="cs-CZ" sz="1600" i="1" dirty="0" smtClean="0">
                <a:latin typeface="+mj-lt"/>
              </a:rPr>
              <a:t>b) povoleného posečkání úhrady daně, v důsledku jejíhož doměření povinnost uhradit penále vznikla.</a:t>
            </a:r>
            <a:r>
              <a:rPr lang="cs-CZ" sz="1600" dirty="0" smtClean="0">
                <a:latin typeface="+mj-lt"/>
              </a:rPr>
              <a:t>“</a:t>
            </a:r>
            <a:endParaRPr lang="cs-CZ" sz="1600" dirty="0">
              <a:latin typeface="+mj-lt"/>
            </a:endParaRPr>
          </a:p>
          <a:p>
            <a:pPr algn="just"/>
            <a:endParaRPr lang="cs-CZ" sz="16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10510500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88640"/>
            <a:ext cx="7467600" cy="864096"/>
          </a:xfrm>
        </p:spPr>
        <p:txBody>
          <a:bodyPr>
            <a:noAutofit/>
          </a:bodyPr>
          <a:lstStyle/>
          <a:p>
            <a:r>
              <a:rPr lang="cs-CZ" sz="2800" b="1" u="sng" dirty="0">
                <a:solidFill>
                  <a:srgbClr val="00B0F0"/>
                </a:solidFill>
              </a:rPr>
              <a:t>Ad 12. Individuální promíjení příslušenství daně</a:t>
            </a:r>
            <a:endParaRPr lang="cs-CZ" sz="2800" dirty="0"/>
          </a:p>
        </p:txBody>
      </p:sp>
      <p:sp>
        <p:nvSpPr>
          <p:cNvPr id="3" name="Zástupný symbol pro obsah 2"/>
          <p:cNvSpPr>
            <a:spLocks noGrp="1"/>
          </p:cNvSpPr>
          <p:nvPr>
            <p:ph idx="1"/>
          </p:nvPr>
        </p:nvSpPr>
        <p:spPr>
          <a:xfrm>
            <a:off x="457200" y="1124744"/>
            <a:ext cx="7467600" cy="5001419"/>
          </a:xfrm>
        </p:spPr>
        <p:txBody>
          <a:bodyPr>
            <a:normAutofit/>
          </a:bodyPr>
          <a:lstStyle/>
          <a:p>
            <a:pPr marL="36576" indent="0" algn="just">
              <a:buNone/>
            </a:pPr>
            <a:r>
              <a:rPr lang="cs-CZ" sz="1600" b="1" i="1" dirty="0" smtClean="0">
                <a:latin typeface="+mj-lt"/>
              </a:rPr>
              <a:t>„§ </a:t>
            </a:r>
            <a:r>
              <a:rPr lang="cs-CZ" sz="1600" b="1" i="1" dirty="0">
                <a:latin typeface="+mj-lt"/>
              </a:rPr>
              <a:t>259b		</a:t>
            </a:r>
            <a:endParaRPr lang="cs-CZ" sz="1600" dirty="0">
              <a:latin typeface="+mj-lt"/>
            </a:endParaRPr>
          </a:p>
          <a:p>
            <a:pPr marL="36576" indent="0" algn="just">
              <a:buNone/>
            </a:pPr>
            <a:r>
              <a:rPr lang="cs-CZ" sz="1600" i="1" dirty="0">
                <a:latin typeface="+mj-lt"/>
              </a:rPr>
              <a:t>Prominutí úroku z prodlení a úroku z posečkané </a:t>
            </a:r>
            <a:r>
              <a:rPr lang="cs-CZ" sz="1600" i="1" dirty="0" smtClean="0">
                <a:latin typeface="+mj-lt"/>
              </a:rPr>
              <a:t>částky</a:t>
            </a:r>
          </a:p>
          <a:p>
            <a:pPr marL="36576" indent="0" algn="just">
              <a:buNone/>
            </a:pPr>
            <a:endParaRPr lang="cs-CZ" sz="1600" dirty="0">
              <a:latin typeface="+mj-lt"/>
            </a:endParaRPr>
          </a:p>
          <a:p>
            <a:pPr marL="36576" indent="0" algn="just">
              <a:buNone/>
            </a:pPr>
            <a:r>
              <a:rPr lang="cs-CZ" sz="1600" i="1" dirty="0">
                <a:latin typeface="+mj-lt"/>
              </a:rPr>
              <a:t>	(1) </a:t>
            </a:r>
            <a:r>
              <a:rPr lang="cs-CZ" sz="1600" i="1" u="sng" dirty="0">
                <a:latin typeface="+mj-lt"/>
              </a:rPr>
              <a:t>Daňový subjekt je oprávněn požádat správce daně o prominutí úroku z prodlení nebo úroku z posečkané částky</a:t>
            </a:r>
            <a:r>
              <a:rPr lang="cs-CZ" sz="1600" i="1" dirty="0">
                <a:latin typeface="+mj-lt"/>
              </a:rPr>
              <a:t>, pokud byla uhrazena daň, v důsledku jejíhož neuhrazení úrok vznikl.</a:t>
            </a:r>
            <a:endParaRPr lang="cs-CZ" sz="1600" dirty="0">
              <a:latin typeface="+mj-lt"/>
            </a:endParaRPr>
          </a:p>
          <a:p>
            <a:pPr marL="36576" indent="0" algn="just">
              <a:buNone/>
            </a:pPr>
            <a:r>
              <a:rPr lang="cs-CZ" sz="1600" i="1" dirty="0">
                <a:latin typeface="+mj-lt"/>
              </a:rPr>
              <a:t>	(2) Správce daně může zcela nebo zčásti prominout úrok z prodlení nebo úrok z posečkané částky, pokud k prodlení s úhradou daně došlo z důvodu, který lze s přihlédnutím k okolnostem daného případu ospravedlnit. Při tom není vázán návrhem daňového subjektu.</a:t>
            </a:r>
            <a:endParaRPr lang="cs-CZ" sz="1600" dirty="0">
              <a:latin typeface="+mj-lt"/>
            </a:endParaRPr>
          </a:p>
          <a:p>
            <a:pPr marL="36576" indent="0" algn="just">
              <a:buNone/>
            </a:pPr>
            <a:r>
              <a:rPr lang="cs-CZ" sz="1600" i="1" dirty="0">
                <a:latin typeface="+mj-lt"/>
              </a:rPr>
              <a:t>	(3) Při posouzení rozsahu, ve kterém bude úrok prominut, správce daně zohlední skutečnost, zda ekonomické nebo sociální poměry daňového subjektu zakládají tvrdost uplatněného úroku</a:t>
            </a:r>
            <a:r>
              <a:rPr lang="cs-CZ" sz="1600" i="1" dirty="0" smtClean="0">
                <a:latin typeface="+mj-lt"/>
              </a:rPr>
              <a:t>.“</a:t>
            </a:r>
            <a:r>
              <a:rPr lang="cs-CZ" sz="1600" i="1" dirty="0">
                <a:latin typeface="+mj-lt"/>
              </a:rPr>
              <a:t> </a:t>
            </a:r>
            <a:endParaRPr lang="cs-CZ" sz="1600" dirty="0">
              <a:latin typeface="+mj-lt"/>
            </a:endParaRPr>
          </a:p>
          <a:p>
            <a:pPr algn="just"/>
            <a:endParaRPr lang="cs-CZ" dirty="0"/>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33077920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r>
              <a:rPr lang="cs-CZ" sz="2800" b="1" u="sng" dirty="0">
                <a:solidFill>
                  <a:srgbClr val="00B0F0"/>
                </a:solidFill>
              </a:rPr>
              <a:t>Ad 12. Individuální promíjení příslušenství daně</a:t>
            </a:r>
            <a:endParaRPr lang="cs-CZ" sz="2800" dirty="0"/>
          </a:p>
        </p:txBody>
      </p:sp>
      <p:sp>
        <p:nvSpPr>
          <p:cNvPr id="3" name="Zástupný symbol pro obsah 2"/>
          <p:cNvSpPr>
            <a:spLocks noGrp="1"/>
          </p:cNvSpPr>
          <p:nvPr>
            <p:ph idx="1"/>
          </p:nvPr>
        </p:nvSpPr>
        <p:spPr/>
        <p:txBody>
          <a:bodyPr>
            <a:noAutofit/>
          </a:bodyPr>
          <a:lstStyle/>
          <a:p>
            <a:pPr marL="36576" indent="0" algn="just">
              <a:buNone/>
            </a:pPr>
            <a:r>
              <a:rPr lang="cs-CZ" sz="1600" b="1" i="1" dirty="0" smtClean="0">
                <a:latin typeface="+mj-lt"/>
              </a:rPr>
              <a:t>„§ </a:t>
            </a:r>
            <a:r>
              <a:rPr lang="cs-CZ" sz="1600" b="1" i="1" dirty="0">
                <a:latin typeface="+mj-lt"/>
              </a:rPr>
              <a:t>259c		</a:t>
            </a:r>
            <a:endParaRPr lang="cs-CZ" sz="1600" dirty="0">
              <a:latin typeface="+mj-lt"/>
            </a:endParaRPr>
          </a:p>
          <a:p>
            <a:pPr marL="36576" indent="0" algn="just">
              <a:buNone/>
            </a:pPr>
            <a:r>
              <a:rPr lang="cs-CZ" sz="1600" i="1" dirty="0">
                <a:latin typeface="+mj-lt"/>
              </a:rPr>
              <a:t>Společná ustanovení o prominutí daně nebo příslušenství </a:t>
            </a:r>
            <a:r>
              <a:rPr lang="cs-CZ" sz="1600" i="1" dirty="0" smtClean="0">
                <a:latin typeface="+mj-lt"/>
              </a:rPr>
              <a:t>daně</a:t>
            </a:r>
          </a:p>
          <a:p>
            <a:pPr marL="36576" indent="0" algn="just">
              <a:buNone/>
            </a:pPr>
            <a:endParaRPr lang="cs-CZ" sz="1600" dirty="0">
              <a:latin typeface="+mj-lt"/>
            </a:endParaRPr>
          </a:p>
          <a:p>
            <a:pPr marL="36576" indent="0" algn="just">
              <a:buNone/>
            </a:pPr>
            <a:r>
              <a:rPr lang="cs-CZ" sz="1600" dirty="0">
                <a:latin typeface="+mj-lt"/>
              </a:rPr>
              <a:t>	</a:t>
            </a:r>
            <a:r>
              <a:rPr lang="cs-CZ" sz="1600" i="1" dirty="0">
                <a:latin typeface="+mj-lt"/>
              </a:rPr>
              <a:t>(1) Při posouzení žádosti o prominutí daně nebo příslušenství daně, správce daně zohlední četnost porušování povinností při správě daní daňovým subjektem.</a:t>
            </a:r>
            <a:endParaRPr lang="cs-CZ" sz="1600" dirty="0">
              <a:latin typeface="+mj-lt"/>
            </a:endParaRPr>
          </a:p>
          <a:p>
            <a:pPr marL="36576" indent="0" algn="just">
              <a:buNone/>
            </a:pPr>
            <a:r>
              <a:rPr lang="cs-CZ" sz="1600" i="1" dirty="0">
                <a:latin typeface="+mj-lt"/>
              </a:rPr>
              <a:t>	(2) Prominutí daně nebo příslušenství daně není možné, pokud daňový subjekt nebo osoba, která je členem jeho statutárního orgánu, v posledních 3 letech závažným způsobem porušil daňové nebo účetní právní předpisy.</a:t>
            </a:r>
            <a:endParaRPr lang="cs-CZ" sz="1600" dirty="0">
              <a:latin typeface="+mj-lt"/>
            </a:endParaRPr>
          </a:p>
          <a:p>
            <a:pPr marL="36576" indent="0" algn="just">
              <a:buNone/>
            </a:pPr>
            <a:r>
              <a:rPr lang="cs-CZ" sz="1600" i="1" dirty="0">
                <a:latin typeface="+mj-lt"/>
              </a:rPr>
              <a:t>	(3) Pokud právnická osoba závažným způsobem poruší daňové nebo účetní právní předpisy, hledí se pro účely posouzení splnění podmínky podle odstavce 2 na osobu, která byla v době tohoto porušení v této právnické osobě členem statutárního orgánu, jako by je také porušila.“</a:t>
            </a:r>
            <a:endParaRPr lang="cs-CZ" sz="1600" dirty="0">
              <a:latin typeface="+mj-lt"/>
            </a:endParaRPr>
          </a:p>
          <a:p>
            <a:pPr marL="36576" indent="0" algn="just">
              <a:buNone/>
            </a:pPr>
            <a:r>
              <a:rPr lang="cs-CZ" sz="1600" dirty="0">
                <a:latin typeface="+mj-lt"/>
              </a:rPr>
              <a:t> </a:t>
            </a:r>
          </a:p>
          <a:p>
            <a:pPr marL="36576" indent="0" algn="just">
              <a:buNone/>
            </a:pPr>
            <a:r>
              <a:rPr lang="cs-CZ" sz="1600" dirty="0">
                <a:latin typeface="+mj-lt"/>
              </a:rPr>
              <a:t>	</a:t>
            </a: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199063612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spcBef>
                <a:spcPts val="1200"/>
              </a:spcBef>
            </a:pPr>
            <a:r>
              <a:rPr lang="cs-CZ" dirty="0" smtClean="0">
                <a:hlinkClick r:id="rId2"/>
              </a:rPr>
              <a:t>www.kr-olomoucky.cz</a:t>
            </a:r>
            <a:r>
              <a:rPr lang="cs-CZ" dirty="0" smtClean="0"/>
              <a:t/>
            </a:r>
            <a:br>
              <a:rPr lang="cs-CZ" dirty="0" smtClean="0"/>
            </a:br>
            <a:r>
              <a:rPr lang="cs-CZ" sz="2800" dirty="0" smtClean="0"/>
              <a:t>v sekci Ekonomika, finance a majetek</a:t>
            </a:r>
            <a:endParaRPr lang="cs-CZ" sz="2800" dirty="0"/>
          </a:p>
        </p:txBody>
      </p:sp>
      <p:sp>
        <p:nvSpPr>
          <p:cNvPr id="3" name="Zástupný symbol pro text 2"/>
          <p:cNvSpPr>
            <a:spLocks noGrp="1"/>
          </p:cNvSpPr>
          <p:nvPr>
            <p:ph type="body" idx="1"/>
          </p:nvPr>
        </p:nvSpPr>
        <p:spPr/>
        <p:txBody>
          <a:bodyPr/>
          <a:lstStyle/>
          <a:p>
            <a:r>
              <a:rPr lang="cs-CZ" b="1" dirty="0" smtClean="0"/>
              <a:t>Metodiku týkající se daňového řádu a jeho změn účinných od 1. 1. 2015 naleznete zde:</a:t>
            </a:r>
            <a:endParaRPr lang="cs-CZ" b="1" dirty="0"/>
          </a:p>
        </p:txBody>
      </p:sp>
      <p:pic>
        <p:nvPicPr>
          <p:cNvPr id="4" name="Obrázek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399506896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pPr algn="ctr"/>
            <a:r>
              <a:rPr lang="cs-CZ" dirty="0" smtClean="0"/>
              <a:t>Děkuji za </a:t>
            </a:r>
            <a:r>
              <a:rPr lang="cs-CZ" dirty="0" smtClean="0"/>
              <a:t>pozornost</a:t>
            </a:r>
            <a:br>
              <a:rPr lang="cs-CZ" dirty="0" smtClean="0"/>
            </a:br>
            <a:r>
              <a:rPr lang="cs-CZ" sz="1800" b="0" dirty="0" smtClean="0">
                <a:effectLst/>
                <a:latin typeface="+mn-lt"/>
              </a:rPr>
              <a:t>Ing. Michal Obrusník</a:t>
            </a:r>
            <a:endParaRPr lang="cs-CZ" sz="1800" b="0" dirty="0">
              <a:effectLst/>
              <a:latin typeface="+mn-lt"/>
            </a:endParaRPr>
          </a:p>
        </p:txBody>
      </p:sp>
      <p:sp>
        <p:nvSpPr>
          <p:cNvPr id="3" name="Zástupný symbol pro text 2"/>
          <p:cNvSpPr>
            <a:spLocks noGrp="1"/>
          </p:cNvSpPr>
          <p:nvPr>
            <p:ph type="body" idx="1"/>
          </p:nvPr>
        </p:nvSpPr>
        <p:spPr>
          <a:xfrm>
            <a:off x="971600" y="4365104"/>
            <a:ext cx="6629400" cy="1066688"/>
          </a:xfrm>
        </p:spPr>
        <p:txBody>
          <a:bodyPr/>
          <a:lstStyle/>
          <a:p>
            <a:pPr algn="r"/>
            <a:r>
              <a:rPr lang="cs-CZ" dirty="0" smtClean="0"/>
              <a:t>Použitý zdroj: ASPI</a:t>
            </a:r>
            <a:endParaRPr lang="cs-CZ" dirty="0"/>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27918602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pPr algn="ctr"/>
            <a:r>
              <a:rPr lang="cs-CZ" sz="2800" b="1" u="sng" dirty="0"/>
              <a:t>Přehled změn </a:t>
            </a:r>
            <a:r>
              <a:rPr lang="cs-CZ" sz="2800" b="1" u="sng" dirty="0" smtClean="0"/>
              <a:t>dle </a:t>
            </a:r>
            <a:r>
              <a:rPr lang="cs-CZ" sz="2800" b="1" u="sng" dirty="0"/>
              <a:t>zákona o JIM</a:t>
            </a:r>
            <a:r>
              <a:rPr lang="cs-CZ" sz="2800" b="1" u="sng" dirty="0" smtClean="0"/>
              <a:t>:</a:t>
            </a:r>
            <a:endParaRPr lang="cs-CZ" sz="2800" b="1" u="sng" dirty="0"/>
          </a:p>
        </p:txBody>
      </p:sp>
      <p:sp>
        <p:nvSpPr>
          <p:cNvPr id="3" name="Zástupný symbol pro obsah 2"/>
          <p:cNvSpPr>
            <a:spLocks noGrp="1"/>
          </p:cNvSpPr>
          <p:nvPr>
            <p:ph idx="1"/>
          </p:nvPr>
        </p:nvSpPr>
        <p:spPr>
          <a:xfrm>
            <a:off x="457200" y="1412776"/>
            <a:ext cx="7467600" cy="4713387"/>
          </a:xfrm>
        </p:spPr>
        <p:txBody>
          <a:bodyPr>
            <a:noAutofit/>
          </a:bodyPr>
          <a:lstStyle/>
          <a:p>
            <a:pPr marL="550926" indent="-514350">
              <a:buFont typeface="+mj-lt"/>
              <a:buAutoNum type="arabicPeriod"/>
            </a:pPr>
            <a:r>
              <a:rPr lang="cs-CZ" sz="2400" b="1" dirty="0" smtClean="0">
                <a:latin typeface="+mj-lt"/>
              </a:rPr>
              <a:t>Povinné </a:t>
            </a:r>
            <a:r>
              <a:rPr lang="cs-CZ" sz="2400" b="1" dirty="0">
                <a:latin typeface="+mj-lt"/>
              </a:rPr>
              <a:t>elektronické podávání</a:t>
            </a:r>
            <a:r>
              <a:rPr lang="cs-CZ" sz="2400" b="1" dirty="0" smtClean="0">
                <a:latin typeface="+mj-lt"/>
              </a:rPr>
              <a:t>,</a:t>
            </a:r>
          </a:p>
          <a:p>
            <a:pPr marL="550926" indent="-514350">
              <a:buFont typeface="+mj-lt"/>
              <a:buAutoNum type="arabicPeriod"/>
            </a:pPr>
            <a:endParaRPr lang="cs-CZ" sz="2400" b="1" dirty="0">
              <a:latin typeface="+mj-lt"/>
            </a:endParaRPr>
          </a:p>
          <a:p>
            <a:pPr marL="550926" indent="-514350">
              <a:buFont typeface="+mj-lt"/>
              <a:buAutoNum type="arabicPeriod"/>
            </a:pPr>
            <a:r>
              <a:rPr lang="cs-CZ" sz="2400" b="1" dirty="0" smtClean="0">
                <a:latin typeface="+mj-lt"/>
              </a:rPr>
              <a:t>Zahájení </a:t>
            </a:r>
            <a:r>
              <a:rPr lang="cs-CZ" sz="2400" b="1" dirty="0">
                <a:latin typeface="+mj-lt"/>
              </a:rPr>
              <a:t>řízení ex officio prvním úkonem ve věci</a:t>
            </a:r>
            <a:r>
              <a:rPr lang="cs-CZ" sz="2400" b="1" dirty="0" smtClean="0">
                <a:latin typeface="+mj-lt"/>
              </a:rPr>
              <a:t>,</a:t>
            </a:r>
          </a:p>
          <a:p>
            <a:pPr marL="550926" indent="-514350">
              <a:buFont typeface="+mj-lt"/>
              <a:buAutoNum type="arabicPeriod"/>
            </a:pPr>
            <a:endParaRPr lang="cs-CZ" sz="2400" b="1" dirty="0">
              <a:latin typeface="+mj-lt"/>
            </a:endParaRPr>
          </a:p>
          <a:p>
            <a:pPr marL="550926" indent="-514350">
              <a:buFont typeface="+mj-lt"/>
              <a:buAutoNum type="arabicPeriod"/>
            </a:pPr>
            <a:r>
              <a:rPr lang="cs-CZ" sz="2400" b="1" dirty="0" smtClean="0">
                <a:latin typeface="+mj-lt"/>
              </a:rPr>
              <a:t>„</a:t>
            </a:r>
            <a:r>
              <a:rPr lang="cs-CZ" sz="2400" b="1" dirty="0">
                <a:latin typeface="+mj-lt"/>
              </a:rPr>
              <a:t>Likvidace“ rozhodnutí správce daně po zrušení rozsudku krajského soudu</a:t>
            </a:r>
            <a:r>
              <a:rPr lang="cs-CZ" sz="2400" b="1" dirty="0" smtClean="0">
                <a:latin typeface="+mj-lt"/>
              </a:rPr>
              <a:t>,</a:t>
            </a:r>
          </a:p>
          <a:p>
            <a:pPr marL="550926" indent="-514350">
              <a:buFont typeface="+mj-lt"/>
              <a:buAutoNum type="arabicPeriod"/>
            </a:pPr>
            <a:endParaRPr lang="cs-CZ" sz="2400" b="1" dirty="0">
              <a:latin typeface="+mj-lt"/>
            </a:endParaRPr>
          </a:p>
          <a:p>
            <a:pPr marL="550926" indent="-514350">
              <a:buFont typeface="+mj-lt"/>
              <a:buAutoNum type="arabicPeriod"/>
            </a:pPr>
            <a:r>
              <a:rPr lang="cs-CZ" sz="2400" b="1" dirty="0" smtClean="0">
                <a:latin typeface="+mj-lt"/>
              </a:rPr>
              <a:t>Předpoklad </a:t>
            </a:r>
            <a:r>
              <a:rPr lang="cs-CZ" sz="2400" b="1" dirty="0">
                <a:latin typeface="+mj-lt"/>
              </a:rPr>
              <a:t>tvrzení ve výši </a:t>
            </a:r>
            <a:r>
              <a:rPr lang="cs-CZ" sz="2400" b="1" dirty="0" smtClean="0">
                <a:latin typeface="+mj-lt"/>
              </a:rPr>
              <a:t>0,- </a:t>
            </a:r>
            <a:r>
              <a:rPr lang="cs-CZ" sz="2400" b="1" dirty="0">
                <a:latin typeface="+mj-lt"/>
              </a:rPr>
              <a:t>Kč</a:t>
            </a:r>
            <a:r>
              <a:rPr lang="cs-CZ" sz="2400" b="1" dirty="0" smtClean="0">
                <a:latin typeface="+mj-lt"/>
              </a:rPr>
              <a:t>,</a:t>
            </a:r>
          </a:p>
          <a:p>
            <a:pPr marL="550926" indent="-514350">
              <a:buFont typeface="+mj-lt"/>
              <a:buAutoNum type="arabicPeriod"/>
            </a:pPr>
            <a:endParaRPr lang="cs-CZ" sz="2400" b="1" dirty="0">
              <a:latin typeface="+mj-lt"/>
            </a:endParaRPr>
          </a:p>
          <a:p>
            <a:pPr marL="550926" indent="-514350">
              <a:buFont typeface="+mj-lt"/>
              <a:buAutoNum type="arabicPeriod"/>
            </a:pPr>
            <a:r>
              <a:rPr lang="cs-CZ" sz="2400" b="1" dirty="0" smtClean="0">
                <a:latin typeface="+mj-lt"/>
              </a:rPr>
              <a:t>Převod </a:t>
            </a:r>
            <a:r>
              <a:rPr lang="cs-CZ" sz="2400" b="1" dirty="0">
                <a:latin typeface="+mj-lt"/>
              </a:rPr>
              <a:t>přeplatku na jiný ODÚ na žádost daňového subjektu</a:t>
            </a:r>
            <a:r>
              <a:rPr lang="cs-CZ" sz="2400" b="1" dirty="0" smtClean="0">
                <a:latin typeface="+mj-lt"/>
              </a:rPr>
              <a:t>.</a:t>
            </a:r>
            <a:endParaRPr lang="cs-CZ" sz="2400" b="1"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38647429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7467600" cy="922114"/>
          </a:xfrm>
        </p:spPr>
        <p:txBody>
          <a:bodyPr>
            <a:noAutofit/>
          </a:bodyPr>
          <a:lstStyle/>
          <a:p>
            <a:pPr algn="ctr"/>
            <a:r>
              <a:rPr lang="cs-CZ" sz="2800" b="1" u="sng" dirty="0">
                <a:solidFill>
                  <a:srgbClr val="00B0F0"/>
                </a:solidFill>
              </a:rPr>
              <a:t>Ad 1. Povinné elektronické </a:t>
            </a:r>
            <a:r>
              <a:rPr lang="cs-CZ" sz="2800" b="1" u="sng" dirty="0" smtClean="0">
                <a:solidFill>
                  <a:srgbClr val="00B0F0"/>
                </a:solidFill>
              </a:rPr>
              <a:t>podávání</a:t>
            </a:r>
            <a:endParaRPr lang="cs-CZ" sz="2800" b="1" dirty="0">
              <a:solidFill>
                <a:srgbClr val="00B0F0"/>
              </a:solidFill>
            </a:endParaRPr>
          </a:p>
        </p:txBody>
      </p:sp>
      <p:sp>
        <p:nvSpPr>
          <p:cNvPr id="3" name="Zástupný symbol pro obsah 2"/>
          <p:cNvSpPr>
            <a:spLocks noGrp="1"/>
          </p:cNvSpPr>
          <p:nvPr>
            <p:ph idx="1"/>
          </p:nvPr>
        </p:nvSpPr>
        <p:spPr>
          <a:xfrm>
            <a:off x="457200" y="1268760"/>
            <a:ext cx="7467600" cy="5256584"/>
          </a:xfrm>
        </p:spPr>
        <p:txBody>
          <a:bodyPr>
            <a:normAutofit fontScale="92500" lnSpcReduction="10000"/>
          </a:bodyPr>
          <a:lstStyle/>
          <a:p>
            <a:pPr algn="just"/>
            <a:r>
              <a:rPr lang="cs-CZ" sz="2200" b="1" dirty="0">
                <a:latin typeface="+mj-lt"/>
              </a:rPr>
              <a:t>Do </a:t>
            </a:r>
            <a:r>
              <a:rPr lang="cs-CZ" sz="2200" b="1" dirty="0">
                <a:solidFill>
                  <a:srgbClr val="00B0F0"/>
                </a:solidFill>
                <a:latin typeface="+mj-lt"/>
              </a:rPr>
              <a:t>§ 72 </a:t>
            </a:r>
            <a:r>
              <a:rPr lang="cs-CZ" sz="2200" b="1" dirty="0">
                <a:latin typeface="+mj-lt"/>
              </a:rPr>
              <a:t>DŘ se vkládá nový </a:t>
            </a:r>
            <a:r>
              <a:rPr lang="cs-CZ" sz="2200" b="1" dirty="0">
                <a:solidFill>
                  <a:srgbClr val="00B0F0"/>
                </a:solidFill>
                <a:latin typeface="+mj-lt"/>
              </a:rPr>
              <a:t>odstavec 4</a:t>
            </a:r>
            <a:r>
              <a:rPr lang="cs-CZ" sz="2200" b="1" dirty="0">
                <a:latin typeface="+mj-lt"/>
              </a:rPr>
              <a:t>, který </a:t>
            </a:r>
            <a:r>
              <a:rPr lang="cs-CZ" sz="2200" b="1" dirty="0" smtClean="0">
                <a:latin typeface="+mj-lt"/>
              </a:rPr>
              <a:t>zní:</a:t>
            </a:r>
          </a:p>
          <a:p>
            <a:pPr marL="36576" indent="0" algn="just">
              <a:buNone/>
            </a:pPr>
            <a:endParaRPr lang="cs-CZ" sz="2200" b="1" dirty="0" smtClean="0">
              <a:latin typeface="+mj-lt"/>
            </a:endParaRPr>
          </a:p>
          <a:p>
            <a:pPr marL="36576" indent="0" algn="just">
              <a:buNone/>
            </a:pPr>
            <a:r>
              <a:rPr lang="cs-CZ" sz="2200" i="1" dirty="0" smtClean="0">
                <a:latin typeface="+mj-lt"/>
              </a:rPr>
              <a:t>„Má-li </a:t>
            </a:r>
            <a:r>
              <a:rPr lang="cs-CZ" sz="2200" i="1" dirty="0">
                <a:latin typeface="+mj-lt"/>
              </a:rPr>
              <a:t>daňový subjekt nebo jeho zástupce zřízenu datovou schránku nebo zákonem uloženou povinnost mít účetní závěrku ověřenou auditorem, je povinen podání podle odstavce 1 učinit pouze datovou zprávou ve formátu a struktuře zveřejněné správcem daně odeslanou způsobem uvedeným v § 71 odst. 1</a:t>
            </a:r>
            <a:r>
              <a:rPr lang="cs-CZ" sz="2200" i="1" dirty="0" smtClean="0">
                <a:latin typeface="+mj-lt"/>
              </a:rPr>
              <a:t>.“ </a:t>
            </a:r>
          </a:p>
          <a:p>
            <a:pPr marL="36576" indent="0" algn="just">
              <a:buNone/>
            </a:pPr>
            <a:endParaRPr lang="cs-CZ" sz="2200" i="1" dirty="0" smtClean="0">
              <a:latin typeface="+mj-lt"/>
            </a:endParaRPr>
          </a:p>
          <a:p>
            <a:pPr marL="36576" indent="0" algn="just">
              <a:buNone/>
            </a:pPr>
            <a:r>
              <a:rPr lang="cs-CZ" sz="2200" i="1" dirty="0" smtClean="0">
                <a:latin typeface="+mj-lt"/>
              </a:rPr>
              <a:t>(</a:t>
            </a:r>
            <a:r>
              <a:rPr lang="cs-CZ" sz="2200" i="1" u="sng" dirty="0" smtClean="0">
                <a:latin typeface="+mj-lt"/>
              </a:rPr>
              <a:t>formulářová podání</a:t>
            </a:r>
            <a:r>
              <a:rPr lang="cs-CZ" sz="2200" i="1" dirty="0" smtClean="0">
                <a:latin typeface="+mj-lt"/>
              </a:rPr>
              <a:t> – přihláška k registraci, změna </a:t>
            </a:r>
            <a:r>
              <a:rPr lang="cs-CZ" sz="2200" i="1" dirty="0" err="1" smtClean="0">
                <a:latin typeface="+mj-lt"/>
              </a:rPr>
              <a:t>reg</a:t>
            </a:r>
            <a:r>
              <a:rPr lang="cs-CZ" sz="2200" i="1" dirty="0" smtClean="0">
                <a:latin typeface="+mj-lt"/>
              </a:rPr>
              <a:t>. údajů, řádné daň. tvrzení, dodatečné DT)</a:t>
            </a:r>
          </a:p>
          <a:p>
            <a:pPr marL="36576" indent="0" algn="just">
              <a:buNone/>
            </a:pPr>
            <a:endParaRPr lang="cs-CZ" sz="1800" i="1" dirty="0" smtClean="0"/>
          </a:p>
          <a:p>
            <a:pPr marL="36576" indent="0" algn="just">
              <a:buNone/>
            </a:pPr>
            <a:endParaRPr lang="cs-CZ" sz="1800" i="1" dirty="0" smtClean="0"/>
          </a:p>
          <a:p>
            <a:pPr marL="36576" indent="0" algn="just">
              <a:buNone/>
            </a:pPr>
            <a:r>
              <a:rPr lang="cs-CZ" sz="1800" i="1" dirty="0" smtClean="0">
                <a:latin typeface="+mj-lt"/>
              </a:rPr>
              <a:t>§</a:t>
            </a:r>
            <a:r>
              <a:rPr lang="cs-CZ" sz="1800" i="1" dirty="0">
                <a:latin typeface="+mj-lt"/>
              </a:rPr>
              <a:t> 71 odst. 1</a:t>
            </a:r>
            <a:endParaRPr lang="cs-CZ" sz="1800" dirty="0" smtClean="0">
              <a:latin typeface="+mj-lt"/>
            </a:endParaRPr>
          </a:p>
          <a:p>
            <a:pPr marL="36576" indent="0" algn="just">
              <a:buNone/>
            </a:pPr>
            <a:r>
              <a:rPr lang="cs-CZ" sz="1800" dirty="0" smtClean="0">
                <a:latin typeface="+mj-lt"/>
              </a:rPr>
              <a:t>a</a:t>
            </a:r>
            <a:r>
              <a:rPr lang="cs-CZ" sz="1800" dirty="0">
                <a:latin typeface="+mj-lt"/>
              </a:rPr>
              <a:t>) podepsanou uznávaným elektronickým podpisem,</a:t>
            </a:r>
          </a:p>
          <a:p>
            <a:pPr marL="36576" indent="0" algn="just">
              <a:buNone/>
            </a:pPr>
            <a:r>
              <a:rPr lang="cs-CZ" sz="1800" dirty="0" smtClean="0">
                <a:latin typeface="+mj-lt"/>
              </a:rPr>
              <a:t>b</a:t>
            </a:r>
            <a:r>
              <a:rPr lang="cs-CZ" sz="1800" dirty="0">
                <a:latin typeface="+mj-lt"/>
              </a:rPr>
              <a:t>) odeslanou prostřednictvím datové schránky, nebo</a:t>
            </a:r>
          </a:p>
          <a:p>
            <a:pPr marL="358775" indent="-322263" algn="just">
              <a:buNone/>
            </a:pPr>
            <a:r>
              <a:rPr lang="cs-CZ" sz="1800" dirty="0" smtClean="0">
                <a:latin typeface="+mj-lt"/>
              </a:rPr>
              <a:t>c</a:t>
            </a:r>
            <a:r>
              <a:rPr lang="cs-CZ" sz="1800" dirty="0">
                <a:latin typeface="+mj-lt"/>
              </a:rPr>
              <a:t>) s ověřenou identitou podatele způsobem, kterým se lze přihlásit do jeho datové schránky.</a:t>
            </a:r>
          </a:p>
          <a:p>
            <a:pPr algn="just"/>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27553894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2. Zahájení řízení ex </a:t>
            </a:r>
            <a:r>
              <a:rPr lang="cs-CZ" sz="2800" b="1" u="sng" dirty="0" smtClean="0">
                <a:solidFill>
                  <a:srgbClr val="00B0F0"/>
                </a:solidFill>
              </a:rPr>
              <a:t>offo </a:t>
            </a:r>
            <a:br>
              <a:rPr lang="cs-CZ" sz="2800" b="1" u="sng" dirty="0" smtClean="0">
                <a:solidFill>
                  <a:srgbClr val="00B0F0"/>
                </a:solidFill>
              </a:rPr>
            </a:br>
            <a:r>
              <a:rPr lang="cs-CZ" sz="2800" b="1" u="sng" dirty="0" smtClean="0">
                <a:solidFill>
                  <a:srgbClr val="00B0F0"/>
                </a:solidFill>
              </a:rPr>
              <a:t>prvním </a:t>
            </a:r>
            <a:r>
              <a:rPr lang="cs-CZ" sz="2800" b="1" u="sng" dirty="0">
                <a:solidFill>
                  <a:srgbClr val="00B0F0"/>
                </a:solidFill>
              </a:rPr>
              <a:t>úkonem ve </a:t>
            </a:r>
            <a:r>
              <a:rPr lang="cs-CZ" sz="2800" b="1" u="sng" dirty="0" smtClean="0">
                <a:solidFill>
                  <a:srgbClr val="00B0F0"/>
                </a:solidFill>
              </a:rPr>
              <a:t>věci</a:t>
            </a:r>
            <a:endParaRPr lang="cs-CZ" sz="2800" b="1" dirty="0">
              <a:solidFill>
                <a:srgbClr val="00B0F0"/>
              </a:solidFill>
            </a:endParaRPr>
          </a:p>
        </p:txBody>
      </p:sp>
      <p:sp>
        <p:nvSpPr>
          <p:cNvPr id="3" name="Zástupný symbol pro obsah 2"/>
          <p:cNvSpPr>
            <a:spLocks noGrp="1"/>
          </p:cNvSpPr>
          <p:nvPr>
            <p:ph idx="1"/>
          </p:nvPr>
        </p:nvSpPr>
        <p:spPr>
          <a:xfrm>
            <a:off x="457200" y="1844824"/>
            <a:ext cx="7467600" cy="4281339"/>
          </a:xfrm>
        </p:spPr>
        <p:txBody>
          <a:bodyPr>
            <a:noAutofit/>
          </a:bodyPr>
          <a:lstStyle/>
          <a:p>
            <a:pPr algn="just"/>
            <a:r>
              <a:rPr lang="cs-CZ" sz="2000" b="1" dirty="0">
                <a:latin typeface="+mj-lt"/>
              </a:rPr>
              <a:t>V </a:t>
            </a:r>
            <a:r>
              <a:rPr lang="cs-CZ" sz="2000" b="1" dirty="0">
                <a:solidFill>
                  <a:srgbClr val="00B0F0"/>
                </a:solidFill>
                <a:latin typeface="+mj-lt"/>
              </a:rPr>
              <a:t>§ 91 </a:t>
            </a:r>
            <a:r>
              <a:rPr lang="cs-CZ" sz="2000" b="1" dirty="0">
                <a:latin typeface="+mj-lt"/>
              </a:rPr>
              <a:t>DŘ bude </a:t>
            </a:r>
            <a:r>
              <a:rPr lang="cs-CZ" sz="2000" b="1" dirty="0">
                <a:solidFill>
                  <a:srgbClr val="00B0F0"/>
                </a:solidFill>
                <a:latin typeface="+mj-lt"/>
              </a:rPr>
              <a:t>odstavec 1</a:t>
            </a:r>
            <a:r>
              <a:rPr lang="cs-CZ" sz="2000" b="1" dirty="0">
                <a:latin typeface="+mj-lt"/>
              </a:rPr>
              <a:t> nově </a:t>
            </a:r>
            <a:r>
              <a:rPr lang="cs-CZ" sz="2000" b="1" dirty="0" smtClean="0">
                <a:latin typeface="+mj-lt"/>
              </a:rPr>
              <a:t>znít:</a:t>
            </a:r>
          </a:p>
          <a:p>
            <a:pPr marL="36576" indent="0" algn="just">
              <a:buNone/>
            </a:pPr>
            <a:endParaRPr lang="cs-CZ" sz="2000" dirty="0">
              <a:latin typeface="+mj-lt"/>
            </a:endParaRPr>
          </a:p>
          <a:p>
            <a:pPr marL="36576" indent="0" algn="just">
              <a:buNone/>
            </a:pPr>
            <a:r>
              <a:rPr lang="cs-CZ" sz="2000" i="1" dirty="0">
                <a:latin typeface="+mj-lt"/>
              </a:rPr>
              <a:t>	</a:t>
            </a:r>
            <a:r>
              <a:rPr lang="cs-CZ" sz="2000" i="1" dirty="0" smtClean="0">
                <a:latin typeface="+mj-lt"/>
              </a:rPr>
              <a:t>„Řízení </a:t>
            </a:r>
            <a:r>
              <a:rPr lang="cs-CZ" sz="2000" i="1" dirty="0">
                <a:latin typeface="+mj-lt"/>
              </a:rPr>
              <a:t>je zahájeno dnem, kdy příslušnému správci daně došlo první podání ve věci učiněné osobou zúčastněnou na správě daní, nebo </a:t>
            </a:r>
            <a:r>
              <a:rPr lang="cs-CZ" sz="2000" i="1" u="sng" dirty="0">
                <a:latin typeface="+mj-lt"/>
              </a:rPr>
              <a:t>dnem, kdy byl správcem daně </a:t>
            </a:r>
            <a:r>
              <a:rPr lang="cs-CZ" sz="2000" i="1" dirty="0">
                <a:latin typeface="+mj-lt"/>
              </a:rPr>
              <a:t>vůči osobě zúčastněné na správě dan</a:t>
            </a:r>
            <a:r>
              <a:rPr lang="cs-CZ" sz="2000" i="1" u="sng" dirty="0">
                <a:latin typeface="+mj-lt"/>
              </a:rPr>
              <a:t>í učiněn první úkon ve věci</a:t>
            </a:r>
            <a:r>
              <a:rPr lang="cs-CZ" sz="2000" i="1" dirty="0" smtClean="0">
                <a:latin typeface="+mj-lt"/>
              </a:rPr>
              <a:t>.“</a:t>
            </a:r>
            <a:endParaRPr lang="cs-CZ" sz="2000" dirty="0">
              <a:latin typeface="+mj-lt"/>
            </a:endParaRPr>
          </a:p>
          <a:p>
            <a:pPr marL="36576" indent="0" algn="just">
              <a:buNone/>
            </a:pPr>
            <a:endParaRPr lang="cs-CZ" sz="1800" dirty="0" smtClean="0">
              <a:latin typeface="+mj-lt"/>
            </a:endParaRPr>
          </a:p>
          <a:p>
            <a:pPr marL="36576" indent="0" algn="just">
              <a:buNone/>
            </a:pPr>
            <a:endParaRPr lang="cs-CZ" sz="1800" dirty="0" smtClean="0">
              <a:latin typeface="+mj-lt"/>
            </a:endParaRPr>
          </a:p>
          <a:p>
            <a:pPr marL="36576" indent="0" algn="just">
              <a:buNone/>
            </a:pPr>
            <a:r>
              <a:rPr lang="cs-CZ" sz="1700" dirty="0" smtClean="0">
                <a:latin typeface="+mj-lt"/>
              </a:rPr>
              <a:t>Do 31. 12. 2014 bylo:</a:t>
            </a:r>
          </a:p>
          <a:p>
            <a:pPr marL="36576" indent="0" algn="just">
              <a:buNone/>
            </a:pPr>
            <a:r>
              <a:rPr lang="cs-CZ" sz="1700" i="1" dirty="0" smtClean="0">
                <a:latin typeface="+mj-lt"/>
              </a:rPr>
              <a:t>„… kdy </a:t>
            </a:r>
            <a:r>
              <a:rPr lang="cs-CZ" sz="1700" i="1" dirty="0">
                <a:latin typeface="+mj-lt"/>
              </a:rPr>
              <a:t>správce daně osobě zúčastněné na správě daní </a:t>
            </a:r>
            <a:r>
              <a:rPr lang="cs-CZ" sz="1700" i="1" u="sng" dirty="0">
                <a:latin typeface="+mj-lt"/>
              </a:rPr>
              <a:t>oznámil zahájení řízení</a:t>
            </a:r>
            <a:r>
              <a:rPr lang="cs-CZ" sz="1700" i="1" dirty="0" smtClean="0">
                <a:latin typeface="+mj-lt"/>
              </a:rPr>
              <a:t>.“</a:t>
            </a:r>
            <a:endParaRPr lang="cs-CZ" sz="1700" i="1"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5003885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3. </a:t>
            </a:r>
            <a:r>
              <a:rPr lang="cs-CZ" sz="2800" b="1" u="sng" dirty="0" smtClean="0">
                <a:solidFill>
                  <a:srgbClr val="00B0F0"/>
                </a:solidFill>
              </a:rPr>
              <a:t>Neúčinnost  </a:t>
            </a:r>
            <a:r>
              <a:rPr lang="cs-CZ" sz="2800" b="1" u="sng" dirty="0">
                <a:solidFill>
                  <a:srgbClr val="00B0F0"/>
                </a:solidFill>
              </a:rPr>
              <a:t>rozhodnutí správce daně po zrušení rozsudku </a:t>
            </a:r>
            <a:r>
              <a:rPr lang="cs-CZ" sz="2800" b="1" u="sng" dirty="0" smtClean="0">
                <a:solidFill>
                  <a:srgbClr val="00B0F0"/>
                </a:solidFill>
              </a:rPr>
              <a:t>KS přímo ze zákona</a:t>
            </a:r>
            <a:endParaRPr lang="cs-CZ" sz="2800" b="1" dirty="0">
              <a:solidFill>
                <a:srgbClr val="00B0F0"/>
              </a:solidFill>
            </a:endParaRPr>
          </a:p>
        </p:txBody>
      </p:sp>
      <p:sp>
        <p:nvSpPr>
          <p:cNvPr id="3" name="Zástupný symbol pro obsah 2"/>
          <p:cNvSpPr>
            <a:spLocks noGrp="1"/>
          </p:cNvSpPr>
          <p:nvPr>
            <p:ph idx="1"/>
          </p:nvPr>
        </p:nvSpPr>
        <p:spPr>
          <a:xfrm>
            <a:off x="457200" y="1916832"/>
            <a:ext cx="7467600" cy="4209331"/>
          </a:xfrm>
        </p:spPr>
        <p:txBody>
          <a:bodyPr>
            <a:noAutofit/>
          </a:bodyPr>
          <a:lstStyle/>
          <a:p>
            <a:pPr algn="just"/>
            <a:r>
              <a:rPr lang="cs-CZ" sz="2000" b="1" dirty="0" smtClean="0">
                <a:latin typeface="+mj-lt"/>
              </a:rPr>
              <a:t>Do </a:t>
            </a:r>
            <a:r>
              <a:rPr lang="cs-CZ" sz="2000" b="1" dirty="0">
                <a:latin typeface="+mj-lt"/>
              </a:rPr>
              <a:t>DŘ se vkládá nový </a:t>
            </a:r>
            <a:r>
              <a:rPr lang="cs-CZ" sz="2000" b="1" dirty="0">
                <a:solidFill>
                  <a:srgbClr val="00B0F0"/>
                </a:solidFill>
                <a:latin typeface="+mj-lt"/>
              </a:rPr>
              <a:t>§ 124a</a:t>
            </a:r>
            <a:r>
              <a:rPr lang="cs-CZ" sz="2000" b="1" dirty="0">
                <a:latin typeface="+mj-lt"/>
              </a:rPr>
              <a:t>, který zní</a:t>
            </a:r>
            <a:r>
              <a:rPr lang="cs-CZ" sz="2000" b="1" dirty="0" smtClean="0">
                <a:latin typeface="+mj-lt"/>
              </a:rPr>
              <a:t>:</a:t>
            </a:r>
            <a:r>
              <a:rPr lang="cs-CZ" sz="2000" b="1" dirty="0">
                <a:latin typeface="+mj-lt"/>
              </a:rPr>
              <a:t> </a:t>
            </a:r>
            <a:endParaRPr lang="cs-CZ" sz="2000" b="1" dirty="0" smtClean="0">
              <a:latin typeface="+mj-lt"/>
            </a:endParaRPr>
          </a:p>
          <a:p>
            <a:pPr marL="36576" indent="0" algn="just">
              <a:buNone/>
            </a:pPr>
            <a:endParaRPr lang="cs-CZ" sz="2000" b="1" dirty="0" smtClean="0">
              <a:latin typeface="+mj-lt"/>
            </a:endParaRPr>
          </a:p>
          <a:p>
            <a:pPr marL="36576" indent="0" algn="just">
              <a:buNone/>
            </a:pPr>
            <a:r>
              <a:rPr lang="cs-CZ" sz="2000" dirty="0">
                <a:latin typeface="+mj-lt"/>
              </a:rPr>
              <a:t>	</a:t>
            </a:r>
            <a:r>
              <a:rPr lang="cs-CZ" sz="2000" i="1" dirty="0">
                <a:latin typeface="+mj-lt"/>
              </a:rPr>
              <a:t>„Dojde-li v řízení o kasační stížnosti </a:t>
            </a:r>
            <a:r>
              <a:rPr lang="cs-CZ" sz="2000" i="1" dirty="0" smtClean="0">
                <a:latin typeface="+mj-lt"/>
              </a:rPr>
              <a:t>ve správním </a:t>
            </a:r>
            <a:r>
              <a:rPr lang="cs-CZ" sz="2000" i="1" dirty="0">
                <a:latin typeface="+mj-lt"/>
              </a:rPr>
              <a:t>soudnictví ke zrušení pravomocného rozhodnutí krajského soudu, na jehož základě bylo správcem daně vydáno nové rozhodnutí ve věci v souladu s právním názorem krajského soudu, </a:t>
            </a:r>
            <a:r>
              <a:rPr lang="cs-CZ" sz="2000" i="1" u="sng" dirty="0">
                <a:latin typeface="+mj-lt"/>
              </a:rPr>
              <a:t>stává se toto rozhodnutí neúčinným dnem nabytí právní moci nového rozhodnutí krajského soudu</a:t>
            </a:r>
            <a:r>
              <a:rPr lang="cs-CZ" sz="2000" i="1" dirty="0">
                <a:latin typeface="+mj-lt"/>
              </a:rPr>
              <a:t>, kterým je žaloba zamítnuta nebo ve kterém dojde ke změně právního názoru oproti zrušenému pravomocnému rozhodnutí krajského soudu.“</a:t>
            </a:r>
            <a:endParaRPr lang="cs-CZ" sz="2000" dirty="0">
              <a:latin typeface="+mj-lt"/>
            </a:endParaRPr>
          </a:p>
          <a:p>
            <a:pPr marL="36576" indent="0" algn="just">
              <a:buNone/>
            </a:pPr>
            <a:endParaRPr lang="cs-CZ" sz="2400" dirty="0">
              <a:latin typeface="+mj-lt"/>
            </a:endParaRPr>
          </a:p>
          <a:p>
            <a:pPr algn="just"/>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375737410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Autofit/>
          </a:bodyPr>
          <a:lstStyle/>
          <a:p>
            <a:pPr algn="ctr"/>
            <a:r>
              <a:rPr lang="cs-CZ" sz="2800" b="1" u="sng" dirty="0">
                <a:solidFill>
                  <a:srgbClr val="00B0F0"/>
                </a:solidFill>
              </a:rPr>
              <a:t>Ad 4. Předpoklad tvrzení ve výši 0 </a:t>
            </a:r>
            <a:r>
              <a:rPr lang="cs-CZ" sz="2800" b="1" u="sng" dirty="0" smtClean="0">
                <a:solidFill>
                  <a:srgbClr val="00B0F0"/>
                </a:solidFill>
              </a:rPr>
              <a:t>Kč</a:t>
            </a:r>
            <a:endParaRPr lang="cs-CZ" sz="2800" b="1" dirty="0">
              <a:solidFill>
                <a:srgbClr val="00B0F0"/>
              </a:solidFill>
            </a:endParaRPr>
          </a:p>
        </p:txBody>
      </p:sp>
      <p:sp>
        <p:nvSpPr>
          <p:cNvPr id="3" name="Zástupný symbol pro obsah 2"/>
          <p:cNvSpPr>
            <a:spLocks noGrp="1"/>
          </p:cNvSpPr>
          <p:nvPr>
            <p:ph idx="1"/>
          </p:nvPr>
        </p:nvSpPr>
        <p:spPr/>
        <p:txBody>
          <a:bodyPr>
            <a:normAutofit fontScale="92500" lnSpcReduction="10000"/>
          </a:bodyPr>
          <a:lstStyle/>
          <a:p>
            <a:pPr algn="just"/>
            <a:r>
              <a:rPr lang="cs-CZ" sz="2400" b="1" dirty="0">
                <a:latin typeface="+mj-lt"/>
              </a:rPr>
              <a:t>V </a:t>
            </a:r>
            <a:r>
              <a:rPr lang="cs-CZ" sz="2400" b="1" dirty="0">
                <a:solidFill>
                  <a:srgbClr val="00B0F0"/>
                </a:solidFill>
                <a:latin typeface="+mj-lt"/>
              </a:rPr>
              <a:t>§ 145 </a:t>
            </a:r>
            <a:r>
              <a:rPr lang="cs-CZ" sz="2400" b="1" dirty="0">
                <a:latin typeface="+mj-lt"/>
              </a:rPr>
              <a:t>DŘ bude </a:t>
            </a:r>
            <a:r>
              <a:rPr lang="cs-CZ" sz="2400" b="1" dirty="0">
                <a:solidFill>
                  <a:srgbClr val="00B0F0"/>
                </a:solidFill>
                <a:latin typeface="+mj-lt"/>
              </a:rPr>
              <a:t>odstavec 1</a:t>
            </a:r>
            <a:r>
              <a:rPr lang="cs-CZ" sz="2400" b="1" dirty="0">
                <a:latin typeface="+mj-lt"/>
              </a:rPr>
              <a:t> nově znít</a:t>
            </a:r>
            <a:r>
              <a:rPr lang="cs-CZ" sz="2400" b="1" dirty="0" smtClean="0">
                <a:latin typeface="+mj-lt"/>
              </a:rPr>
              <a:t>:</a:t>
            </a:r>
          </a:p>
          <a:p>
            <a:pPr marL="36576" indent="0" algn="just">
              <a:buNone/>
            </a:pPr>
            <a:endParaRPr lang="cs-CZ" sz="2400" dirty="0">
              <a:latin typeface="+mj-lt"/>
            </a:endParaRPr>
          </a:p>
          <a:p>
            <a:pPr marL="36576" indent="0" algn="just">
              <a:buNone/>
            </a:pPr>
            <a:r>
              <a:rPr lang="cs-CZ" sz="2400" i="1" dirty="0" smtClean="0">
                <a:latin typeface="+mj-lt"/>
              </a:rPr>
              <a:t>	„</a:t>
            </a:r>
            <a:r>
              <a:rPr lang="cs-CZ" sz="2400" i="1" dirty="0">
                <a:latin typeface="+mj-lt"/>
              </a:rPr>
              <a:t>Nebylo-li podáno řádné daňové tvrzení, </a:t>
            </a:r>
            <a:r>
              <a:rPr lang="cs-CZ" sz="2400" b="1" i="1" u="sng" dirty="0">
                <a:latin typeface="+mj-lt"/>
              </a:rPr>
              <a:t>vyzve</a:t>
            </a:r>
            <a:r>
              <a:rPr lang="cs-CZ" sz="2400" i="1" dirty="0">
                <a:latin typeface="+mj-lt"/>
              </a:rPr>
              <a:t> správce daně daňový subjekt k jeho podání a stanoví náhradní lhůtu. Nevyhoví-li daňový subjekt této výzvě ve stanovené lhůtě, může správce daně vyměřit daň podle pomůcek </a:t>
            </a:r>
            <a:r>
              <a:rPr lang="cs-CZ" sz="2400" i="1" u="sng" dirty="0">
                <a:latin typeface="+mj-lt"/>
              </a:rPr>
              <a:t>nebo předpokládat že daňový subjekt tvrdil v řádném daňovém tvrzení daň ve výši 0 Kč</a:t>
            </a:r>
            <a:r>
              <a:rPr lang="cs-CZ" sz="2400" i="1" dirty="0">
                <a:latin typeface="+mj-lt"/>
              </a:rPr>
              <a:t>.“</a:t>
            </a:r>
            <a:endParaRPr lang="cs-CZ" sz="2400" dirty="0">
              <a:latin typeface="+mj-lt"/>
            </a:endParaRPr>
          </a:p>
          <a:p>
            <a:pPr marL="36576" indent="0" algn="just">
              <a:buNone/>
            </a:pPr>
            <a:endParaRPr lang="cs-CZ" sz="2400" dirty="0" smtClean="0">
              <a:latin typeface="+mj-lt"/>
            </a:endParaRPr>
          </a:p>
          <a:p>
            <a:pPr marL="36576" indent="0" algn="just">
              <a:buNone/>
            </a:pPr>
            <a:r>
              <a:rPr lang="cs-CZ" sz="2400" dirty="0" smtClean="0">
                <a:latin typeface="+mj-lt"/>
              </a:rPr>
              <a:t>Poznámka:</a:t>
            </a:r>
          </a:p>
          <a:p>
            <a:pPr marL="36576" indent="0" algn="just">
              <a:buNone/>
            </a:pPr>
            <a:r>
              <a:rPr lang="cs-CZ" sz="2400" dirty="0" smtClean="0">
                <a:latin typeface="+mj-lt"/>
              </a:rPr>
              <a:t>SD musí učinit výzvu. Je-li DS nekontaktní, neprovozuje žádnou činnost, může SD platebním výměrem do spisu vyměřit daň ve výši 0 Kč.  </a:t>
            </a:r>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10499222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116632"/>
            <a:ext cx="7467600" cy="1152128"/>
          </a:xfrm>
        </p:spPr>
        <p:txBody>
          <a:bodyPr>
            <a:noAutofit/>
          </a:bodyPr>
          <a:lstStyle/>
          <a:p>
            <a:pPr algn="ctr"/>
            <a:r>
              <a:rPr lang="cs-CZ" sz="2800" b="1" u="sng" dirty="0">
                <a:solidFill>
                  <a:srgbClr val="00B0F0"/>
                </a:solidFill>
              </a:rPr>
              <a:t>Ad 5. Převod přeplatku na jiný osobní daňový účet na žádost daňového </a:t>
            </a:r>
            <a:r>
              <a:rPr lang="cs-CZ" sz="2800" b="1" u="sng" dirty="0" smtClean="0">
                <a:solidFill>
                  <a:srgbClr val="00B0F0"/>
                </a:solidFill>
              </a:rPr>
              <a:t>subjektu</a:t>
            </a:r>
            <a:endParaRPr lang="cs-CZ" sz="2800" b="1" dirty="0">
              <a:solidFill>
                <a:srgbClr val="00B0F0"/>
              </a:solidFill>
            </a:endParaRPr>
          </a:p>
        </p:txBody>
      </p:sp>
      <p:sp>
        <p:nvSpPr>
          <p:cNvPr id="3" name="Zástupný symbol pro obsah 2"/>
          <p:cNvSpPr>
            <a:spLocks noGrp="1"/>
          </p:cNvSpPr>
          <p:nvPr>
            <p:ph idx="1"/>
          </p:nvPr>
        </p:nvSpPr>
        <p:spPr>
          <a:xfrm>
            <a:off x="457200" y="1340768"/>
            <a:ext cx="7467600" cy="5184576"/>
          </a:xfrm>
        </p:spPr>
        <p:txBody>
          <a:bodyPr>
            <a:noAutofit/>
          </a:bodyPr>
          <a:lstStyle/>
          <a:p>
            <a:pPr algn="just"/>
            <a:r>
              <a:rPr lang="cs-CZ" sz="2000" dirty="0">
                <a:latin typeface="+mj-lt"/>
              </a:rPr>
              <a:t>V </a:t>
            </a:r>
            <a:r>
              <a:rPr lang="cs-CZ" sz="2000" b="1" dirty="0">
                <a:solidFill>
                  <a:srgbClr val="00B0F0"/>
                </a:solidFill>
                <a:latin typeface="+mj-lt"/>
              </a:rPr>
              <a:t>§ 155 </a:t>
            </a:r>
            <a:r>
              <a:rPr lang="cs-CZ" sz="2000" b="1" dirty="0">
                <a:latin typeface="+mj-lt"/>
              </a:rPr>
              <a:t>DŘ </a:t>
            </a:r>
            <a:r>
              <a:rPr lang="cs-CZ" sz="2000" dirty="0">
                <a:latin typeface="+mj-lt"/>
              </a:rPr>
              <a:t>bude </a:t>
            </a:r>
            <a:r>
              <a:rPr lang="cs-CZ" sz="2000" b="1" dirty="0">
                <a:solidFill>
                  <a:srgbClr val="00B0F0"/>
                </a:solidFill>
                <a:latin typeface="+mj-lt"/>
              </a:rPr>
              <a:t>odstavec 1</a:t>
            </a:r>
            <a:r>
              <a:rPr lang="cs-CZ" sz="2000" dirty="0">
                <a:latin typeface="+mj-lt"/>
              </a:rPr>
              <a:t> nově znít</a:t>
            </a:r>
            <a:r>
              <a:rPr lang="cs-CZ" sz="2000" dirty="0" smtClean="0">
                <a:latin typeface="+mj-lt"/>
              </a:rPr>
              <a:t>:</a:t>
            </a:r>
          </a:p>
          <a:p>
            <a:pPr marL="36576" indent="0" algn="just">
              <a:buNone/>
            </a:pPr>
            <a:endParaRPr lang="cs-CZ" sz="2000" dirty="0">
              <a:latin typeface="+mj-lt"/>
            </a:endParaRPr>
          </a:p>
          <a:p>
            <a:pPr marL="36576" indent="0" algn="just">
              <a:buNone/>
            </a:pPr>
            <a:r>
              <a:rPr lang="cs-CZ" sz="2000" i="1" dirty="0" smtClean="0">
                <a:latin typeface="+mj-lt"/>
              </a:rPr>
              <a:t>	„</a:t>
            </a:r>
            <a:r>
              <a:rPr lang="cs-CZ" sz="2000" i="1" dirty="0">
                <a:latin typeface="+mj-lt"/>
              </a:rPr>
              <a:t>Daňový subjekt je oprávněn požádat správce daně, u něhož má vratitelný přeplatek, o použití tohoto přeplatku na úhradu nedoplatku, který má u jiného správce daně, nebo na úhradu nedoplatku jiného daňového subjektu u téhož nebo jiného správce daně, </a:t>
            </a:r>
            <a:r>
              <a:rPr lang="cs-CZ" sz="2000" i="1" u="sng" dirty="0">
                <a:latin typeface="+mj-lt"/>
              </a:rPr>
              <a:t>anebo </a:t>
            </a:r>
            <a:r>
              <a:rPr lang="cs-CZ" sz="2000" b="1" i="1" u="sng" dirty="0">
                <a:latin typeface="+mj-lt"/>
              </a:rPr>
              <a:t>na úhradu zálohy</a:t>
            </a:r>
            <a:r>
              <a:rPr lang="cs-CZ" sz="2000" i="1" u="sng" dirty="0">
                <a:latin typeface="+mj-lt"/>
              </a:rPr>
              <a:t>, jejíž výše se předepíše na debetní stranu osobního daňového účtu na základě uhrazené částky</a:t>
            </a:r>
            <a:r>
              <a:rPr lang="cs-CZ" sz="2000" i="1" dirty="0">
                <a:latin typeface="+mj-lt"/>
              </a:rPr>
              <a:t>. Je-li této žádosti vyhověno, považuje se za den úhrady nedoplatku nebo zálohy den, kdy došla žádost správci daně</a:t>
            </a:r>
            <a:r>
              <a:rPr lang="cs-CZ" sz="2000" i="1" dirty="0" smtClean="0">
                <a:latin typeface="+mj-lt"/>
              </a:rPr>
              <a:t>.“</a:t>
            </a:r>
          </a:p>
          <a:p>
            <a:pPr marL="36576" indent="0" algn="just">
              <a:buNone/>
            </a:pPr>
            <a:endParaRPr lang="cs-CZ" sz="1800" dirty="0" smtClean="0">
              <a:latin typeface="+mj-lt"/>
            </a:endParaRPr>
          </a:p>
          <a:p>
            <a:pPr marL="36576" indent="0" algn="just">
              <a:buNone/>
            </a:pPr>
            <a:endParaRPr lang="cs-CZ" sz="1800" dirty="0">
              <a:latin typeface="+mj-lt"/>
            </a:endParaRPr>
          </a:p>
          <a:p>
            <a:pPr marL="36576" indent="0" algn="just">
              <a:buNone/>
            </a:pPr>
            <a:r>
              <a:rPr lang="cs-CZ" sz="1700" dirty="0" smtClean="0">
                <a:latin typeface="+mj-lt"/>
              </a:rPr>
              <a:t>Poznámka: §10 daně silniční nebo § 38h daně z příjmu</a:t>
            </a:r>
            <a:endParaRPr lang="cs-CZ" sz="1700" dirty="0">
              <a:latin typeface="+mj-lt"/>
            </a:endParaRPr>
          </a:p>
          <a:p>
            <a:pPr algn="just"/>
            <a:endParaRPr lang="cs-CZ" sz="2400" dirty="0">
              <a:latin typeface="+mj-lt"/>
            </a:endParaRPr>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245093643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67544" y="116632"/>
            <a:ext cx="7467600" cy="1008112"/>
          </a:xfrm>
        </p:spPr>
        <p:txBody>
          <a:bodyPr>
            <a:normAutofit/>
          </a:bodyPr>
          <a:lstStyle/>
          <a:p>
            <a:pPr algn="ctr"/>
            <a:r>
              <a:rPr lang="cs-CZ" sz="2800" b="1" u="sng" dirty="0" smtClean="0"/>
              <a:t>Přehled změn dle zákona č</a:t>
            </a:r>
            <a:r>
              <a:rPr lang="cs-CZ" sz="2800" b="1" u="sng" dirty="0"/>
              <a:t>. 267/2014 Sb. </a:t>
            </a:r>
          </a:p>
        </p:txBody>
      </p:sp>
      <p:sp>
        <p:nvSpPr>
          <p:cNvPr id="3" name="Zástupný symbol pro obsah 2"/>
          <p:cNvSpPr>
            <a:spLocks noGrp="1"/>
          </p:cNvSpPr>
          <p:nvPr>
            <p:ph idx="1"/>
          </p:nvPr>
        </p:nvSpPr>
        <p:spPr>
          <a:xfrm>
            <a:off x="457200" y="1268760"/>
            <a:ext cx="8219256" cy="5400600"/>
          </a:xfrm>
        </p:spPr>
        <p:txBody>
          <a:bodyPr>
            <a:normAutofit fontScale="55000" lnSpcReduction="20000"/>
          </a:bodyPr>
          <a:lstStyle/>
          <a:p>
            <a:pPr marL="550926" indent="-514350">
              <a:spcAft>
                <a:spcPts val="1200"/>
              </a:spcAft>
              <a:buFont typeface="+mj-lt"/>
              <a:buAutoNum type="arabicPeriod"/>
            </a:pPr>
            <a:r>
              <a:rPr lang="cs-CZ" dirty="0" smtClean="0"/>
              <a:t>Zrušení </a:t>
            </a:r>
            <a:r>
              <a:rPr lang="cs-CZ" dirty="0"/>
              <a:t>připuštění opravných prostředků u rozhodnutí o delegaci a atrakci</a:t>
            </a:r>
            <a:r>
              <a:rPr lang="cs-CZ" dirty="0" smtClean="0"/>
              <a:t>,</a:t>
            </a:r>
            <a:endParaRPr lang="cs-CZ" dirty="0"/>
          </a:p>
          <a:p>
            <a:pPr marL="550926" indent="-514350">
              <a:spcAft>
                <a:spcPts val="1200"/>
              </a:spcAft>
              <a:buFont typeface="+mj-lt"/>
              <a:buAutoNum type="arabicPeriod"/>
            </a:pPr>
            <a:r>
              <a:rPr lang="cs-CZ" dirty="0" smtClean="0"/>
              <a:t>Úprava </a:t>
            </a:r>
            <a:r>
              <a:rPr lang="cs-CZ" dirty="0"/>
              <a:t>jednání vícečlenného statutárního orgánu</a:t>
            </a:r>
            <a:r>
              <a:rPr lang="cs-CZ" dirty="0" smtClean="0"/>
              <a:t>,</a:t>
            </a:r>
            <a:endParaRPr lang="cs-CZ" dirty="0"/>
          </a:p>
          <a:p>
            <a:pPr marL="550926" indent="-514350">
              <a:spcAft>
                <a:spcPts val="1200"/>
              </a:spcAft>
              <a:buFont typeface="+mj-lt"/>
              <a:buAutoNum type="arabicPeriod"/>
            </a:pPr>
            <a:r>
              <a:rPr lang="cs-CZ" dirty="0" smtClean="0"/>
              <a:t>Zrušení </a:t>
            </a:r>
            <a:r>
              <a:rPr lang="cs-CZ" dirty="0"/>
              <a:t>nutnosti souhlasu pro stanovení lhůty kratší než 1 den</a:t>
            </a:r>
            <a:r>
              <a:rPr lang="cs-CZ" dirty="0" smtClean="0"/>
              <a:t>,</a:t>
            </a:r>
            <a:endParaRPr lang="cs-CZ" dirty="0"/>
          </a:p>
          <a:p>
            <a:pPr marL="550926" indent="-514350">
              <a:spcAft>
                <a:spcPts val="1200"/>
              </a:spcAft>
              <a:buFont typeface="+mj-lt"/>
              <a:buAutoNum type="arabicPeriod"/>
            </a:pPr>
            <a:r>
              <a:rPr lang="cs-CZ" dirty="0" smtClean="0"/>
              <a:t>Prodloužení </a:t>
            </a:r>
            <a:r>
              <a:rPr lang="cs-CZ" dirty="0"/>
              <a:t>stavení lhůty v případě výzvy k součinnosti</a:t>
            </a:r>
            <a:r>
              <a:rPr lang="cs-CZ" dirty="0" smtClean="0"/>
              <a:t>,</a:t>
            </a:r>
            <a:endParaRPr lang="cs-CZ" dirty="0"/>
          </a:p>
          <a:p>
            <a:pPr marL="550926" indent="-514350">
              <a:spcAft>
                <a:spcPts val="1200"/>
              </a:spcAft>
              <a:buFont typeface="+mj-lt"/>
              <a:buAutoNum type="arabicPeriod"/>
            </a:pPr>
            <a:r>
              <a:rPr lang="cs-CZ" dirty="0" smtClean="0"/>
              <a:t>Následek </a:t>
            </a:r>
            <a:r>
              <a:rPr lang="cs-CZ" dirty="0"/>
              <a:t>nedodržení formy podání</a:t>
            </a:r>
            <a:r>
              <a:rPr lang="cs-CZ" dirty="0" smtClean="0"/>
              <a:t>,</a:t>
            </a:r>
            <a:endParaRPr lang="cs-CZ" dirty="0"/>
          </a:p>
          <a:p>
            <a:pPr marL="550926" indent="-514350">
              <a:spcAft>
                <a:spcPts val="1200"/>
              </a:spcAft>
              <a:buFont typeface="+mj-lt"/>
              <a:buAutoNum type="arabicPeriod"/>
            </a:pPr>
            <a:r>
              <a:rPr lang="cs-CZ" dirty="0" smtClean="0"/>
              <a:t>Stavení </a:t>
            </a:r>
            <a:r>
              <a:rPr lang="cs-CZ" dirty="0"/>
              <a:t>lhůty pro stanovení daně po dobu trestního stíhání</a:t>
            </a:r>
            <a:r>
              <a:rPr lang="cs-CZ" dirty="0" smtClean="0"/>
              <a:t>,</a:t>
            </a:r>
            <a:endParaRPr lang="cs-CZ" dirty="0"/>
          </a:p>
          <a:p>
            <a:pPr marL="550926" indent="-514350">
              <a:spcAft>
                <a:spcPts val="1200"/>
              </a:spcAft>
              <a:buFont typeface="+mj-lt"/>
              <a:buAutoNum type="arabicPeriod"/>
            </a:pPr>
            <a:r>
              <a:rPr lang="cs-CZ" dirty="0" smtClean="0"/>
              <a:t>Zrušení </a:t>
            </a:r>
            <a:r>
              <a:rPr lang="cs-CZ" dirty="0"/>
              <a:t>možnosti upustit od předepsání úroku z posečkání</a:t>
            </a:r>
            <a:r>
              <a:rPr lang="cs-CZ" dirty="0" smtClean="0"/>
              <a:t>,</a:t>
            </a:r>
            <a:endParaRPr lang="cs-CZ" dirty="0"/>
          </a:p>
          <a:p>
            <a:pPr marL="550926" indent="-514350">
              <a:spcAft>
                <a:spcPts val="1200"/>
              </a:spcAft>
              <a:buFont typeface="+mj-lt"/>
              <a:buAutoNum type="arabicPeriod"/>
            </a:pPr>
            <a:r>
              <a:rPr lang="cs-CZ" dirty="0" smtClean="0"/>
              <a:t>Vztah </a:t>
            </a:r>
            <a:r>
              <a:rPr lang="cs-CZ" dirty="0"/>
              <a:t>elektronické a klasické dražby</a:t>
            </a:r>
            <a:r>
              <a:rPr lang="cs-CZ" dirty="0" smtClean="0"/>
              <a:t>,</a:t>
            </a:r>
            <a:endParaRPr lang="cs-CZ" dirty="0"/>
          </a:p>
          <a:p>
            <a:pPr marL="550926" indent="-514350">
              <a:spcAft>
                <a:spcPts val="1200"/>
              </a:spcAft>
              <a:buFont typeface="+mj-lt"/>
              <a:buAutoNum type="arabicPeriod"/>
            </a:pPr>
            <a:r>
              <a:rPr lang="cs-CZ" dirty="0" smtClean="0"/>
              <a:t>Úprava </a:t>
            </a:r>
            <a:r>
              <a:rPr lang="cs-CZ" dirty="0"/>
              <a:t>pořádkové pokuty + nová pokuta za nesplnění povinnosti nepeněžité povahy</a:t>
            </a:r>
            <a:r>
              <a:rPr lang="cs-CZ" dirty="0" smtClean="0"/>
              <a:t>,</a:t>
            </a:r>
            <a:endParaRPr lang="cs-CZ" dirty="0"/>
          </a:p>
          <a:p>
            <a:pPr marL="550926" indent="-514350">
              <a:spcAft>
                <a:spcPts val="1200"/>
              </a:spcAft>
              <a:buFont typeface="+mj-lt"/>
              <a:buAutoNum type="arabicPeriod"/>
            </a:pPr>
            <a:r>
              <a:rPr lang="cs-CZ" dirty="0" smtClean="0"/>
              <a:t>Zrušení </a:t>
            </a:r>
            <a:r>
              <a:rPr lang="cs-CZ" dirty="0"/>
              <a:t>pětileté hranice pro běh úroku z prodlení</a:t>
            </a:r>
            <a:r>
              <a:rPr lang="cs-CZ" dirty="0" smtClean="0"/>
              <a:t>,</a:t>
            </a:r>
            <a:endParaRPr lang="cs-CZ" dirty="0"/>
          </a:p>
          <a:p>
            <a:pPr marL="550926" indent="-514350">
              <a:spcAft>
                <a:spcPts val="1200"/>
              </a:spcAft>
              <a:buFont typeface="+mj-lt"/>
              <a:buAutoNum type="arabicPeriod"/>
            </a:pPr>
            <a:r>
              <a:rPr lang="cs-CZ" dirty="0" smtClean="0"/>
              <a:t>Úrok </a:t>
            </a:r>
            <a:r>
              <a:rPr lang="cs-CZ" dirty="0"/>
              <a:t>z daňového odpočtu</a:t>
            </a:r>
            <a:r>
              <a:rPr lang="cs-CZ" dirty="0" smtClean="0"/>
              <a:t>,</a:t>
            </a:r>
            <a:endParaRPr lang="cs-CZ" dirty="0"/>
          </a:p>
          <a:p>
            <a:pPr marL="550926" indent="-514350">
              <a:spcAft>
                <a:spcPts val="1200"/>
              </a:spcAft>
              <a:buFont typeface="+mj-lt"/>
              <a:buAutoNum type="arabicPeriod"/>
            </a:pPr>
            <a:r>
              <a:rPr lang="cs-CZ" dirty="0" smtClean="0"/>
              <a:t>Individuální </a:t>
            </a:r>
            <a:r>
              <a:rPr lang="cs-CZ" dirty="0"/>
              <a:t>promíjení příslušenství daně</a:t>
            </a:r>
            <a:r>
              <a:rPr lang="cs-CZ" dirty="0" smtClean="0"/>
              <a:t>.</a:t>
            </a:r>
            <a:endParaRPr lang="cs-CZ" dirty="0"/>
          </a:p>
        </p:txBody>
      </p:sp>
      <p:pic>
        <p:nvPicPr>
          <p:cNvPr id="4" name="Obráze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974980" y="0"/>
            <a:ext cx="1169020" cy="509985"/>
          </a:xfrm>
          <a:prstGeom prst="rect">
            <a:avLst/>
          </a:prstGeom>
        </p:spPr>
      </p:pic>
    </p:spTree>
    <p:extLst>
      <p:ext uri="{BB962C8B-B14F-4D97-AF65-F5344CB8AC3E}">
        <p14:creationId xmlns:p14="http://schemas.microsoft.com/office/powerpoint/2010/main" val="2515791065"/>
      </p:ext>
    </p:extLst>
  </p:cSld>
  <p:clrMapOvr>
    <a:masterClrMapping/>
  </p:clrMapOvr>
  <p:timing>
    <p:tnLst>
      <p:par>
        <p:cTn id="1" dur="indefinite" restart="never" nodeType="tmRoot"/>
      </p:par>
    </p:tnLst>
  </p:timing>
</p:sld>
</file>

<file path=ppt/theme/theme1.xml><?xml version="1.0" encoding="utf-8"?>
<a:theme xmlns:a="http://schemas.openxmlformats.org/drawingml/2006/main" name="Technický">
  <a:themeElements>
    <a:clrScheme name="Technický">
      <a:dk1>
        <a:sysClr val="windowText" lastClr="000000"/>
      </a:dk1>
      <a:lt1>
        <a:sysClr val="window" lastClr="FFFFFF"/>
      </a:lt1>
      <a:dk2>
        <a:srgbClr val="3B3B3B"/>
      </a:dk2>
      <a:lt2>
        <a:srgbClr val="D4D2D0"/>
      </a:lt2>
      <a:accent1>
        <a:srgbClr val="6EA0B0"/>
      </a:accent1>
      <a:accent2>
        <a:srgbClr val="CCAF0A"/>
      </a:accent2>
      <a:accent3>
        <a:srgbClr val="8D89A4"/>
      </a:accent3>
      <a:accent4>
        <a:srgbClr val="748560"/>
      </a:accent4>
      <a:accent5>
        <a:srgbClr val="9E9273"/>
      </a:accent5>
      <a:accent6>
        <a:srgbClr val="7E848D"/>
      </a:accent6>
      <a:hlink>
        <a:srgbClr val="00C8C3"/>
      </a:hlink>
      <a:folHlink>
        <a:srgbClr val="A116E0"/>
      </a:folHlink>
    </a:clrScheme>
    <a:fontScheme name="Technický">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HGｺﾞｼｯｸM"/>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ký">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Technic</Template>
  <TotalTime>805</TotalTime>
  <Words>731</Words>
  <Application>Microsoft Office PowerPoint</Application>
  <PresentationFormat>Předvádění na obrazovce (4:3)</PresentationFormat>
  <Paragraphs>207</Paragraphs>
  <Slides>26</Slides>
  <Notes>0</Notes>
  <HiddenSlides>0</HiddenSlides>
  <MMClips>0</MMClips>
  <ScaleCrop>false</ScaleCrop>
  <HeadingPairs>
    <vt:vector size="4" baseType="variant">
      <vt:variant>
        <vt:lpstr>Motiv</vt:lpstr>
      </vt:variant>
      <vt:variant>
        <vt:i4>1</vt:i4>
      </vt:variant>
      <vt:variant>
        <vt:lpstr>Nadpisy snímků</vt:lpstr>
      </vt:variant>
      <vt:variant>
        <vt:i4>26</vt:i4>
      </vt:variant>
    </vt:vector>
  </HeadingPairs>
  <TitlesOfParts>
    <vt:vector size="27" baseType="lpstr">
      <vt:lpstr>Technický</vt:lpstr>
      <vt:lpstr>Daňový řád</vt:lpstr>
      <vt:lpstr>Přehled novelizujících zákonů</vt:lpstr>
      <vt:lpstr>Přehled změn dle zákona o JIM:</vt:lpstr>
      <vt:lpstr>Ad 1. Povinné elektronické podávání</vt:lpstr>
      <vt:lpstr>Ad 2. Zahájení řízení ex offo  prvním úkonem ve věci</vt:lpstr>
      <vt:lpstr>Ad 3. Neúčinnost  rozhodnutí správce daně po zrušení rozsudku KS přímo ze zákona</vt:lpstr>
      <vt:lpstr>Ad 4. Předpoklad tvrzení ve výši 0 Kč</vt:lpstr>
      <vt:lpstr>Ad 5. Převod přeplatku na jiný osobní daňový účet na žádost daňového subjektu</vt:lpstr>
      <vt:lpstr>Přehled změn dle zákona č. 267/2014 Sb. </vt:lpstr>
      <vt:lpstr>Ad 1. Zrušení připuštění opravných prostředků u rozhodnutí o delegaci a atrakci</vt:lpstr>
      <vt:lpstr>Ad 2. Úprava jednání vícečlenného  statutárního orgánu</vt:lpstr>
      <vt:lpstr>Ad 3. Zrušení nutnosti souhlasu pro stanovení lhůty kratší než 1 den</vt:lpstr>
      <vt:lpstr>Ad 4. Prodloužení stavení lhůty  v případě výzvy k součinnosti</vt:lpstr>
      <vt:lpstr>Ad 5. Následek nedodržení formy podání</vt:lpstr>
      <vt:lpstr>Ad 6. Lhůta pro stanovení daně neběží   po dobu  trestního  stíhání</vt:lpstr>
      <vt:lpstr>Ad 7. Zrušení možnosti upustit  od předepsání úroku z posečkání</vt:lpstr>
      <vt:lpstr>Ad 8. Vztah elektronické a klasické dražby</vt:lpstr>
      <vt:lpstr>Ad 9. Úprava pořádkové pokuty + nová pokuta  za nesplnění povinnosti nepeněžité povahy</vt:lpstr>
      <vt:lpstr>Prezentace aplikace PowerPoint</vt:lpstr>
      <vt:lpstr>Ad 10. Zrušení pětileté hranice pro běh  úroku z prodlení</vt:lpstr>
      <vt:lpstr>Ad 11. Úrok z daňového odpočtu</vt:lpstr>
      <vt:lpstr>Ad 12. Individuální promíjení příslušenství daně</vt:lpstr>
      <vt:lpstr>Ad 12. Individuální promíjení příslušenství daně</vt:lpstr>
      <vt:lpstr>Ad 12. Individuální promíjení příslušenství daně</vt:lpstr>
      <vt:lpstr>www.kr-olomoucky.cz v sekci Ekonomika, finance a majetek</vt:lpstr>
      <vt:lpstr>Děkuji za pozornost Ing. Michal Obrusník</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Daňový řád</dc:title>
  <dc:creator>m.obrusnik@kr-olomoucky.cz</dc:creator>
  <cp:lastModifiedBy>Obrusník Michal</cp:lastModifiedBy>
  <cp:revision>43</cp:revision>
  <cp:lastPrinted>2015-02-02T12:38:55Z</cp:lastPrinted>
  <dcterms:created xsi:type="dcterms:W3CDTF">2015-01-16T07:21:01Z</dcterms:created>
  <dcterms:modified xsi:type="dcterms:W3CDTF">2015-02-05T11:02:02Z</dcterms:modified>
</cp:coreProperties>
</file>