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268" r:id="rId2"/>
    <p:sldId id="413" r:id="rId3"/>
    <p:sldId id="269" r:id="rId4"/>
    <p:sldId id="383" r:id="rId5"/>
    <p:sldId id="384" r:id="rId6"/>
    <p:sldId id="355" r:id="rId7"/>
    <p:sldId id="386" r:id="rId8"/>
    <p:sldId id="387" r:id="rId9"/>
    <p:sldId id="414" r:id="rId10"/>
    <p:sldId id="274" r:id="rId11"/>
    <p:sldId id="401" r:id="rId12"/>
    <p:sldId id="415" r:id="rId13"/>
    <p:sldId id="421" r:id="rId14"/>
    <p:sldId id="422" r:id="rId15"/>
    <p:sldId id="423" r:id="rId16"/>
    <p:sldId id="409" r:id="rId17"/>
    <p:sldId id="408" r:id="rId18"/>
    <p:sldId id="410" r:id="rId19"/>
    <p:sldId id="411" r:id="rId20"/>
    <p:sldId id="377" r:id="rId21"/>
    <p:sldId id="375" r:id="rId22"/>
    <p:sldId id="424" r:id="rId23"/>
    <p:sldId id="425" r:id="rId24"/>
    <p:sldId id="416" r:id="rId25"/>
    <p:sldId id="373" r:id="rId26"/>
    <p:sldId id="374" r:id="rId27"/>
    <p:sldId id="376" r:id="rId28"/>
    <p:sldId id="394" r:id="rId29"/>
    <p:sldId id="395" r:id="rId30"/>
    <p:sldId id="418" r:id="rId31"/>
    <p:sldId id="419" r:id="rId32"/>
    <p:sldId id="420" r:id="rId33"/>
    <p:sldId id="388" r:id="rId34"/>
    <p:sldId id="389" r:id="rId35"/>
    <p:sldId id="336" r:id="rId36"/>
    <p:sldId id="391" r:id="rId37"/>
    <p:sldId id="339" r:id="rId38"/>
    <p:sldId id="341" r:id="rId39"/>
    <p:sldId id="345" r:id="rId40"/>
    <p:sldId id="346" r:id="rId41"/>
    <p:sldId id="368" r:id="rId42"/>
    <p:sldId id="426" r:id="rId43"/>
    <p:sldId id="427" r:id="rId44"/>
    <p:sldId id="428" r:id="rId45"/>
    <p:sldId id="429" r:id="rId46"/>
    <p:sldId id="430" r:id="rId47"/>
    <p:sldId id="431" r:id="rId48"/>
    <p:sldId id="432" r:id="rId49"/>
    <p:sldId id="433" r:id="rId50"/>
    <p:sldId id="434" r:id="rId51"/>
    <p:sldId id="435" r:id="rId52"/>
    <p:sldId id="436" r:id="rId53"/>
    <p:sldId id="437" r:id="rId54"/>
    <p:sldId id="438" r:id="rId55"/>
    <p:sldId id="439" r:id="rId56"/>
    <p:sldId id="440" r:id="rId57"/>
    <p:sldId id="441" r:id="rId58"/>
    <p:sldId id="442" r:id="rId59"/>
    <p:sldId id="417" r:id="rId60"/>
    <p:sldId id="443" r:id="rId61"/>
    <p:sldId id="444" r:id="rId62"/>
    <p:sldId id="335" r:id="rId63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pos="960" userDrawn="1">
          <p15:clr>
            <a:srgbClr val="A4A3A4"/>
          </p15:clr>
        </p15:guide>
        <p15:guide id="6" pos="1209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1685" userDrawn="1">
          <p15:clr>
            <a:srgbClr val="A4A3A4"/>
          </p15:clr>
        </p15:guide>
        <p15:guide id="9" pos="7446" userDrawn="1">
          <p15:clr>
            <a:srgbClr val="A4A3A4"/>
          </p15:clr>
        </p15:guide>
        <p15:guide id="10" pos="7197" userDrawn="1">
          <p15:clr>
            <a:srgbClr val="A4A3A4"/>
          </p15:clr>
        </p15:guide>
        <p15:guide id="11" pos="6947" userDrawn="1">
          <p15:clr>
            <a:srgbClr val="A4A3A4"/>
          </p15:clr>
        </p15:guide>
        <p15:guide id="12" pos="6720" userDrawn="1">
          <p15:clr>
            <a:srgbClr val="A4A3A4"/>
          </p15:clr>
        </p15:guide>
        <p15:guide id="13" pos="6471" userDrawn="1">
          <p15:clr>
            <a:srgbClr val="A4A3A4"/>
          </p15:clr>
        </p15:guide>
        <p15:guide id="14" pos="6244" userDrawn="1">
          <p15:clr>
            <a:srgbClr val="A4A3A4"/>
          </p15:clr>
        </p15:guide>
        <p15:guide id="15" pos="5995" userDrawn="1">
          <p15:clr>
            <a:srgbClr val="A4A3A4"/>
          </p15:clr>
        </p15:guide>
        <p15:guide id="16" pos="5768" userDrawn="1">
          <p15:clr>
            <a:srgbClr val="A4A3A4"/>
          </p15:clr>
        </p15:guide>
        <p15:guide id="17" pos="1912" userDrawn="1">
          <p15:clr>
            <a:srgbClr val="A4A3A4"/>
          </p15:clr>
        </p15:guide>
        <p15:guide id="18" pos="2162" userDrawn="1">
          <p15:clr>
            <a:srgbClr val="A4A3A4"/>
          </p15:clr>
        </p15:guide>
        <p15:guide id="19" pos="5518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1" orient="horz" pos="482" userDrawn="1">
          <p15:clr>
            <a:srgbClr val="A4A3A4"/>
          </p15:clr>
        </p15:guide>
        <p15:guide id="22" orient="horz" pos="731" userDrawn="1">
          <p15:clr>
            <a:srgbClr val="A4A3A4"/>
          </p15:clr>
        </p15:guide>
        <p15:guide id="23" orient="horz" pos="958" userDrawn="1">
          <p15:clr>
            <a:srgbClr val="A4A3A4"/>
          </p15:clr>
        </p15:guide>
        <p15:guide id="24" orient="horz" pos="1207" userDrawn="1">
          <p15:clr>
            <a:srgbClr val="A4A3A4"/>
          </p15:clr>
        </p15:guide>
        <p15:guide id="25" orient="horz" pos="1457" userDrawn="1">
          <p15:clr>
            <a:srgbClr val="A4A3A4"/>
          </p15:clr>
        </p15:guide>
        <p15:guide id="26" orient="horz" pos="1684" userDrawn="1">
          <p15:clr>
            <a:srgbClr val="A4A3A4"/>
          </p15:clr>
        </p15:guide>
        <p15:guide id="27" orient="horz" pos="1911" userDrawn="1">
          <p15:clr>
            <a:srgbClr val="A4A3A4"/>
          </p15:clr>
        </p15:guide>
        <p15:guide id="28" orient="horz" pos="2160" userDrawn="1">
          <p15:clr>
            <a:srgbClr val="A4A3A4"/>
          </p15:clr>
        </p15:guide>
        <p15:guide id="29" orient="horz" pos="2409" userDrawn="1">
          <p15:clr>
            <a:srgbClr val="A4A3A4"/>
          </p15:clr>
        </p15:guide>
        <p15:guide id="30" orient="horz" pos="2636" userDrawn="1">
          <p15:clr>
            <a:srgbClr val="A4A3A4"/>
          </p15:clr>
        </p15:guide>
        <p15:guide id="31" orient="horz" pos="2886" userDrawn="1">
          <p15:clr>
            <a:srgbClr val="A4A3A4"/>
          </p15:clr>
        </p15:guide>
        <p15:guide id="32" orient="horz" pos="3113" userDrawn="1">
          <p15:clr>
            <a:srgbClr val="A4A3A4"/>
          </p15:clr>
        </p15:guide>
        <p15:guide id="33" orient="horz" pos="3362" userDrawn="1">
          <p15:clr>
            <a:srgbClr val="A4A3A4"/>
          </p15:clr>
        </p15:guide>
        <p15:guide id="34" orient="horz" pos="3838" userDrawn="1">
          <p15:clr>
            <a:srgbClr val="A4A3A4"/>
          </p15:clr>
        </p15:guide>
        <p15:guide id="35" orient="horz" pos="3589" userDrawn="1">
          <p15:clr>
            <a:srgbClr val="A4A3A4"/>
          </p15:clr>
        </p15:guide>
        <p15:guide id="36" orient="horz" pos="4088" userDrawn="1">
          <p15:clr>
            <a:srgbClr val="A4A3A4"/>
          </p15:clr>
        </p15:guide>
        <p15:guide id="37" pos="2638" userDrawn="1">
          <p15:clr>
            <a:srgbClr val="A4A3A4"/>
          </p15:clr>
        </p15:guide>
        <p15:guide id="38" pos="2887" userDrawn="1">
          <p15:clr>
            <a:srgbClr val="A4A3A4"/>
          </p15:clr>
        </p15:guide>
        <p15:guide id="39" pos="3114" userDrawn="1">
          <p15:clr>
            <a:srgbClr val="A4A3A4"/>
          </p15:clr>
        </p15:guide>
        <p15:guide id="40" pos="3364" userDrawn="1">
          <p15:clr>
            <a:srgbClr val="A4A3A4"/>
          </p15:clr>
        </p15:guide>
        <p15:guide id="41" pos="3591" userDrawn="1">
          <p15:clr>
            <a:srgbClr val="A4A3A4"/>
          </p15:clr>
        </p15:guide>
        <p15:guide id="42" pos="3840" userDrawn="1">
          <p15:clr>
            <a:srgbClr val="A4A3A4"/>
          </p15:clr>
        </p15:guide>
        <p15:guide id="43" pos="4067" userDrawn="1">
          <p15:clr>
            <a:srgbClr val="A4A3A4"/>
          </p15:clr>
        </p15:guide>
        <p15:guide id="44" pos="4316" userDrawn="1">
          <p15:clr>
            <a:srgbClr val="A4A3A4"/>
          </p15:clr>
        </p15:guide>
        <p15:guide id="45" pos="4566" userDrawn="1">
          <p15:clr>
            <a:srgbClr val="A4A3A4"/>
          </p15:clr>
        </p15:guide>
        <p15:guide id="46" pos="4793" userDrawn="1">
          <p15:clr>
            <a:srgbClr val="A4A3A4"/>
          </p15:clr>
        </p15:guide>
        <p15:guide id="47" pos="5042" userDrawn="1">
          <p15:clr>
            <a:srgbClr val="A4A3A4"/>
          </p15:clr>
        </p15:guide>
        <p15:guide id="48" pos="52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78143" autoAdjust="0"/>
  </p:normalViewPr>
  <p:slideViewPr>
    <p:cSldViewPr snapToGrid="0" snapToObjects="1">
      <p:cViewPr varScale="1">
        <p:scale>
          <a:sx n="85" d="100"/>
          <a:sy n="85" d="100"/>
        </p:scale>
        <p:origin x="708" y="90"/>
      </p:cViewPr>
      <p:guideLst>
        <p:guide orient="horz" pos="210"/>
        <p:guide pos="234"/>
        <p:guide pos="483"/>
        <p:guide pos="710"/>
        <p:guide pos="960"/>
        <p:guide pos="1209"/>
        <p:guide pos="1436"/>
        <p:guide pos="1685"/>
        <p:guide pos="7446"/>
        <p:guide pos="7197"/>
        <p:guide pos="6947"/>
        <p:guide pos="6720"/>
        <p:guide pos="6471"/>
        <p:guide pos="6244"/>
        <p:guide pos="5995"/>
        <p:guide pos="5768"/>
        <p:guide pos="1912"/>
        <p:guide pos="2162"/>
        <p:guide pos="5518"/>
        <p:guide pos="2389"/>
        <p:guide orient="horz" pos="482"/>
        <p:guide orient="horz" pos="731"/>
        <p:guide orient="horz" pos="958"/>
        <p:guide orient="horz" pos="1207"/>
        <p:guide orient="horz" pos="1457"/>
        <p:guide orient="horz" pos="1684"/>
        <p:guide orient="horz" pos="1911"/>
        <p:guide orient="horz" pos="2160"/>
        <p:guide orient="horz" pos="2409"/>
        <p:guide orient="horz" pos="2636"/>
        <p:guide orient="horz" pos="2886"/>
        <p:guide orient="horz" pos="3113"/>
        <p:guide orient="horz" pos="3362"/>
        <p:guide orient="horz" pos="3838"/>
        <p:guide orient="horz" pos="3589"/>
        <p:guide orient="horz" pos="4088"/>
        <p:guide pos="2638"/>
        <p:guide pos="2887"/>
        <p:guide pos="3114"/>
        <p:guide pos="3364"/>
        <p:guide pos="3591"/>
        <p:guide pos="3840"/>
        <p:guide pos="4067"/>
        <p:guide pos="4316"/>
        <p:guide pos="4566"/>
        <p:guide pos="4793"/>
        <p:guide pos="5042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50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944E29D-A494-4A12-990B-4395E0353A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98E9B08-A49F-58F0-16D0-9390EF015C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1ABAC-39E5-4F49-99C3-67D3CE9A25C1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7470D3-98C6-8A32-4FA5-787F0D4A9D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26691C0-4FBC-5929-22A4-96250E94F4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286B-1992-9847-8EC6-AFE2A0261B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66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ED1E5-6FFC-9346-8058-67C120EFDCEC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51C6B-BC02-6942-AEF7-14F9BBBA05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62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6171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00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182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9704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3432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cs-CZ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102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156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94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Průběžná výzva se třemi koly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Minimální výše projektu 60 000 eur (neinvestiční projekt), 80 000 eur (investiční projekt)</a:t>
            </a:r>
          </a:p>
          <a:p>
            <a:r>
              <a:rPr lang="cs-CZ" dirty="0"/>
              <a:t>Garantováno zpracování 10 stanovisek k projektovým záměrů za měsíc.</a:t>
            </a:r>
          </a:p>
          <a:p>
            <a:r>
              <a:rPr lang="cs-CZ" dirty="0"/>
              <a:t>Každý žadatel může předložit v rámci průběžné výzvy po celou dobu této výzvy nejvíce 3 záměry.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661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s-CZ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Seznam vhodných příjemců se nachází v přílohách Příručky pro žadatele - č. 2 pro české subjekty a </a:t>
            </a:r>
            <a:r>
              <a:rPr lang="pl-PL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č. 3 pro </a:t>
            </a:r>
            <a:r>
              <a:rPr lang="pl-PL" sz="1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polské</a:t>
            </a:r>
            <a:r>
              <a:rPr lang="pl-PL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subjekty</a:t>
            </a:r>
            <a:r>
              <a:rPr lang="pl-PL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cs-CZ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414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Ad1) památky evidované na ústředím seznamu kulturních památek</a:t>
            </a:r>
          </a:p>
          <a:p>
            <a:endParaRPr lang="cs-CZ" dirty="0"/>
          </a:p>
          <a:p>
            <a:r>
              <a:rPr lang="cs-CZ" dirty="0"/>
              <a:t>Specifické podmínky: podporovány takové přírodní atraktivity, kde je možné přesně změřit jejich návštěvnost</a:t>
            </a:r>
          </a:p>
          <a:p>
            <a:endParaRPr lang="cs-CZ" dirty="0"/>
          </a:p>
          <a:p>
            <a:r>
              <a:rPr lang="cs-CZ" dirty="0"/>
              <a:t>Ad4) Energetická úspora budov u projektů, které se na to zaměřují (zateplení). Nutné doložit PENB současný a budoucí. </a:t>
            </a:r>
          </a:p>
          <a:p>
            <a:endParaRPr lang="cs-CZ" dirty="0"/>
          </a:p>
          <a:p>
            <a:r>
              <a:rPr lang="cs-CZ" dirty="0"/>
              <a:t>Většinu dopadů na životní prostředí řeší na polské straně speciální příloha, kterou potvrzuje RDOŚ.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822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3600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Další podmínky týkající se ŽP: zamezení šíření invazních druhů při přesunech zeminy, nesmí dojít k nežádoucímu záboru zemědělské půdy, minimalizování negativního dopadu realizace projektu na lesní pozemky</a:t>
            </a:r>
          </a:p>
          <a:p>
            <a:endParaRPr lang="cs-CZ" dirty="0"/>
          </a:p>
          <a:p>
            <a:r>
              <a:rPr lang="cs-CZ" dirty="0"/>
              <a:t>Doporučujeme důkladně prostudovat seznam povinných příloh, které se musí předložit.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9891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692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120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8525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34664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Průběžná výzva se třemi koly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Minimální výše projektu 60 000 eur (neinvestiční projekt), 80 000 eur (investiční projekt)</a:t>
            </a:r>
          </a:p>
          <a:p>
            <a:r>
              <a:rPr lang="cs-CZ" dirty="0"/>
              <a:t>Garantováno zpracování 10 stanovisek k projektovým záměrů za měsíc.</a:t>
            </a:r>
          </a:p>
          <a:p>
            <a:r>
              <a:rPr lang="cs-CZ" dirty="0"/>
              <a:t>Každý žadatel může předložit v rámci průběžné výzvy po celou dobu této výzvy nejvíce 3 záměry.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78812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Seznam vhodných příjemců se nachází v přílohách Příručky pro žadatele - č. 2 pro české subjekty a 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č. 3 pro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polské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subjekty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3291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62445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8862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937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9910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9719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0898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5857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8862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76389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553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83908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4264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89692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288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5380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4072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5067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60228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8207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14387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43118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1983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000906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92024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255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29223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51867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62381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8732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075174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78256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397774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92024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436610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09641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666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527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17457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91532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48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8161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876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92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3BE451-F29C-2EBD-E26F-CFEC5D0DA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11AC8B-45F2-A8D1-5E59-77C68CCE9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256C49-35BD-256D-3BA5-9F8C8C3E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FA55172-4B3E-0104-7159-8BDA8F71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1AB2E0-7656-0C03-1BAF-00AEBF80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12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E09B65-4B17-552B-B918-546F742E8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D5CB09-EBF1-C5FA-4C35-DC444F6C0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B14016-53BC-79C4-433D-D96BF896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1DBC79-6293-FA97-498F-6287C85B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EE3E67-0618-7D95-DBB2-1D56C75D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28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3C1459D-2CEA-6AF3-A2B7-0C7D8A940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958D297-8A4F-647F-C846-2F327DC61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93131ED-5869-FC96-049B-C41997DC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2ED1B0-31E1-F95B-0EA3-3FAF801EE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6DA6E0-7363-9DB4-8770-209E6BD9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72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A3951-C97F-7319-7EFA-D7A06F664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B5FC82-A705-ABF4-FB03-40B7A362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EF3351-C7F6-5C44-8A02-812A2E44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E6FC52-CCB5-86BC-5CAB-4054D182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E12ACFF-18D5-CDB6-8E6C-57886A6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43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2C5F4-8A6D-B0DA-4BF9-DB7A049B3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59966CA-F823-7D31-6AD3-A7303ED1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CE62E5-C250-AECC-A686-DE263FFB1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C1BA2C-301E-9D87-C3FF-230E2293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F01389-8A7F-468E-1AE2-F2FF1AE1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804F9A-289D-82B0-7552-BA50D067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B1F9C7-41C4-DB92-2672-B0417B24D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11AE010-4C9E-2A59-9C67-08FD03A14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2F37D1B-030F-69F7-6110-4C8F8960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710D6A-5CC3-CA50-021A-7EE3D0D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0F9641-0EA5-C188-4776-404EEC3C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298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DB5611-1E33-33DF-7FB8-393D46872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71F124-D755-19AF-F089-1380E33E5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27F277D-1D20-FC52-3FB0-482C3739A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FFC95F-5DE5-9D8D-87D4-6241F07CB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D877C73-7BD9-AC50-6F00-00B0727CF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FACD836-BE9A-47AF-F590-243AC4B1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4032D3E-7DE0-DEAE-A184-C1CC3BE3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9986CA-D02E-BA8B-ABAE-FA744202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56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CAEB97-7730-AA17-F84B-81D3F5EA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55E771-3CE0-BCE0-BA15-FAEC2CC4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94E9B44-5DEB-A09F-077D-2356B371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53991DF-BC83-3604-C953-509B1F26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2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39997FF-C810-7167-4FFC-B84AC57B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93D26ED-76D9-D259-D984-81D8C4A4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AECF0DE-D695-467D-C924-CC8AFB89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32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9C067E-8CD5-26FB-30F1-922DA05C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656CD0-F4AD-2537-228B-E39938862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4A653F9-EC50-1886-8853-5ABAADE53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8D43821-F2B6-F5CA-DBBA-48E8CF4E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65AFE6B-F283-74D7-C323-6052FA91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611BC5-06F7-F509-A3AF-D5C30333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15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14130-0F54-E8B3-4B20-BC2131E89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EA7BE69-4C05-C017-BC47-09F1D6582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50E0C8A-B16A-32DB-05F0-B037A182B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7E6744-4FD4-DBAE-46DA-127830F1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40E3ACC-9ED6-D141-FDF9-E4DDE18F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37E9DAF-464C-B240-6CC4-49FCC48B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834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329EEB1-4564-A09B-6E25-C1FEFEED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F3FCE3E-873D-3FEB-AABD-900CA1B5B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3CDD5E-04C2-C0A1-6A59-AFC0226D5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D666-A126-4B42-98EF-41DC134321B2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0A2BB7-84A3-409F-07EC-0BC430C02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5D7A99-F4A0-F147-7497-35C81B6C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07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gif"/><Relationship Id="rId5" Type="http://schemas.openxmlformats.org/officeDocument/2006/relationships/image" Target="../media/image3.jpeg"/><Relationship Id="rId10" Type="http://schemas.openxmlformats.org/officeDocument/2006/relationships/image" Target="../media/image8.sv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9.gif"/><Relationship Id="rId4" Type="http://schemas.openxmlformats.org/officeDocument/2006/relationships/image" Target="../media/image2.jpe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1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12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13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z-pl.eu/prirucka-pro-zadatele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9.gif"/><Relationship Id="rId4" Type="http://schemas.openxmlformats.org/officeDocument/2006/relationships/image" Target="../media/image2.jpeg"/><Relationship Id="rId9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z-pl.eu/zamery/prihlaseni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9.gif"/><Relationship Id="rId4" Type="http://schemas.openxmlformats.org/officeDocument/2006/relationships/image" Target="../media/image2.jpeg"/><Relationship Id="rId9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gif"/><Relationship Id="rId5" Type="http://schemas.openxmlformats.org/officeDocument/2006/relationships/image" Target="../media/image3.jpeg"/><Relationship Id="rId10" Type="http://schemas.openxmlformats.org/officeDocument/2006/relationships/image" Target="../media/image8.sv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sp>
        <p:nvSpPr>
          <p:cNvPr id="15" name="Nadpis 6">
            <a:extLst>
              <a:ext uri="{FF2B5EF4-FFF2-40B4-BE49-F238E27FC236}">
                <a16:creationId xmlns:a16="http://schemas.microsoft.com/office/drawing/2014/main" id="{6197682B-104B-4EF1-B647-C63B3BBC3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635" y="1432537"/>
            <a:ext cx="10916239" cy="1325563"/>
          </a:xfrm>
        </p:spPr>
        <p:txBody>
          <a:bodyPr>
            <a:normAutofit fontScale="90000"/>
          </a:bodyPr>
          <a:lstStyle/>
          <a:p>
            <a: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Program </a:t>
            </a:r>
            <a:r>
              <a:rPr kumimoji="0" lang="cs-CZ" altLang="cs-CZ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Interreg</a:t>
            </a:r>
            <a: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b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Česko – Polsko 2021-2027</a:t>
            </a:r>
            <a:b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br>
              <a:rPr kumimoji="0" lang="cs-CZ" alt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l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Program Interreg </a:t>
            </a:r>
            <a:br>
              <a:rPr kumimoji="0" lang="cs-CZ" altLang="cs-CZ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l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Czechy – Polska 2021-2027</a:t>
            </a:r>
            <a:endParaRPr lang="cs-CZ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57A804B7-7E85-4514-B0FC-1FD43D0820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15979" y="4034332"/>
            <a:ext cx="2475549" cy="58477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BD5BE585-1004-457A-A5EC-AC5B690B60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06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542990"/>
          </a:xfrm>
        </p:spPr>
        <p:txBody>
          <a:bodyPr>
            <a:normAutofit/>
          </a:bodyPr>
          <a:lstStyle/>
          <a:p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Rozpočet programu / </a:t>
            </a:r>
            <a:r>
              <a:rPr kumimoji="0" lang="cs-CZ" altLang="cs-CZ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Budżet</a:t>
            </a: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programu</a:t>
            </a:r>
            <a:endParaRPr lang="cs-CZ" sz="24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559D6704-77C1-4537-A3D8-DB24E0FEE905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840378"/>
          <a:ext cx="11410394" cy="3961705"/>
        </p:xfrm>
        <a:graphic>
          <a:graphicData uri="http://schemas.openxmlformats.org/drawingml/2006/table">
            <a:tbl>
              <a:tblPr firstRow="1" bandRow="1"/>
              <a:tblGrid>
                <a:gridCol w="6386006">
                  <a:extLst>
                    <a:ext uri="{9D8B030D-6E8A-4147-A177-3AD203B41FA5}">
                      <a16:colId xmlns:a16="http://schemas.microsoft.com/office/drawing/2014/main" val="3602327075"/>
                    </a:ext>
                  </a:extLst>
                </a:gridCol>
                <a:gridCol w="2157961">
                  <a:extLst>
                    <a:ext uri="{9D8B030D-6E8A-4147-A177-3AD203B41FA5}">
                      <a16:colId xmlns:a16="http://schemas.microsoft.com/office/drawing/2014/main" val="797055923"/>
                    </a:ext>
                  </a:extLst>
                </a:gridCol>
                <a:gridCol w="2866427">
                  <a:extLst>
                    <a:ext uri="{9D8B030D-6E8A-4147-A177-3AD203B41FA5}">
                      <a16:colId xmlns:a16="http://schemas.microsoft.com/office/drawing/2014/main" val="1850216122"/>
                    </a:ext>
                  </a:extLst>
                </a:gridCol>
              </a:tblGrid>
              <a:tr h="1100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kumimoji="0" lang="cs-CZ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j-ea"/>
                        <a:cs typeface="Arial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cs-CZ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j-ea"/>
                          <a:cs typeface="Arial" charset="0"/>
                        </a:rPr>
                        <a:t>Priorita / </a:t>
                      </a:r>
                      <a:r>
                        <a:rPr lang="cs-CZ" sz="24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pl-PL" sz="2400" b="1" kern="1200" dirty="0" err="1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riorytet</a:t>
                      </a:r>
                      <a:endParaRPr lang="cs-C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j-ea"/>
                          <a:cs typeface="Arial" charset="0"/>
                        </a:rPr>
                        <a:t>Podíl v 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200" dirty="0" err="1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Udział</a:t>
                      </a:r>
                      <a:r>
                        <a:rPr lang="en-GB" sz="18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j-ea"/>
                          <a:cs typeface="Arial" charset="0"/>
                        </a:rPr>
                        <a:t>Alokace z ERDF/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kern="1200" dirty="0" err="1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Alokacja</a:t>
                      </a:r>
                      <a:r>
                        <a:rPr lang="cs-CZ" sz="18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EFRR</a:t>
                      </a:r>
                      <a:endParaRPr lang="cs-CZ" sz="1800" b="1" kern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j-ea"/>
                          <a:cs typeface="Arial" charset="0"/>
                        </a:rPr>
                        <a:t>mil./</a:t>
                      </a:r>
                      <a:r>
                        <a:rPr lang="cs-CZ" sz="1800" b="1" kern="1200" dirty="0" err="1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mln</a:t>
                      </a:r>
                      <a:r>
                        <a:rPr lang="cs-CZ" sz="18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EUR)</a:t>
                      </a:r>
                      <a:endParaRPr lang="cs-CZ" sz="1800" b="1" kern="1200" dirty="0">
                        <a:solidFill>
                          <a:srgbClr val="FF66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092792"/>
                  </a:ext>
                </a:extLst>
              </a:tr>
              <a:tr h="6327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IZS a životní prostředí </a:t>
                      </a:r>
                      <a:r>
                        <a:rPr lang="cs-CZ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pl-PL" sz="1800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Zintegrowany system ratownictwa </a:t>
                      </a:r>
                      <a:r>
                        <a:rPr lang="cs-CZ" sz="1800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oraz</a:t>
                      </a:r>
                      <a:r>
                        <a:rPr lang="pl-PL" sz="1800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środowisko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23,404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479192"/>
                  </a:ext>
                </a:extLst>
              </a:tr>
              <a:tr h="352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Cestovní ruch </a:t>
                      </a:r>
                      <a:r>
                        <a:rPr lang="cs-CZ" sz="18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pl-PL" sz="1800" kern="120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Turystyka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66,867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238154"/>
                  </a:ext>
                </a:extLst>
              </a:tr>
              <a:tr h="352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Doprava </a:t>
                      </a:r>
                      <a:r>
                        <a:rPr lang="cs-CZ" sz="18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pl-PL" sz="1800" kern="120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22 %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36,777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28323"/>
                  </a:ext>
                </a:extLst>
              </a:tr>
              <a:tr h="6327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Spolupráce institucí a obyvatel / </a:t>
                      </a:r>
                      <a:r>
                        <a:rPr lang="pl-PL" sz="1800" kern="120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Współpraca instytucji i mieszkańców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33,434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17771"/>
                  </a:ext>
                </a:extLst>
              </a:tr>
              <a:tr h="352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Podnikání / </a:t>
                      </a:r>
                      <a:r>
                        <a:rPr lang="pl-PL" sz="1800" kern="120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Przedsiębiorczość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6,687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123989"/>
                  </a:ext>
                </a:extLst>
              </a:tr>
              <a:tr h="352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Celkem / </a:t>
                      </a:r>
                      <a:r>
                        <a:rPr lang="pl-PL" sz="1800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Łącznie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167,169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327652"/>
                  </a:ext>
                </a:extLst>
              </a:tr>
            </a:tbl>
          </a:graphicData>
        </a:graphic>
      </p:graphicFrame>
      <p:pic>
        <p:nvPicPr>
          <p:cNvPr id="16" name="Obrázek 15">
            <a:extLst>
              <a:ext uri="{FF2B5EF4-FFF2-40B4-BE49-F238E27FC236}">
                <a16:creationId xmlns:a16="http://schemas.microsoft.com/office/drawing/2014/main" id="{2FBE89DB-98E5-4822-AD08-BFEEFCCBED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07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Podporované typy aktivit: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Systémová opatření pro posílení přeshraniční spolupráce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Vzdělávání, výměna zkušeností, společná cvičení a stáže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Modernizace/pořizování specializované techniky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nezbytné pro prevenci a odstraňování následků rizik spojených se změnami klimatu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Rodzaje wspieranych działań: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Działania systemowe wzmacniające współpracę transgraniczną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Szkolenia i wymiana doświadczeń, wspólne ćwiczenia i staże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Modernizacja/zakupy specjalistycznego sprzętu</a:t>
                      </a:r>
                      <a:r>
                        <a:rPr kumimoji="0" lang="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niezbędnego do zapobiegania i eliminacji skutków zagrożeń związanych ze zmianami klimatu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Cíl 1.1 - Větší připravenost a přeshraniční akceschopnost při řešení rizik a katastrof v česko-polském pohraničí souvisejících se změnou klimatu</a:t>
            </a:r>
            <a:b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Cel 1.1 - Większa gotowość i transgraniczna zdolność do radzenia sobie z zagrożeniami i katastrofami na pograniczu czesko-polskim związanymi ze zmianami klimatu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81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34696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Podporované typy aktivit: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Síťování, koordinace, monitoring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Terénní opatření</a:t>
                      </a:r>
                    </a:p>
                    <a:p>
                      <a:pPr marL="89535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ochrana a obnova lesa</a:t>
                      </a:r>
                    </a:p>
                    <a:p>
                      <a:pPr marL="89535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aktivity zaměřené na přirozené zadržování vody v krajině a podporující biodiverzitu a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bioretenci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Rodzaje wspieranych działań: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Tworzenie sieci współpracy, koordynacja, monitorowanie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Działania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terenowe</a:t>
                      </a:r>
                      <a:endParaRPr kumimoji="0" lang="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9535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ochrona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odtwarzanie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lasów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9535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działania na rzecz naturalnej retencji wody </a:t>
                      </a:r>
                      <a:b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terenie i wspierające zarówno bioróżnorodność, jak i bioretencję</a:t>
                      </a:r>
                      <a:endParaRPr kumimoji="0" lang="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Cíl 1.2 - </a:t>
            </a:r>
            <a:r>
              <a:rPr lang="cs-CZ" sz="2000" b="1" dirty="0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Koor</a:t>
            </a:r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dinovanější přístup k ochraně životního prostředí v česko-polském pohraničí</a:t>
            </a:r>
            <a:b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Cel 1.2 - Bardziej skoordynowane podejście do ochrony środowiska na pograniczu</a:t>
            </a:r>
            <a:b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czesko-polskim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5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31863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4017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7022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Harmonogram výzvy /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Harmonogram naboru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Nabór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projektových záměrů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Termin końcowy składania propozycji projektowych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žádostí o podporu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Data zakończenia przyjmowania wniosków o dofinansowanie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Alokace z EFRR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Alokacja z EFRR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Podíl spolufinancování z EFRR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Udział dofinansowania z EFRR</a:t>
                      </a: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 11. 2023 – 15. 5.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15. 5. 2024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7 000 000 EUR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Ochrana životního prostředí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–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Ochrona środowiska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33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76755"/>
              </p:ext>
            </p:extLst>
          </p:nvPr>
        </p:nvGraphicFramePr>
        <p:xfrm>
          <a:off x="201480" y="1019858"/>
          <a:ext cx="11410394" cy="423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165523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Vhodní příjemci: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orgány veřejné správy, jejich svazky a sdružení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organizace, subjekty, jednotky zřizované a zakládané orgány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nestátní neziskové organizace činné v oblasti ochrany životního prostředí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Evropské seskupení pro územní spolupráci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vzdělávací instituce včetně vysokých škol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výzkumné instituce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státní podniky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církve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agrární / zemědělské komory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Cílové skupiny: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obyvatelé přeshraničního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turisté a návštěvníci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subjekty, orgány a instituce veřejné správy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Kwalifikowalni beneficjenci: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władze publiczne, ich związki i stowarzyszenia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organizacje, podmioty, jednostki utworzone przez władze publiczne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pozarządowe działające w obszarze ochrony środowiska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Europejskie Ugrupowania Współpracy Terytorialnej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instytucje edukacyjne, w tym uczelnie wyższe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instytucje badawcze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przedsiębiorstwa państwowe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kościoły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izby rolnicze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Grupy docelowe: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mieszkańcy regionu transgranicznego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turyści i osoby odwiedzające region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podmioty, organy i instytucje administracji publicznej</a:t>
                      </a:r>
                      <a:endParaRPr kumimoji="0" lang="cs-CZ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sp>
        <p:nvSpPr>
          <p:cNvPr id="3" name="Nadpis 6">
            <a:extLst>
              <a:ext uri="{FF2B5EF4-FFF2-40B4-BE49-F238E27FC236}">
                <a16:creationId xmlns:a16="http://schemas.microsoft.com/office/drawing/2014/main" id="{5248A894-CDF4-3325-5A4C-A62CE3D82CB1}"/>
              </a:ext>
            </a:extLst>
          </p:cNvPr>
          <p:cNvSpPr txBox="1">
            <a:spLocks/>
          </p:cNvSpPr>
          <p:nvPr/>
        </p:nvSpPr>
        <p:spPr>
          <a:xfrm>
            <a:off x="448557" y="186879"/>
            <a:ext cx="10916239" cy="744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Ochrana životního prostředí</a:t>
            </a:r>
            <a:br>
              <a:rPr lang="pl-PL" sz="2200" b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lang="cs-CZ" sz="2200" b="1">
                <a:solidFill>
                  <a:srgbClr val="FF6600"/>
                </a:solidFill>
                <a:latin typeface="Arial" charset="0"/>
                <a:cs typeface="Arial" charset="0"/>
              </a:rPr>
              <a:t>–</a:t>
            </a:r>
            <a:r>
              <a:rPr lang="pl-PL" sz="2200" b="1">
                <a:solidFill>
                  <a:srgbClr val="FF6600"/>
                </a:solidFill>
                <a:latin typeface="Arial" charset="0"/>
                <a:cs typeface="Arial" charset="0"/>
              </a:rPr>
              <a:t> Ochrona środowiska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92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87739"/>
              </p:ext>
            </p:extLst>
          </p:nvPr>
        </p:nvGraphicFramePr>
        <p:xfrm>
          <a:off x="390803" y="1146524"/>
          <a:ext cx="11410394" cy="4343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Maximální výše dotace z EFRR je 1,5 mil. EUR / projekt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rámci projektu nesmí dojít k šíření invazních druhů.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Projektem nedojde k nežádoucímu záboru zemědělské půdy.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Jedná-li se o stavbu v okolí lesa, musí projekt minimalizovat své případné negativní vedlejší efekty na lesní pozemky.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staveb a opatření na podporu zadržování vody v krajině nedojde vlivem projektu ke zhoršení odtokových poměrů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Projekty, které se nachází uvnitř nebo v blízkosti sítě chráněných oblastí Natura 2000, budou podpořeny pouze tehdy, bude-li vyloučen jejich negativní dopad na tyto oblasti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Maks. kwota dofinansowania z EFRR wynosi 1,5 mln EUR/projekt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Wspierane mogą być jedynie projekty, w ramach których nie dochodzi do rozprzestrzeniania się gatunków inwazyjnych.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wyniku projektu nie dojdzie do żadnych niepożądanych zaborów gruntów rolnych.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Jeśli budowa jest w pobliżu lasu, projekt musi minimalizować swoje potencjalne negatywne oddziaływanie na grunty leśne.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przypadku budowli i działań sprzyjających retencjonowaniu wody w krajobrazie projekt nie spowoduje pogorszenia warunków odpływu wody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Projekty, zlokalizowane w obrębie lub w pobliżu sieci obszarów chronionych Natura 2000, otrzymają wsparcie tylko wtedy, gdy zostanie wykluczony ich negatywny wpływ na te obszary</a:t>
                      </a:r>
                    </a:p>
                    <a:p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sp>
        <p:nvSpPr>
          <p:cNvPr id="5" name="Nadpis 6">
            <a:extLst>
              <a:ext uri="{FF2B5EF4-FFF2-40B4-BE49-F238E27FC236}">
                <a16:creationId xmlns:a16="http://schemas.microsoft.com/office/drawing/2014/main" id="{7E5464FF-282C-ED00-7941-038C33695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Ochrana životního prostředí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–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Ochrona środowiska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05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Podporované typy aktivit: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Podpora vzniku nových, resp. rozvoj stávajících prvků cestovního ruchu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Propojování a vytváření produktů cestovního ruchu a jejich propagace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Podpora doprovodných aktivit souvisejících s rozvojem cestovního ruchu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Rodzaje wspieranych działań: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Wsparcie przy tworzeniu nowych lub rozwój istniejących elementów turystyki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Łączenie i tworzenie produktów turystycznych oraz ich promocja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Wsparcie działań towarzyszących związanych z rozwojem turystyki</a:t>
                      </a:r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Cíl 2.1 - Lepší přeshraniční využití potenciálu udržitelného cestovního ruchu pro hospodářský rozvoj česko-polského pohraničí</a:t>
            </a:r>
            <a:b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Cel 2.1 - Lepsze transgraniczne wykorzystanie potencjału turystyki zrównoważonej dla rozwoju gospodarczego pogranicza czesko-polskiego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68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611031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4017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7022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Harmonogram výzvy /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Harmonogram naboru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Nabór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projektových záměrů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Termin końcowy składania propozycji projektowych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žádostí o podporu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Data zakończenia przyjmowania wniosków o dofinansowanie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Alokace z EFRR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Alokacja z EFRR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Podíl spolufinancování z EFRR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Udział dofinansowania z EFRR</a:t>
                      </a: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 12. 2022 – 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17. 1. 2024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31. 5. 2023, 18. 10. 2023,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17 500 000 EUR, 2. 10 000 000 EUR,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7 500 000 EUR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50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201480" y="1302121"/>
          <a:ext cx="11410394" cy="41655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165523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Vhodní příjemci: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orgány veřejné správy, jejich svazky a sdružení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zřizované a zakládané orgány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nestátní neziskové organizace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evropské seskupení pro územní spolupráci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církve a náboženské spolky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asociace a sdružení působící v oblasti cestovního ruchu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vzdělávací instituce včetně vysokých škol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Cílové skupiny: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obyvatelé přeshraničního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turisté a návštěvníci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samosprávy turistických lokalit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občanské společnosti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podnikatelské subjekty v cestovním ruchu a na něj navázaných odvětvích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Kwalifikowalni beneficjenci: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władze publiczne, ich związki i stowarzyszenia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powołane przez władze publiczne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pozarządowe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europejskie Ugrupowania Współpracy Terytorialnej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kościoły i związki wyznaniowe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stowarzyszenia i związki działające w obszarze turystyki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instytucje edukacyjne, w tym uczelnie wyższe</a:t>
                      </a:r>
                      <a:endParaRPr kumimoji="0" lang="pl-PL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Grupy docelowe: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mieszkańcy regionu transgranicznego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turyści i osoby odwiedzające region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samorządy obszarów turystycznych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społeczeństwa obywatelskiego,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podmioty gospodarcze działające w branży turystycznej i powiązanych z nią branżach.</a:t>
                      </a:r>
                      <a:endParaRPr kumimoji="0" lang="cs-CZ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47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4130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rekonstrukcí a novostaveb limit 1,5 mil. € na stavební objekt (CZV), mimo památkově chráněných objektů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Soulad s nabídkou cestovní ruchu v regionech (zvláštní příloha)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Climate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proofing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(odolnost na klimatickou změnu) nad 1 mil €, pravidlo především neškodit (NE fosilní zdroje, recyklování aspoň 70 % odpadů – znovu využití, šetrné technologie a instalace) – dodatečné body za „zelená řešení“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rekonstrukci nutná úspora 10 % energií (kromě památek a výjimek dle zákona)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przypadku przebudowy i nowych budynków limit 1,5 mln EUR na budynek (CWK), nie dotyczy budynków wpisanych do rejestru zabytków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Zgodność z ofertą turystyczną w regionach (specjalny załącznik)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Climate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pl-P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proofing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(odporność na zmiany klimatyczne) i 1 mln €, zasada przede wszystkim nie szkodzić (BEZ surowców energetycznych, recykling co najmniej 70% odpadów –do ponownego użycia, oszczędne technologie i instalacje) - dodatkowe punkty za " zielone rozwiązania”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ramach remontu i przebudowy konieczne jest 10% oszczędności energii (z wyjątkiem zabytków i wyjątków zgodnych z prawem)</a:t>
                      </a:r>
                    </a:p>
                    <a:p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9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784034"/>
            <a:ext cx="114522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8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www.</a:t>
            </a:r>
            <a:r>
              <a:rPr lang="cs-CZ" sz="88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cz-pl.eu</a:t>
            </a: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287E7124-30D9-4466-8CF7-A3F3BED90B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26478" y="5714534"/>
            <a:ext cx="9013555" cy="89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7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40567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Novostavby musí být realizovány v pasivním standardu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Všechny nové spotřebiče musí splňovat nejvyšší dostupnou energetickou třídu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Podporovány budou pouze zařízení využívající vodu, které splňují konkrétní podmínky (úsporná zařízení)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przypadku nowych budynków wspierane będą wyłącznie budynki w standardzie pasywnym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Wszystkie nowe urządzenia muszą spełniać najwyższą dostępną klasę energetyczną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Wspierane będą tylko urządzenia zużywające wodę, które spełniają określone warunki (urządzenia oszczędzające wodę)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67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026771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Podporovány jsou aktivity 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veřejné správy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které povedou ke zlepšení podmínek pro její fungování a rozvoj přeshraniční spolupráce v dané oblasti a umožní identifikovat konkrétní překážky a nalézt řešení problémů, které jsou pro obě strany hranice společné.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Subjekty veřejné správy mohou spolu s partnery připravovat společné studie, koncepce a strategie, vyměňovat si informace, data a znalosti či realizovat další aktivity podobného charakteru. Tyto projekty pomohou v odstraňování překážek a bariér v rozvoji území jak na úrovni celého pohraničí, tak také na lokální úrovni.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Wspierane są działania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administracji publicznej</a:t>
                      </a: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które doprowadzą do poprawy warunków jej funkcjonowania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oraz rozwoju współpracy transgranicznej w danym obszarze oraz pozwolą zidentyfikować konkretne przeszkody i znaleźć rozwiązania problemów, które są wspólne po obu stronach granicy.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Jednostki administracji publicznej mogą przygotowywać wspólne opracowania, koncepcje i strategie, wymieniać informacje, dane i wiedzę lub prowadzić inne działania o podobnym charakterze. Projekty te pomogą usunąć przeszkody i bariery rozwoju terytorialnego zarówno na całym pograniczu, jak i na poziomie lokalnym.</a:t>
                      </a: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Cíl 4.1 - Zlepšení podmínek pro fungování a rozvoj přeshraniční spolupráce v dané</a:t>
            </a:r>
            <a:b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tematické oblasti</a:t>
            </a:r>
            <a:b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Cel 4.1 - Poprawa warunków funkcjonowania i rozwoju współpracy transgranicznej</a:t>
            </a:r>
            <a:b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 danym tematycznym obszarze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41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066848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4017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7022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Harmonogram výzvy /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Harmonogram naboru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Nabór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projektových záměrů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Termin końcowy składania propozycji projektowych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žádostí o podporu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Data zakończenia przyjmowania wniosków o dofinansowanie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Alokace z EFRR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Alokacja z EFRR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Podíl spolufinancování z EFRR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Udział dofinansowania z EFRR</a:t>
                      </a: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 7. 2023 – 21.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8. 11. 2023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2 843 365 EUR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Spolupráce institucí a obyvatel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400" b="1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Współpraca instytucji i mieszkańców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82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945539"/>
              </p:ext>
            </p:extLst>
          </p:nvPr>
        </p:nvGraphicFramePr>
        <p:xfrm>
          <a:off x="201480" y="1302121"/>
          <a:ext cx="11410394" cy="41655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165523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Vhodní příjemci: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orgány veřejné správy, jejich svazky a sdružení,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zřizované a zakládané orgány veřejné správy,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nestátní neziskové organizace,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evropské seskupení pro územní spolupráci,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hospodářské a profesní komory, svazy a sdružení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Cílové skupiny: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obyvatelé přeshraničního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turisté a návštěvníci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subjekty, orgány a instituce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občanské společnosti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Kwalifikowalni beneficjenci: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władze publiczne, ich związki i stowarzyszenia,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podmioty, jednostki utworzone przez władze publiczne,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pozarządowe,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Europejskie Ugrupowania Współpracy Terytorialnej,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izby, stowarzyszania, związki i organizacje samorządu gospodarczego i zawodowego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pl-PL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Grupy docelowe: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mieszkańcy regionu transgranicznego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turyści i osoby odwiedzające region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podmioty, organy i instytucje administracji publicznej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społeczeństwa obywatelskiego</a:t>
                      </a:r>
                      <a:endParaRPr kumimoji="0" lang="cs-CZ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Spolupráce institucí a obyvatel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400" b="1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Współpraca instytucji i mieszkańców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13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Podporované typy aktivit: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Podpora spolupráce institucí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Projekty typu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people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to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people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Rodzaje wspieranych działań: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Wsparcie współpracy instytucji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Projekty typu </a:t>
                      </a: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people to people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Cíl 4.2 - Prohloubení přeshraničních vazeb obyvatel a institucí česko-polského pohraničí</a:t>
            </a:r>
            <a:br>
              <a:rPr kumimoji="0" lang="cs-CZ" sz="2000" b="1" i="0" u="none" strike="noStrike" kern="1200" cap="none" spc="0" normalizeH="0" baseline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Cel 4.2 - Pogłębianie więzi transgranicznych mieszkańców i instytucji pogranicza czesko-polskiego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24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889863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4017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7022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Harmonogram výzvy /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Harmonogram naboru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Nabór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projektových záměrů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Termin końcowy składania propozycji projektowych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žádostí o podporu /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Data zakończenia przyjmowania wniosków o dofinansowanie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Alokace z EFRR 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Alokacja z EFRR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Podíl spolufinancování z EFRR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Udział dofinansowania z EFRR</a:t>
                      </a: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 12. 2022 – 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17. 1. 2024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3. 5. 2023, 18. 10. 2023,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2 600 000 EUR, 2. 1 500 000 EUR,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1 500 000 EUR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Spolupráce institucí a obyvatel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400" b="1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Współpraca instytucji i mieszkańców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81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201480" y="1302121"/>
          <a:ext cx="11410394" cy="44805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165523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Vhodní příjemci: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orgány veřejné správy, jejich svazky a sdružení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zřizované a zakládané orgány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nestátní neziskové organizace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evropské seskupení pro územní spolupráci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vzdělávací instituce včetně vysokých škol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hospodářské a profesní komory, svazy a sdružení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církve a náboženské spolky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sociální družstva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Cílové skupiny: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obyvatelé přeshraničního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turisté a návštěvníci regionu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subjekty, orgány a instituce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zaměstnanci orgánů veřejné správy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instituce vzdělávacího systému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organizace občanské společnosti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Kwalifikowalni beneficjenci: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władze publiczne, ich związki i stowarzyszenia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podmioty, jednostki utworzone przez władze publiczne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pozarządowe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Europejskie Ugrupowania Współpracy Terytorialnej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instytucje edukacyjne (w tym uczelnie wyższe)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izby, stowarzyszania, związki i organizacje samorządu gospodarczego i zawodowego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kościoły i związki wyznaniowe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spółdzielnie socjalne</a:t>
                      </a:r>
                      <a:endParaRPr kumimoji="0" lang="pl-PL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Grupy docelowe: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mieszkańcy regionu transgranicznego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turyści i osoby odwiedzające region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podmioty, organy i instytucje administracji publicznej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pracownicy organów administracji publicznej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instytucje systemu edukacji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organizacje społeczeństwa obywatelskiego</a:t>
                      </a:r>
                      <a:endParaRPr kumimoji="0" lang="cs-CZ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Spolupráce institucí a obyvatel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400" b="1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Współpraca instytucji i mieszkańców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84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Nejsou způsobilé výdaje na stavební práce,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Větší důraz na „polsko-českou“ účast na akcích, více kontrol na místě a dokazování přeshraničního dopadu a spolupráce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Wydatki na roboty budowlane nie są kwalifikowalne,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Większy nacisk na „polsko-czeski” udział w wydarzeniach, więcej kontroli na miejscu i udowodnienie transgranicznego wpływu i współpracy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Spolupráce institucí a obyvatel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400" b="1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Współpraca instytucji i mieszkańców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138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23" y="724433"/>
            <a:ext cx="11089473" cy="29434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s-CZ" sz="4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Harmonogram výzev</a:t>
            </a:r>
            <a:br>
              <a:rPr kumimoji="0" lang="cs-CZ" alt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Harmonogram naborów</a:t>
            </a:r>
            <a:endParaRPr lang="cs-CZ" sz="4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24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Typy výzev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Rodzaje naborów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031268"/>
              </p:ext>
            </p:extLst>
          </p:nvPr>
        </p:nvGraphicFramePr>
        <p:xfrm>
          <a:off x="390803" y="1231716"/>
          <a:ext cx="11410394" cy="3017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Kolové 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jeden termín pro předkládání žádostí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Průběžné 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více termínů pro předkládání žádostí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trybie zamkniętym</a:t>
                      </a: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jeden termin na składanie wniosku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trybie ciągłym</a:t>
                      </a: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więcej terminów na składanie wniosków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96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542990"/>
          </a:xfrm>
        </p:spPr>
        <p:txBody>
          <a:bodyPr/>
          <a:lstStyle/>
          <a:p>
            <a:r>
              <a:rPr kumimoji="0" lang="cs-CZ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Programové území / </a:t>
            </a:r>
            <a:r>
              <a:rPr kumimoji="0" lang="pl" sz="2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Obszar wsparcia</a:t>
            </a:r>
            <a:endParaRPr lang="cs-CZ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834BCC3C-3ADC-4EE8-8145-54AE44AAA4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7011" y="890026"/>
            <a:ext cx="6873768" cy="4857041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547DC44A-3D4A-41DE-848E-2FB8A8919F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108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Již uzavřené výzvy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500" b="1" dirty="0">
                <a:solidFill>
                  <a:srgbClr val="FF6600"/>
                </a:solidFill>
                <a:latin typeface="Arial" charset="0"/>
                <a:cs typeface="Arial" charset="0"/>
              </a:rPr>
              <a:t>J</a:t>
            </a: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uż zamknięte nabory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55043"/>
              </p:ext>
            </p:extLst>
          </p:nvPr>
        </p:nvGraphicFramePr>
        <p:xfrm>
          <a:off x="390803" y="1231715"/>
          <a:ext cx="11410394" cy="35400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54000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3.1 - Přeshraniční silniční mosty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1.1 - Integrovaný záchranný systém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3.1 - Silnice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3.1 - Železnice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3.1 - Transgraniczne mosty drogowe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1.1 - Zintegrowany system ratownictwa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– Drogi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3.1 - Kolej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07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Otevřené výzvy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500" b="1" dirty="0">
                <a:solidFill>
                  <a:srgbClr val="FF6600"/>
                </a:solidFill>
                <a:latin typeface="Arial" charset="0"/>
                <a:cs typeface="Arial" charset="0"/>
              </a:rPr>
              <a:t>N</a:t>
            </a: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abory otwarte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05585"/>
              </p:ext>
            </p:extLst>
          </p:nvPr>
        </p:nvGraphicFramePr>
        <p:xfrm>
          <a:off x="390803" y="1231715"/>
          <a:ext cx="11410394" cy="3383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990329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 – Cestovní ruch (do 28. 2. 2024, průběžná výzva)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4.2 – Spolupráce obyvatel a institucí (do 28. 2. 2024, průběžná výzva)</a:t>
                      </a:r>
                      <a:endParaRPr kumimoji="0" lang="cs-CZ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4.1 – Spolupráce veřejné správy (do 21. 2. 2024)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 – Turystyka (do 28.02.2024, nabór w trybie ciągłym)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4.2 – Współpraca mieszkańców i instytucji (do 28.02.2024, nabór w trybie ciągłym)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4.1 – Współpraca administracji publicznej (do 21.02.2024)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018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Plánované výzvy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500" b="1" dirty="0">
                <a:solidFill>
                  <a:srgbClr val="FF6600"/>
                </a:solidFill>
                <a:latin typeface="Arial" charset="0"/>
                <a:cs typeface="Arial" charset="0"/>
              </a:rPr>
              <a:t>Zaplanowane</a:t>
            </a: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nabory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518739"/>
              </p:ext>
            </p:extLst>
          </p:nvPr>
        </p:nvGraphicFramePr>
        <p:xfrm>
          <a:off x="390803" y="1231715"/>
          <a:ext cx="11410394" cy="35400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54000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 – Ochrana životního prostředí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1.2 - Ochrona środowiska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60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23" y="724433"/>
            <a:ext cx="11089473" cy="29434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s-CZ" sz="40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Zjednodušené metody vykazování (ZMV)</a:t>
            </a:r>
            <a:br>
              <a:rPr kumimoji="0" lang="cs-CZ" alt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4000" b="1" dirty="0">
                <a:solidFill>
                  <a:srgbClr val="FF6600"/>
                </a:solidFill>
                <a:latin typeface="Arial" charset="0"/>
                <a:cs typeface="Arial" charset="0"/>
              </a:rPr>
              <a:t>Uproszczone metody rozliczania (UMR)</a:t>
            </a:r>
            <a:endParaRPr lang="cs-CZ" sz="4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99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Proč ZMV?</a:t>
            </a: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 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Arial" charset="0"/>
                <a:cs typeface="Arial" charset="0"/>
              </a:rPr>
              <a:t>Dlaczego UMR?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2" y="1231716"/>
          <a:ext cx="11513176" cy="2159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56588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56588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Protože se jedná o </a:t>
                      </a: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ZJEDNODUŠENÍ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(během realizace projektu v podobě snazšího vykazování nákladů)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Ponieważ dochodzi do </a:t>
                      </a: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UPROSZCZENIA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(łatwiejsze rozliczanie wydatków podczas realizacji projektu).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16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nástroje ZMV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Arial" charset="0"/>
                <a:cs typeface="Arial" charset="0"/>
              </a:rPr>
              <a:t>Podstawowe instrumenty UMR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31716"/>
          <a:ext cx="11521564" cy="3510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60782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60782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Jednorázová částka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4150 EUR na přípravu projektu (každý rok navýšená o inflaci)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Jednotkové mzdové náklady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Paušální sazba 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mnoho variant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Jednorazowa kwota </a:t>
                      </a: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4150 euro na przygotowanie projektu (corocznie zwiększana o wskaźnik inflacji)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Stawki jednostkowe kosztów osobowych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Stawki ryczałtowe </a:t>
                      </a: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wiele wariantów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615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Jednotkové mzdové náklady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Stawki jednostkowe kosztów osobowych 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31716"/>
          <a:ext cx="11410394" cy="2651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stanovená sazba x počet hodin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nebo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stanovená sazba x počet měsíců x výše úvazku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określona stawka x liczba godzin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lub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określona stawka x ilość miesięcy x wymiar etatu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686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Jednotkové mzdové náklady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Stawki jednostkowe kosztów osobowych 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31716"/>
          <a:ext cx="11410394" cy="38709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sazba je stanovena ve 3 úrovních (tzv. pracovní profily)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Pracovní profil 1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unikátní, vysoce kvalifikovaní odborníci (metodik, vědecký pracovník, programátor, tlumočník, apod.)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Pracovní profil 2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koordinátoři, projektoví a finanční manažeři, lektoři, realizátoři aktivit, apod.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Pracovní profil 3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pomocný a neodborný personál</a:t>
                      </a:r>
                    </a:p>
                    <a:p>
                      <a:pPr marL="0" lvl="1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stawka została określona na trzech poziomach (tzw. profile zawodowe)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Profil zawodowy 1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wyjątkowi, wysoko wykwalifikowani specjaliści (metodyk, pracownik naukowy, programista, tłumacz itd.)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Profil zawodowy 2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koordynatorzy, menadżerowie finansowi i projektowi, lektorzy, realizatorzy działań projektowych itp.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Profil zawodowy 3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personel pomocniczy i nieposiadający wysokich kwalifikacji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659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09"/>
          <a:ext cx="11410394" cy="40567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41039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sazba je stanovena odlišně pro české a polské partnery / </a:t>
                      </a:r>
                      <a:r>
                        <a:rPr kumimoji="0" lang="pl-PL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stawka została określona inaczej dla polskich i czeskich partnerów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8E710A14-5D15-45BC-81DD-F60CDF4F9C67}"/>
              </a:ext>
            </a:extLst>
          </p:cNvPr>
          <p:cNvGraphicFramePr>
            <a:graphicFrameLocks noGrp="1"/>
          </p:cNvGraphicFramePr>
          <p:nvPr/>
        </p:nvGraphicFramePr>
        <p:xfrm>
          <a:off x="738909" y="2286922"/>
          <a:ext cx="9845964" cy="25603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490852">
                  <a:extLst>
                    <a:ext uri="{9D8B030D-6E8A-4147-A177-3AD203B41FA5}">
                      <a16:colId xmlns:a16="http://schemas.microsoft.com/office/drawing/2014/main" val="1842425316"/>
                    </a:ext>
                  </a:extLst>
                </a:gridCol>
                <a:gridCol w="4244830">
                  <a:extLst>
                    <a:ext uri="{9D8B030D-6E8A-4147-A177-3AD203B41FA5}">
                      <a16:colId xmlns:a16="http://schemas.microsoft.com/office/drawing/2014/main" val="3664537377"/>
                    </a:ext>
                  </a:extLst>
                </a:gridCol>
                <a:gridCol w="3110282">
                  <a:extLst>
                    <a:ext uri="{9D8B030D-6E8A-4147-A177-3AD203B41FA5}">
                      <a16:colId xmlns:a16="http://schemas.microsoft.com/office/drawing/2014/main" val="3822888707"/>
                    </a:ext>
                  </a:extLst>
                </a:gridCol>
              </a:tblGrid>
              <a:tr h="60529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Pracovní profil / </a:t>
                      </a:r>
                    </a:p>
                    <a:p>
                      <a:pPr algn="ctr"/>
                      <a:r>
                        <a:rPr lang="cs-CZ" dirty="0"/>
                        <a:t>Profil </a:t>
                      </a:r>
                      <a:r>
                        <a:rPr lang="cs-CZ" dirty="0" err="1"/>
                        <a:t>zawodowy</a:t>
                      </a:r>
                      <a:endParaRPr lang="cs-CZ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CZ sazba / CZ </a:t>
                      </a:r>
                      <a:r>
                        <a:rPr lang="cs-CZ" dirty="0" err="1"/>
                        <a:t>stawka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PL sazba / PL </a:t>
                      </a:r>
                      <a:r>
                        <a:rPr lang="cs-CZ" dirty="0" err="1"/>
                        <a:t>stawka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62413540"/>
                  </a:ext>
                </a:extLst>
              </a:tr>
              <a:tr h="605293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509 Kč / </a:t>
                      </a:r>
                      <a:r>
                        <a:rPr lang="cs-CZ" sz="1800" dirty="0">
                          <a:effectLst/>
                        </a:rPr>
                        <a:t>22 EUR / 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hod.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72 950 Kč/</a:t>
                      </a:r>
                      <a:r>
                        <a:rPr lang="cs-CZ" sz="1800" dirty="0">
                          <a:effectLst/>
                        </a:rPr>
                        <a:t>3 106 EUR/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94,10 PLN / hod.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13 494 PLN / 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08886189"/>
                  </a:ext>
                </a:extLst>
              </a:tr>
              <a:tr h="605293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2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376 Kč / </a:t>
                      </a:r>
                      <a:r>
                        <a:rPr lang="cs-CZ" sz="1800" dirty="0">
                          <a:effectLst/>
                        </a:rPr>
                        <a:t>16 EUR / 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hod.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 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53 848 Kč / </a:t>
                      </a:r>
                      <a:r>
                        <a:rPr lang="cs-CZ" sz="1800" dirty="0">
                          <a:effectLst/>
                        </a:rPr>
                        <a:t>2 292,50 EUR / 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64,40 PLN / hod.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 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9 229 PLN / 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37285697"/>
                  </a:ext>
                </a:extLst>
              </a:tr>
              <a:tr h="605293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3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311 Kč / </a:t>
                      </a:r>
                      <a:r>
                        <a:rPr lang="cs-CZ" sz="1800" dirty="0">
                          <a:effectLst/>
                        </a:rPr>
                        <a:t>13,50 EUR / 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hod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 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44 570 Kč / </a:t>
                      </a:r>
                      <a:r>
                        <a:rPr lang="cs-CZ" sz="1800" dirty="0">
                          <a:effectLst/>
                        </a:rPr>
                        <a:t>1 897,50 EUR / 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49,90 PLN / hod.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godz</a:t>
                      </a: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. </a:t>
                      </a:r>
                    </a:p>
                    <a:p>
                      <a:pPr algn="ctr"/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</a:rPr>
                        <a:t>7 153 PLN / měsíc / </a:t>
                      </a:r>
                      <a:r>
                        <a:rPr lang="cs-CZ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miesiąc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43656186"/>
                  </a:ext>
                </a:extLst>
              </a:tr>
            </a:tbl>
          </a:graphicData>
        </a:graphic>
      </p:graphicFrame>
      <p:sp>
        <p:nvSpPr>
          <p:cNvPr id="17" name="Nadpis 6">
            <a:extLst>
              <a:ext uri="{FF2B5EF4-FFF2-40B4-BE49-F238E27FC236}">
                <a16:creationId xmlns:a16="http://schemas.microsoft.com/office/drawing/2014/main" id="{CE4A60F0-577C-4810-8151-DD9320AB29AF}"/>
              </a:ext>
            </a:extLst>
          </p:cNvPr>
          <p:cNvSpPr txBox="1">
            <a:spLocks/>
          </p:cNvSpPr>
          <p:nvPr/>
        </p:nvSpPr>
        <p:spPr>
          <a:xfrm>
            <a:off x="746620" y="365126"/>
            <a:ext cx="10810642" cy="542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Jednotkové mzdové náklady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Stawki jednostkowe kosztów osobowych </a:t>
            </a:r>
            <a:endParaRPr kumimoji="0" lang="cs-CZ" sz="25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B9A53D80-435C-4A22-AB52-1FD51D084D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556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457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41039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</a:tblGrid>
              <a:tr h="384577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Mzdy 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(počítáno z přímých nákladů)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IZS (investiční) – 2 %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Cestovní ruch (investiční) – 4 %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ostatní projekty – 20 %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NEBO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40 % z mezd na všechny ostatní výdaje</a:t>
                      </a:r>
                      <a:b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(mzdy jsou dány jednotkovými náklady)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1E60D649-431A-486E-B7AA-134D30CC52E6}"/>
              </a:ext>
            </a:extLst>
          </p:cNvPr>
          <p:cNvSpPr txBox="1"/>
          <p:nvPr/>
        </p:nvSpPr>
        <p:spPr>
          <a:xfrm>
            <a:off x="6548583" y="1795002"/>
            <a:ext cx="328726" cy="410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4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6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mzdy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70C61840-612B-4480-8B0C-0B4CD15BB0C4}"/>
              </a:ext>
            </a:extLst>
          </p:cNvPr>
          <p:cNvSpPr txBox="1"/>
          <p:nvPr/>
        </p:nvSpPr>
        <p:spPr>
          <a:xfrm>
            <a:off x="6895781" y="1795004"/>
            <a:ext cx="4679953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ostatní přímé výdaje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9E56439F-59B9-48D0-9ADD-50B9B12EF8F7}"/>
              </a:ext>
            </a:extLst>
          </p:cNvPr>
          <p:cNvSpPr txBox="1"/>
          <p:nvPr/>
        </p:nvSpPr>
        <p:spPr>
          <a:xfrm>
            <a:off x="6553205" y="2298380"/>
            <a:ext cx="544944" cy="410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4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mzdy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B5337A4-A9DE-4F58-B0B5-D48E1A6F8F80}"/>
              </a:ext>
            </a:extLst>
          </p:cNvPr>
          <p:cNvSpPr txBox="1"/>
          <p:nvPr/>
        </p:nvSpPr>
        <p:spPr>
          <a:xfrm>
            <a:off x="7125866" y="2298383"/>
            <a:ext cx="4436018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ostatní přímé výdaje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745FCFF-E8A6-4A1F-B8FA-89F4B5CF9923}"/>
              </a:ext>
            </a:extLst>
          </p:cNvPr>
          <p:cNvSpPr txBox="1"/>
          <p:nvPr/>
        </p:nvSpPr>
        <p:spPr>
          <a:xfrm>
            <a:off x="6553196" y="2820369"/>
            <a:ext cx="1086098" cy="4086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mzdy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3FF8CF81-8D12-4749-B311-F4F9D7F35691}"/>
              </a:ext>
            </a:extLst>
          </p:cNvPr>
          <p:cNvSpPr txBox="1"/>
          <p:nvPr/>
        </p:nvSpPr>
        <p:spPr>
          <a:xfrm>
            <a:off x="7666183" y="2820372"/>
            <a:ext cx="3909551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ostatní přímé výdaje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16B2C714-20B0-4F48-8343-9E4DFA949C69}"/>
              </a:ext>
            </a:extLst>
          </p:cNvPr>
          <p:cNvSpPr txBox="1"/>
          <p:nvPr/>
        </p:nvSpPr>
        <p:spPr>
          <a:xfrm>
            <a:off x="6548582" y="4336819"/>
            <a:ext cx="3324851" cy="4086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mzdy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7A7FFB7E-85EE-427C-AE56-9B9450BDBC35}"/>
              </a:ext>
            </a:extLst>
          </p:cNvPr>
          <p:cNvSpPr txBox="1"/>
          <p:nvPr/>
        </p:nvSpPr>
        <p:spPr>
          <a:xfrm>
            <a:off x="9901142" y="4336820"/>
            <a:ext cx="1674601" cy="410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5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všechny ostatní výdaje</a:t>
            </a:r>
          </a:p>
        </p:txBody>
      </p:sp>
      <p:sp>
        <p:nvSpPr>
          <p:cNvPr id="24" name="Nadpis 6">
            <a:extLst>
              <a:ext uri="{FF2B5EF4-FFF2-40B4-BE49-F238E27FC236}">
                <a16:creationId xmlns:a16="http://schemas.microsoft.com/office/drawing/2014/main" id="{F81EA1BC-6D56-49C9-866D-CC06AD82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Paušální sazby u projektů do 200 000 EUR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Arial" charset="0"/>
                <a:cs typeface="Arial" charset="0"/>
              </a:rPr>
              <a:t>Stawki ryczałtowe w projektach do 200 000 euro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8877B698-5056-4C09-A432-2CEB10005A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84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0521101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1590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Priorita 1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Integrovaný záchranný systém a</a:t>
                      </a:r>
                    </a:p>
                    <a:p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životní prostředí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Priorita 2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Cestovní ruch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Priorita 3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Doprava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Priorita 4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Spolupráce institucí a obyvatel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Priorita 5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Podnikání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cs-CZ" sz="18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Priorytet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1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Zintegrowany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system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ratownictwa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</a:t>
                      </a:r>
                    </a:p>
                    <a:p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Środowisko</a:t>
                      </a: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Priorytet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2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Turystyka</a:t>
                      </a: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Priorytet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Transport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Priorytet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4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Współpraca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instytucji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mieszkańców</a:t>
                      </a: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8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Priorytet</a:t>
                      </a: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5 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</a:t>
                      </a:r>
                      <a:r>
                        <a:rPr kumimoji="0" lang="cs-CZ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Przedsiębiorczość</a:t>
                      </a: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635" y="390803"/>
            <a:ext cx="10916239" cy="744584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400" b="1" i="0" u="none" strike="noStrike" baseline="0" dirty="0">
                <a:solidFill>
                  <a:srgbClr val="00339A"/>
                </a:solidFill>
                <a:latin typeface="CIDFont+F3"/>
              </a:rPr>
              <a:t>PRIORITY </a:t>
            </a:r>
            <a:r>
              <a:rPr lang="cs-CZ" sz="2400" b="1" i="0" dirty="0">
                <a:solidFill>
                  <a:srgbClr val="003399"/>
                </a:solidFill>
                <a:effectLst/>
                <a:latin typeface="Inter"/>
              </a:rPr>
              <a:t>/ </a:t>
            </a:r>
            <a:r>
              <a:rPr lang="cs-CZ" sz="2400" b="1" i="0" u="none" strike="noStrike" baseline="0" dirty="0">
                <a:solidFill>
                  <a:srgbClr val="F18200"/>
                </a:solidFill>
                <a:latin typeface="CIDFont+F3"/>
              </a:rPr>
              <a:t>PRIORYTETY</a:t>
            </a:r>
            <a:endParaRPr lang="cs-CZ" sz="24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4568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09"/>
          <a:ext cx="11410394" cy="391743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41039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</a:tblGrid>
              <a:tr h="3917439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Wynagrodzenia</a:t>
                      </a: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obliczane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z 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wydatków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bezpośrednich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ZSR (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inwestycyjne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 – 2 %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Turystyka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inwestycyjne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 – 4 %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- </a:t>
                      </a:r>
                      <a:r>
                        <a:rPr kumimoji="0" lang="cs-CZ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Pozostałe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projekty – 20 %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LUB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40 % </a:t>
                      </a:r>
                      <a:r>
                        <a:rPr kumimoji="0" lang="cs-CZ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wynagrodzeń</a:t>
                      </a: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na </a:t>
                      </a:r>
                      <a:r>
                        <a:rPr kumimoji="0" lang="cs-CZ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wszystkie</a:t>
                      </a: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b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cs-CZ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pozostałe</a:t>
                      </a:r>
                      <a: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wydatki</a:t>
                      </a:r>
                      <a:br>
                        <a:rPr kumimoji="0" lang="cs-CZ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kumimoji="0" lang="cs-CZ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wynagrodzenia</a:t>
                      </a: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określone</a:t>
                      </a: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stawkami</a:t>
                      </a: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jednostkowymi</a:t>
                      </a:r>
                      <a:r>
                        <a:rPr kumimoji="0" lang="cs-CZ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1E60D649-431A-486E-B7AA-134D30CC52E6}"/>
              </a:ext>
            </a:extLst>
          </p:cNvPr>
          <p:cNvSpPr txBox="1"/>
          <p:nvPr/>
        </p:nvSpPr>
        <p:spPr>
          <a:xfrm>
            <a:off x="6306238" y="1795001"/>
            <a:ext cx="544944" cy="410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wynagrodzenia</a:t>
            </a:r>
            <a:endParaRPr kumimoji="0" lang="cs-CZ" sz="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70C61840-612B-4480-8B0C-0B4CD15BB0C4}"/>
              </a:ext>
            </a:extLst>
          </p:cNvPr>
          <p:cNvSpPr txBox="1"/>
          <p:nvPr/>
        </p:nvSpPr>
        <p:spPr>
          <a:xfrm>
            <a:off x="6881931" y="1777975"/>
            <a:ext cx="4679953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pozostałe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bezpośrednie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9E56439F-59B9-48D0-9ADD-50B9B12EF8F7}"/>
              </a:ext>
            </a:extLst>
          </p:cNvPr>
          <p:cNvSpPr txBox="1"/>
          <p:nvPr/>
        </p:nvSpPr>
        <p:spPr>
          <a:xfrm>
            <a:off x="6332365" y="2298380"/>
            <a:ext cx="765784" cy="410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wynagrodzenia</a:t>
            </a:r>
            <a:endParaRPr kumimoji="0" lang="cs-CZ" sz="1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B5337A4-A9DE-4F58-B0B5-D48E1A6F8F80}"/>
              </a:ext>
            </a:extLst>
          </p:cNvPr>
          <p:cNvSpPr txBox="1"/>
          <p:nvPr/>
        </p:nvSpPr>
        <p:spPr>
          <a:xfrm>
            <a:off x="7125866" y="2298383"/>
            <a:ext cx="4436018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pozostałe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bezpośrednie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745FCFF-E8A6-4A1F-B8FA-89F4B5CF9923}"/>
              </a:ext>
            </a:extLst>
          </p:cNvPr>
          <p:cNvSpPr txBox="1"/>
          <p:nvPr/>
        </p:nvSpPr>
        <p:spPr>
          <a:xfrm>
            <a:off x="6332365" y="2820367"/>
            <a:ext cx="1306929" cy="410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wynagrodzenia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3FF8CF81-8D12-4749-B311-F4F9D7F35691}"/>
              </a:ext>
            </a:extLst>
          </p:cNvPr>
          <p:cNvSpPr txBox="1"/>
          <p:nvPr/>
        </p:nvSpPr>
        <p:spPr>
          <a:xfrm>
            <a:off x="7666183" y="2820372"/>
            <a:ext cx="3909551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pozostałe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bezpośrednie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16B2C714-20B0-4F48-8343-9E4DFA949C69}"/>
              </a:ext>
            </a:extLst>
          </p:cNvPr>
          <p:cNvSpPr txBox="1"/>
          <p:nvPr/>
        </p:nvSpPr>
        <p:spPr>
          <a:xfrm>
            <a:off x="6306238" y="4336819"/>
            <a:ext cx="3324851" cy="4086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wynagrodzenia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7A7FFB7E-85EE-427C-AE56-9B9450BDBC35}"/>
              </a:ext>
            </a:extLst>
          </p:cNvPr>
          <p:cNvSpPr txBox="1"/>
          <p:nvPr/>
        </p:nvSpPr>
        <p:spPr>
          <a:xfrm>
            <a:off x="9657216" y="4336818"/>
            <a:ext cx="1900046" cy="410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5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wszystkie</a:t>
            </a: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pozostałe</a:t>
            </a: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wydatki</a:t>
            </a:r>
            <a:endParaRPr kumimoji="0" lang="cs-CZ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Nadpis 6">
            <a:extLst>
              <a:ext uri="{FF2B5EF4-FFF2-40B4-BE49-F238E27FC236}">
                <a16:creationId xmlns:a16="http://schemas.microsoft.com/office/drawing/2014/main" id="{F81EA1BC-6D56-49C9-866D-CC06AD82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Paušální sazby u projektů do 200 000 EUR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Arial" charset="0"/>
                <a:cs typeface="Arial" charset="0"/>
              </a:rPr>
              <a:t>Stawki ryczałtowe w projektach do 200 000 euro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CD6DA82C-7834-4537-8C0D-A95396483A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5826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pl-PL" sz="2800" b="1" dirty="0" err="1">
                <a:solidFill>
                  <a:srgbClr val="003399"/>
                </a:solidFill>
                <a:latin typeface="Arial" charset="0"/>
                <a:cs typeface="Arial" charset="0"/>
              </a:rPr>
              <a:t>Způsobilost</a:t>
            </a:r>
            <a:r>
              <a:rPr lang="pl-PL" sz="2800" b="1" dirty="0">
                <a:solidFill>
                  <a:srgbClr val="003399"/>
                </a:solidFill>
                <a:latin typeface="Arial" charset="0"/>
                <a:cs typeface="Arial" charset="0"/>
              </a:rPr>
              <a:t> </a:t>
            </a:r>
            <a:r>
              <a:rPr lang="pl-PL" sz="2800" b="1" dirty="0" err="1">
                <a:solidFill>
                  <a:srgbClr val="003399"/>
                </a:solidFill>
                <a:latin typeface="Arial" charset="0"/>
                <a:cs typeface="Arial" charset="0"/>
              </a:rPr>
              <a:t>výdajů</a:t>
            </a:r>
            <a:r>
              <a:rPr lang="pl-PL" sz="2800" b="1" dirty="0">
                <a:solidFill>
                  <a:srgbClr val="003399"/>
                </a:solidFill>
                <a:latin typeface="Arial" charset="0"/>
                <a:cs typeface="Arial" charset="0"/>
              </a:rPr>
              <a:t> – </a:t>
            </a:r>
            <a:r>
              <a:rPr lang="pl-PL" sz="2800" b="1" dirty="0" err="1">
                <a:solidFill>
                  <a:srgbClr val="003399"/>
                </a:solidFill>
                <a:latin typeface="Arial" charset="0"/>
                <a:cs typeface="Arial" charset="0"/>
              </a:rPr>
              <a:t>vybrané</a:t>
            </a:r>
            <a:r>
              <a:rPr lang="pl-PL" sz="2800" b="1" dirty="0">
                <a:solidFill>
                  <a:srgbClr val="003399"/>
                </a:solidFill>
                <a:latin typeface="Arial" charset="0"/>
                <a:cs typeface="Arial" charset="0"/>
              </a:rPr>
              <a:t> aspekty</a:t>
            </a:r>
            <a:b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Kwalifikowalność wydatków – </a:t>
            </a:r>
            <a:r>
              <a:rPr kumimoji="0" lang="pl-PL" altLang="cs-CZ" sz="25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wybran</a:t>
            </a:r>
            <a:r>
              <a:rPr lang="pl-PL" altLang="cs-CZ" sz="2500" b="1" dirty="0">
                <a:solidFill>
                  <a:srgbClr val="FF6600"/>
                </a:solidFill>
                <a:latin typeface="Arial" charset="0"/>
                <a:cs typeface="Arial" charset="0"/>
              </a:rPr>
              <a:t>e aspekty 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393408"/>
              </p:ext>
            </p:extLst>
          </p:nvPr>
        </p:nvGraphicFramePr>
        <p:xfrm>
          <a:off x="390803" y="1231716"/>
          <a:ext cx="11410394" cy="3931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694086">
                <a:tc>
                  <a:txBody>
                    <a:bodyPr/>
                    <a:lstStyle/>
                    <a:p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Nezpůsobilé</a:t>
                      </a:r>
                      <a:r>
                        <a:rPr kumimoji="0" lang="cs-CZ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jsou například:</a:t>
                      </a:r>
                    </a:p>
                    <a:p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dary </a:t>
                      </a:r>
                      <a:r>
                        <a:rPr lang="cs-CZ" sz="1800" b="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(pozor na propagační předměty)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cs-CZ" sz="1800" b="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odměny do soutěží nad 50 EUR/ks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alkoholické nápoje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věcné příspěvky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výdaje na kulturní a umělecké činnosti nad 625 EUR / účinkujícího nebo 2 500 EUR / partnera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náklady na cestovné vlastních zaměstnanců mimo paušální sazbu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Kompletní výčet je uveden v kap. A.6 PPŽ a příloze č. 4 PPŽ (pro české partnery)</a:t>
                      </a:r>
                      <a:endParaRPr kumimoji="0" lang="pl-PL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Niekwalifikowalnymi wydatkami </a:t>
                      </a: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są na przykład</a:t>
                      </a: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darowizny </a:t>
                      </a: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(uwaga na gadżety promocyjne)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nagrody do konkursów powyżej 50 euro/szt.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napoje alkoholowe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świadczenia niepieniężne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wydatki na działania kulturalne i artystyczne powyżej 625 euro/wykonawca lub 2500 euro/partner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koszty podróży własnych pracowników poza stawką ryczałtową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Kompletna lista znajduje się w rozdz. A.6 PW i w załączniku nr 4 PW (dla czeskich partnerów)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168053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512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23" y="724433"/>
            <a:ext cx="11089473" cy="29434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s-CZ" altLang="cs-CZ" sz="40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Generátor rozpočtu</a:t>
            </a:r>
            <a:br>
              <a:rPr kumimoji="0" lang="cs-CZ" alt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4000" b="1" dirty="0">
                <a:solidFill>
                  <a:srgbClr val="FF6600"/>
                </a:solidFill>
                <a:latin typeface="Arial" charset="0"/>
                <a:cs typeface="Arial" charset="0"/>
              </a:rPr>
              <a:t>Generator budżetu</a:t>
            </a:r>
            <a:endParaRPr lang="cs-CZ" sz="4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6412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243699"/>
            <a:ext cx="10810642" cy="904381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Generátor rozpočtu</a:t>
            </a: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 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Arial" charset="0"/>
                <a:cs typeface="Arial" charset="0"/>
              </a:rPr>
              <a:t>G</a:t>
            </a:r>
            <a:r>
              <a:rPr kumimoji="0" lang="pl-PL" altLang="cs-CZ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enerator</a:t>
            </a:r>
            <a:r>
              <a:rPr kumimoji="0" lang="pl-PL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budżetu</a:t>
            </a:r>
            <a:endParaRPr lang="cs-CZ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2" y="1231716"/>
          <a:ext cx="11513176" cy="2611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56588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56588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135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Generátor rozpočtu je součástí aplikace, ve které jsou předkládány i projektové záměry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Rozpočet projektu lze vytvořit vždy pouze z již založeného projektového záměru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Generator budżetu jest częścią aplikacji, w której składane są również propozycje projektów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Budżet projektu może być tworzony tylko na podstawie już utworzonej propozycji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3187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C0CD17D-E753-FE18-5237-8445E6A1DC1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665" t="9740" r="6485" b="8441"/>
          <a:stretch/>
        </p:blipFill>
        <p:spPr>
          <a:xfrm>
            <a:off x="1610292" y="0"/>
            <a:ext cx="8674279" cy="4596589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245CA078-FAE0-89F9-01CF-CDBE795BC901}"/>
              </a:ext>
            </a:extLst>
          </p:cNvPr>
          <p:cNvSpPr txBox="1"/>
          <p:nvPr/>
        </p:nvSpPr>
        <p:spPr>
          <a:xfrm>
            <a:off x="3048000" y="4693305"/>
            <a:ext cx="6096000" cy="461665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http://cz-pl.eu/zamery/prihlaseni.html</a:t>
            </a:r>
          </a:p>
        </p:txBody>
      </p:sp>
    </p:spTree>
    <p:extLst>
      <p:ext uri="{BB962C8B-B14F-4D97-AF65-F5344CB8AC3E}">
        <p14:creationId xmlns:p14="http://schemas.microsoft.com/office/powerpoint/2010/main" val="34588010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6480FD3-807C-0AD2-9C6B-1F530F7681B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0344" r="1037" b="4785"/>
          <a:stretch/>
        </p:blipFill>
        <p:spPr>
          <a:xfrm>
            <a:off x="1045878" y="160256"/>
            <a:ext cx="9878773" cy="476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566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AC9C8B8-9C6D-B798-0B71-DE19451DE9D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584" t="9492" r="9543" b="5484"/>
          <a:stretch/>
        </p:blipFill>
        <p:spPr>
          <a:xfrm>
            <a:off x="1715020" y="28805"/>
            <a:ext cx="8864740" cy="517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763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CC478635-6878-4800-A129-0DC303719BEB}"/>
              </a:ext>
            </a:extLst>
          </p:cNvPr>
          <p:cNvSpPr txBox="1"/>
          <p:nvPr/>
        </p:nvSpPr>
        <p:spPr>
          <a:xfrm>
            <a:off x="641023" y="1525551"/>
            <a:ext cx="895598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Dobrý přeshraniční projekt </a:t>
            </a: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Dobry projekt transgraniczny </a:t>
            </a:r>
            <a:endParaRPr kumimoji="0" lang="cs-CZ" sz="4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B72825C2-5644-44A1-96FA-7F8A1E131F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27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260060" y="937443"/>
          <a:ext cx="11610362" cy="39776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803410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806952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Společný, založený na partnerství subjektů CZ a PL.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Tematicky konzistentní.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Vysoká úroveň přeshraniční spolupráce partnerů.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Aktivity se doplňují, nejsou zrcadlové.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Dosažené efekty by měly být lepší než v případě jednotlivých individuálních projektů, realizovaných pouze na jedné straně hranice.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Měly by sloužit cílovým skupinám na obou stranách hranice.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Wspólny, oparty na partnerstwie subiektów CZ i PL.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Spójny tematycznie.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Wysoki poziom współpracy transgranicznej partnerów.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Działania się uzupełniają, nie są lustrzane.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Osiągane efekty powinny być lepsze, niż w przypadku projektów indywidualnych, realizowanych tylko po jednej stronie granicy.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Powinien służyć grupom docelowym po obu stronach granicy.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Dobrý přeshraniční projekt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Dobry projekt transgraniczny 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311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Základem dobrého přeshraničního projektu je tematické propojení.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 téma by mělo být blízké všem partnerům projektu.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Společný potenciál, společný problém, společný zájem.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začíná nalezením partnera, s nimž nás spojuje společné téma.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Filarem dobrego projektu transgranicznego jest spójność tematyczna.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 temat powinien być charakterystyczny dla wszystkich partnerów projektu.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 potencjał, wspólny problem, wspólny interes.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rozpoczyna się od znalezienia partnera, z którym łączy nas wspólny temat.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Tematické propojení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Spójność tematyczna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8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0521101" cy="39090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1590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 Programu lze předkládat pouze partnerské projekty se zapojením alespoň jednoho českého a jednoho polského partnera. Maximální počet projektových partnerů není omezen. Výjimkou jsou Evropská seskupení pro územní spolupráci, která mohou žádat samostatně. 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Podrobné informace o způsobilosti subjektů na české a polské straně najdete v přílohách č. 2 a 3 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Příručky pro žadatele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it-IT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Partneři si mezi sebou zvolí vedoucího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projektového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partnera,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který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nese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celkovou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odpovědnost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za </a:t>
                      </a:r>
                      <a:r>
                        <a:rPr kumimoji="0" lang="pl-PL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realizaci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projektu</a:t>
                      </a: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POZOR: 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Žádosti nemohou předkládat fyzické osoby a soukromé podnikatelské subjekty.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 Programu można składać tylko projekty partnerskie, w których uczestniczy co najmniej jeden czeski i jeden polski partner. Maksymalna liczba partnerów projektu nie jest ograniczona. Wyjątkiem są Europejskie Ugrupowania Współpracy Terytorialnej, które mogą wnioskować samodzielnie.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pl-PL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pl-PL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Szczegółowe informacje dotyczące kwalifikowalności podmiotów po stronie czeskiej i polskiej znajdują się w Załącznikach nr 2 i 3 Podręcznika Wnioskodawcy.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pl-PL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Partnerzy wybierają spośród siebie Partnera Wiodącego projektu,</a:t>
                      </a:r>
                    </a:p>
                    <a:p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który ponosi całkowitą odpowiedzialność za realizację projektu.</a:t>
                      </a:r>
                    </a:p>
                    <a:p>
                      <a:endParaRPr kumimoji="0" lang="pl-PL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pl-PL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UWAGA: 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Wniosków nie mogą składać osoby fizyczne oraz prywatne podmioty gospodarcze.</a:t>
                      </a:r>
                    </a:p>
                    <a:p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635" y="390803"/>
            <a:ext cx="10916239" cy="744584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400" b="1" dirty="0">
                <a:solidFill>
                  <a:srgbClr val="00339A"/>
                </a:solidFill>
                <a:latin typeface="CIDFont+F3"/>
              </a:rPr>
              <a:t>Kdo může žádat?/ </a:t>
            </a:r>
            <a:r>
              <a:rPr lang="cs-CZ" sz="2400" b="1" dirty="0" err="1">
                <a:solidFill>
                  <a:srgbClr val="F18200"/>
                </a:solidFill>
                <a:latin typeface="CIDFont+F3"/>
              </a:rPr>
              <a:t>Kto</a:t>
            </a:r>
            <a:r>
              <a:rPr lang="cs-CZ" sz="2400" b="1" dirty="0">
                <a:solidFill>
                  <a:srgbClr val="F18200"/>
                </a:solidFill>
                <a:latin typeface="CIDFont+F3"/>
              </a:rPr>
              <a:t> </a:t>
            </a:r>
            <a:r>
              <a:rPr lang="cs-CZ" sz="2400" b="1" dirty="0" err="1">
                <a:solidFill>
                  <a:srgbClr val="F18200"/>
                </a:solidFill>
                <a:latin typeface="CIDFont+F3"/>
              </a:rPr>
              <a:t>może</a:t>
            </a:r>
            <a:r>
              <a:rPr lang="cs-CZ" sz="2400" b="1" dirty="0">
                <a:solidFill>
                  <a:srgbClr val="F18200"/>
                </a:solidFill>
                <a:latin typeface="CIDFont+F3"/>
              </a:rPr>
              <a:t> </a:t>
            </a:r>
            <a:r>
              <a:rPr lang="cs-CZ" sz="2400" b="1" dirty="0" err="1">
                <a:solidFill>
                  <a:srgbClr val="F18200"/>
                </a:solidFill>
                <a:latin typeface="CIDFont+F3"/>
              </a:rPr>
              <a:t>wnioskować</a:t>
            </a:r>
            <a:r>
              <a:rPr lang="cs-CZ" sz="2400" b="1" dirty="0">
                <a:solidFill>
                  <a:srgbClr val="F18200"/>
                </a:solidFill>
                <a:latin typeface="CIDFont+F3"/>
              </a:rPr>
              <a:t>?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377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Aktivity by neměly mít zrcadlový charakter.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Aktivity by se měly doplňovat.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Dosahované výsledky jsou lepší, než v případě aktivit realizovaných samostatně na jedné straně hranice.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Cílová skupina je rozsáhlejší.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Działania nie powinny mieć lustrzanego charakteru.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Działania powinny się uzupełniać.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Osiągane efekty są lepsze, niż w przypadku działań indywidualnych po jednej stronie granicy.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Grupa docelowa jest szersza.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Doplňující se aktivity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Uzupełniające się działania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8912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992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by měl mít dopad na cílové skupiny na obou stranách hranice.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Všechny prvky projektu by měly mít vliv na cílové skupiny na obou stranách hranice.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Ve výjimečných situacích projekt může mít vliv na cílové skupiny na jedné straně hranice – v takovém případě aktivity jsou na jedné straně a cílové skupiny na straně druhé.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Přínos aktivit pro cílové skupiny na druhé straně hranice určuje přeshraniční dopad (efekt)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powinien oddziaływać na grupy docelowe po obu stronach granicy.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Wszystkie elementy projektu powinny oddziaływać na grupy docelowe po obu stronach granicy.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 wyjątkowych sytuacjach projekt może mieć wpływ na grupy docelowe po jednej stronie granicy – w takim przypadku działania po jednej stronie a grupy docelowe po drugiej.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Korzyści, które działania przynoszą grupom docelowym po drugiej stronie granicy, określają wpływ (efekt) transgraniczny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Cílová skupina 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Grupa docelowa 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551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CC478635-6878-4800-A129-0DC303719BEB}"/>
              </a:ext>
            </a:extLst>
          </p:cNvPr>
          <p:cNvSpPr txBox="1"/>
          <p:nvPr/>
        </p:nvSpPr>
        <p:spPr>
          <a:xfrm>
            <a:off x="641023" y="1525551"/>
            <a:ext cx="8507415" cy="1928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Přeshraniční dopad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Wpływ transgraniczny</a:t>
            </a:r>
            <a:endParaRPr kumimoji="0" lang="cs-CZ" sz="4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B72825C2-5644-44A1-96FA-7F8A1E131F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013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 programu INTERREG musí mít každý projekt přeshraniční dopad (efekt).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Na přeshraniční dopad projektu je zaměřená zvláštní část hodnocení v rámci procesu hodnocení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Přeshraniční dopad projektu je vyžadován a monitorován v průběhu celé realizace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Přeshraniční dopad by měl být trvalý, jeho udržitelnost je rovněž předmětem hodnocení v rámci procesu hodnocení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Każdy projekt realizowany w Programie INTERREG musi mieć wpływ (efekt) transgraniczny.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transgraniczny projektu podlega osobnej ocenie podczas procesu oceny projektu.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transgraniczny projektu jest wymagany i monitorowany podczas całej realizacji projektu.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Efekt transgraniczny powinien być trwały, a jego trwałość jest również oceniana podczas procesu oceny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dopad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Wpływ transgraniczny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889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Přidaná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hodnota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realizace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Příspěvek projektu k propojování příhraničí.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Dopad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 na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obě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strany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hranice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(cílové skupiny projektu).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Šíře dopadu projektu ve společném území.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Udržitelnost přeshraničního dopadu. 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Wartość dodana wspólnej realizacji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projektu na integrację pogranicza.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projektu na obie strony granicy (grupy docelowe projektu).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Znaczenie wpływu projektu we wspólnym obszarze.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Trwałość wpływu transgranicznego.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dopad – hodnocení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Wpływ transgraniczny - ocena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967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CC478635-6878-4800-A129-0DC303719BEB}"/>
              </a:ext>
            </a:extLst>
          </p:cNvPr>
          <p:cNvSpPr txBox="1"/>
          <p:nvPr/>
        </p:nvSpPr>
        <p:spPr>
          <a:xfrm>
            <a:off x="641023" y="1525551"/>
            <a:ext cx="8507415" cy="1928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Přeshraniční spolupráce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Współpraca transgraniczna</a:t>
            </a:r>
            <a:endParaRPr kumimoji="0" lang="cs-CZ" sz="4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B72825C2-5644-44A1-96FA-7F8A1E131F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737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Společná příprava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Společná realizace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Společný personál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 financování projektu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przygotowanie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Wspólna realizacja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Wspólny personel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Wspólne finansowanie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spolupráce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Współpraca transgraniczna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896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Společná příprava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 jaké míry je podíl partnerů na společné přípravě projektu patrný z projektového záměru, projektové žádosti a jejích příloh (např. podíl úkolů jednotlivých partnerů, kvalita překladů, popis komunikace mezi partnery)?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przygotowanie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jakim stopniu udział partnerów we wspólnym przygotowaniu projektu wynika z treści propozycji projektowej, wniosku projektowego i załączników (co jest odzwierciedlone np. w podziale zadań między partnerów, w jakości tłumaczenia, opisie komunikacji między partnerami)?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spolupráce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Współpraca transgraniczna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423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Společná realizace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 jaké míry popisuje projektová žádost koordinaci aktivit partnerů?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Vyplývá z projektové žádosti aktivní podíl partnerů na činnostech partnerů z druhé strany hranice?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 jaké míry odpovídá charakteru projektu míra zapojení partnerů do realizace aktivit?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Wspólna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realizacja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jakim stopniu wniosek opisuje koordynację działań partnerów?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Czy z wniosku projektowego wynika aktywny udział partnerów w działaniach partnerów z drugiej strony granicy?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jakim stopniu poziom zaangażowania partnerów </a:t>
                      </a:r>
                      <a:b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realizację działań odpowiada charakterowi projektu?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spolupráce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Współpraca transgraniczna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817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Společný personál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 jaké míry jsou aktivity v projektu zajišťovány přímo personálem partnerů?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 jaké míry je v žádosti vysvětlen způsob spolupráce personálu partnerů při realizaci projektu?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personel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jakim stopniu zadania w projekcie są wykonywane bezpośrednio przez własny personel partnerów?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jakim stopniu wniosek wyjaśnia sposób współpracy personelu partnerów przy realizacji projektu?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spolupráce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Współpraca transgraniczna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90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1214814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rámci vyhlášené výzvy předkládají projektoví partneři nejprve tzv. projektový záměr, ke kterému obdrží od JS stanovisko, jež má doporučující charakter. Teprve poté mohou předložit ve stanoveném termínu společnou žádost o podporu vč. požadovaných příloh.</a:t>
                      </a:r>
                    </a:p>
                    <a:p>
                      <a:endParaRPr lang="cs-CZ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Projektoví partneři musí elektronicky předložit projektový záměr tak, že vyplní příslušný formulář na webových stránkách </a:t>
                      </a: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https://cz-pl.eu/zamery/prihlaseni.html</a:t>
                      </a: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 nahrají Prohlášení k projektovému záměru podepsané osobami oprávněnými jednat za jednotlivé partnery.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ramach ogłoszonego naboru partnerzy projektu składają najpierw tzw. propozycję projektową, do której otrzymają stanowisko WS, które ma charakter rekomendacyjny. Dopiero potem mogą w ustalonym terminie złożyć wspólny wniosek o dofinasowanie wraz z wymaganymi załącznikami.</a:t>
                      </a:r>
                    </a:p>
                    <a:p>
                      <a:endParaRPr kumimoji="0" lang="pl-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Partnerzy projektu są zobowiązani do złożenia drogą elektroniczną propozycji projektowej poprzez wypełnienie odpowiedniego formularza na stronie </a:t>
                      </a:r>
                      <a:r>
                        <a:rPr kumimoji="0" lang="pl-PL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https://cz-pl.eu/zamery/prihlaseni.html</a:t>
                      </a:r>
                      <a:r>
                        <a:rPr kumimoji="0" lang="pl-PL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oraz wgranie podpisanego przez osoby upoważnione do reprezentowania poszczególnych partnerów Oświadczenia do propozycji projektu.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cs typeface="Arial" charset="0"/>
              </a:rPr>
              <a:t>Projektový záměr </a:t>
            </a:r>
            <a:r>
              <a:rPr lang="cs-CZ" sz="20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  <a:r>
              <a:rPr lang="cs-CZ" sz="2400" b="1" dirty="0" err="1">
                <a:solidFill>
                  <a:srgbClr val="FF6600"/>
                </a:solidFill>
                <a:latin typeface="Arial" charset="0"/>
                <a:cs typeface="Arial" charset="0"/>
              </a:rPr>
              <a:t>Propozycja</a:t>
            </a:r>
            <a:r>
              <a:rPr lang="cs-CZ" sz="24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lang="cs-CZ" sz="2400" b="1" dirty="0" err="1">
                <a:solidFill>
                  <a:srgbClr val="FF6600"/>
                </a:solidFill>
                <a:latin typeface="Arial" charset="0"/>
                <a:cs typeface="Arial" charset="0"/>
              </a:rPr>
              <a:t>projektowa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11889" y="5211027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977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 financování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splněno, pokud činí podíl partnera/ů z každého státu alespoň 10 % celkových způsobilých výdajů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Wspólne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finansowanie projektu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uważane jest za spełnione przy założeniu, że udział partnera/-ów z każdego kraju wynosi co najmniej 10 % całkowitych wydatków kwalifikowalnych</a:t>
                      </a: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spolupráce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Współpraca transgraniczna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669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931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Hledejte partnera, s kterým se vám bude dobře spolupracovat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Setkávejte se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při přípravě i během realizace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Komunikujte spolu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během přípravy i realizace projektu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Učte se jazyk partnera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pl-PL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zukajcie</a:t>
                      </a: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partnera, z którym będzie się Wam dobrze współpracować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Spotykajcie się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przy przygotowaniu i w trakcie realizacji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Komunikujcie się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 trakcie przygotowania i realizacji projektu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Uczcie się języka partnera</a:t>
                      </a:r>
                      <a:endParaRPr kumimoji="0" lang="cs-CZ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Tipy pro dobrou spolupráci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Wskazówki dotyczące dobrej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współpracy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279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733" y="2052296"/>
            <a:ext cx="8625480" cy="16708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36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br>
              <a:rPr lang="cs-CZ" sz="36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Dziękuję</a:t>
            </a:r>
            <a:r>
              <a:rPr lang="cs-CZ" sz="36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cs-CZ" sz="3600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endParaRPr lang="cs-CZ" sz="36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40" y="1121078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8" y="262608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" y="4935815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7566" y="5697538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763" y="418465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29835" y="5702022"/>
            <a:ext cx="390803" cy="390803"/>
          </a:xfrm>
          <a:prstGeom prst="rect">
            <a:avLst/>
          </a:prstGeom>
        </p:spPr>
      </p:pic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FDA727DA-6EBA-4798-AE23-861AE025FF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132868" y="3995848"/>
            <a:ext cx="2475549" cy="584775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CDD13CD-FF8F-49EF-A8A4-F4555645C3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8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896314"/>
              </p:ext>
            </p:extLst>
          </p:nvPr>
        </p:nvGraphicFramePr>
        <p:xfrm>
          <a:off x="394283" y="937443"/>
          <a:ext cx="11406914" cy="4572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 obdržení stanoviska JS k projektovému záměru může žadatel začít vyplňovat žádost o podporu. Za tímto účelem je nutné zřídit si účet na https://mseu.mssf.cz a vyplnit všechny nezbytné identifikační údaje.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kumimoji="0" lang="pl-PL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Žádost o podporu se předkládá pomocí monitorovacího systému v elektronické podobě. Předložení žádosti vyžaduje její podepsání kvalifikovaným elektronickým podpisem zástupce vedoucího partnera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 stisknutí tlačítka pro podání žádosti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Všichni příjemci jsou povinni mít kvalifikovaný elektronický podpis ve všech fázích projektového cyklu.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Spolu s žádostí o podporu je třeba doložit veškeré povinné přílohy. Podrobné informace k vyplnění jednotlivých příloh se nachází v příloze č. 11 příručky (pro české partnery) a příloze č. 12 příručky (pro polské partnery).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v novém programu: samostatný generátor 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rozpočtu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 otrzymaniu opinii WS do propozycji projektowej, wnioskodawca może przystąpić do wypełniania wniosku o dofinansowanie. W tym celu konieczne jest założenie konta na </a:t>
                      </a:r>
                      <a:r>
                        <a:rPr kumimoji="0" lang="pl-PL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https://mseu.mssf.cz 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wypełnienie wszystkich niezbędnych danych identyfikacyjnych. 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Wniosek o dofinansowanie składa się za pomocą systemu monitorującego w wersji elektronicznej. Do złożenia wniosku niezbędne jest podpisanie go kwalifikowanym podpisem elektronicznym </a:t>
                      </a:r>
                      <a:r>
                        <a:rPr kumimoji="0" lang="pl-PL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naciśnięcie przycisku żądania do złożenia wniosku</a:t>
                      </a: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Wszyscy beneficjenci są zobowiązani do posiadania kwalifikowalnego podpisu elektronicznego niezbędnego do realizacji i rozliczania projektu.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kumimoji="0" lang="pl-PL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 wniosku o dofinansowanie należy dołączyć wszystkie załączniki obowiązkowe. Szczegółowe informacje dotyczące wypełniania poszczególnych załączników znajdują się w załączniku podręcznika nr 11 (dla partnerów czeskich) i załączniku nr 12 podręcznika (dla partnerów polskich).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Zmiana w nowym Programie: osobny generator dotyczący </a:t>
                      </a: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budżetu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cs typeface="Arial" charset="0"/>
              </a:rPr>
              <a:t>ŽÁDOST O PODPORU</a:t>
            </a:r>
            <a:r>
              <a:rPr lang="cs-CZ" sz="20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  <a:r>
              <a:rPr lang="cs-CZ" sz="2400" b="1" dirty="0">
                <a:solidFill>
                  <a:srgbClr val="FF6600"/>
                </a:solidFill>
                <a:latin typeface="Arial" charset="0"/>
                <a:cs typeface="Arial" charset="0"/>
              </a:rPr>
              <a:t>WNIOSEK O DOFINASOWANIE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51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5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Kritéria přeshraniční spolupráce:</a:t>
                      </a: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společná příprava projektu</a:t>
                      </a: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společná realizace projektu</a:t>
                      </a: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společné spolufinancování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společný personál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Aby mohl být projekt doporučen k financování z programu, musí splnit min. tři ze čtyř kritérií spolupráce. Vždy musí být splněna kritéria společné přípravy a společné realizace. Dále musí být splněno alespoň jedno z kritérií společného personálu či společného financování.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Společný projekt musí mít dopad na programové území po obou stranách hranice a přinášet užitek obyvatelům podporovaného území.</a:t>
                      </a:r>
                      <a:endParaRPr kumimoji="0" lang="cs-CZ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cs-CZ" sz="15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Kryteria</a:t>
                      </a:r>
                      <a:r>
                        <a:rPr kumimoji="0" lang="cs-CZ" sz="15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współpracy</a:t>
                      </a:r>
                      <a:r>
                        <a:rPr kumimoji="0" lang="cs-CZ" sz="15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transgranicznej</a:t>
                      </a:r>
                      <a:r>
                        <a:rPr kumimoji="0" lang="cs-CZ" sz="15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</a:t>
                      </a: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wspólne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przygotowanie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projektów</a:t>
                      </a: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wspólna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realizacja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projektów</a:t>
                      </a: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wspólne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dofinansowanie</a:t>
                      </a: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wspólny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personel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kumimoji="0" lang="cs-CZ" sz="15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Aby projekt mógł zostać rekomendowany do dofinansowania z programu musi spełnić minimalnie trzy z czterech kryteriów współpracy. Zawsze muszą być spełnione kryteria wspólnego przygotowania oraz wspólnej realizacji projektu. Ponadto musi być spełnione jedno z kryteriów wspólnego personelu lub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wspólnego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finansowania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endParaRPr kumimoji="0" lang="cs-CZ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pl-PL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Wspólny projekt musi mieć oddziaływanie na obszarze programu po obu stronach granicy i przynosić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korzyści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mieszkańcom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obszaru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5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wsparcia</a:t>
                      </a:r>
                      <a:r>
                        <a:rPr kumimoji="0" lang="cs-CZ" sz="15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1400" b="1" dirty="0">
                <a:solidFill>
                  <a:srgbClr val="000099"/>
                </a:solidFill>
                <a:latin typeface="Arial" charset="0"/>
                <a:cs typeface="Arial" charset="0"/>
              </a:rPr>
              <a:t>PŘESHRANIČNÍ SPOLUPRÁCE V RÁMCI PROJEKTU</a:t>
            </a:r>
            <a:r>
              <a:rPr lang="cs-CZ" sz="14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  <a:r>
              <a:rPr lang="pl-PL" sz="1400" b="1" dirty="0">
                <a:solidFill>
                  <a:srgbClr val="FF6600"/>
                </a:solidFill>
                <a:latin typeface="Arial" charset="0"/>
                <a:cs typeface="Arial" charset="0"/>
              </a:rPr>
              <a:t>WSPÓŁPRACA TRANSGRANICZNA W RAMACH PROJEKTU</a:t>
            </a:r>
            <a:endParaRPr lang="cs-CZ" sz="1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8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933828"/>
              </p:ext>
            </p:extLst>
          </p:nvPr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Výše spolufinancování z EFRR činí 80 %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Čeští partneři mohou dále žádat o příspěvek ze státního rozpočtu České republiky ve výši 0-20 % </a:t>
                      </a:r>
                      <a:b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(dle typu subjektu)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Státní rozpočet Polské republiky příspěvek na standardní projekty příspěvek neposkytuje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Wysokość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dofinansowania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EFRR jest 80%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Czescy partnerzy mogą również wnioskować o dofinansowanie z budżetu państwa Republiki Czeskiej w wysokości 0-20% (w zależności od rodzaju podmiotu)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Budżet państwa Republiki Polskiej nie przewiduje dofinansowania projektów standardowych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Zdroje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financování 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Źródła finansowania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146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2261</TotalTime>
  <Words>5486</Words>
  <Application>Microsoft Office PowerPoint</Application>
  <PresentationFormat>Širokoúhlá obrazovka</PresentationFormat>
  <Paragraphs>967</Paragraphs>
  <Slides>62</Slides>
  <Notes>62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62</vt:i4>
      </vt:variant>
    </vt:vector>
  </HeadingPairs>
  <TitlesOfParts>
    <vt:vector size="69" baseType="lpstr">
      <vt:lpstr>Arial</vt:lpstr>
      <vt:lpstr>Calibri</vt:lpstr>
      <vt:lpstr>Calibri Light</vt:lpstr>
      <vt:lpstr>CIDFont+F3</vt:lpstr>
      <vt:lpstr>Inter</vt:lpstr>
      <vt:lpstr>Wingdings</vt:lpstr>
      <vt:lpstr>Motiv Office</vt:lpstr>
      <vt:lpstr>Program Interreg  Česko – Polsko 2021-2027  Program Interreg  Czechy – Polska 2021-2027</vt:lpstr>
      <vt:lpstr>Prezentace aplikace PowerPoint</vt:lpstr>
      <vt:lpstr>Programové území / Obszar wsparcia</vt:lpstr>
      <vt:lpstr>PRIORITY / PRIORYTETY</vt:lpstr>
      <vt:lpstr>Kdo může žádat?/ Kto może wnioskować?</vt:lpstr>
      <vt:lpstr>Projektový záměr / Propozycja projektowa</vt:lpstr>
      <vt:lpstr>ŽÁDOST O PODPORU/ WNIOSEK O DOFINASOWANIE</vt:lpstr>
      <vt:lpstr>PŘESHRANIČNÍ SPOLUPRÁCE V RÁMCI PROJEKTU/ WSPÓŁPRACA TRANSGRANICZNA W RAMACH PROJEKTU</vt:lpstr>
      <vt:lpstr>Zdroje financování / Źródła finansowania</vt:lpstr>
      <vt:lpstr>Rozpočet programu / Budżet programu</vt:lpstr>
      <vt:lpstr>Cíl 1.1 - Větší připravenost a přeshraniční akceschopnost při řešení rizik a katastrof v česko-polském pohraničí souvisejících se změnou klimatu Cel 1.1 - Większa gotowość i transgraniczna zdolność do radzenia sobie z zagrożeniami i katastrofami na pograniczu czesko-polskim związanymi ze zmianami klimatu</vt:lpstr>
      <vt:lpstr>Cíl 1.2 - Koordinovanější přístup k ochraně životního prostředí v česko-polském pohraničí Cel 1.2 - Bardziej skoordynowane podejście do ochrony środowiska na pograniczu czesko-polskim</vt:lpstr>
      <vt:lpstr>Výzva - Ochrana životního prostředí Nabór – Ochrona środowiska</vt:lpstr>
      <vt:lpstr>Prezentace aplikace PowerPoint</vt:lpstr>
      <vt:lpstr>Výzva - Ochrana životního prostředí Nabór – Ochrona środowiska</vt:lpstr>
      <vt:lpstr>Cíl 2.1 - Lepší přeshraniční využití potenciálu udržitelného cestovního ruchu pro hospodářský rozvoj česko-polského pohraničí Cel 2.1 - Lepsze transgraniczne wykorzystanie potencjału turystyki zrównoważonej dla rozwoju gospodarczego pogranicza czesko-polskiego</vt:lpstr>
      <vt:lpstr>Výzva - Cestovní ruch Nabór - Turystyka</vt:lpstr>
      <vt:lpstr>Výzva - Cestovní ruch Nabór - Turystyka</vt:lpstr>
      <vt:lpstr>Výzva - Cestovní ruch Nabór - Turystyka</vt:lpstr>
      <vt:lpstr>Výzva - Cestovní ruch Nabór - Turystyka</vt:lpstr>
      <vt:lpstr>Cíl 4.1 - Zlepšení podmínek pro fungování a rozvoj přeshraniční spolupráce v dané tematické oblasti Cel 4.1 - Poprawa warunków funkcjonowania i rozwoju współpracy transgranicznej w danym tematycznym obszarze</vt:lpstr>
      <vt:lpstr>Výzva - Spolupráce institucí a obyvatel Nabór - Współpraca instytucji i mieszkańców</vt:lpstr>
      <vt:lpstr>Výzva - Spolupráce institucí a obyvatel Nabór - Współpraca instytucji i mieszkańców</vt:lpstr>
      <vt:lpstr>Cíl 4.2 - Prohloubení přeshraničních vazeb obyvatel a institucí česko-polského pohraničí Cel 4.2 - Pogłębianie więzi transgranicznych mieszkańców i instytucji pogranicza czesko-polskiego</vt:lpstr>
      <vt:lpstr>Výzva - Spolupráce institucí a obyvatel Nabór - Współpraca instytucji i mieszkańców</vt:lpstr>
      <vt:lpstr>Výzva - Spolupráce institucí a obyvatel Nabór - Współpraca instytucji i mieszkańców</vt:lpstr>
      <vt:lpstr>Výzva - Spolupráce institucí a obyvatel Nabór - Współpraca instytucji i mieszkańców</vt:lpstr>
      <vt:lpstr>Harmonogram výzev Harmonogram naborów</vt:lpstr>
      <vt:lpstr>Typy výzev Rodzaje naborów</vt:lpstr>
      <vt:lpstr>Již uzavřené výzvy Już zamknięte nabory</vt:lpstr>
      <vt:lpstr>Otevřené výzvy Nabory otwarte</vt:lpstr>
      <vt:lpstr>Plánované výzvy Zaplanowane nabory</vt:lpstr>
      <vt:lpstr>Zjednodušené metody vykazování (ZMV) Uproszczone metody rozliczania (UMR)</vt:lpstr>
      <vt:lpstr>Proč ZMV?   Dlaczego UMR?</vt:lpstr>
      <vt:lpstr>Základní nástroje ZMV Podstawowe instrumenty UMR</vt:lpstr>
      <vt:lpstr>Jednotkové mzdové náklady Stawki jednostkowe kosztów osobowych </vt:lpstr>
      <vt:lpstr>Jednotkové mzdové náklady Stawki jednostkowe kosztów osobowych </vt:lpstr>
      <vt:lpstr>Prezentace aplikace PowerPoint</vt:lpstr>
      <vt:lpstr>Paušální sazby u projektů do 200 000 EUR Stawki ryczałtowe w projektach do 200 000 euro</vt:lpstr>
      <vt:lpstr>Paušální sazby u projektů do 200 000 EUR Stawki ryczałtowe w projektach do 200 000 euro</vt:lpstr>
      <vt:lpstr>Způsobilost výdajů – vybrané aspekty Kwalifikowalność wydatków – wybrane aspekty </vt:lpstr>
      <vt:lpstr>Generátor rozpočtu Generator budżetu</vt:lpstr>
      <vt:lpstr>Generátor rozpočtu   Generator budżetu</vt:lpstr>
      <vt:lpstr>Prezentace aplikace PowerPoint</vt:lpstr>
      <vt:lpstr>Prezentace aplikace PowerPoint</vt:lpstr>
      <vt:lpstr>Prezentace aplikace PowerPoint</vt:lpstr>
      <vt:lpstr>Prezentace aplikace PowerPoint</vt:lpstr>
      <vt:lpstr>Dobrý přeshraniční projekt / Dobry projekt transgraniczny </vt:lpstr>
      <vt:lpstr>Tematické propojení  / Spójność tematyczna</vt:lpstr>
      <vt:lpstr>Doplňující se aktivity / Uzupełniające się działania</vt:lpstr>
      <vt:lpstr>Cílová skupina  / Grupa docelowa </vt:lpstr>
      <vt:lpstr>Prezentace aplikace PowerPoint</vt:lpstr>
      <vt:lpstr>Přeshraniční dopad / Wpływ transgraniczny</vt:lpstr>
      <vt:lpstr>Přeshraniční dopad – hodnocení / Wpływ transgraniczny - ocena</vt:lpstr>
      <vt:lpstr>Prezentace aplikace PowerPoint</vt:lpstr>
      <vt:lpstr>Přeshraniční spolupráce / Współpraca transgraniczna</vt:lpstr>
      <vt:lpstr>Přeshraniční spolupráce / Współpraca transgraniczna</vt:lpstr>
      <vt:lpstr>Přeshraniční spolupráce / Współpraca transgraniczna</vt:lpstr>
      <vt:lpstr>Přeshraniční spolupráce / Współpraca transgraniczna</vt:lpstr>
      <vt:lpstr>Přeshraniční spolupráce / Współpraca transgraniczna</vt:lpstr>
      <vt:lpstr>Tipy pro dobrou spolupráci / Wskazówki dotyczące dobrej współpracy</vt:lpstr>
      <vt:lpstr>Děkuji za pozornost 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Dalibor Janeček</dc:creator>
  <cp:lastModifiedBy>Vejrosta Daniel</cp:lastModifiedBy>
  <cp:revision>165</cp:revision>
  <cp:lastPrinted>2022-09-23T05:33:22Z</cp:lastPrinted>
  <dcterms:created xsi:type="dcterms:W3CDTF">2022-05-17T16:22:05Z</dcterms:created>
  <dcterms:modified xsi:type="dcterms:W3CDTF">2023-11-07T22:31:27Z</dcterms:modified>
</cp:coreProperties>
</file>