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42"/>
  </p:notesMasterIdLst>
  <p:handoutMasterIdLst>
    <p:handoutMasterId r:id="rId43"/>
  </p:handoutMasterIdLst>
  <p:sldIdLst>
    <p:sldId id="257" r:id="rId2"/>
    <p:sldId id="391" r:id="rId3"/>
    <p:sldId id="408" r:id="rId4"/>
    <p:sldId id="409" r:id="rId5"/>
    <p:sldId id="258" r:id="rId6"/>
    <p:sldId id="381" r:id="rId7"/>
    <p:sldId id="388" r:id="rId8"/>
    <p:sldId id="395" r:id="rId9"/>
    <p:sldId id="396" r:id="rId10"/>
    <p:sldId id="382" r:id="rId11"/>
    <p:sldId id="383" r:id="rId12"/>
    <p:sldId id="397" r:id="rId13"/>
    <p:sldId id="398" r:id="rId14"/>
    <p:sldId id="399" r:id="rId15"/>
    <p:sldId id="400" r:id="rId16"/>
    <p:sldId id="401" r:id="rId17"/>
    <p:sldId id="402" r:id="rId18"/>
    <p:sldId id="384" r:id="rId19"/>
    <p:sldId id="385" r:id="rId20"/>
    <p:sldId id="386" r:id="rId21"/>
    <p:sldId id="281" r:id="rId22"/>
    <p:sldId id="334" r:id="rId23"/>
    <p:sldId id="368" r:id="rId24"/>
    <p:sldId id="336" r:id="rId25"/>
    <p:sldId id="288" r:id="rId26"/>
    <p:sldId id="289" r:id="rId27"/>
    <p:sldId id="290" r:id="rId28"/>
    <p:sldId id="291" r:id="rId29"/>
    <p:sldId id="294" r:id="rId30"/>
    <p:sldId id="295" r:id="rId31"/>
    <p:sldId id="297" r:id="rId32"/>
    <p:sldId id="299" r:id="rId33"/>
    <p:sldId id="302" r:id="rId34"/>
    <p:sldId id="303" r:id="rId35"/>
    <p:sldId id="403" r:id="rId36"/>
    <p:sldId id="410" r:id="rId37"/>
    <p:sldId id="406" r:id="rId38"/>
    <p:sldId id="407" r:id="rId39"/>
    <p:sldId id="389" r:id="rId40"/>
    <p:sldId id="380" r:id="rId41"/>
  </p:sldIdLst>
  <p:sldSz cx="9144000" cy="6858000" type="screen4x3"/>
  <p:notesSz cx="6811963" cy="9945688"/>
  <p:defaultTextStyle>
    <a:defPPr>
      <a:defRPr lang="cs-CZ"/>
    </a:defPPr>
    <a:lvl1pPr algn="l" rtl="0" fontAlgn="base">
      <a:spcBef>
        <a:spcPct val="0"/>
      </a:spcBef>
      <a:spcAft>
        <a:spcPct val="0"/>
      </a:spcAft>
      <a:defRPr kern="1200">
        <a:solidFill>
          <a:schemeClr val="tx1"/>
        </a:solidFill>
        <a:latin typeface="Calibri"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8">
          <p15:clr>
            <a:srgbClr val="A4A3A4"/>
          </p15:clr>
        </p15:guide>
        <p15:guide id="2" pos="2141">
          <p15:clr>
            <a:srgbClr val="A4A3A4"/>
          </p15:clr>
        </p15:guide>
        <p15:guide id="3" orient="horz" pos="3133">
          <p15:clr>
            <a:srgbClr val="A4A3A4"/>
          </p15:clr>
        </p15:guide>
        <p15:guide id="4" pos="214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9" autoAdjust="0"/>
    <p:restoredTop sz="94660"/>
  </p:normalViewPr>
  <p:slideViewPr>
    <p:cSldViewPr>
      <p:cViewPr varScale="1">
        <p:scale>
          <a:sx n="63" d="100"/>
          <a:sy n="63" d="100"/>
        </p:scale>
        <p:origin x="-522" y="-102"/>
      </p:cViewPr>
      <p:guideLst>
        <p:guide orient="horz" pos="2160"/>
        <p:guide pos="2880"/>
      </p:guideLst>
    </p:cSldViewPr>
  </p:slideViewPr>
  <p:notesTextViewPr>
    <p:cViewPr>
      <p:scale>
        <a:sx n="1" d="1"/>
        <a:sy n="1" d="1"/>
      </p:scale>
      <p:origin x="0" y="0"/>
    </p:cViewPr>
  </p:notesTextViewPr>
  <p:notesViewPr>
    <p:cSldViewPr>
      <p:cViewPr varScale="1">
        <p:scale>
          <a:sx n="51" d="100"/>
          <a:sy n="51" d="100"/>
        </p:scale>
        <p:origin x="-2994" y="-108"/>
      </p:cViewPr>
      <p:guideLst>
        <p:guide orient="horz" pos="3128"/>
        <p:guide orient="horz" pos="3133"/>
        <p:guide pos="2141"/>
        <p:guide pos="214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89042"/>
            <a:ext cx="2952593" cy="497682"/>
          </a:xfrm>
          <a:prstGeom prst="rect">
            <a:avLst/>
          </a:prstGeom>
        </p:spPr>
        <p:txBody>
          <a:bodyPr vert="horz" lIns="91605" tIns="45802" rIns="91605" bIns="45802" rtlCol="0"/>
          <a:lstStyle>
            <a:lvl1pPr algn="l">
              <a:defRPr sz="1400" b="1">
                <a:solidFill>
                  <a:schemeClr val="tx2"/>
                </a:solidFill>
              </a:defRPr>
            </a:lvl1pPr>
          </a:lstStyle>
          <a:p>
            <a:pPr>
              <a:defRPr/>
            </a:pPr>
            <a:r>
              <a:rPr lang="cs-CZ"/>
              <a:t>DPH pro neziskovou sféru</a:t>
            </a:r>
          </a:p>
        </p:txBody>
      </p:sp>
      <p:sp>
        <p:nvSpPr>
          <p:cNvPr id="4" name="Zástupný symbol pro zápatí 3"/>
          <p:cNvSpPr>
            <a:spLocks noGrp="1"/>
          </p:cNvSpPr>
          <p:nvPr>
            <p:ph type="ftr" sz="quarter" idx="2"/>
          </p:nvPr>
        </p:nvSpPr>
        <p:spPr>
          <a:xfrm>
            <a:off x="0" y="9446417"/>
            <a:ext cx="2952593" cy="497681"/>
          </a:xfrm>
          <a:prstGeom prst="rect">
            <a:avLst/>
          </a:prstGeom>
        </p:spPr>
        <p:txBody>
          <a:bodyPr vert="horz" lIns="91605" tIns="45802" rIns="91605" bIns="45802" rtlCol="0" anchor="b"/>
          <a:lstStyle>
            <a:lvl1pPr algn="l">
              <a:defRPr sz="1200"/>
            </a:lvl1pPr>
          </a:lstStyle>
          <a:p>
            <a:pPr>
              <a:defRPr/>
            </a:pPr>
            <a:endParaRPr lang="cs-CZ" dirty="0"/>
          </a:p>
        </p:txBody>
      </p:sp>
      <p:sp>
        <p:nvSpPr>
          <p:cNvPr id="5" name="Zástupný symbol pro číslo snímku 4"/>
          <p:cNvSpPr>
            <a:spLocks noGrp="1"/>
          </p:cNvSpPr>
          <p:nvPr>
            <p:ph type="sldNum" sz="quarter" idx="3"/>
          </p:nvPr>
        </p:nvSpPr>
        <p:spPr>
          <a:xfrm>
            <a:off x="3857780" y="9446417"/>
            <a:ext cx="2952593" cy="497681"/>
          </a:xfrm>
          <a:prstGeom prst="rect">
            <a:avLst/>
          </a:prstGeom>
        </p:spPr>
        <p:txBody>
          <a:bodyPr vert="horz" lIns="91605" tIns="45802" rIns="91605" bIns="45802" rtlCol="0" anchor="b"/>
          <a:lstStyle>
            <a:lvl1pPr algn="r">
              <a:defRPr sz="1200"/>
            </a:lvl1pPr>
          </a:lstStyle>
          <a:p>
            <a:pPr>
              <a:defRPr/>
            </a:pPr>
            <a:fld id="{A30FB84A-565B-4E1F-8BC3-BC4443070CDE}" type="slidenum">
              <a:rPr lang="cs-CZ"/>
              <a:pPr>
                <a:defRPr/>
              </a:pPr>
              <a:t>‹#›</a:t>
            </a:fld>
            <a:endParaRPr lang="cs-CZ"/>
          </a:p>
        </p:txBody>
      </p:sp>
      <p:pic>
        <p:nvPicPr>
          <p:cNvPr id="3" name="Obrázek 2"/>
          <p:cNvPicPr>
            <a:picLocks noChangeAspect="1"/>
          </p:cNvPicPr>
          <p:nvPr/>
        </p:nvPicPr>
        <p:blipFill>
          <a:blip r:embed="rId2" cstate="print">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408740" y="9621359"/>
            <a:ext cx="832461" cy="324328"/>
          </a:xfrm>
          <a:prstGeom prst="rect">
            <a:avLst/>
          </a:prstGeom>
        </p:spPr>
      </p:pic>
    </p:spTree>
    <p:extLst>
      <p:ext uri="{BB962C8B-B14F-4D97-AF65-F5344CB8AC3E}">
        <p14:creationId xmlns:p14="http://schemas.microsoft.com/office/powerpoint/2010/main" val="33463957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52593" cy="497682"/>
          </a:xfrm>
          <a:prstGeom prst="rect">
            <a:avLst/>
          </a:prstGeom>
        </p:spPr>
        <p:txBody>
          <a:bodyPr vert="horz" lIns="91605" tIns="45802" rIns="91605" bIns="45802" rtlCol="0"/>
          <a:lstStyle>
            <a:lvl1pPr algn="l" fontAlgn="auto">
              <a:spcBef>
                <a:spcPts val="0"/>
              </a:spcBef>
              <a:spcAft>
                <a:spcPts val="0"/>
              </a:spcAft>
              <a:defRPr sz="1200">
                <a:latin typeface="+mn-lt"/>
                <a:cs typeface="+mn-cs"/>
              </a:defRPr>
            </a:lvl1pPr>
          </a:lstStyle>
          <a:p>
            <a:pPr>
              <a:defRPr/>
            </a:pPr>
            <a:endParaRPr lang="cs-CZ"/>
          </a:p>
        </p:txBody>
      </p:sp>
      <p:sp>
        <p:nvSpPr>
          <p:cNvPr id="3" name="Zástupný symbol pro datum 2"/>
          <p:cNvSpPr>
            <a:spLocks noGrp="1"/>
          </p:cNvSpPr>
          <p:nvPr>
            <p:ph type="dt" idx="1"/>
          </p:nvPr>
        </p:nvSpPr>
        <p:spPr>
          <a:xfrm>
            <a:off x="3857780" y="0"/>
            <a:ext cx="2952593" cy="497682"/>
          </a:xfrm>
          <a:prstGeom prst="rect">
            <a:avLst/>
          </a:prstGeom>
        </p:spPr>
        <p:txBody>
          <a:bodyPr vert="horz" lIns="91605" tIns="45802" rIns="91605" bIns="45802" rtlCol="0"/>
          <a:lstStyle>
            <a:lvl1pPr algn="r" fontAlgn="auto">
              <a:spcBef>
                <a:spcPts val="0"/>
              </a:spcBef>
              <a:spcAft>
                <a:spcPts val="0"/>
              </a:spcAft>
              <a:defRPr sz="1200">
                <a:latin typeface="+mn-lt"/>
                <a:cs typeface="+mn-cs"/>
              </a:defRPr>
            </a:lvl1pPr>
          </a:lstStyle>
          <a:p>
            <a:pPr>
              <a:defRPr/>
            </a:pPr>
            <a:fld id="{B573E98C-F23E-45C5-A1CE-9BB4C2C366FB}" type="datetimeFigureOut">
              <a:rPr lang="cs-CZ"/>
              <a:pPr>
                <a:defRPr/>
              </a:pPr>
              <a:t>16.1.2015</a:t>
            </a:fld>
            <a:endParaRPr lang="cs-CZ"/>
          </a:p>
        </p:txBody>
      </p:sp>
      <p:sp>
        <p:nvSpPr>
          <p:cNvPr id="4" name="Zástupný symbol pro obrázek snímku 3"/>
          <p:cNvSpPr>
            <a:spLocks noGrp="1" noRot="1" noChangeAspect="1"/>
          </p:cNvSpPr>
          <p:nvPr>
            <p:ph type="sldImg" idx="2"/>
          </p:nvPr>
        </p:nvSpPr>
        <p:spPr>
          <a:xfrm>
            <a:off x="919163" y="746125"/>
            <a:ext cx="4973637" cy="3730625"/>
          </a:xfrm>
          <a:prstGeom prst="rect">
            <a:avLst/>
          </a:prstGeom>
          <a:noFill/>
          <a:ln w="12700">
            <a:solidFill>
              <a:prstClr val="black"/>
            </a:solidFill>
          </a:ln>
        </p:spPr>
        <p:txBody>
          <a:bodyPr vert="horz" lIns="91605" tIns="45802" rIns="91605" bIns="45802" rtlCol="0" anchor="ctr"/>
          <a:lstStyle/>
          <a:p>
            <a:pPr lvl="0"/>
            <a:endParaRPr lang="cs-CZ" noProof="0" smtClean="0"/>
          </a:p>
        </p:txBody>
      </p:sp>
      <p:sp>
        <p:nvSpPr>
          <p:cNvPr id="5" name="Zástupný symbol pro poznámky 4"/>
          <p:cNvSpPr>
            <a:spLocks noGrp="1"/>
          </p:cNvSpPr>
          <p:nvPr>
            <p:ph type="body" sz="quarter" idx="3"/>
          </p:nvPr>
        </p:nvSpPr>
        <p:spPr>
          <a:xfrm>
            <a:off x="680879" y="4724003"/>
            <a:ext cx="5450207" cy="4475956"/>
          </a:xfrm>
          <a:prstGeom prst="rect">
            <a:avLst/>
          </a:prstGeom>
        </p:spPr>
        <p:txBody>
          <a:bodyPr vert="horz" lIns="91605" tIns="45802" rIns="91605" bIns="45802" rtlCol="0"/>
          <a:lstStyle/>
          <a:p>
            <a:pPr lvl="0"/>
            <a:r>
              <a:rPr lang="cs-CZ" noProof="0" smtClean="0"/>
              <a:t>Kliknutím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6" name="Zástupný symbol pro zápatí 5"/>
          <p:cNvSpPr>
            <a:spLocks noGrp="1"/>
          </p:cNvSpPr>
          <p:nvPr>
            <p:ph type="ftr" sz="quarter" idx="4"/>
          </p:nvPr>
        </p:nvSpPr>
        <p:spPr>
          <a:xfrm>
            <a:off x="0" y="9446417"/>
            <a:ext cx="2952593" cy="497681"/>
          </a:xfrm>
          <a:prstGeom prst="rect">
            <a:avLst/>
          </a:prstGeom>
        </p:spPr>
        <p:txBody>
          <a:bodyPr vert="horz" lIns="91605" tIns="45802" rIns="91605" bIns="45802" rtlCol="0" anchor="b"/>
          <a:lstStyle>
            <a:lvl1pPr algn="l" fontAlgn="auto">
              <a:spcBef>
                <a:spcPts val="0"/>
              </a:spcBef>
              <a:spcAft>
                <a:spcPts val="0"/>
              </a:spcAft>
              <a:defRPr sz="1200">
                <a:latin typeface="+mn-lt"/>
                <a:cs typeface="+mn-cs"/>
              </a:defRPr>
            </a:lvl1pPr>
          </a:lstStyle>
          <a:p>
            <a:pPr>
              <a:defRPr/>
            </a:pPr>
            <a:endParaRPr lang="cs-CZ"/>
          </a:p>
        </p:txBody>
      </p:sp>
      <p:sp>
        <p:nvSpPr>
          <p:cNvPr id="7" name="Zástupný symbol pro číslo snímku 6"/>
          <p:cNvSpPr>
            <a:spLocks noGrp="1"/>
          </p:cNvSpPr>
          <p:nvPr>
            <p:ph type="sldNum" sz="quarter" idx="5"/>
          </p:nvPr>
        </p:nvSpPr>
        <p:spPr>
          <a:xfrm>
            <a:off x="3857780" y="9446417"/>
            <a:ext cx="2952593" cy="497681"/>
          </a:xfrm>
          <a:prstGeom prst="rect">
            <a:avLst/>
          </a:prstGeom>
        </p:spPr>
        <p:txBody>
          <a:bodyPr vert="horz" lIns="91605" tIns="45802" rIns="91605" bIns="45802" rtlCol="0" anchor="b"/>
          <a:lstStyle>
            <a:lvl1pPr algn="r" fontAlgn="auto">
              <a:spcBef>
                <a:spcPts val="0"/>
              </a:spcBef>
              <a:spcAft>
                <a:spcPts val="0"/>
              </a:spcAft>
              <a:defRPr sz="1200">
                <a:latin typeface="+mn-lt"/>
                <a:cs typeface="+mn-cs"/>
              </a:defRPr>
            </a:lvl1pPr>
          </a:lstStyle>
          <a:p>
            <a:pPr>
              <a:defRPr/>
            </a:pPr>
            <a:fld id="{4A81D0BC-8A76-4940-9168-7F0B28371CF2}" type="slidenum">
              <a:rPr lang="cs-CZ"/>
              <a:pPr>
                <a:defRPr/>
              </a:pPr>
              <a:t>‹#›</a:t>
            </a:fld>
            <a:endParaRPr lang="cs-CZ"/>
          </a:p>
        </p:txBody>
      </p:sp>
    </p:spTree>
    <p:extLst>
      <p:ext uri="{BB962C8B-B14F-4D97-AF65-F5344CB8AC3E}">
        <p14:creationId xmlns:p14="http://schemas.microsoft.com/office/powerpoint/2010/main" val="270069383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dirty="0"/>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1</a:t>
            </a:fld>
            <a:endParaRPr lang="cs-CZ"/>
          </a:p>
        </p:txBody>
      </p:sp>
    </p:spTree>
    <p:extLst>
      <p:ext uri="{BB962C8B-B14F-4D97-AF65-F5344CB8AC3E}">
        <p14:creationId xmlns:p14="http://schemas.microsoft.com/office/powerpoint/2010/main" val="7378055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15</a:t>
            </a:fld>
            <a:endParaRPr lang="cs-CZ"/>
          </a:p>
        </p:txBody>
      </p:sp>
    </p:spTree>
    <p:extLst>
      <p:ext uri="{BB962C8B-B14F-4D97-AF65-F5344CB8AC3E}">
        <p14:creationId xmlns:p14="http://schemas.microsoft.com/office/powerpoint/2010/main" val="25562059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17</a:t>
            </a:fld>
            <a:endParaRPr lang="cs-CZ"/>
          </a:p>
        </p:txBody>
      </p:sp>
    </p:spTree>
    <p:extLst>
      <p:ext uri="{BB962C8B-B14F-4D97-AF65-F5344CB8AC3E}">
        <p14:creationId xmlns:p14="http://schemas.microsoft.com/office/powerpoint/2010/main" val="5475754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35</a:t>
            </a:fld>
            <a:endParaRPr lang="cs-CZ"/>
          </a:p>
        </p:txBody>
      </p:sp>
    </p:spTree>
    <p:extLst>
      <p:ext uri="{BB962C8B-B14F-4D97-AF65-F5344CB8AC3E}">
        <p14:creationId xmlns:p14="http://schemas.microsoft.com/office/powerpoint/2010/main" val="2239241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37</a:t>
            </a:fld>
            <a:endParaRPr lang="cs-CZ"/>
          </a:p>
        </p:txBody>
      </p:sp>
    </p:spTree>
    <p:extLst>
      <p:ext uri="{BB962C8B-B14F-4D97-AF65-F5344CB8AC3E}">
        <p14:creationId xmlns:p14="http://schemas.microsoft.com/office/powerpoint/2010/main" val="19602355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38</a:t>
            </a:fld>
            <a:endParaRPr lang="cs-CZ"/>
          </a:p>
        </p:txBody>
      </p:sp>
    </p:spTree>
    <p:extLst>
      <p:ext uri="{BB962C8B-B14F-4D97-AF65-F5344CB8AC3E}">
        <p14:creationId xmlns:p14="http://schemas.microsoft.com/office/powerpoint/2010/main" val="7935066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2</a:t>
            </a:fld>
            <a:endParaRPr lang="cs-CZ"/>
          </a:p>
        </p:txBody>
      </p:sp>
    </p:spTree>
    <p:extLst>
      <p:ext uri="{BB962C8B-B14F-4D97-AF65-F5344CB8AC3E}">
        <p14:creationId xmlns:p14="http://schemas.microsoft.com/office/powerpoint/2010/main" val="2895522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3</a:t>
            </a:fld>
            <a:endParaRPr lang="cs-CZ"/>
          </a:p>
        </p:txBody>
      </p:sp>
    </p:spTree>
    <p:extLst>
      <p:ext uri="{BB962C8B-B14F-4D97-AF65-F5344CB8AC3E}">
        <p14:creationId xmlns:p14="http://schemas.microsoft.com/office/powerpoint/2010/main" val="25348634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4</a:t>
            </a:fld>
            <a:endParaRPr lang="cs-CZ"/>
          </a:p>
        </p:txBody>
      </p:sp>
    </p:spTree>
    <p:extLst>
      <p:ext uri="{BB962C8B-B14F-4D97-AF65-F5344CB8AC3E}">
        <p14:creationId xmlns:p14="http://schemas.microsoft.com/office/powerpoint/2010/main" val="1714448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43D6C35-F371-48BF-B9FD-995B7BF22C51}" type="slidenum">
              <a:rPr lang="cs-CZ" smtClean="0">
                <a:latin typeface="Arial" pitchFamily="34" charset="0"/>
                <a:cs typeface="Arial" pitchFamily="34" charset="0"/>
              </a:rPr>
              <a:pPr fontAlgn="base">
                <a:spcBef>
                  <a:spcPct val="0"/>
                </a:spcBef>
                <a:spcAft>
                  <a:spcPct val="0"/>
                </a:spcAft>
              </a:pPr>
              <a:t>8</a:t>
            </a:fld>
            <a:endParaRPr lang="cs-CZ" smtClean="0">
              <a:latin typeface="Arial" pitchFamily="34" charset="0"/>
              <a:cs typeface="Arial" pitchFamily="34" charset="0"/>
            </a:endParaRPr>
          </a:p>
        </p:txBody>
      </p:sp>
      <p:sp>
        <p:nvSpPr>
          <p:cNvPr id="82947" name="Rectangle 1026"/>
          <p:cNvSpPr>
            <a:spLocks noGrp="1" noRot="1" noChangeAspect="1" noChangeArrowheads="1" noTextEdit="1"/>
          </p:cNvSpPr>
          <p:nvPr>
            <p:ph type="sldImg"/>
          </p:nvPr>
        </p:nvSpPr>
        <p:spPr bwMode="auto">
          <a:noFill/>
          <a:ln>
            <a:solidFill>
              <a:srgbClr val="000000"/>
            </a:solidFill>
            <a:miter lim="800000"/>
            <a:headEnd/>
            <a:tailEnd/>
          </a:ln>
        </p:spPr>
      </p:sp>
      <p:sp>
        <p:nvSpPr>
          <p:cNvPr id="82948" name="Rectangle 1027"/>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cs-CZ" smtClean="0"/>
          </a:p>
        </p:txBody>
      </p:sp>
    </p:spTree>
    <p:extLst>
      <p:ext uri="{BB962C8B-B14F-4D97-AF65-F5344CB8AC3E}">
        <p14:creationId xmlns:p14="http://schemas.microsoft.com/office/powerpoint/2010/main" val="1999334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9</a:t>
            </a:fld>
            <a:endParaRPr lang="cs-CZ"/>
          </a:p>
        </p:txBody>
      </p:sp>
    </p:spTree>
    <p:extLst>
      <p:ext uri="{BB962C8B-B14F-4D97-AF65-F5344CB8AC3E}">
        <p14:creationId xmlns:p14="http://schemas.microsoft.com/office/powerpoint/2010/main" val="34812994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12</a:t>
            </a:fld>
            <a:endParaRPr lang="cs-CZ"/>
          </a:p>
        </p:txBody>
      </p:sp>
    </p:spTree>
    <p:extLst>
      <p:ext uri="{BB962C8B-B14F-4D97-AF65-F5344CB8AC3E}">
        <p14:creationId xmlns:p14="http://schemas.microsoft.com/office/powerpoint/2010/main" val="2069430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13</a:t>
            </a:fld>
            <a:endParaRPr lang="cs-CZ"/>
          </a:p>
        </p:txBody>
      </p:sp>
    </p:spTree>
    <p:extLst>
      <p:ext uri="{BB962C8B-B14F-4D97-AF65-F5344CB8AC3E}">
        <p14:creationId xmlns:p14="http://schemas.microsoft.com/office/powerpoint/2010/main" val="1736490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14</a:t>
            </a:fld>
            <a:endParaRPr lang="cs-CZ"/>
          </a:p>
        </p:txBody>
      </p:sp>
    </p:spTree>
    <p:extLst>
      <p:ext uri="{BB962C8B-B14F-4D97-AF65-F5344CB8AC3E}">
        <p14:creationId xmlns:p14="http://schemas.microsoft.com/office/powerpoint/2010/main" val="1606782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5"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Rectangle 12"/>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Oval 13"/>
          <p:cNvSpPr/>
          <p:nvPr/>
        </p:nvSpPr>
        <p:spPr>
          <a:xfrm>
            <a:off x="-180528" y="100013"/>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2"/>
              </a:solidFill>
            </a:endParaRPr>
          </a:p>
        </p:txBody>
      </p:sp>
      <p:cxnSp>
        <p:nvCxnSpPr>
          <p:cNvPr id="9" name="Přímá spojnice 17"/>
          <p:cNvCxnSpPr/>
          <p:nvPr userDrawn="1"/>
        </p:nvCxnSpPr>
        <p:spPr>
          <a:xfrm>
            <a:off x="23751" y="6035675"/>
            <a:ext cx="9144000" cy="0"/>
          </a:xfrm>
          <a:prstGeom prst="line">
            <a:avLst/>
          </a:prstGeom>
          <a:ln w="12700">
            <a:solidFill>
              <a:schemeClr val="accent5">
                <a:lumMod val="75000"/>
              </a:schemeClr>
            </a:solidFill>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rgbClr val="C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dirty="0" smtClean="0"/>
              <a:t>Kliknutím lze upravit styl předlohy.</a:t>
            </a:r>
            <a:endParaRPr lang="en-US" dirty="0"/>
          </a:p>
        </p:txBody>
      </p:sp>
      <p:sp>
        <p:nvSpPr>
          <p:cNvPr id="2" name="Title 1"/>
          <p:cNvSpPr>
            <a:spLocks noGrp="1"/>
          </p:cNvSpPr>
          <p:nvPr>
            <p:ph type="ctrTitle"/>
          </p:nvPr>
        </p:nvSpPr>
        <p:spPr>
          <a:xfrm>
            <a:off x="817581" y="3132290"/>
            <a:ext cx="7175351" cy="1793167"/>
          </a:xfrm>
          <a:effectLst/>
        </p:spPr>
        <p:txBody>
          <a:bodyPr/>
          <a:lstStyle>
            <a:lvl1pPr marL="640080" indent="-457200" algn="l">
              <a:defRPr sz="5400">
                <a:solidFill>
                  <a:srgbClr val="C00000"/>
                </a:solidFill>
              </a:defRPr>
            </a:lvl1pPr>
          </a:lstStyle>
          <a:p>
            <a:r>
              <a:rPr lang="cs-CZ" dirty="0" smtClean="0"/>
              <a:t>Kliknutím lze upravit styl.</a:t>
            </a:r>
            <a:endParaRPr lang="en-US" dirty="0"/>
          </a:p>
        </p:txBody>
      </p:sp>
      <p:sp>
        <p:nvSpPr>
          <p:cNvPr id="11" name="Footer Placeholder 4"/>
          <p:cNvSpPr>
            <a:spLocks noGrp="1"/>
          </p:cNvSpPr>
          <p:nvPr>
            <p:ph type="ftr" sz="quarter" idx="11"/>
          </p:nvPr>
        </p:nvSpPr>
        <p:spPr/>
        <p:txBody>
          <a:bodyPr/>
          <a:lstStyle>
            <a:lvl1pPr>
              <a:defRPr/>
            </a:lvl1pPr>
          </a:lstStyle>
          <a:p>
            <a:pPr>
              <a:defRPr/>
            </a:pPr>
            <a:endParaRPr lang="cs-CZ" dirty="0"/>
          </a:p>
        </p:txBody>
      </p:sp>
      <p:sp>
        <p:nvSpPr>
          <p:cNvPr id="12" name="Slide Number Placeholder 5"/>
          <p:cNvSpPr>
            <a:spLocks noGrp="1"/>
          </p:cNvSpPr>
          <p:nvPr>
            <p:ph type="sldNum" sz="quarter" idx="12"/>
          </p:nvPr>
        </p:nvSpPr>
        <p:spPr>
          <a:xfrm>
            <a:off x="250825" y="6294438"/>
            <a:ext cx="1225550" cy="365125"/>
          </a:xfrm>
        </p:spPr>
        <p:txBody>
          <a:bodyPr/>
          <a:lstStyle>
            <a:lvl1pPr>
              <a:defRPr/>
            </a:lvl1pPr>
          </a:lstStyle>
          <a:p>
            <a:pPr>
              <a:defRPr/>
            </a:pPr>
            <a:fld id="{42C77838-E506-416B-9B48-5C72E33995C7}" type="slidenum">
              <a:rPr lang="cs-CZ"/>
              <a:pPr>
                <a:defRPr/>
              </a:pPr>
              <a:t>‹#›</a:t>
            </a:fld>
            <a:endParaRPr lang="cs-CZ" dirty="0"/>
          </a:p>
        </p:txBody>
      </p:sp>
    </p:spTree>
  </p:cSld>
  <p:clrMapOvr>
    <a:masterClrMapping/>
  </p:clrMapOvr>
  <p:transition spd="slow">
    <p:wip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a:xfrm>
            <a:off x="6172200" y="6172200"/>
            <a:ext cx="2514600" cy="365125"/>
          </a:xfrm>
          <a:prstGeom prst="rect">
            <a:avLst/>
          </a:prstGeom>
        </p:spPr>
        <p:txBody>
          <a:bodyPr/>
          <a:lstStyle>
            <a:lvl1pPr>
              <a:defRPr/>
            </a:lvl1pPr>
          </a:lstStyle>
          <a:p>
            <a:pPr>
              <a:defRPr/>
            </a:pPr>
            <a:fld id="{7DA84884-1F8D-4D6D-BE29-2D4D17DF7A2F}" type="datetime1">
              <a:rPr lang="cs-CZ"/>
              <a:pPr>
                <a:defRPr/>
              </a:pPr>
              <a:t>16.1.2015</a:t>
            </a:fld>
            <a:endParaRPr lang="cs-CZ"/>
          </a:p>
        </p:txBody>
      </p:sp>
      <p:sp>
        <p:nvSpPr>
          <p:cNvPr id="5" name="Footer Placeholder 4"/>
          <p:cNvSpPr>
            <a:spLocks noGrp="1"/>
          </p:cNvSpPr>
          <p:nvPr>
            <p:ph type="ftr" sz="quarter" idx="11"/>
          </p:nvPr>
        </p:nvSpPr>
        <p:spPr/>
        <p:txBody>
          <a:bodyPr/>
          <a:lstStyle>
            <a:lvl1pPr>
              <a:defRPr/>
            </a:lvl1pPr>
          </a:lstStyle>
          <a:p>
            <a:pPr>
              <a:defRPr/>
            </a:pPr>
            <a:endParaRPr lang="cs-CZ"/>
          </a:p>
        </p:txBody>
      </p:sp>
      <p:sp>
        <p:nvSpPr>
          <p:cNvPr id="6" name="Slide Number Placeholder 5"/>
          <p:cNvSpPr>
            <a:spLocks noGrp="1"/>
          </p:cNvSpPr>
          <p:nvPr>
            <p:ph type="sldNum" sz="quarter" idx="12"/>
          </p:nvPr>
        </p:nvSpPr>
        <p:spPr/>
        <p:txBody>
          <a:bodyPr/>
          <a:lstStyle>
            <a:lvl1pPr>
              <a:defRPr>
                <a:solidFill>
                  <a:srgbClr val="C00000"/>
                </a:solidFill>
              </a:defRPr>
            </a:lvl1pPr>
          </a:lstStyle>
          <a:p>
            <a:pPr>
              <a:defRPr/>
            </a:pPr>
            <a:fld id="{FA391D23-4463-4E14-82E7-D10FD8B86D2D}" type="slidenum">
              <a:rPr lang="cs-CZ" smtClean="0"/>
              <a:pPr>
                <a:defRPr/>
              </a:pPr>
              <a:t>‹#›</a:t>
            </a:fld>
            <a:endParaRPr lang="cs-CZ"/>
          </a:p>
        </p:txBody>
      </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cs-CZ" smtClean="0"/>
              <a:t>Kliknutím lze upravit styl.</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a:xfrm>
            <a:off x="6172200" y="6172200"/>
            <a:ext cx="2514600" cy="365125"/>
          </a:xfrm>
          <a:prstGeom prst="rect">
            <a:avLst/>
          </a:prstGeom>
        </p:spPr>
        <p:txBody>
          <a:bodyPr/>
          <a:lstStyle>
            <a:lvl1pPr>
              <a:defRPr/>
            </a:lvl1pPr>
          </a:lstStyle>
          <a:p>
            <a:pPr>
              <a:defRPr/>
            </a:pPr>
            <a:fld id="{E313C879-8589-4972-8EC4-A8C641A3F7E3}" type="datetime1">
              <a:rPr lang="cs-CZ" smtClean="0"/>
              <a:pPr>
                <a:defRPr/>
              </a:pPr>
              <a:t>16.1.2015</a:t>
            </a:fld>
            <a:endParaRPr lang="cs-CZ" dirty="0"/>
          </a:p>
        </p:txBody>
      </p:sp>
      <p:sp>
        <p:nvSpPr>
          <p:cNvPr id="5" name="Footer Placeholder 4"/>
          <p:cNvSpPr>
            <a:spLocks noGrp="1"/>
          </p:cNvSpPr>
          <p:nvPr>
            <p:ph type="ftr" sz="quarter" idx="11"/>
          </p:nvPr>
        </p:nvSpPr>
        <p:spPr/>
        <p:txBody>
          <a:bodyPr/>
          <a:lstStyle>
            <a:lvl1pPr>
              <a:defRPr/>
            </a:lvl1pPr>
          </a:lstStyle>
          <a:p>
            <a:pPr>
              <a:defRPr/>
            </a:pPr>
            <a:endParaRPr lang="cs-CZ" dirty="0"/>
          </a:p>
        </p:txBody>
      </p:sp>
      <p:sp>
        <p:nvSpPr>
          <p:cNvPr id="6" name="Slide Number Placeholder 5"/>
          <p:cNvSpPr>
            <a:spLocks noGrp="1"/>
          </p:cNvSpPr>
          <p:nvPr>
            <p:ph type="sldNum" sz="quarter" idx="12"/>
          </p:nvPr>
        </p:nvSpPr>
        <p:spPr/>
        <p:txBody>
          <a:bodyPr/>
          <a:lstStyle>
            <a:lvl1pPr>
              <a:defRPr>
                <a:solidFill>
                  <a:srgbClr val="C00000"/>
                </a:solidFill>
              </a:defRPr>
            </a:lvl1pPr>
          </a:lstStyle>
          <a:p>
            <a:pPr>
              <a:defRPr/>
            </a:pPr>
            <a:fld id="{EFED07CA-D08C-4C5F-8B6E-62F357B95510}" type="slidenum">
              <a:rPr lang="cs-CZ" smtClean="0"/>
              <a:pPr>
                <a:defRPr/>
              </a:pPr>
              <a:t>‹#›</a:t>
            </a:fld>
            <a:endParaRPr lang="cs-CZ"/>
          </a:p>
        </p:txBody>
      </p:sp>
    </p:spTree>
  </p:cSld>
  <p:clrMapOvr>
    <a:masterClrMapping/>
  </p:clrMapOvr>
  <p:transition spd="slow">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cxnSp>
        <p:nvCxnSpPr>
          <p:cNvPr id="4" name="Přímá spojnice 11"/>
          <p:cNvCxnSpPr/>
          <p:nvPr userDrawn="1"/>
        </p:nvCxnSpPr>
        <p:spPr>
          <a:xfrm>
            <a:off x="0" y="1177925"/>
            <a:ext cx="9144000"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8" name="Title 7"/>
          <p:cNvSpPr>
            <a:spLocks noGrp="1"/>
          </p:cNvSpPr>
          <p:nvPr>
            <p:ph type="title"/>
          </p:nvPr>
        </p:nvSpPr>
        <p:spPr>
          <a:xfrm>
            <a:off x="1259632" y="4437112"/>
            <a:ext cx="6512511" cy="1143000"/>
          </a:xfrm>
        </p:spPr>
        <p:txBody>
          <a:bodyPr/>
          <a:lstStyle>
            <a:lvl1pPr algn="ctr">
              <a:defRPr>
                <a:solidFill>
                  <a:srgbClr val="C00000"/>
                </a:solidFill>
              </a:defRPr>
            </a:lvl1pPr>
          </a:lstStyle>
          <a:p>
            <a:r>
              <a:rPr lang="cs-CZ" dirty="0" smtClean="0"/>
              <a:t>Kliknutím lze upravit styl.</a:t>
            </a:r>
            <a:endParaRPr lang="en-US" dirty="0"/>
          </a:p>
        </p:txBody>
      </p:sp>
      <p:sp>
        <p:nvSpPr>
          <p:cNvPr id="10" name="Content Placeholder 9"/>
          <p:cNvSpPr>
            <a:spLocks noGrp="1"/>
          </p:cNvSpPr>
          <p:nvPr>
            <p:ph sz="quarter" idx="13"/>
          </p:nvPr>
        </p:nvSpPr>
        <p:spPr>
          <a:xfrm>
            <a:off x="1143000" y="731520"/>
            <a:ext cx="6400800" cy="3474720"/>
          </a:xfrm>
        </p:spPr>
        <p:txBody>
          <a:bodyPr/>
          <a:lstStyle>
            <a:lvl1pPr marL="502920" indent="-457200">
              <a:buClr>
                <a:srgbClr val="002060"/>
              </a:buClr>
              <a:buFont typeface="Wingdings" pitchFamily="2" charset="2"/>
              <a:buChar char="Ø"/>
              <a:defRPr/>
            </a:lvl1pPr>
            <a:lvl2pPr marL="708660" indent="-342900">
              <a:buFont typeface="Arial" pitchFamily="34" charset="0"/>
              <a:buChar char="•"/>
              <a:defRPr/>
            </a:lvl2pPr>
            <a:lvl3pPr marL="822960" indent="-182880">
              <a:buFont typeface="Wingdings" pitchFamily="2" charset="2"/>
              <a:buChar char="v"/>
              <a:defRPr/>
            </a:lvl3pPr>
            <a:lvl4pPr marL="1097280" indent="-182880">
              <a:buFont typeface="Wingdings" pitchFamily="2" charset="2"/>
              <a:buChar char="§"/>
              <a:defRPr/>
            </a:lvl4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6" name="Slide Number Placeholder 5"/>
          <p:cNvSpPr>
            <a:spLocks noGrp="1"/>
          </p:cNvSpPr>
          <p:nvPr>
            <p:ph type="sldNum" sz="quarter" idx="15"/>
          </p:nvPr>
        </p:nvSpPr>
        <p:spPr>
          <a:xfrm>
            <a:off x="323850" y="6237288"/>
            <a:ext cx="1152525" cy="365125"/>
          </a:xfrm>
        </p:spPr>
        <p:txBody>
          <a:bodyPr/>
          <a:lstStyle>
            <a:lvl1pPr>
              <a:defRPr>
                <a:solidFill>
                  <a:srgbClr val="C00000"/>
                </a:solidFill>
              </a:defRPr>
            </a:lvl1pPr>
          </a:lstStyle>
          <a:p>
            <a:pPr>
              <a:defRPr/>
            </a:pPr>
            <a:fld id="{46F36E0C-6BD6-4D08-B8B8-16D48E5C259B}" type="slidenum">
              <a:rPr lang="cs-CZ" smtClean="0"/>
              <a:pPr>
                <a:defRPr/>
              </a:pPr>
              <a:t>‹#›</a:t>
            </a:fld>
            <a:endParaRPr lang="cs-CZ"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4"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Rectangle 8"/>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itchFamily="34" charset="0"/>
              <a:cs typeface="Calibri" pitchFamily="34" charset="0"/>
            </a:endParaRPr>
          </a:p>
        </p:txBody>
      </p:sp>
      <p:cxnSp>
        <p:nvCxnSpPr>
          <p:cNvPr id="8" name="Přímá spojnice 16"/>
          <p:cNvCxnSpPr/>
          <p:nvPr userDrawn="1"/>
        </p:nvCxnSpPr>
        <p:spPr>
          <a:xfrm>
            <a:off x="0" y="1177925"/>
            <a:ext cx="9144000"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cs-CZ" smtClean="0"/>
              <a:t>Kliknutím lze upravit styl.</a:t>
            </a:r>
            <a:endParaRPr lang="en-US" dirty="0"/>
          </a:p>
        </p:txBody>
      </p:sp>
      <p:sp>
        <p:nvSpPr>
          <p:cNvPr id="3" name="Text Placeholder 2"/>
          <p:cNvSpPr>
            <a:spLocks noGrp="1"/>
          </p:cNvSpPr>
          <p:nvPr>
            <p:ph type="body" idx="1"/>
          </p:nvPr>
        </p:nvSpPr>
        <p:spPr>
          <a:xfrm>
            <a:off x="2022438" y="4607511"/>
            <a:ext cx="5970494" cy="835460"/>
          </a:xfrm>
        </p:spPr>
        <p:txBody>
          <a:bodyPr/>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dirty="0" smtClean="0"/>
              <a:t>Kliknutím lze upravit styly předlohy textu.</a:t>
            </a:r>
          </a:p>
        </p:txBody>
      </p:sp>
      <p:sp>
        <p:nvSpPr>
          <p:cNvPr id="10" name="Footer Placeholder 4"/>
          <p:cNvSpPr>
            <a:spLocks noGrp="1"/>
          </p:cNvSpPr>
          <p:nvPr>
            <p:ph type="ftr" sz="quarter" idx="11"/>
          </p:nvPr>
        </p:nvSpPr>
        <p:spPr/>
        <p:txBody>
          <a:bodyPr/>
          <a:lstStyle>
            <a:lvl1pPr>
              <a:defRPr/>
            </a:lvl1pPr>
          </a:lstStyle>
          <a:p>
            <a:pPr>
              <a:defRPr/>
            </a:pPr>
            <a:endParaRPr lang="cs-CZ"/>
          </a:p>
        </p:txBody>
      </p:sp>
      <p:sp>
        <p:nvSpPr>
          <p:cNvPr id="11" name="Slide Number Placeholder 5"/>
          <p:cNvSpPr>
            <a:spLocks noGrp="1"/>
          </p:cNvSpPr>
          <p:nvPr>
            <p:ph type="sldNum" sz="quarter" idx="12"/>
          </p:nvPr>
        </p:nvSpPr>
        <p:spPr/>
        <p:txBody>
          <a:bodyPr/>
          <a:lstStyle>
            <a:lvl1pPr>
              <a:defRPr/>
            </a:lvl1pPr>
          </a:lstStyle>
          <a:p>
            <a:pPr>
              <a:defRPr/>
            </a:pPr>
            <a:fld id="{408212A3-6B13-4C07-A6D5-BF86933727BB}" type="slidenum">
              <a:rPr lang="cs-CZ"/>
              <a:pPr>
                <a:defRPr/>
              </a:pPr>
              <a:t>‹#›</a:t>
            </a:fld>
            <a:endParaRPr lang="cs-CZ"/>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cxnSp>
        <p:nvCxnSpPr>
          <p:cNvPr id="5" name="Přímá spojnice 11"/>
          <p:cNvCxnSpPr/>
          <p:nvPr userDrawn="1"/>
        </p:nvCxnSpPr>
        <p:spPr>
          <a:xfrm>
            <a:off x="0" y="1177925"/>
            <a:ext cx="9144000"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8" name="Title 7"/>
          <p:cNvSpPr>
            <a:spLocks noGrp="1"/>
          </p:cNvSpPr>
          <p:nvPr>
            <p:ph type="title"/>
          </p:nvPr>
        </p:nvSpPr>
        <p:spPr/>
        <p:txBody>
          <a:bodyPr/>
          <a:lstStyle/>
          <a:p>
            <a:r>
              <a:rPr lang="cs-CZ" smtClean="0"/>
              <a:t>Kliknutím lze upravit styl.</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cs-CZ" dirty="0" smtClean="0"/>
              <a:t>Kliknutím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en-US" dirty="0"/>
          </a:p>
        </p:txBody>
      </p:sp>
      <p:sp>
        <p:nvSpPr>
          <p:cNvPr id="11" name="Content Placeholder 10"/>
          <p:cNvSpPr>
            <a:spLocks noGrp="1"/>
          </p:cNvSpPr>
          <p:nvPr>
            <p:ph sz="quarter" idx="14"/>
          </p:nvPr>
        </p:nvSpPr>
        <p:spPr>
          <a:xfrm>
            <a:off x="4645152" y="731520"/>
            <a:ext cx="3346704" cy="3474720"/>
          </a:xfrm>
        </p:spPr>
        <p:txBody>
          <a:bodyPr/>
          <a:lstStyle/>
          <a:p>
            <a:pPr lvl="0"/>
            <a:r>
              <a:rPr lang="cs-CZ" dirty="0" smtClean="0"/>
              <a:t>Kliknutím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en-US" dirty="0"/>
          </a:p>
        </p:txBody>
      </p:sp>
      <p:sp>
        <p:nvSpPr>
          <p:cNvPr id="7" name="Footer Placeholder 5"/>
          <p:cNvSpPr>
            <a:spLocks noGrp="1"/>
          </p:cNvSpPr>
          <p:nvPr>
            <p:ph type="ftr" sz="quarter" idx="16"/>
          </p:nvPr>
        </p:nvSpPr>
        <p:spPr/>
        <p:txBody>
          <a:bodyPr/>
          <a:lstStyle>
            <a:lvl1pPr>
              <a:defRPr/>
            </a:lvl1pPr>
          </a:lstStyle>
          <a:p>
            <a:pPr>
              <a:defRPr/>
            </a:pPr>
            <a:endParaRPr lang="cs-CZ"/>
          </a:p>
        </p:txBody>
      </p:sp>
      <p:sp>
        <p:nvSpPr>
          <p:cNvPr id="10" name="Slide Number Placeholder 6"/>
          <p:cNvSpPr>
            <a:spLocks noGrp="1"/>
          </p:cNvSpPr>
          <p:nvPr>
            <p:ph type="sldNum" sz="quarter" idx="17"/>
          </p:nvPr>
        </p:nvSpPr>
        <p:spPr/>
        <p:txBody>
          <a:bodyPr/>
          <a:lstStyle>
            <a:lvl1pPr>
              <a:defRPr>
                <a:solidFill>
                  <a:srgbClr val="C00000"/>
                </a:solidFill>
              </a:defRPr>
            </a:lvl1pPr>
          </a:lstStyle>
          <a:p>
            <a:pPr>
              <a:defRPr/>
            </a:pPr>
            <a:fld id="{85D96005-DA96-4658-B5AE-15AB6F16BD13}" type="slidenum">
              <a:rPr lang="cs-CZ" smtClean="0"/>
              <a:pPr>
                <a:defRPr/>
              </a:pPr>
              <a:t>‹#›</a:t>
            </a:fld>
            <a:endParaRPr lang="cs-CZ"/>
          </a:p>
        </p:txBody>
      </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cxnSp>
        <p:nvCxnSpPr>
          <p:cNvPr id="7" name="Přímá spojnice 11"/>
          <p:cNvCxnSpPr/>
          <p:nvPr userDrawn="1"/>
        </p:nvCxnSpPr>
        <p:spPr>
          <a:xfrm>
            <a:off x="0" y="1177925"/>
            <a:ext cx="9144000"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solidFill>
                  <a:srgbClr val="C00000"/>
                </a:soli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dirty="0" smtClean="0"/>
              <a:t>Kliknutím lze upravit styly předlohy textu.</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atin typeface="Calibri" pitchFamily="34" charset="0"/>
                <a:cs typeface="Calibri" pitchFamily="34" charset="0"/>
              </a:defRPr>
            </a:lvl1pPr>
            <a:lvl2pPr>
              <a:defRPr sz="1800">
                <a:latin typeface="Calibri" pitchFamily="34" charset="0"/>
                <a:cs typeface="Calibri" pitchFamily="34" charset="0"/>
              </a:defRPr>
            </a:lvl2pPr>
            <a:lvl3pPr>
              <a:defRPr sz="1600">
                <a:latin typeface="Calibri" pitchFamily="34" charset="0"/>
                <a:cs typeface="Calibri" pitchFamily="34" charset="0"/>
              </a:defRPr>
            </a:lvl3pPr>
            <a:lvl4pPr>
              <a:defRPr sz="1600">
                <a:latin typeface="Calibri" pitchFamily="34" charset="0"/>
                <a:cs typeface="Calibri" pitchFamily="34" charset="0"/>
              </a:defRPr>
            </a:lvl4pPr>
            <a:lvl5pPr>
              <a:defRPr sz="1600">
                <a:latin typeface="Calibri" pitchFamily="34" charset="0"/>
                <a:cs typeface="Calibri" pitchFamily="34" charset="0"/>
              </a:defRPr>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solidFill>
                  <a:srgbClr val="C00000"/>
                </a:soli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dirty="0" smtClean="0"/>
              <a:t>Kliknutím lze upravit styly předlohy textu.</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atin typeface="Calibri" pitchFamily="34" charset="0"/>
                <a:cs typeface="Calibri" pitchFamily="34" charset="0"/>
              </a:defRPr>
            </a:lvl1pPr>
            <a:lvl2pPr>
              <a:defRPr sz="1800">
                <a:latin typeface="Calibri" pitchFamily="34" charset="0"/>
                <a:cs typeface="Calibri" pitchFamily="34" charset="0"/>
              </a:defRPr>
            </a:lvl2pPr>
            <a:lvl3pPr>
              <a:defRPr sz="1600">
                <a:latin typeface="Calibri" pitchFamily="34" charset="0"/>
                <a:cs typeface="Calibri" pitchFamily="34" charset="0"/>
              </a:defRPr>
            </a:lvl3pPr>
            <a:lvl4pPr>
              <a:defRPr sz="1600">
                <a:latin typeface="Calibri" pitchFamily="34" charset="0"/>
                <a:cs typeface="Calibri" pitchFamily="34" charset="0"/>
              </a:defRPr>
            </a:lvl4pPr>
            <a:lvl5pPr>
              <a:defRPr sz="1600">
                <a:latin typeface="Calibri" pitchFamily="34" charset="0"/>
                <a:cs typeface="Calibri" pitchFamily="34" charset="0"/>
              </a:defRPr>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10" name="Title 9"/>
          <p:cNvSpPr>
            <a:spLocks noGrp="1"/>
          </p:cNvSpPr>
          <p:nvPr>
            <p:ph type="title"/>
          </p:nvPr>
        </p:nvSpPr>
        <p:spPr/>
        <p:txBody>
          <a:bodyPr/>
          <a:lstStyle/>
          <a:p>
            <a:r>
              <a:rPr lang="cs-CZ" smtClean="0"/>
              <a:t>Kliknutím lze upravit styl.</a:t>
            </a:r>
            <a:endParaRPr lang="en-US" dirty="0"/>
          </a:p>
        </p:txBody>
      </p:sp>
      <p:sp>
        <p:nvSpPr>
          <p:cNvPr id="8" name="Date Placeholder 6"/>
          <p:cNvSpPr>
            <a:spLocks noGrp="1"/>
          </p:cNvSpPr>
          <p:nvPr>
            <p:ph type="dt" sz="half" idx="10"/>
          </p:nvPr>
        </p:nvSpPr>
        <p:spPr>
          <a:xfrm>
            <a:off x="6172200" y="6172200"/>
            <a:ext cx="2514600" cy="365125"/>
          </a:xfrm>
          <a:prstGeom prst="rect">
            <a:avLst/>
          </a:prstGeom>
        </p:spPr>
        <p:txBody>
          <a:bodyPr/>
          <a:lstStyle>
            <a:lvl1pPr>
              <a:defRPr/>
            </a:lvl1pPr>
          </a:lstStyle>
          <a:p>
            <a:pPr>
              <a:defRPr/>
            </a:pPr>
            <a:fld id="{F902D084-3650-405B-8C24-0B86FA22F0C1}" type="datetime1">
              <a:rPr lang="cs-CZ"/>
              <a:pPr>
                <a:defRPr/>
              </a:pPr>
              <a:t>16.1.2015</a:t>
            </a:fld>
            <a:endParaRPr lang="cs-CZ"/>
          </a:p>
        </p:txBody>
      </p:sp>
      <p:sp>
        <p:nvSpPr>
          <p:cNvPr id="9" name="Footer Placeholder 7"/>
          <p:cNvSpPr>
            <a:spLocks noGrp="1"/>
          </p:cNvSpPr>
          <p:nvPr>
            <p:ph type="ftr" sz="quarter" idx="11"/>
          </p:nvPr>
        </p:nvSpPr>
        <p:spPr/>
        <p:txBody>
          <a:bodyPr/>
          <a:lstStyle>
            <a:lvl1pPr>
              <a:defRPr/>
            </a:lvl1pPr>
          </a:lstStyle>
          <a:p>
            <a:pPr>
              <a:defRPr/>
            </a:pPr>
            <a:endParaRPr lang="cs-CZ"/>
          </a:p>
        </p:txBody>
      </p:sp>
      <p:sp>
        <p:nvSpPr>
          <p:cNvPr id="11" name="Slide Number Placeholder 8"/>
          <p:cNvSpPr>
            <a:spLocks noGrp="1"/>
          </p:cNvSpPr>
          <p:nvPr>
            <p:ph type="sldNum" sz="quarter" idx="12"/>
          </p:nvPr>
        </p:nvSpPr>
        <p:spPr/>
        <p:txBody>
          <a:bodyPr/>
          <a:lstStyle>
            <a:lvl1pPr>
              <a:defRPr>
                <a:solidFill>
                  <a:srgbClr val="C00000"/>
                </a:solidFill>
              </a:defRPr>
            </a:lvl1pPr>
          </a:lstStyle>
          <a:p>
            <a:pPr>
              <a:defRPr/>
            </a:pPr>
            <a:fld id="{3991D100-0BD7-4889-A7F4-B132C5A38E61}" type="slidenum">
              <a:rPr lang="cs-CZ" smtClean="0"/>
              <a:pPr>
                <a:defRPr/>
              </a:pPr>
              <a:t>‹#›</a:t>
            </a:fld>
            <a:endParaRPr lang="cs-CZ"/>
          </a:p>
        </p:txBody>
      </p:sp>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cxnSp>
        <p:nvCxnSpPr>
          <p:cNvPr id="3" name="Přímá spojnice 11"/>
          <p:cNvCxnSpPr/>
          <p:nvPr userDrawn="1"/>
        </p:nvCxnSpPr>
        <p:spPr>
          <a:xfrm>
            <a:off x="0" y="1177925"/>
            <a:ext cx="9144000"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effectLst>
                  <a:innerShdw blurRad="63500" dist="50800" dir="13500000">
                    <a:prstClr val="black">
                      <a:alpha val="50000"/>
                    </a:prstClr>
                  </a:innerShdw>
                </a:effectLst>
              </a:defRPr>
            </a:lvl1pPr>
          </a:lstStyle>
          <a:p>
            <a:r>
              <a:rPr lang="cs-CZ" dirty="0" smtClean="0"/>
              <a:t>Kliknutím lze upravit styl.</a:t>
            </a:r>
            <a:endParaRPr lang="en-US" dirty="0"/>
          </a:p>
        </p:txBody>
      </p:sp>
      <p:sp>
        <p:nvSpPr>
          <p:cNvPr id="4" name="Date Placeholder 2"/>
          <p:cNvSpPr>
            <a:spLocks noGrp="1"/>
          </p:cNvSpPr>
          <p:nvPr>
            <p:ph type="dt" sz="half" idx="10"/>
          </p:nvPr>
        </p:nvSpPr>
        <p:spPr>
          <a:xfrm>
            <a:off x="6172200" y="6172200"/>
            <a:ext cx="2514600" cy="365125"/>
          </a:xfrm>
          <a:prstGeom prst="rect">
            <a:avLst/>
          </a:prstGeom>
        </p:spPr>
        <p:txBody>
          <a:bodyPr/>
          <a:lstStyle>
            <a:lvl1pPr>
              <a:defRPr/>
            </a:lvl1pPr>
          </a:lstStyle>
          <a:p>
            <a:pPr>
              <a:defRPr/>
            </a:pPr>
            <a:fld id="{E37A5F36-32C7-44EF-99C6-3566B3B1C745}" type="datetime1">
              <a:rPr lang="cs-CZ"/>
              <a:pPr>
                <a:defRPr/>
              </a:pPr>
              <a:t>16.1.2015</a:t>
            </a:fld>
            <a:endParaRPr lang="cs-CZ"/>
          </a:p>
        </p:txBody>
      </p:sp>
      <p:sp>
        <p:nvSpPr>
          <p:cNvPr id="5" name="Footer Placeholder 3"/>
          <p:cNvSpPr>
            <a:spLocks noGrp="1"/>
          </p:cNvSpPr>
          <p:nvPr>
            <p:ph type="ftr" sz="quarter" idx="11"/>
          </p:nvPr>
        </p:nvSpPr>
        <p:spPr/>
        <p:txBody>
          <a:bodyPr/>
          <a:lstStyle>
            <a:lvl1pPr>
              <a:defRPr/>
            </a:lvl1pPr>
          </a:lstStyle>
          <a:p>
            <a:pPr>
              <a:defRPr/>
            </a:pPr>
            <a:endParaRPr lang="cs-CZ"/>
          </a:p>
        </p:txBody>
      </p:sp>
      <p:sp>
        <p:nvSpPr>
          <p:cNvPr id="6" name="Slide Number Placeholder 4"/>
          <p:cNvSpPr>
            <a:spLocks noGrp="1"/>
          </p:cNvSpPr>
          <p:nvPr>
            <p:ph type="sldNum" sz="quarter" idx="12"/>
          </p:nvPr>
        </p:nvSpPr>
        <p:spPr/>
        <p:txBody>
          <a:bodyPr/>
          <a:lstStyle>
            <a:lvl1pPr>
              <a:defRPr>
                <a:solidFill>
                  <a:srgbClr val="C00000"/>
                </a:solidFill>
              </a:defRPr>
            </a:lvl1pPr>
          </a:lstStyle>
          <a:p>
            <a:pPr>
              <a:defRPr/>
            </a:pPr>
            <a:fld id="{0A4D0043-998A-4052-87A4-86B498079168}" type="slidenum">
              <a:rPr lang="cs-CZ" smtClean="0"/>
              <a:pPr>
                <a:defRPr/>
              </a:pPr>
              <a:t>‹#›</a:t>
            </a:fld>
            <a:endParaRPr lang="cs-CZ"/>
          </a:p>
        </p:txBody>
      </p:sp>
    </p:spTree>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cxnSp>
        <p:nvCxnSpPr>
          <p:cNvPr id="2" name="Přímá spojnice 11"/>
          <p:cNvCxnSpPr/>
          <p:nvPr userDrawn="1"/>
        </p:nvCxnSpPr>
        <p:spPr>
          <a:xfrm>
            <a:off x="0" y="1177925"/>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4" name="Footer Placeholder 2"/>
          <p:cNvSpPr>
            <a:spLocks noGrp="1"/>
          </p:cNvSpPr>
          <p:nvPr>
            <p:ph type="ftr" sz="quarter" idx="11"/>
          </p:nvPr>
        </p:nvSpPr>
        <p:spPr/>
        <p:txBody>
          <a:bodyPr/>
          <a:lstStyle>
            <a:lvl1pPr>
              <a:defRPr/>
            </a:lvl1pPr>
          </a:lstStyle>
          <a:p>
            <a:pPr>
              <a:defRPr/>
            </a:pPr>
            <a:endParaRPr lang="cs-CZ"/>
          </a:p>
        </p:txBody>
      </p:sp>
      <p:sp>
        <p:nvSpPr>
          <p:cNvPr id="5" name="Slide Number Placeholder 3"/>
          <p:cNvSpPr>
            <a:spLocks noGrp="1"/>
          </p:cNvSpPr>
          <p:nvPr>
            <p:ph type="sldNum" sz="quarter" idx="12"/>
          </p:nvPr>
        </p:nvSpPr>
        <p:spPr/>
        <p:txBody>
          <a:bodyPr/>
          <a:lstStyle>
            <a:lvl1pPr>
              <a:defRPr>
                <a:solidFill>
                  <a:srgbClr val="C00000"/>
                </a:solidFill>
              </a:defRPr>
            </a:lvl1pPr>
          </a:lstStyle>
          <a:p>
            <a:pPr>
              <a:defRPr/>
            </a:pPr>
            <a:fld id="{7DFD4F68-ABE7-489A-A6A2-599C6011EF91}" type="slidenum">
              <a:rPr lang="cs-CZ" smtClean="0"/>
              <a:pPr>
                <a:defRPr/>
              </a:pPr>
              <a:t>‹#›</a:t>
            </a:fld>
            <a:endParaRPr lang="cs-CZ"/>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lstStyle>
            <a:lvl1pPr marL="228600" indent="-228600" algn="l">
              <a:defRPr sz="2800" b="1">
                <a:effectLst/>
              </a:defRPr>
            </a:lvl1pPr>
          </a:lstStyle>
          <a:p>
            <a:r>
              <a:rPr lang="cs-CZ" dirty="0" smtClean="0"/>
              <a:t>Kliknutím lze upravit styl.</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3"/>
          <p:cNvSpPr>
            <a:spLocks noGrp="1"/>
          </p:cNvSpPr>
          <p:nvPr>
            <p:ph type="dt" sz="half" idx="10"/>
          </p:nvPr>
        </p:nvSpPr>
        <p:spPr>
          <a:xfrm>
            <a:off x="6172200" y="6172200"/>
            <a:ext cx="2514600" cy="365125"/>
          </a:xfrm>
          <a:prstGeom prst="rect">
            <a:avLst/>
          </a:prstGeom>
        </p:spPr>
        <p:txBody>
          <a:bodyPr/>
          <a:lstStyle>
            <a:lvl1pPr>
              <a:defRPr/>
            </a:lvl1pPr>
          </a:lstStyle>
          <a:p>
            <a:pPr>
              <a:defRPr/>
            </a:pPr>
            <a:fld id="{5E4BF6ED-6780-41BE-BE5F-A77C63FBADB7}" type="datetime1">
              <a:rPr lang="cs-CZ"/>
              <a:pPr>
                <a:defRPr/>
              </a:pPr>
              <a:t>16.1.2015</a:t>
            </a:fld>
            <a:endParaRPr lang="cs-CZ"/>
          </a:p>
        </p:txBody>
      </p:sp>
      <p:sp>
        <p:nvSpPr>
          <p:cNvPr id="6" name="Footer Placeholder 4"/>
          <p:cNvSpPr>
            <a:spLocks noGrp="1"/>
          </p:cNvSpPr>
          <p:nvPr>
            <p:ph type="ftr" sz="quarter" idx="11"/>
          </p:nvPr>
        </p:nvSpPr>
        <p:spPr/>
        <p:txBody>
          <a:bodyPr/>
          <a:lstStyle>
            <a:lvl1pPr>
              <a:defRPr/>
            </a:lvl1pPr>
          </a:lstStyle>
          <a:p>
            <a:pPr>
              <a:defRPr/>
            </a:pPr>
            <a:endParaRPr lang="cs-CZ"/>
          </a:p>
        </p:txBody>
      </p:sp>
      <p:sp>
        <p:nvSpPr>
          <p:cNvPr id="7" name="Slide Number Placeholder 5"/>
          <p:cNvSpPr>
            <a:spLocks noGrp="1"/>
          </p:cNvSpPr>
          <p:nvPr>
            <p:ph type="sldNum" sz="quarter" idx="12"/>
          </p:nvPr>
        </p:nvSpPr>
        <p:spPr/>
        <p:txBody>
          <a:bodyPr/>
          <a:lstStyle>
            <a:lvl1pPr>
              <a:defRPr/>
            </a:lvl1pPr>
          </a:lstStyle>
          <a:p>
            <a:pPr>
              <a:defRPr/>
            </a:pPr>
            <a:fld id="{D1DAA6E6-D425-49B5-B0EC-785A90EF16D6}" type="slidenum">
              <a:rPr lang="cs-CZ"/>
              <a:pPr>
                <a:defRPr/>
              </a:pPr>
              <a:t>‹#›</a:t>
            </a:fld>
            <a:endParaRPr lang="cs-CZ"/>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5"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Rectangle 9"/>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rtlCol="0">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cs-CZ" noProof="0" smtClean="0"/>
              <a:t>Kliknutím na ikonu přidáte obrázek.</a:t>
            </a:r>
            <a:endParaRPr lang="en-US" noProof="0"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2" name="Title 1"/>
          <p:cNvSpPr>
            <a:spLocks noGrp="1"/>
          </p:cNvSpPr>
          <p:nvPr>
            <p:ph type="title"/>
          </p:nvPr>
        </p:nvSpPr>
        <p:spPr>
          <a:xfrm>
            <a:off x="727268" y="4464421"/>
            <a:ext cx="6383538" cy="1143000"/>
          </a:xfrm>
        </p:spPr>
        <p:txBody>
          <a:bodyPr anchor="b"/>
          <a:lstStyle>
            <a:lvl1pPr algn="ctr">
              <a:defRPr lang="en-US" sz="3600" b="1" i="0" kern="1200" dirty="0">
                <a:solidFill>
                  <a:srgbClr val="C00000"/>
                </a:solidFill>
                <a:effectLst>
                  <a:innerShdw blurRad="63500" dist="50800" dir="13500000">
                    <a:prstClr val="black">
                      <a:alpha val="50000"/>
                    </a:prstClr>
                  </a:innerShdw>
                </a:effectLst>
                <a:latin typeface="Calibri" pitchFamily="34" charset="0"/>
                <a:ea typeface="+mj-ea"/>
                <a:cs typeface="Calibri" pitchFamily="34" charset="0"/>
              </a:defRPr>
            </a:lvl1pPr>
          </a:lstStyle>
          <a:p>
            <a:r>
              <a:rPr lang="cs-CZ" dirty="0" smtClean="0"/>
              <a:t>Kliknutím lze upravit styl.</a:t>
            </a:r>
            <a:endParaRPr lang="en-US" dirty="0"/>
          </a:p>
        </p:txBody>
      </p:sp>
      <p:sp>
        <p:nvSpPr>
          <p:cNvPr id="9" name="Date Placeholder 4"/>
          <p:cNvSpPr>
            <a:spLocks noGrp="1"/>
          </p:cNvSpPr>
          <p:nvPr>
            <p:ph type="dt" sz="half" idx="10"/>
          </p:nvPr>
        </p:nvSpPr>
        <p:spPr>
          <a:xfrm>
            <a:off x="6172200" y="6172200"/>
            <a:ext cx="2514600" cy="365125"/>
          </a:xfrm>
          <a:prstGeom prst="rect">
            <a:avLst/>
          </a:prstGeom>
        </p:spPr>
        <p:txBody>
          <a:bodyPr/>
          <a:lstStyle>
            <a:lvl1pPr>
              <a:defRPr/>
            </a:lvl1pPr>
          </a:lstStyle>
          <a:p>
            <a:pPr>
              <a:defRPr/>
            </a:pPr>
            <a:fld id="{6F1D0A31-FC97-4675-8D46-3DB589D6AB6C}" type="datetime1">
              <a:rPr lang="cs-CZ"/>
              <a:pPr>
                <a:defRPr/>
              </a:pPr>
              <a:t>16.1.2015</a:t>
            </a:fld>
            <a:endParaRPr lang="cs-CZ"/>
          </a:p>
        </p:txBody>
      </p:sp>
      <p:sp>
        <p:nvSpPr>
          <p:cNvPr id="10" name="Footer Placeholder 5"/>
          <p:cNvSpPr>
            <a:spLocks noGrp="1"/>
          </p:cNvSpPr>
          <p:nvPr>
            <p:ph type="ftr" sz="quarter" idx="11"/>
          </p:nvPr>
        </p:nvSpPr>
        <p:spPr/>
        <p:txBody>
          <a:bodyPr/>
          <a:lstStyle>
            <a:lvl1pPr>
              <a:defRPr/>
            </a:lvl1pPr>
          </a:lstStyle>
          <a:p>
            <a:pPr>
              <a:defRPr/>
            </a:pPr>
            <a:endParaRPr lang="cs-CZ"/>
          </a:p>
        </p:txBody>
      </p:sp>
      <p:sp>
        <p:nvSpPr>
          <p:cNvPr id="11" name="Slide Number Placeholder 6"/>
          <p:cNvSpPr>
            <a:spLocks noGrp="1"/>
          </p:cNvSpPr>
          <p:nvPr>
            <p:ph type="sldNum" sz="quarter" idx="12"/>
          </p:nvPr>
        </p:nvSpPr>
        <p:spPr/>
        <p:txBody>
          <a:bodyPr/>
          <a:lstStyle>
            <a:lvl1pPr>
              <a:defRPr/>
            </a:lvl1pPr>
          </a:lstStyle>
          <a:p>
            <a:pPr>
              <a:defRPr/>
            </a:pPr>
            <a:fld id="{CF4B27A0-71CD-4FEC-9FCA-2E5A007D9A23}" type="slidenum">
              <a:rPr lang="cs-CZ"/>
              <a:pPr>
                <a:defRPr/>
              </a:pPr>
              <a:t>‹#›</a:t>
            </a:fld>
            <a:endParaRPr lang="cs-CZ"/>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2000">
              <a:srgbClr val="E5F3CB"/>
            </a:gs>
            <a:gs pos="15000">
              <a:schemeClr val="accent5">
                <a:lumMod val="40000"/>
                <a:lumOff val="60000"/>
              </a:schemeClr>
            </a:gs>
            <a:gs pos="0">
              <a:schemeClr val="accent5">
                <a:lumMod val="40000"/>
                <a:lumOff val="60000"/>
              </a:schemeClr>
            </a:gs>
            <a:gs pos="100000">
              <a:schemeClr val="accent5">
                <a:lumMod val="0"/>
                <a:lumOff val="100000"/>
                <a:alpha val="54000"/>
              </a:schemeClr>
            </a:gs>
            <a:gs pos="100000">
              <a:schemeClr val="accent5">
                <a:lumMod val="80000"/>
                <a:lumOff val="2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Rectangle 8"/>
          <p:cNvSpPr/>
          <p:nvPr/>
        </p:nvSpPr>
        <p:spPr>
          <a:xfrm>
            <a:off x="0" y="3768725"/>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a:xfrm>
            <a:off x="-4789760" y="1501141"/>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 name="Title Placeholder 1"/>
          <p:cNvSpPr>
            <a:spLocks noGrp="1"/>
          </p:cNvSpPr>
          <p:nvPr>
            <p:ph type="title"/>
          </p:nvPr>
        </p:nvSpPr>
        <p:spPr>
          <a:xfrm>
            <a:off x="1316038" y="4340225"/>
            <a:ext cx="6511925" cy="1143000"/>
          </a:xfrm>
          <a:prstGeom prst="rect">
            <a:avLst/>
          </a:prstGeom>
          <a:effectLst/>
        </p:spPr>
        <p:txBody>
          <a:bodyPr vert="horz" lIns="91440" tIns="45720" rIns="91440" bIns="45720" rtlCol="0" anchor="t" anchorCtr="0">
            <a:noAutofit/>
          </a:bodyPr>
          <a:lstStyle/>
          <a:p>
            <a:r>
              <a:rPr lang="cs-CZ" dirty="0" smtClean="0"/>
              <a:t>Kliknutím lze upravit styl.</a:t>
            </a:r>
            <a:endParaRPr lang="en-US" dirty="0"/>
          </a:p>
        </p:txBody>
      </p:sp>
      <p:sp>
        <p:nvSpPr>
          <p:cNvPr id="1034" name="Text Placeholder 2"/>
          <p:cNvSpPr>
            <a:spLocks noGrp="1"/>
          </p:cNvSpPr>
          <p:nvPr>
            <p:ph type="body" idx="1"/>
          </p:nvPr>
        </p:nvSpPr>
        <p:spPr bwMode="auto">
          <a:xfrm>
            <a:off x="1143000" y="731838"/>
            <a:ext cx="6400800" cy="3475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smtClean="0"/>
          </a:p>
        </p:txBody>
      </p:sp>
      <p:sp>
        <p:nvSpPr>
          <p:cNvPr id="5" name="Footer Placeholder 4"/>
          <p:cNvSpPr>
            <a:spLocks noGrp="1"/>
          </p:cNvSpPr>
          <p:nvPr>
            <p:ph type="ftr" sz="quarter" idx="3"/>
          </p:nvPr>
        </p:nvSpPr>
        <p:spPr>
          <a:xfrm>
            <a:off x="2484438" y="6229350"/>
            <a:ext cx="3352800"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pPr>
              <a:defRPr/>
            </a:pPr>
            <a:endParaRPr lang="cs-CZ"/>
          </a:p>
        </p:txBody>
      </p:sp>
      <p:sp>
        <p:nvSpPr>
          <p:cNvPr id="6" name="Slide Number Placeholder 5"/>
          <p:cNvSpPr>
            <a:spLocks noGrp="1"/>
          </p:cNvSpPr>
          <p:nvPr>
            <p:ph type="sldNum" sz="quarter" idx="4"/>
          </p:nvPr>
        </p:nvSpPr>
        <p:spPr>
          <a:xfrm>
            <a:off x="323850" y="6216650"/>
            <a:ext cx="1152525" cy="365125"/>
          </a:xfrm>
          <a:prstGeom prst="rect">
            <a:avLst/>
          </a:prstGeom>
        </p:spPr>
        <p:txBody>
          <a:bodyPr vert="horz" lIns="91440" tIns="45720" rIns="91440" bIns="45720" rtlCol="0" anchor="ctr"/>
          <a:lstStyle>
            <a:lvl1pPr algn="ctr">
              <a:defRPr sz="1200" b="1">
                <a:solidFill>
                  <a:schemeClr val="tx2"/>
                </a:solidFill>
              </a:defRPr>
            </a:lvl1pPr>
          </a:lstStyle>
          <a:p>
            <a:pPr>
              <a:defRPr/>
            </a:pPr>
            <a:fld id="{59650CAD-726C-477C-9BA9-E6DD8FAF2C69}" type="slidenum">
              <a:rPr lang="cs-CZ"/>
              <a:pPr>
                <a:defRPr/>
              </a:pPr>
              <a:t>‹#›</a:t>
            </a:fld>
            <a:endParaRPr lang="cs-CZ"/>
          </a:p>
        </p:txBody>
      </p:sp>
      <p:cxnSp>
        <p:nvCxnSpPr>
          <p:cNvPr id="13" name="Přímá spojnice 12"/>
          <p:cNvCxnSpPr/>
          <p:nvPr userDrawn="1"/>
        </p:nvCxnSpPr>
        <p:spPr>
          <a:xfrm>
            <a:off x="23751" y="6035675"/>
            <a:ext cx="9144000" cy="0"/>
          </a:xfrm>
          <a:prstGeom prst="line">
            <a:avLst/>
          </a:prstGeom>
          <a:ln w="12700">
            <a:solidFill>
              <a:schemeClr val="accent5">
                <a:lumMod val="75000"/>
              </a:schemeClr>
            </a:solidFill>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23" r:id="rId8"/>
    <p:sldLayoutId id="2147483833" r:id="rId9"/>
    <p:sldLayoutId id="2147483824" r:id="rId10"/>
    <p:sldLayoutId id="2147483825" r:id="rId11"/>
  </p:sldLayoutIdLst>
  <p:transition spd="slow">
    <p:wipe/>
  </p:transition>
  <p:timing>
    <p:tnLst>
      <p:par>
        <p:cTn id="1" dur="indefinite" restart="never" nodeType="tmRoot"/>
      </p:par>
    </p:tnLst>
  </p:timing>
  <p:hf hdr="0" ftr="0" dt="0"/>
  <p:txStyles>
    <p:titleStyle>
      <a:lvl1pPr algn="ctr" rtl="0" eaLnBrk="0" fontAlgn="base" hangingPunct="0">
        <a:spcBef>
          <a:spcPct val="0"/>
        </a:spcBef>
        <a:spcAft>
          <a:spcPct val="0"/>
        </a:spcAft>
        <a:buClr>
          <a:srgbClr val="586064"/>
        </a:buClr>
        <a:buSzPct val="128000"/>
        <a:defRPr lang="en-US" sz="3600" b="1" kern="1200" dirty="0">
          <a:solidFill>
            <a:srgbClr val="C00000"/>
          </a:solidFill>
          <a:effectLst>
            <a:innerShdw blurRad="63500" dist="50800" dir="13500000">
              <a:prstClr val="black">
                <a:alpha val="50000"/>
              </a:prstClr>
            </a:innerShdw>
          </a:effectLst>
          <a:latin typeface="Calibri" pitchFamily="34" charset="0"/>
          <a:ea typeface="Calibri" pitchFamily="34" charset="0"/>
          <a:cs typeface="Calibri" pitchFamily="34" charset="0"/>
        </a:defRPr>
      </a:lvl1pPr>
      <a:lvl2pPr algn="ctr" rtl="0" eaLnBrk="0" fontAlgn="base" hangingPunct="0">
        <a:spcBef>
          <a:spcPct val="0"/>
        </a:spcBef>
        <a:spcAft>
          <a:spcPct val="0"/>
        </a:spcAft>
        <a:buClr>
          <a:srgbClr val="586064"/>
        </a:buClr>
        <a:buSzPct val="128000"/>
        <a:defRPr sz="3600" b="1">
          <a:solidFill>
            <a:schemeClr val="tx2"/>
          </a:solidFill>
          <a:latin typeface="Calibri" pitchFamily="34" charset="0"/>
          <a:ea typeface="Calibri" pitchFamily="34" charset="0"/>
          <a:cs typeface="Calibri" pitchFamily="34" charset="0"/>
        </a:defRPr>
      </a:lvl2pPr>
      <a:lvl3pPr algn="ctr" rtl="0" eaLnBrk="0" fontAlgn="base" hangingPunct="0">
        <a:spcBef>
          <a:spcPct val="0"/>
        </a:spcBef>
        <a:spcAft>
          <a:spcPct val="0"/>
        </a:spcAft>
        <a:buClr>
          <a:srgbClr val="586064"/>
        </a:buClr>
        <a:buSzPct val="128000"/>
        <a:defRPr sz="3600" b="1">
          <a:solidFill>
            <a:schemeClr val="tx2"/>
          </a:solidFill>
          <a:latin typeface="Calibri" pitchFamily="34" charset="0"/>
          <a:ea typeface="Calibri" pitchFamily="34" charset="0"/>
          <a:cs typeface="Calibri" pitchFamily="34" charset="0"/>
        </a:defRPr>
      </a:lvl3pPr>
      <a:lvl4pPr algn="ctr" rtl="0" eaLnBrk="0" fontAlgn="base" hangingPunct="0">
        <a:spcBef>
          <a:spcPct val="0"/>
        </a:spcBef>
        <a:spcAft>
          <a:spcPct val="0"/>
        </a:spcAft>
        <a:buClr>
          <a:srgbClr val="586064"/>
        </a:buClr>
        <a:buSzPct val="128000"/>
        <a:defRPr sz="3600" b="1">
          <a:solidFill>
            <a:schemeClr val="tx2"/>
          </a:solidFill>
          <a:latin typeface="Calibri" pitchFamily="34" charset="0"/>
          <a:ea typeface="Calibri" pitchFamily="34" charset="0"/>
          <a:cs typeface="Calibri" pitchFamily="34" charset="0"/>
        </a:defRPr>
      </a:lvl4pPr>
      <a:lvl5pPr algn="ctr" rtl="0" eaLnBrk="0" fontAlgn="base" hangingPunct="0">
        <a:spcBef>
          <a:spcPct val="0"/>
        </a:spcBef>
        <a:spcAft>
          <a:spcPct val="0"/>
        </a:spcAft>
        <a:buClr>
          <a:srgbClr val="586064"/>
        </a:buClr>
        <a:buSzPct val="128000"/>
        <a:defRPr sz="3600" b="1">
          <a:solidFill>
            <a:schemeClr val="tx2"/>
          </a:solidFill>
          <a:latin typeface="Calibri" pitchFamily="34" charset="0"/>
          <a:ea typeface="Calibri" pitchFamily="34" charset="0"/>
          <a:cs typeface="Calibri"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563" algn="l" rtl="0" eaLnBrk="0" fontAlgn="base" hangingPunct="0">
        <a:spcBef>
          <a:spcPct val="20000"/>
        </a:spcBef>
        <a:spcAft>
          <a:spcPts val="300"/>
        </a:spcAft>
        <a:buClr>
          <a:srgbClr val="586064"/>
        </a:buClr>
        <a:buSzPct val="130000"/>
        <a:buFont typeface="Georgia" pitchFamily="18" charset="0"/>
        <a:buChar char="*"/>
        <a:defRPr sz="2200" kern="1200">
          <a:solidFill>
            <a:srgbClr val="404040"/>
          </a:solidFill>
          <a:latin typeface="Calibri" pitchFamily="34" charset="0"/>
          <a:ea typeface="Calibri" pitchFamily="34" charset="0"/>
          <a:cs typeface="Calibri" pitchFamily="34" charset="0"/>
        </a:defRPr>
      </a:lvl1pPr>
      <a:lvl2pPr marL="547688" indent="-182563" algn="l" rtl="0" eaLnBrk="0" fontAlgn="base" hangingPunct="0">
        <a:spcBef>
          <a:spcPct val="20000"/>
        </a:spcBef>
        <a:spcAft>
          <a:spcPts val="300"/>
        </a:spcAft>
        <a:buClr>
          <a:srgbClr val="586064"/>
        </a:buClr>
        <a:buSzPct val="130000"/>
        <a:buFont typeface="Georgia" pitchFamily="18" charset="0"/>
        <a:buChar char="*"/>
        <a:defRPr sz="2000" kern="1200">
          <a:solidFill>
            <a:srgbClr val="404040"/>
          </a:solidFill>
          <a:latin typeface="Calibri" pitchFamily="34" charset="0"/>
          <a:ea typeface="Calibri" pitchFamily="34" charset="0"/>
          <a:cs typeface="Calibri" pitchFamily="34" charset="0"/>
        </a:defRPr>
      </a:lvl2pPr>
      <a:lvl3pPr marL="822325" indent="-182563" algn="l" rtl="0" eaLnBrk="0" fontAlgn="base" hangingPunct="0">
        <a:spcBef>
          <a:spcPct val="20000"/>
        </a:spcBef>
        <a:spcAft>
          <a:spcPts val="300"/>
        </a:spcAft>
        <a:buClr>
          <a:srgbClr val="586064"/>
        </a:buClr>
        <a:buSzPct val="130000"/>
        <a:buFont typeface="Georgia" pitchFamily="18" charset="0"/>
        <a:buChar char="*"/>
        <a:defRPr kern="1200">
          <a:solidFill>
            <a:srgbClr val="404040"/>
          </a:solidFill>
          <a:latin typeface="Calibri" pitchFamily="34" charset="0"/>
          <a:ea typeface="Calibri" pitchFamily="34" charset="0"/>
          <a:cs typeface="Calibri" pitchFamily="34" charset="0"/>
        </a:defRPr>
      </a:lvl3pPr>
      <a:lvl4pPr marL="1096963" indent="-182563" algn="l" rtl="0" eaLnBrk="0" fontAlgn="base" hangingPunct="0">
        <a:spcBef>
          <a:spcPct val="20000"/>
        </a:spcBef>
        <a:spcAft>
          <a:spcPts val="300"/>
        </a:spcAft>
        <a:buClr>
          <a:srgbClr val="586064"/>
        </a:buClr>
        <a:buSzPct val="130000"/>
        <a:buFont typeface="Georgia" pitchFamily="18" charset="0"/>
        <a:buChar char="*"/>
        <a:defRPr sz="1600" kern="1200">
          <a:solidFill>
            <a:srgbClr val="404040"/>
          </a:solidFill>
          <a:latin typeface="Calibri" pitchFamily="34" charset="0"/>
          <a:ea typeface="Calibri" pitchFamily="34" charset="0"/>
          <a:cs typeface="Calibri" pitchFamily="34" charset="0"/>
        </a:defRPr>
      </a:lvl4pPr>
      <a:lvl5pPr marL="1389063" indent="-182563" algn="l" rtl="0" eaLnBrk="0" fontAlgn="base" hangingPunct="0">
        <a:spcBef>
          <a:spcPct val="20000"/>
        </a:spcBef>
        <a:spcAft>
          <a:spcPts val="300"/>
        </a:spcAft>
        <a:buClr>
          <a:srgbClr val="586064"/>
        </a:buClr>
        <a:buSzPct val="130000"/>
        <a:buFont typeface="Georgia" pitchFamily="18" charset="0"/>
        <a:buChar char="*"/>
        <a:defRPr sz="1400" kern="1200">
          <a:solidFill>
            <a:srgbClr val="404040"/>
          </a:solidFill>
          <a:latin typeface="+mn-lt"/>
          <a:ea typeface="Calibri" pitchFamily="34" charset="0"/>
          <a:cs typeface="Calibri" pitchFamily="34" charset="0"/>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cds.mfcr.cz/cps/rde/xbcr/cds/Ruceni.pdf"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32000">
              <a:srgbClr val="E5F3CB">
                <a:alpha val="97000"/>
              </a:srgbClr>
            </a:gs>
            <a:gs pos="15000">
              <a:schemeClr val="accent5">
                <a:lumMod val="40000"/>
                <a:lumOff val="60000"/>
              </a:schemeClr>
            </a:gs>
            <a:gs pos="0">
              <a:schemeClr val="accent5">
                <a:lumMod val="40000"/>
                <a:lumOff val="60000"/>
              </a:schemeClr>
            </a:gs>
            <a:gs pos="100000">
              <a:schemeClr val="accent5">
                <a:lumMod val="0"/>
                <a:lumOff val="100000"/>
                <a:alpha val="54000"/>
              </a:schemeClr>
            </a:gs>
            <a:gs pos="100000">
              <a:schemeClr val="accent5">
                <a:lumMod val="80000"/>
                <a:lumOff val="2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Podnadpis 11"/>
          <p:cNvSpPr txBox="1">
            <a:spLocks noGrp="1"/>
          </p:cNvSpPr>
          <p:nvPr>
            <p:ph type="subTitle" idx="1"/>
          </p:nvPr>
        </p:nvSpPr>
        <p:spPr>
          <a:xfrm>
            <a:off x="1259632" y="1196752"/>
            <a:ext cx="6400800" cy="3888432"/>
          </a:xfrm>
          <a:extLst/>
        </p:spPr>
        <p:txBody>
          <a:bodyPr rtlCol="0">
            <a:normAutofit lnSpcReduction="10000"/>
          </a:bodyPr>
          <a:lstStyle/>
          <a:p>
            <a:pPr algn="ctr" eaLnBrk="1" fontAlgn="auto" hangingPunct="1">
              <a:spcBef>
                <a:spcPct val="0"/>
              </a:spcBef>
              <a:spcAft>
                <a:spcPts val="0"/>
              </a:spcAft>
              <a:buClr>
                <a:schemeClr val="accent6">
                  <a:lumMod val="75000"/>
                </a:schemeClr>
              </a:buClr>
              <a:buSzPct val="128000"/>
              <a:defRPr/>
            </a:pPr>
            <a:r>
              <a:rPr lang="cs-CZ" sz="4000" b="1" dirty="0" smtClean="0">
                <a:solidFill>
                  <a:srgbClr val="C00000"/>
                </a:solidFill>
                <a:effectLst>
                  <a:reflection blurRad="6350" stA="55000" endA="300" endPos="45500" dir="5400000" sy="-100000" algn="bl" rotWithShape="0"/>
                </a:effectLst>
                <a:ea typeface="+mj-ea"/>
              </a:rPr>
              <a:t>DPH v účetnictví příspěvkové organizace</a:t>
            </a:r>
            <a:endParaRPr lang="cs-CZ" sz="4000" b="1" dirty="0">
              <a:solidFill>
                <a:srgbClr val="C00000"/>
              </a:solidFill>
              <a:effectLst>
                <a:reflection blurRad="6350" stA="55000" endA="300" endPos="45500" dir="5400000" sy="-100000" algn="bl" rotWithShape="0"/>
              </a:effectLst>
            </a:endParaRPr>
          </a:p>
          <a:p>
            <a:pPr algn="ctr" eaLnBrk="1" fontAlgn="auto" hangingPunct="1">
              <a:spcBef>
                <a:spcPct val="0"/>
              </a:spcBef>
              <a:spcAft>
                <a:spcPts val="0"/>
              </a:spcAft>
              <a:buClr>
                <a:schemeClr val="accent6">
                  <a:lumMod val="75000"/>
                </a:schemeClr>
              </a:buClr>
              <a:buSzPct val="128000"/>
              <a:defRPr/>
            </a:pPr>
            <a:r>
              <a:rPr sz="4000" b="1" dirty="0" smtClean="0">
                <a:solidFill>
                  <a:srgbClr val="C00000"/>
                </a:solidFill>
                <a:effectLst>
                  <a:reflection blurRad="6350" stA="55000" endA="300" endPos="45500" dir="5400000" sy="-100000" algn="bl" rotWithShape="0"/>
                </a:effectLst>
                <a:ea typeface="+mj-ea"/>
              </a:rPr>
              <a:t> </a:t>
            </a:r>
            <a:endParaRPr lang="cs-CZ" sz="4000" b="1" dirty="0" smtClean="0">
              <a:solidFill>
                <a:srgbClr val="C00000"/>
              </a:solidFill>
              <a:effectLst>
                <a:reflection blurRad="6350" stA="55000" endA="300" endPos="45500" dir="5400000" sy="-100000" algn="bl" rotWithShape="0"/>
              </a:effectLst>
              <a:ea typeface="+mj-ea"/>
            </a:endParaRPr>
          </a:p>
          <a:p>
            <a:pPr algn="ctr" eaLnBrk="1" fontAlgn="auto" hangingPunct="1">
              <a:spcBef>
                <a:spcPct val="0"/>
              </a:spcBef>
              <a:spcAft>
                <a:spcPts val="0"/>
              </a:spcAft>
              <a:buClr>
                <a:schemeClr val="accent6">
                  <a:lumMod val="75000"/>
                </a:schemeClr>
              </a:buClr>
              <a:buSzPct val="128000"/>
              <a:defRPr/>
            </a:pPr>
            <a:r>
              <a:rPr lang="cs-CZ" sz="4000" b="1" dirty="0" smtClean="0">
                <a:solidFill>
                  <a:srgbClr val="C00000"/>
                </a:solidFill>
                <a:effectLst>
                  <a:reflection blurRad="6350" stA="55000" endA="300" endPos="45500" dir="5400000" sy="-100000" algn="bl" rotWithShape="0"/>
                </a:effectLst>
                <a:ea typeface="+mj-ea"/>
              </a:rPr>
              <a:t>14.1.2015</a:t>
            </a:r>
          </a:p>
          <a:p>
            <a:pPr eaLnBrk="1" fontAlgn="auto" hangingPunct="1">
              <a:spcBef>
                <a:spcPts val="600"/>
              </a:spcBef>
              <a:spcAft>
                <a:spcPts val="0"/>
              </a:spcAft>
              <a:buClr>
                <a:schemeClr val="accent6">
                  <a:lumMod val="75000"/>
                </a:schemeClr>
              </a:buClr>
              <a:buFont typeface="Wingdings" pitchFamily="2"/>
              <a:buNone/>
              <a:defRPr/>
            </a:pPr>
            <a:endParaRPr sz="2400" b="1" dirty="0" smtClean="0">
              <a:solidFill>
                <a:schemeClr val="accent2">
                  <a:lumMod val="75000"/>
                </a:schemeClr>
              </a:solidFill>
              <a:effectLst>
                <a:innerShdw blurRad="63500" dist="50800" dir="13500000">
                  <a:prstClr val="black">
                    <a:alpha val="50000"/>
                  </a:prstClr>
                </a:innerShdw>
              </a:effectLst>
              <a:ea typeface="+mn-ea"/>
            </a:endParaRPr>
          </a:p>
          <a:p>
            <a:pPr algn="ctr" eaLnBrk="1" fontAlgn="auto" hangingPunct="1">
              <a:spcBef>
                <a:spcPts val="600"/>
              </a:spcBef>
              <a:spcAft>
                <a:spcPts val="0"/>
              </a:spcAft>
              <a:buClr>
                <a:schemeClr val="accent6">
                  <a:lumMod val="75000"/>
                </a:schemeClr>
              </a:buClr>
              <a:buFont typeface="Wingdings" pitchFamily="2"/>
              <a:buNone/>
              <a:defRPr/>
            </a:pPr>
            <a:r>
              <a:rPr sz="2800" b="1" dirty="0" err="1" smtClean="0">
                <a:solidFill>
                  <a:schemeClr val="accent2">
                    <a:lumMod val="75000"/>
                  </a:schemeClr>
                </a:solidFill>
                <a:effectLst>
                  <a:innerShdw blurRad="63500" dist="50800" dir="13500000">
                    <a:prstClr val="black">
                      <a:alpha val="50000"/>
                    </a:prstClr>
                  </a:innerShdw>
                </a:effectLst>
                <a:ea typeface="+mn-ea"/>
              </a:rPr>
              <a:t>Lekto</a:t>
            </a:r>
            <a:r>
              <a:rPr lang="cs-CZ" sz="2800" b="1" dirty="0" err="1" smtClean="0">
                <a:solidFill>
                  <a:schemeClr val="accent2">
                    <a:lumMod val="75000"/>
                  </a:schemeClr>
                </a:solidFill>
                <a:effectLst>
                  <a:innerShdw blurRad="63500" dist="50800" dir="13500000">
                    <a:prstClr val="black">
                      <a:alpha val="50000"/>
                    </a:prstClr>
                  </a:innerShdw>
                </a:effectLst>
                <a:ea typeface="+mn-ea"/>
              </a:rPr>
              <a:t>ři</a:t>
            </a:r>
            <a:r>
              <a:rPr sz="2800" b="1" dirty="0" smtClean="0">
                <a:solidFill>
                  <a:schemeClr val="accent2">
                    <a:lumMod val="75000"/>
                  </a:schemeClr>
                </a:solidFill>
                <a:effectLst>
                  <a:innerShdw blurRad="63500" dist="50800" dir="13500000">
                    <a:prstClr val="black">
                      <a:alpha val="50000"/>
                    </a:prstClr>
                  </a:innerShdw>
                </a:effectLst>
                <a:ea typeface="+mn-ea"/>
              </a:rPr>
              <a:t>: Ing. Lydie Musilová</a:t>
            </a:r>
            <a:endParaRPr lang="cs-CZ" sz="2800" b="1" dirty="0" smtClean="0">
              <a:solidFill>
                <a:schemeClr val="accent2">
                  <a:lumMod val="75000"/>
                </a:schemeClr>
              </a:solidFill>
              <a:effectLst>
                <a:innerShdw blurRad="63500" dist="50800" dir="13500000">
                  <a:prstClr val="black">
                    <a:alpha val="50000"/>
                  </a:prstClr>
                </a:innerShdw>
              </a:effectLst>
              <a:ea typeface="+mn-ea"/>
            </a:endParaRPr>
          </a:p>
          <a:p>
            <a:pPr algn="ctr" eaLnBrk="1" fontAlgn="auto" hangingPunct="1">
              <a:spcBef>
                <a:spcPts val="600"/>
              </a:spcBef>
              <a:spcAft>
                <a:spcPts val="0"/>
              </a:spcAft>
              <a:buClr>
                <a:schemeClr val="accent6">
                  <a:lumMod val="75000"/>
                </a:schemeClr>
              </a:buClr>
              <a:buFont typeface="Wingdings" pitchFamily="2"/>
              <a:buNone/>
              <a:defRPr/>
            </a:pPr>
            <a:r>
              <a:rPr lang="cs-CZ" sz="2800" b="1" dirty="0" smtClean="0">
                <a:solidFill>
                  <a:schemeClr val="accent2">
                    <a:lumMod val="75000"/>
                  </a:schemeClr>
                </a:solidFill>
                <a:effectLst>
                  <a:innerShdw blurRad="63500" dist="50800" dir="13500000">
                    <a:prstClr val="black">
                      <a:alpha val="50000"/>
                    </a:prstClr>
                  </a:innerShdw>
                </a:effectLst>
                <a:ea typeface="+mn-ea"/>
              </a:rPr>
              <a:t>Ing. Milan Lang </a:t>
            </a:r>
            <a:endParaRPr sz="2800" b="1" dirty="0" smtClean="0">
              <a:solidFill>
                <a:schemeClr val="accent2">
                  <a:lumMod val="75000"/>
                </a:schemeClr>
              </a:solidFill>
              <a:effectLst>
                <a:innerShdw blurRad="63500" dist="50800" dir="13500000">
                  <a:prstClr val="black">
                    <a:alpha val="50000"/>
                  </a:prstClr>
                </a:innerShdw>
              </a:effectLst>
              <a:ea typeface="+mn-ea"/>
            </a:endParaRPr>
          </a:p>
          <a:p>
            <a:pPr eaLnBrk="1" fontAlgn="auto" hangingPunct="1">
              <a:spcBef>
                <a:spcPts val="600"/>
              </a:spcBef>
              <a:spcAft>
                <a:spcPts val="0"/>
              </a:spcAft>
              <a:buClr>
                <a:schemeClr val="accent6">
                  <a:lumMod val="75000"/>
                </a:schemeClr>
              </a:buClr>
              <a:buFont typeface="Wingdings" pitchFamily="2"/>
              <a:buNone/>
              <a:defRPr/>
            </a:pPr>
            <a:endParaRPr sz="2400" b="1" dirty="0" smtClean="0">
              <a:solidFill>
                <a:schemeClr val="accent5">
                  <a:lumMod val="50000"/>
                </a:schemeClr>
              </a:solidFill>
              <a:ea typeface="+mn-ea"/>
            </a:endParaRPr>
          </a:p>
        </p:txBody>
      </p:sp>
      <p:sp>
        <p:nvSpPr>
          <p:cNvPr id="10243" name="Zástupný symbol pro číslo snímku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4131CAB9-07DB-4AFF-993A-88EF9273A353}" type="slidenum">
              <a:rPr lang="cs-CZ" smtClean="0"/>
              <a:pPr/>
              <a:t>1</a:t>
            </a:fld>
            <a:endParaRPr lang="cs-CZ" smtClean="0"/>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Nadpis 1"/>
          <p:cNvSpPr>
            <a:spLocks noGrp="1"/>
          </p:cNvSpPr>
          <p:nvPr>
            <p:ph type="title"/>
          </p:nvPr>
        </p:nvSpPr>
        <p:spPr>
          <a:xfrm>
            <a:off x="827584" y="188640"/>
            <a:ext cx="7793037" cy="864096"/>
          </a:xfrm>
        </p:spPr>
        <p:txBody>
          <a:bodyPr/>
          <a:lstStyle/>
          <a:p>
            <a:pPr eaLnBrk="1" fontAlgn="auto" hangingPunct="1">
              <a:spcAft>
                <a:spcPts val="0"/>
              </a:spcAft>
              <a:buClr>
                <a:schemeClr val="accent6">
                  <a:lumMod val="75000"/>
                </a:schemeClr>
              </a:buClr>
              <a:defRPr/>
            </a:pPr>
            <a:r>
              <a:rPr lang="cs-CZ" dirty="0" smtClean="0">
                <a:ea typeface="+mj-ea"/>
              </a:rPr>
              <a:t>Daňové doklady §26-35a</a:t>
            </a:r>
          </a:p>
        </p:txBody>
      </p:sp>
      <p:sp>
        <p:nvSpPr>
          <p:cNvPr id="24579" name="Zástupný symbol pro obsah 2"/>
          <p:cNvSpPr>
            <a:spLocks noGrp="1"/>
          </p:cNvSpPr>
          <p:nvPr>
            <p:ph sz="quarter" idx="13"/>
          </p:nvPr>
        </p:nvSpPr>
        <p:spPr>
          <a:xfrm>
            <a:off x="611188" y="1340768"/>
            <a:ext cx="7772400" cy="4608512"/>
          </a:xfrm>
        </p:spPr>
        <p:txBody>
          <a:bodyPr>
            <a:normAutofit lnSpcReduction="10000"/>
          </a:bodyPr>
          <a:lstStyle/>
          <a:p>
            <a:pPr marL="44450" indent="0" eaLnBrk="1" hangingPunct="1">
              <a:buClr>
                <a:srgbClr val="C00000"/>
              </a:buClr>
              <a:buFont typeface="Wingdings" pitchFamily="2" charset="2"/>
              <a:buNone/>
            </a:pPr>
            <a:r>
              <a:rPr lang="cs-CZ" sz="2000" b="1" dirty="0" smtClean="0"/>
              <a:t>§</a:t>
            </a:r>
            <a:r>
              <a:rPr lang="cs-CZ" sz="2400" b="1" dirty="0" smtClean="0"/>
              <a:t>26 – definice daňového dokladu</a:t>
            </a:r>
          </a:p>
          <a:p>
            <a:pPr marL="44450" indent="0" eaLnBrk="1" hangingPunct="1">
              <a:buClr>
                <a:srgbClr val="C00000"/>
              </a:buClr>
              <a:buFont typeface="Wingdings" pitchFamily="2" charset="2"/>
              <a:buNone/>
            </a:pPr>
            <a:r>
              <a:rPr lang="cs-CZ" sz="2400" b="1" dirty="0" smtClean="0"/>
              <a:t>§27 –pravidla v členských zemích</a:t>
            </a:r>
          </a:p>
          <a:p>
            <a:pPr marL="44450" indent="0" eaLnBrk="1" hangingPunct="1">
              <a:buClr>
                <a:srgbClr val="C00000"/>
              </a:buClr>
              <a:buFont typeface="Wingdings" pitchFamily="2" charset="2"/>
              <a:buNone/>
            </a:pPr>
            <a:r>
              <a:rPr lang="cs-CZ" sz="2400" b="1" dirty="0" smtClean="0"/>
              <a:t>§28 –pravidla v tuzemsku</a:t>
            </a:r>
          </a:p>
          <a:p>
            <a:pPr marL="44450" indent="0" eaLnBrk="1" hangingPunct="1">
              <a:buClr>
                <a:srgbClr val="C00000"/>
              </a:buClr>
              <a:buFont typeface="Wingdings" pitchFamily="2" charset="2"/>
              <a:buNone/>
            </a:pPr>
            <a:r>
              <a:rPr lang="cs-CZ" sz="2400" b="1" dirty="0" smtClean="0"/>
              <a:t>Povinnost vystavit daňový doklad (§28/1):</a:t>
            </a:r>
          </a:p>
          <a:p>
            <a:pPr marL="708025" lvl="1" eaLnBrk="1" hangingPunct="1">
              <a:buClr>
                <a:srgbClr val="C00000"/>
              </a:buClr>
            </a:pPr>
            <a:r>
              <a:rPr lang="cs-CZ" sz="2400" b="1" dirty="0" smtClean="0"/>
              <a:t> v případě dodání zboží, převodu nemovitostí nebo poskytnutí služby v tuzemsku pro osobu povinnou k dani </a:t>
            </a:r>
            <a:r>
              <a:rPr lang="cs-CZ" sz="2400" dirty="0" smtClean="0"/>
              <a:t>nebo pro právnickou osobu, která není zřízena za účelem podnikání</a:t>
            </a:r>
          </a:p>
          <a:p>
            <a:pPr marL="44450" indent="0" eaLnBrk="1" hangingPunct="1">
              <a:buClr>
                <a:srgbClr val="C00000"/>
              </a:buClr>
              <a:buFont typeface="Arial" pitchFamily="34" charset="0"/>
              <a:buChar char="•"/>
            </a:pPr>
            <a:r>
              <a:rPr lang="cs-CZ" sz="2400" dirty="0" smtClean="0"/>
              <a:t>vystavit daňový doklad do 15 dnů po DUZP nebo </a:t>
            </a:r>
            <a:r>
              <a:rPr lang="cs-CZ" sz="2400" b="1" dirty="0" smtClean="0"/>
              <a:t>po přijetí úplaty</a:t>
            </a:r>
            <a:r>
              <a:rPr lang="cs-CZ" sz="2400" dirty="0" smtClean="0"/>
              <a:t>, která předchází DUZP </a:t>
            </a:r>
            <a:r>
              <a:rPr lang="cs-CZ" sz="2400" b="1" dirty="0" smtClean="0"/>
              <a:t>(§28/3)</a:t>
            </a:r>
          </a:p>
          <a:p>
            <a:pPr marL="44450" indent="0" eaLnBrk="1" hangingPunct="1">
              <a:buClr>
                <a:srgbClr val="C00000"/>
              </a:buClr>
              <a:buNone/>
            </a:pPr>
            <a:r>
              <a:rPr lang="cs-CZ" sz="2400" b="1" dirty="0" smtClean="0"/>
              <a:t>§29 náležitosti daňových dokladů</a:t>
            </a:r>
          </a:p>
        </p:txBody>
      </p:sp>
      <p:sp>
        <p:nvSpPr>
          <p:cNvPr id="31748"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AE6E768B-7FAC-4904-96BB-271328BC2AD6}" type="slidenum">
              <a:rPr lang="cs-CZ" smtClean="0"/>
              <a:pPr/>
              <a:t>10</a:t>
            </a:fld>
            <a:endParaRPr lang="cs-CZ" smtClean="0"/>
          </a:p>
        </p:txBody>
      </p:sp>
    </p:spTree>
    <p:extLst>
      <p:ext uri="{BB962C8B-B14F-4D97-AF65-F5344CB8AC3E}">
        <p14:creationId xmlns:p14="http://schemas.microsoft.com/office/powerpoint/2010/main" val="2836714473"/>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83568" y="188640"/>
            <a:ext cx="7560840" cy="980728"/>
          </a:xfrm>
        </p:spPr>
        <p:txBody>
          <a:bodyPr/>
          <a:lstStyle/>
          <a:p>
            <a:r>
              <a:rPr lang="cs-CZ" dirty="0" smtClean="0"/>
              <a:t>Daňové doklady a </a:t>
            </a:r>
            <a:r>
              <a:rPr lang="cs-CZ" dirty="0" err="1" smtClean="0"/>
              <a:t>auditní</a:t>
            </a:r>
            <a:r>
              <a:rPr lang="cs-CZ" dirty="0" smtClean="0"/>
              <a:t> stopa §34</a:t>
            </a:r>
            <a:endParaRPr lang="cs-CZ" dirty="0"/>
          </a:p>
        </p:txBody>
      </p:sp>
      <p:sp>
        <p:nvSpPr>
          <p:cNvPr id="3" name="Zástupný symbol pro obsah 2"/>
          <p:cNvSpPr>
            <a:spLocks noGrp="1"/>
          </p:cNvSpPr>
          <p:nvPr>
            <p:ph sz="quarter" idx="13"/>
          </p:nvPr>
        </p:nvSpPr>
        <p:spPr>
          <a:xfrm>
            <a:off x="755576" y="1556792"/>
            <a:ext cx="7048872" cy="4320480"/>
          </a:xfrm>
        </p:spPr>
        <p:txBody>
          <a:bodyPr/>
          <a:lstStyle/>
          <a:p>
            <a:pPr>
              <a:buClr>
                <a:srgbClr val="C00000"/>
              </a:buClr>
            </a:pPr>
            <a:r>
              <a:rPr lang="cs-CZ" dirty="0" smtClean="0"/>
              <a:t>Po dobu </a:t>
            </a:r>
            <a:r>
              <a:rPr lang="cs-CZ" b="1" dirty="0" smtClean="0"/>
              <a:t>10 let od konce zdaňovacího období</a:t>
            </a:r>
            <a:r>
              <a:rPr lang="cs-CZ" dirty="0" smtClean="0"/>
              <a:t>, kdy nastalo DUZP je nutno u daňového dokladu zajistit:</a:t>
            </a:r>
          </a:p>
          <a:p>
            <a:pPr lvl="1">
              <a:buClr>
                <a:srgbClr val="C00000"/>
              </a:buClr>
            </a:pPr>
            <a:r>
              <a:rPr lang="cs-CZ" b="1" dirty="0" smtClean="0"/>
              <a:t>Věrohodnost jeho původu </a:t>
            </a:r>
            <a:r>
              <a:rPr lang="cs-CZ" dirty="0" smtClean="0"/>
              <a:t>= zaručení totožnosti osoby uskutečňující dané plnění nebo vystavující daný DD (u el. dokladů - el. podpis; el. značka; EDI)</a:t>
            </a:r>
          </a:p>
          <a:p>
            <a:pPr lvl="1">
              <a:buClr>
                <a:srgbClr val="C00000"/>
              </a:buClr>
            </a:pPr>
            <a:r>
              <a:rPr lang="cs-CZ" b="1" dirty="0" smtClean="0"/>
              <a:t>Neporušenost jeho obsahu </a:t>
            </a:r>
            <a:r>
              <a:rPr lang="cs-CZ" dirty="0" smtClean="0"/>
              <a:t>=</a:t>
            </a:r>
            <a:r>
              <a:rPr lang="cs-CZ" b="1" dirty="0" smtClean="0"/>
              <a:t> </a:t>
            </a:r>
            <a:r>
              <a:rPr lang="cs-CZ" dirty="0" smtClean="0"/>
              <a:t>jeho neměnnost</a:t>
            </a:r>
          </a:p>
          <a:p>
            <a:pPr lvl="1">
              <a:buClr>
                <a:srgbClr val="C00000"/>
              </a:buClr>
            </a:pPr>
            <a:r>
              <a:rPr lang="cs-CZ" b="1" dirty="0" smtClean="0"/>
              <a:t>Jeho čitelnost </a:t>
            </a:r>
            <a:r>
              <a:rPr lang="cs-CZ" dirty="0" smtClean="0"/>
              <a:t>= zjistit údaje na něm uvedené přímo nebo pomocí techniky</a:t>
            </a:r>
          </a:p>
          <a:p>
            <a:pPr algn="just">
              <a:buClr>
                <a:srgbClr val="C00000"/>
              </a:buClr>
              <a:buNone/>
            </a:pPr>
            <a:r>
              <a:rPr lang="cs-CZ" sz="1800" i="1" dirty="0" smtClean="0">
                <a:solidFill>
                  <a:schemeClr val="tx1"/>
                </a:solidFill>
              </a:rPr>
              <a:t>        Zajištění věrohodnosti původu daňového dokladu a neporušenosti jeho obsahu lze dosáhnout prostřednictvím kontrolních mechanismů procesů vytvářejících spolehlivou vazbu mezi daňovým dokladem a daným plněním (§ 34 odst. 3)</a:t>
            </a:r>
          </a:p>
          <a:p>
            <a:pPr>
              <a:buClr>
                <a:srgbClr val="C00000"/>
              </a:buClr>
            </a:pPr>
            <a:endParaRPr lang="cs-CZ" dirty="0"/>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11</a:t>
            </a:fld>
            <a:endParaRPr lang="cs-CZ" dirty="0"/>
          </a:p>
        </p:txBody>
      </p:sp>
    </p:spTree>
    <p:extLst>
      <p:ext uri="{BB962C8B-B14F-4D97-AF65-F5344CB8AC3E}">
        <p14:creationId xmlns:p14="http://schemas.microsoft.com/office/powerpoint/2010/main" val="3899477830"/>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43608" y="0"/>
            <a:ext cx="6512511" cy="1143000"/>
          </a:xfrm>
        </p:spPr>
        <p:txBody>
          <a:bodyPr/>
          <a:lstStyle/>
          <a:p>
            <a:r>
              <a:rPr lang="cs-CZ" dirty="0" smtClean="0"/>
              <a:t>Výpočet daně §37, §37a zúčtování záloh</a:t>
            </a:r>
            <a:endParaRPr lang="cs-CZ" dirty="0"/>
          </a:p>
        </p:txBody>
      </p:sp>
      <p:sp>
        <p:nvSpPr>
          <p:cNvPr id="3" name="Zástupný symbol pro obsah 2"/>
          <p:cNvSpPr>
            <a:spLocks noGrp="1"/>
          </p:cNvSpPr>
          <p:nvPr>
            <p:ph sz="quarter" idx="13"/>
          </p:nvPr>
        </p:nvSpPr>
        <p:spPr>
          <a:xfrm>
            <a:off x="1115616" y="1268760"/>
            <a:ext cx="7488832" cy="4194800"/>
          </a:xfrm>
        </p:spPr>
        <p:txBody>
          <a:bodyPr/>
          <a:lstStyle/>
          <a:p>
            <a:pPr>
              <a:buClr>
                <a:srgbClr val="C00000"/>
              </a:buClr>
            </a:pPr>
            <a:r>
              <a:rPr lang="cs-CZ" dirty="0" smtClean="0">
                <a:solidFill>
                  <a:schemeClr val="tx1"/>
                </a:solidFill>
              </a:rPr>
              <a:t>ZD x sazba (metoda nahoru) – zaokrouhlení na celé koruny matematicky pod a nad 0,50 </a:t>
            </a:r>
          </a:p>
          <a:p>
            <a:pPr>
              <a:buClr>
                <a:srgbClr val="C00000"/>
              </a:buClr>
            </a:pPr>
            <a:r>
              <a:rPr lang="cs-CZ" dirty="0" smtClean="0">
                <a:solidFill>
                  <a:schemeClr val="tx1"/>
                </a:solidFill>
              </a:rPr>
              <a:t>ZD x koeficient ( metoda shora), zaokrouhlení na celé koruny matematicky pod a nad 0,50</a:t>
            </a:r>
          </a:p>
          <a:p>
            <a:pPr marL="2103120" lvl="7" indent="0">
              <a:buClr>
                <a:srgbClr val="C00000"/>
              </a:buClr>
              <a:buNone/>
            </a:pPr>
            <a:r>
              <a:rPr lang="cs-CZ" sz="2000" b="1" dirty="0" smtClean="0">
                <a:solidFill>
                  <a:srgbClr val="FF0000"/>
                </a:solidFill>
                <a:latin typeface="Calibri" panose="020F0502020204030204" pitchFamily="34" charset="0"/>
              </a:rPr>
              <a:t>   </a:t>
            </a:r>
            <a:r>
              <a:rPr lang="cs-CZ" sz="2200" b="1" dirty="0" smtClean="0">
                <a:solidFill>
                  <a:srgbClr val="FF0000"/>
                </a:solidFill>
                <a:latin typeface="Calibri" panose="020F0502020204030204" pitchFamily="34" charset="0"/>
              </a:rPr>
              <a:t>Koeficient 10% = 0,0909</a:t>
            </a:r>
          </a:p>
          <a:p>
            <a:pPr algn="ctr">
              <a:buClr>
                <a:srgbClr val="C00000"/>
              </a:buClr>
              <a:buNone/>
            </a:pPr>
            <a:r>
              <a:rPr lang="cs-CZ" b="1" dirty="0" smtClean="0">
                <a:solidFill>
                  <a:schemeClr val="tx1"/>
                </a:solidFill>
              </a:rPr>
              <a:t>Koeficient 15% = 0,1304</a:t>
            </a:r>
          </a:p>
          <a:p>
            <a:pPr algn="ctr">
              <a:buClr>
                <a:srgbClr val="C00000"/>
              </a:buClr>
              <a:buNone/>
            </a:pPr>
            <a:r>
              <a:rPr lang="cs-CZ" b="1" dirty="0" smtClean="0">
                <a:solidFill>
                  <a:schemeClr val="tx1"/>
                </a:solidFill>
              </a:rPr>
              <a:t>Koeficient 21% =0,1736 </a:t>
            </a:r>
          </a:p>
          <a:p>
            <a:pPr>
              <a:buClr>
                <a:srgbClr val="C00000"/>
              </a:buClr>
            </a:pPr>
            <a:r>
              <a:rPr lang="cs-CZ" b="1" dirty="0" smtClean="0">
                <a:solidFill>
                  <a:schemeClr val="tx1"/>
                </a:solidFill>
              </a:rPr>
              <a:t>U plnění s vyúčtovanou zálohou se uplatní sazba daně </a:t>
            </a:r>
            <a:r>
              <a:rPr lang="cs-CZ" dirty="0" smtClean="0">
                <a:solidFill>
                  <a:schemeClr val="tx1"/>
                </a:solidFill>
              </a:rPr>
              <a:t>:</a:t>
            </a:r>
          </a:p>
          <a:p>
            <a:pPr lvl="1">
              <a:buClr>
                <a:srgbClr val="C00000"/>
              </a:buClr>
            </a:pPr>
            <a:r>
              <a:rPr lang="cs-CZ" dirty="0" smtClean="0">
                <a:solidFill>
                  <a:schemeClr val="tx1"/>
                </a:solidFill>
              </a:rPr>
              <a:t>u kladného rozdílu - platná k DUZP vyúčtování</a:t>
            </a:r>
          </a:p>
          <a:p>
            <a:pPr lvl="1">
              <a:buClr>
                <a:srgbClr val="C00000"/>
              </a:buClr>
            </a:pPr>
            <a:r>
              <a:rPr lang="cs-CZ" dirty="0" smtClean="0">
                <a:solidFill>
                  <a:schemeClr val="tx1"/>
                </a:solidFill>
              </a:rPr>
              <a:t>u záporného rozdílu – podle záloh s opačnou chronologií</a:t>
            </a:r>
          </a:p>
          <a:p>
            <a:pPr lvl="1">
              <a:buClr>
                <a:srgbClr val="C00000"/>
              </a:buClr>
            </a:pPr>
            <a:endParaRPr lang="cs-CZ" dirty="0" smtClean="0">
              <a:solidFill>
                <a:schemeClr val="tx1"/>
              </a:solidFill>
            </a:endParaRPr>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12</a:t>
            </a:fld>
            <a:endParaRPr lang="cs-CZ" dirty="0"/>
          </a:p>
        </p:txBody>
      </p:sp>
    </p:spTree>
    <p:extLst>
      <p:ext uri="{BB962C8B-B14F-4D97-AF65-F5344CB8AC3E}">
        <p14:creationId xmlns:p14="http://schemas.microsoft.com/office/powerpoint/2010/main" val="906077707"/>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Nadpis 1"/>
          <p:cNvSpPr>
            <a:spLocks noGrp="1"/>
          </p:cNvSpPr>
          <p:nvPr>
            <p:ph type="title"/>
          </p:nvPr>
        </p:nvSpPr>
        <p:spPr>
          <a:xfrm>
            <a:off x="900113" y="260648"/>
            <a:ext cx="7793037" cy="958552"/>
          </a:xfrm>
        </p:spPr>
        <p:txBody>
          <a:bodyPr/>
          <a:lstStyle/>
          <a:p>
            <a:pPr eaLnBrk="1" fontAlgn="auto" hangingPunct="1">
              <a:spcAft>
                <a:spcPts val="0"/>
              </a:spcAft>
              <a:buClr>
                <a:schemeClr val="accent6">
                  <a:lumMod val="75000"/>
                </a:schemeClr>
              </a:buClr>
              <a:defRPr/>
            </a:pPr>
            <a:r>
              <a:rPr lang="cs-CZ" dirty="0" smtClean="0">
                <a:ea typeface="+mj-ea"/>
              </a:rPr>
              <a:t>Oprava základu daně a výše daně §42</a:t>
            </a:r>
          </a:p>
        </p:txBody>
      </p:sp>
      <p:sp>
        <p:nvSpPr>
          <p:cNvPr id="25603" name="Zástupný symbol pro obsah 2"/>
          <p:cNvSpPr>
            <a:spLocks noGrp="1"/>
          </p:cNvSpPr>
          <p:nvPr>
            <p:ph sz="quarter" idx="13"/>
          </p:nvPr>
        </p:nvSpPr>
        <p:spPr>
          <a:xfrm>
            <a:off x="539750" y="1557338"/>
            <a:ext cx="8208963" cy="4248150"/>
          </a:xfrm>
        </p:spPr>
        <p:txBody>
          <a:bodyPr/>
          <a:lstStyle/>
          <a:p>
            <a:pPr marL="501650" eaLnBrk="1" hangingPunct="1">
              <a:lnSpc>
                <a:spcPct val="90000"/>
              </a:lnSpc>
              <a:spcBef>
                <a:spcPts val="500"/>
              </a:spcBef>
              <a:spcAft>
                <a:spcPts val="600"/>
              </a:spcAft>
              <a:buClr>
                <a:srgbClr val="C00000"/>
              </a:buClr>
              <a:buFont typeface="Wingdings" pitchFamily="2" charset="2"/>
              <a:buNone/>
            </a:pPr>
            <a:r>
              <a:rPr lang="cs-CZ" sz="2800" u="sng" dirty="0" smtClean="0"/>
              <a:t>Plátce opraví ( vždy) základ daně §42/1:</a:t>
            </a:r>
          </a:p>
          <a:p>
            <a:pPr marL="501650" eaLnBrk="1" hangingPunct="1">
              <a:lnSpc>
                <a:spcPct val="90000"/>
              </a:lnSpc>
              <a:spcBef>
                <a:spcPts val="500"/>
              </a:spcBef>
              <a:spcAft>
                <a:spcPct val="0"/>
              </a:spcAft>
              <a:buClr>
                <a:srgbClr val="C00000"/>
              </a:buClr>
            </a:pPr>
            <a:r>
              <a:rPr lang="cs-CZ" sz="2800" dirty="0" smtClean="0"/>
              <a:t>Zrušení nebo vrácení celého nebo části </a:t>
            </a:r>
            <a:r>
              <a:rPr lang="cs-CZ" sz="2800" dirty="0" err="1" smtClean="0"/>
              <a:t>zd</a:t>
            </a:r>
            <a:r>
              <a:rPr lang="cs-CZ" sz="2800" dirty="0" smtClean="0"/>
              <a:t>. plnění</a:t>
            </a:r>
          </a:p>
          <a:p>
            <a:pPr marL="501650" eaLnBrk="1" hangingPunct="1">
              <a:lnSpc>
                <a:spcPct val="90000"/>
              </a:lnSpc>
              <a:spcBef>
                <a:spcPts val="500"/>
              </a:spcBef>
              <a:spcAft>
                <a:spcPct val="0"/>
              </a:spcAft>
              <a:buClr>
                <a:srgbClr val="C00000"/>
              </a:buClr>
            </a:pPr>
            <a:r>
              <a:rPr lang="cs-CZ" sz="2800" dirty="0" smtClean="0"/>
              <a:t>Snížení popřípadě zvýšení základu daně ( sjednané podmínky) po DUZP</a:t>
            </a:r>
          </a:p>
          <a:p>
            <a:pPr marL="501650" eaLnBrk="1" hangingPunct="1">
              <a:lnSpc>
                <a:spcPct val="90000"/>
              </a:lnSpc>
              <a:spcBef>
                <a:spcPts val="500"/>
              </a:spcBef>
              <a:spcAft>
                <a:spcPct val="0"/>
              </a:spcAft>
              <a:buClr>
                <a:srgbClr val="C00000"/>
              </a:buClr>
            </a:pPr>
            <a:r>
              <a:rPr lang="cs-CZ" sz="2800" dirty="0" smtClean="0"/>
              <a:t>Při vrácení nebo použití přijaté úplaty (zálohy) na jiné plnění s jinou sazbou daně</a:t>
            </a:r>
          </a:p>
          <a:p>
            <a:pPr marL="501650" eaLnBrk="1" hangingPunct="1">
              <a:lnSpc>
                <a:spcPct val="90000"/>
              </a:lnSpc>
              <a:spcBef>
                <a:spcPts val="1800"/>
              </a:spcBef>
              <a:spcAft>
                <a:spcPct val="0"/>
              </a:spcAft>
              <a:buClr>
                <a:srgbClr val="C00000"/>
              </a:buClr>
              <a:buFont typeface="Wingdings" pitchFamily="2" charset="2"/>
              <a:buNone/>
            </a:pPr>
            <a:r>
              <a:rPr lang="cs-CZ" sz="2800" b="1" dirty="0" smtClean="0"/>
              <a:t>Oprava základu daně-samostatné ZP §42/3 </a:t>
            </a:r>
          </a:p>
          <a:p>
            <a:pPr marL="501650" eaLnBrk="1" hangingPunct="1">
              <a:lnSpc>
                <a:spcPct val="90000"/>
              </a:lnSpc>
              <a:spcBef>
                <a:spcPts val="500"/>
              </a:spcBef>
              <a:spcAft>
                <a:spcPct val="0"/>
              </a:spcAft>
              <a:buClr>
                <a:srgbClr val="C00000"/>
              </a:buClr>
            </a:pPr>
            <a:r>
              <a:rPr lang="cs-CZ" sz="2800" dirty="0" smtClean="0"/>
              <a:t>Sazba daně-platná k DUZP původního plnění (§42/4)</a:t>
            </a:r>
          </a:p>
        </p:txBody>
      </p:sp>
      <p:sp>
        <p:nvSpPr>
          <p:cNvPr id="25604"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DC6D2202-C4C2-4FA8-AEB5-EDE8ADA32126}" type="slidenum">
              <a:rPr lang="cs-CZ" smtClean="0"/>
              <a:pPr/>
              <a:t>13</a:t>
            </a:fld>
            <a:endParaRPr lang="cs-CZ" smtClean="0"/>
          </a:p>
        </p:txBody>
      </p:sp>
    </p:spTree>
    <p:extLst>
      <p:ext uri="{BB962C8B-B14F-4D97-AF65-F5344CB8AC3E}">
        <p14:creationId xmlns:p14="http://schemas.microsoft.com/office/powerpoint/2010/main" val="3107870411"/>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Nadpis 1"/>
          <p:cNvSpPr txBox="1">
            <a:spLocks noGrp="1"/>
          </p:cNvSpPr>
          <p:nvPr>
            <p:ph type="title"/>
          </p:nvPr>
        </p:nvSpPr>
        <p:spPr>
          <a:xfrm>
            <a:off x="899592" y="-4257"/>
            <a:ext cx="7793037" cy="1462088"/>
          </a:xfrm>
        </p:spPr>
        <p:txBody>
          <a:bodyPr>
            <a:normAutofit/>
          </a:bodyPr>
          <a:lstStyle/>
          <a:p>
            <a:pPr eaLnBrk="1" fontAlgn="auto" hangingPunct="1">
              <a:spcAft>
                <a:spcPts val="0"/>
              </a:spcAft>
              <a:buClr>
                <a:schemeClr val="accent6">
                  <a:lumMod val="75000"/>
                </a:schemeClr>
              </a:buClr>
              <a:defRPr/>
            </a:pPr>
            <a:r>
              <a:rPr dirty="0" smtClean="0">
                <a:ea typeface="+mj-ea"/>
              </a:rPr>
              <a:t>Oprava základu daně a </a:t>
            </a:r>
            <a:r>
              <a:rPr dirty="0" err="1" smtClean="0">
                <a:ea typeface="+mj-ea"/>
              </a:rPr>
              <a:t>výše</a:t>
            </a:r>
            <a:r>
              <a:rPr dirty="0" smtClean="0">
                <a:ea typeface="+mj-ea"/>
              </a:rPr>
              <a:t> </a:t>
            </a:r>
            <a:r>
              <a:rPr dirty="0" err="1" smtClean="0">
                <a:ea typeface="+mj-ea"/>
              </a:rPr>
              <a:t>daně</a:t>
            </a:r>
            <a:r>
              <a:rPr dirty="0" smtClean="0">
                <a:ea typeface="+mj-ea"/>
              </a:rPr>
              <a:t> §42 </a:t>
            </a:r>
            <a:r>
              <a:rPr dirty="0" err="1" smtClean="0">
                <a:ea typeface="+mj-ea"/>
              </a:rPr>
              <a:t>pokračování</a:t>
            </a:r>
            <a:endParaRPr dirty="0" smtClean="0">
              <a:ea typeface="+mj-ea"/>
            </a:endParaRPr>
          </a:p>
        </p:txBody>
      </p:sp>
      <p:sp>
        <p:nvSpPr>
          <p:cNvPr id="62467" name="Zástupný symbol pro obsah 2"/>
          <p:cNvSpPr txBox="1">
            <a:spLocks noGrp="1"/>
          </p:cNvSpPr>
          <p:nvPr>
            <p:ph sz="quarter" idx="13"/>
          </p:nvPr>
        </p:nvSpPr>
        <p:spPr>
          <a:xfrm>
            <a:off x="539750" y="1196752"/>
            <a:ext cx="7772400" cy="4896543"/>
          </a:xfrm>
        </p:spPr>
        <p:txBody>
          <a:bodyPr>
            <a:normAutofit fontScale="70000" lnSpcReduction="20000"/>
          </a:bodyPr>
          <a:lstStyle/>
          <a:p>
            <a:pPr marL="501650" eaLnBrk="1" hangingPunct="1">
              <a:lnSpc>
                <a:spcPct val="90000"/>
              </a:lnSpc>
              <a:spcBef>
                <a:spcPts val="500"/>
              </a:spcBef>
              <a:spcAft>
                <a:spcPct val="0"/>
              </a:spcAft>
              <a:buClr>
                <a:srgbClr val="C00000"/>
              </a:buClr>
              <a:buNone/>
            </a:pPr>
            <a:r>
              <a:rPr lang="cs-CZ" sz="2900" b="1" dirty="0" smtClean="0"/>
              <a:t>Z pozice dodavatele</a:t>
            </a:r>
          </a:p>
          <a:p>
            <a:pPr marL="501650" eaLnBrk="1" hangingPunct="1">
              <a:lnSpc>
                <a:spcPct val="90000"/>
              </a:lnSpc>
              <a:spcBef>
                <a:spcPts val="500"/>
              </a:spcBef>
              <a:spcAft>
                <a:spcPct val="0"/>
              </a:spcAft>
              <a:buClr>
                <a:srgbClr val="C00000"/>
              </a:buClr>
            </a:pPr>
            <a:r>
              <a:rPr lang="cs-CZ" sz="2900" dirty="0" smtClean="0"/>
              <a:t>Za zdaňovací období (</a:t>
            </a:r>
            <a:r>
              <a:rPr lang="cs-CZ" sz="2900" u="sng" dirty="0" smtClean="0"/>
              <a:t>nejpozději posledním dnem</a:t>
            </a:r>
            <a:r>
              <a:rPr lang="cs-CZ" sz="2900" dirty="0" smtClean="0"/>
              <a:t>), ve kterém plátce</a:t>
            </a:r>
          </a:p>
          <a:p>
            <a:pPr marL="708025" lvl="1" eaLnBrk="1" hangingPunct="1">
              <a:lnSpc>
                <a:spcPct val="90000"/>
              </a:lnSpc>
              <a:spcBef>
                <a:spcPts val="500"/>
              </a:spcBef>
              <a:spcAft>
                <a:spcPct val="0"/>
              </a:spcAft>
              <a:buClr>
                <a:srgbClr val="C00000"/>
              </a:buClr>
              <a:buFont typeface="Wingdings" pitchFamily="2" charset="2"/>
              <a:buChar char="§"/>
            </a:pPr>
            <a:r>
              <a:rPr lang="cs-CZ" sz="2900" b="1" dirty="0" smtClean="0"/>
              <a:t>opravou zvyšuje daň na výstupu </a:t>
            </a:r>
            <a:r>
              <a:rPr lang="cs-CZ" sz="2900" dirty="0" smtClean="0"/>
              <a:t>nebo svojí daňovou povinnost</a:t>
            </a:r>
          </a:p>
          <a:p>
            <a:pPr marL="708025" lvl="1" eaLnBrk="1" hangingPunct="1">
              <a:lnSpc>
                <a:spcPct val="90000"/>
              </a:lnSpc>
              <a:spcBef>
                <a:spcPts val="400"/>
              </a:spcBef>
              <a:spcAft>
                <a:spcPct val="0"/>
              </a:spcAft>
              <a:buClr>
                <a:srgbClr val="C00000"/>
              </a:buClr>
              <a:buFont typeface="Wingdings" pitchFamily="2" charset="2"/>
              <a:buChar char="§"/>
            </a:pPr>
            <a:r>
              <a:rPr lang="cs-CZ" sz="2900" b="1" dirty="0" smtClean="0"/>
              <a:t>pokud opravou snižuje daň</a:t>
            </a:r>
            <a:r>
              <a:rPr lang="cs-CZ" sz="2900" dirty="0" smtClean="0"/>
              <a:t> na výstupu nebo svojí daň. Povinnost </a:t>
            </a:r>
            <a:r>
              <a:rPr lang="cs-CZ" sz="2900" b="1" dirty="0" smtClean="0"/>
              <a:t>-den doručení</a:t>
            </a:r>
            <a:r>
              <a:rPr lang="cs-CZ" sz="2900" dirty="0" smtClean="0"/>
              <a:t>,opravného doklad (  pokud byl původně vystaven DD)</a:t>
            </a:r>
          </a:p>
          <a:p>
            <a:pPr marL="708025" lvl="1" eaLnBrk="1" hangingPunct="1">
              <a:lnSpc>
                <a:spcPct val="90000"/>
              </a:lnSpc>
              <a:spcBef>
                <a:spcPts val="400"/>
              </a:spcBef>
              <a:spcAft>
                <a:spcPct val="0"/>
              </a:spcAft>
              <a:buClr>
                <a:srgbClr val="C00000"/>
              </a:buClr>
              <a:buFont typeface="Wingdings" pitchFamily="2" charset="2"/>
              <a:buChar char="§"/>
            </a:pPr>
            <a:r>
              <a:rPr lang="cs-CZ" sz="2900" b="1" dirty="0" smtClean="0"/>
              <a:t>provedl opravu v daňové evidenci</a:t>
            </a:r>
            <a:r>
              <a:rPr lang="cs-CZ" sz="2900" dirty="0" smtClean="0"/>
              <a:t>, pokud nevznikla povinnost vystavit DD</a:t>
            </a:r>
          </a:p>
          <a:p>
            <a:pPr marL="708025" lvl="1" eaLnBrk="1" hangingPunct="1">
              <a:lnSpc>
                <a:spcPct val="90000"/>
              </a:lnSpc>
              <a:spcBef>
                <a:spcPts val="400"/>
              </a:spcBef>
              <a:spcAft>
                <a:spcPct val="0"/>
              </a:spcAft>
              <a:buClr>
                <a:srgbClr val="C00000"/>
              </a:buClr>
              <a:buNone/>
            </a:pPr>
            <a:r>
              <a:rPr lang="cs-CZ" sz="2900" b="1" dirty="0" smtClean="0"/>
              <a:t>Z pozice příjemce</a:t>
            </a:r>
          </a:p>
          <a:p>
            <a:pPr marL="501650" eaLnBrk="1" hangingPunct="1">
              <a:spcBef>
                <a:spcPts val="500"/>
              </a:spcBef>
              <a:spcAft>
                <a:spcPct val="0"/>
              </a:spcAft>
              <a:buClr>
                <a:srgbClr val="C00000"/>
              </a:buClr>
            </a:pPr>
            <a:r>
              <a:rPr lang="cs-CZ" sz="2900" dirty="0" smtClean="0"/>
              <a:t>za zdaňovací období, </a:t>
            </a:r>
            <a:r>
              <a:rPr lang="cs-CZ" sz="2900" b="1" dirty="0" smtClean="0"/>
              <a:t>kdy se plátce dozvěděl o okolnostech rozhodných pro její vznik</a:t>
            </a:r>
          </a:p>
          <a:p>
            <a:pPr marL="708025" lvl="1" eaLnBrk="1" hangingPunct="1">
              <a:spcBef>
                <a:spcPts val="500"/>
              </a:spcBef>
              <a:spcAft>
                <a:spcPct val="0"/>
              </a:spcAft>
              <a:buClr>
                <a:srgbClr val="C00000"/>
              </a:buClr>
            </a:pPr>
            <a:r>
              <a:rPr lang="cs-CZ" sz="2900" i="1" dirty="0" smtClean="0"/>
              <a:t>tedy i v případě, kdy poskytovatel nevystavil opravný daňový doklad, ale příjemce plnění o splnění podmínek pro opravu věděl …</a:t>
            </a:r>
            <a:r>
              <a:rPr lang="cs-CZ" sz="2900" dirty="0" smtClean="0"/>
              <a:t> </a:t>
            </a:r>
            <a:r>
              <a:rPr lang="cs-CZ" sz="2900" i="1" dirty="0" smtClean="0"/>
              <a:t>vrácení zboží při reklamaci, časová sankce (§104)</a:t>
            </a:r>
          </a:p>
          <a:p>
            <a:pPr marL="708025" lvl="1" eaLnBrk="1" hangingPunct="1">
              <a:spcBef>
                <a:spcPts val="400"/>
              </a:spcBef>
              <a:spcAft>
                <a:spcPct val="0"/>
              </a:spcAft>
              <a:buClr>
                <a:srgbClr val="C00000"/>
              </a:buClr>
            </a:pPr>
            <a:r>
              <a:rPr lang="cs-CZ" sz="2900" b="1" dirty="0" smtClean="0"/>
              <a:t>Zvýšení </a:t>
            </a:r>
            <a:r>
              <a:rPr lang="cs-CZ" sz="2900" dirty="0" smtClean="0"/>
              <a:t>uplatněného odpočtu daně–§74 odst. 2) </a:t>
            </a:r>
          </a:p>
          <a:p>
            <a:pPr marL="501650" eaLnBrk="1" hangingPunct="1">
              <a:lnSpc>
                <a:spcPct val="90000"/>
              </a:lnSpc>
              <a:spcBef>
                <a:spcPts val="500"/>
              </a:spcBef>
              <a:spcAft>
                <a:spcPts val="600"/>
              </a:spcAft>
              <a:buClr>
                <a:srgbClr val="C00000"/>
              </a:buClr>
            </a:pPr>
            <a:r>
              <a:rPr lang="cs-CZ" sz="2900" dirty="0" smtClean="0"/>
              <a:t>Opravu nelze provést po uplynutí 3  let od konce zdaň. období, ve kterém vznikla povinnost přiznat daň u původního plnění </a:t>
            </a:r>
          </a:p>
          <a:p>
            <a:pPr marL="501650" eaLnBrk="1" hangingPunct="1">
              <a:lnSpc>
                <a:spcPct val="90000"/>
              </a:lnSpc>
              <a:spcBef>
                <a:spcPts val="500"/>
              </a:spcBef>
              <a:spcAft>
                <a:spcPts val="600"/>
              </a:spcAft>
              <a:buClr>
                <a:srgbClr val="C00000"/>
              </a:buClr>
            </a:pPr>
            <a:endParaRPr lang="cs-CZ" sz="2900" dirty="0" smtClean="0"/>
          </a:p>
          <a:p>
            <a:pPr marL="501650" eaLnBrk="1" hangingPunct="1">
              <a:lnSpc>
                <a:spcPct val="90000"/>
              </a:lnSpc>
              <a:spcBef>
                <a:spcPts val="500"/>
              </a:spcBef>
              <a:spcAft>
                <a:spcPct val="0"/>
              </a:spcAft>
              <a:buClr>
                <a:srgbClr val="C00000"/>
              </a:buClr>
              <a:buFontTx/>
              <a:buNone/>
            </a:pPr>
            <a:endParaRPr lang="cs-CZ" sz="2000" dirty="0" smtClean="0"/>
          </a:p>
        </p:txBody>
      </p:sp>
      <p:sp>
        <p:nvSpPr>
          <p:cNvPr id="28676"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FE3F07B2-073D-471C-92F9-C850DD5AA780}" type="slidenum">
              <a:rPr lang="cs-CZ" smtClean="0"/>
              <a:pPr/>
              <a:t>14</a:t>
            </a:fld>
            <a:endParaRPr lang="cs-CZ" smtClean="0"/>
          </a:p>
        </p:txBody>
      </p:sp>
    </p:spTree>
    <p:extLst>
      <p:ext uri="{BB962C8B-B14F-4D97-AF65-F5344CB8AC3E}">
        <p14:creationId xmlns:p14="http://schemas.microsoft.com/office/powerpoint/2010/main" val="2921667427"/>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59632" y="188640"/>
            <a:ext cx="6512511" cy="908720"/>
          </a:xfrm>
        </p:spPr>
        <p:txBody>
          <a:bodyPr/>
          <a:lstStyle/>
          <a:p>
            <a:r>
              <a:rPr lang="cs-CZ" dirty="0" smtClean="0"/>
              <a:t>Oprava ZD v režimu PDP</a:t>
            </a:r>
            <a:endParaRPr lang="cs-CZ" dirty="0"/>
          </a:p>
        </p:txBody>
      </p:sp>
      <p:sp>
        <p:nvSpPr>
          <p:cNvPr id="3" name="Zástupný symbol pro obsah 2"/>
          <p:cNvSpPr>
            <a:spLocks noGrp="1"/>
          </p:cNvSpPr>
          <p:nvPr>
            <p:ph sz="quarter" idx="13"/>
          </p:nvPr>
        </p:nvSpPr>
        <p:spPr>
          <a:xfrm>
            <a:off x="179512" y="1097360"/>
            <a:ext cx="8712968" cy="4923928"/>
          </a:xfrm>
        </p:spPr>
        <p:txBody>
          <a:bodyPr/>
          <a:lstStyle/>
          <a:p>
            <a:pPr>
              <a:spcBef>
                <a:spcPts val="0"/>
              </a:spcBef>
              <a:spcAft>
                <a:spcPts val="0"/>
              </a:spcAft>
              <a:buClr>
                <a:srgbClr val="C00000"/>
              </a:buClr>
              <a:buNone/>
            </a:pPr>
            <a:r>
              <a:rPr lang="cs-CZ" sz="2000" dirty="0">
                <a:solidFill>
                  <a:srgbClr val="000000"/>
                </a:solidFill>
              </a:rPr>
              <a:t>Při </a:t>
            </a:r>
            <a:r>
              <a:rPr lang="cs-CZ" sz="2000" u="sng" dirty="0">
                <a:solidFill>
                  <a:schemeClr val="tx1"/>
                </a:solidFill>
              </a:rPr>
              <a:t>režimu přenesení daň. povinnosti</a:t>
            </a:r>
            <a:r>
              <a:rPr lang="cs-CZ" sz="2000" dirty="0">
                <a:solidFill>
                  <a:schemeClr val="tx1"/>
                </a:solidFill>
              </a:rPr>
              <a:t> se oprava zákl. daně provede obdobně podle § 42 odst. 1 až 6 (§ 42 odst. 7)</a:t>
            </a:r>
          </a:p>
          <a:p>
            <a:pPr>
              <a:spcBef>
                <a:spcPts val="0"/>
              </a:spcBef>
              <a:spcAft>
                <a:spcPts val="0"/>
              </a:spcAft>
              <a:buClr>
                <a:srgbClr val="C00000"/>
              </a:buClr>
              <a:buNone/>
            </a:pPr>
            <a:r>
              <a:rPr lang="cs-CZ" sz="2000" dirty="0">
                <a:solidFill>
                  <a:schemeClr val="tx1"/>
                </a:solidFill>
              </a:rPr>
              <a:t>Při opravě základu daně podle § 42 odst. 7 </a:t>
            </a:r>
            <a:r>
              <a:rPr lang="cs-CZ" sz="2000" u="sng" dirty="0">
                <a:solidFill>
                  <a:schemeClr val="tx1"/>
                </a:solidFill>
              </a:rPr>
              <a:t>nemusí opravný daňový doklad obsahovat  náležitosti podle § 45 odst. 1 písm. i) a j)</a:t>
            </a:r>
            <a:r>
              <a:rPr lang="cs-CZ" sz="2000" dirty="0">
                <a:solidFill>
                  <a:schemeClr val="tx1"/>
                </a:solidFill>
              </a:rPr>
              <a:t>, tj. rozdíl mezi opravenou a původní daní a rozdíl mezi opravenou a původní úplatou  (§ </a:t>
            </a:r>
            <a:r>
              <a:rPr lang="cs-CZ" sz="2000" dirty="0">
                <a:solidFill>
                  <a:srgbClr val="000000"/>
                </a:solidFill>
              </a:rPr>
              <a:t>45 odst. 3)</a:t>
            </a:r>
            <a:endParaRPr lang="cs-CZ" sz="2000" i="1" dirty="0">
              <a:solidFill>
                <a:srgbClr val="000000"/>
              </a:solidFill>
            </a:endParaRPr>
          </a:p>
          <a:p>
            <a:pPr>
              <a:spcBef>
                <a:spcPct val="0"/>
              </a:spcBef>
              <a:spcAft>
                <a:spcPts val="0"/>
              </a:spcAft>
              <a:buClr>
                <a:srgbClr val="C00000"/>
              </a:buClr>
              <a:buNone/>
            </a:pPr>
            <a:r>
              <a:rPr lang="cs-CZ" sz="1600" i="1" dirty="0">
                <a:solidFill>
                  <a:srgbClr val="000000"/>
                </a:solidFill>
              </a:rPr>
              <a:t>Příklad:</a:t>
            </a:r>
          </a:p>
          <a:p>
            <a:pPr>
              <a:spcBef>
                <a:spcPct val="0"/>
              </a:spcBef>
              <a:spcAft>
                <a:spcPts val="0"/>
              </a:spcAft>
              <a:buClr>
                <a:srgbClr val="C00000"/>
              </a:buClr>
              <a:buNone/>
            </a:pPr>
            <a:r>
              <a:rPr lang="cs-CZ" sz="1600" i="1" dirty="0">
                <a:solidFill>
                  <a:srgbClr val="000000"/>
                </a:solidFill>
              </a:rPr>
              <a:t>Plátce A v 10/2013  poskytne stavební práce na nebytovém objektu plátci B se základem daně 100. V 1/2014 je uplatněna reklamace a původní cena je snížena o 10%. Dne 10.2. 2014 je plátci B doručen opravný daňový doklad.</a:t>
            </a:r>
          </a:p>
          <a:p>
            <a:pPr>
              <a:spcBef>
                <a:spcPct val="0"/>
              </a:spcBef>
              <a:spcAft>
                <a:spcPts val="0"/>
              </a:spcAft>
              <a:buClr>
                <a:srgbClr val="C00000"/>
              </a:buClr>
              <a:buNone/>
            </a:pPr>
            <a:r>
              <a:rPr lang="cs-CZ" sz="1600" i="1" dirty="0">
                <a:solidFill>
                  <a:srgbClr val="000000"/>
                </a:solidFill>
              </a:rPr>
              <a:t>Plátce A</a:t>
            </a:r>
          </a:p>
          <a:p>
            <a:pPr>
              <a:spcBef>
                <a:spcPct val="0"/>
              </a:spcBef>
              <a:spcAft>
                <a:spcPts val="0"/>
              </a:spcAft>
              <a:buClr>
                <a:srgbClr val="C00000"/>
              </a:buClr>
            </a:pPr>
            <a:r>
              <a:rPr lang="cs-CZ" sz="1600" i="1" dirty="0">
                <a:solidFill>
                  <a:srgbClr val="000000"/>
                </a:solidFill>
              </a:rPr>
              <a:t>v DAP za 10/2013  uvedl v ř. 25 hodnotu  100 + podal výpis z evidence </a:t>
            </a:r>
          </a:p>
          <a:p>
            <a:pPr>
              <a:spcBef>
                <a:spcPct val="0"/>
              </a:spcBef>
              <a:spcAft>
                <a:spcPts val="0"/>
              </a:spcAft>
              <a:buClr>
                <a:srgbClr val="C00000"/>
              </a:buClr>
            </a:pPr>
            <a:r>
              <a:rPr lang="cs-CZ" sz="1600" i="1" dirty="0">
                <a:solidFill>
                  <a:srgbClr val="000000"/>
                </a:solidFill>
              </a:rPr>
              <a:t>v DAP za 2/2014 uvede v ř. 25 hodnotu -10 + podá výpis z evidence </a:t>
            </a:r>
          </a:p>
          <a:p>
            <a:pPr>
              <a:spcBef>
                <a:spcPct val="0"/>
              </a:spcBef>
              <a:spcAft>
                <a:spcPts val="0"/>
              </a:spcAft>
              <a:buClr>
                <a:srgbClr val="C00000"/>
              </a:buClr>
              <a:buNone/>
            </a:pPr>
            <a:r>
              <a:rPr lang="cs-CZ" sz="1600" i="1" dirty="0">
                <a:solidFill>
                  <a:srgbClr val="000000"/>
                </a:solidFill>
              </a:rPr>
              <a:t>Plátce B</a:t>
            </a:r>
          </a:p>
          <a:p>
            <a:pPr>
              <a:spcBef>
                <a:spcPct val="0"/>
              </a:spcBef>
              <a:spcAft>
                <a:spcPts val="0"/>
              </a:spcAft>
              <a:buClr>
                <a:srgbClr val="C00000"/>
              </a:buClr>
            </a:pPr>
            <a:r>
              <a:rPr lang="cs-CZ" sz="1600" i="1" dirty="0">
                <a:solidFill>
                  <a:srgbClr val="000000"/>
                </a:solidFill>
              </a:rPr>
              <a:t>v DAP za 10/2013  uvedl v ř. 10 základ daně 100 a daň na výstupu 20 a při splnění  podmínek pro uplatnění odpočtu daně v ř. 43 základ daně 100 a nárok na odpočet 20 + podal výpis z evidence </a:t>
            </a:r>
          </a:p>
          <a:p>
            <a:pPr>
              <a:spcBef>
                <a:spcPct val="0"/>
              </a:spcBef>
              <a:spcAft>
                <a:spcPts val="0"/>
              </a:spcAft>
              <a:buClr>
                <a:srgbClr val="C00000"/>
              </a:buClr>
            </a:pPr>
            <a:r>
              <a:rPr lang="cs-CZ" sz="1600" i="1" dirty="0">
                <a:solidFill>
                  <a:srgbClr val="000000"/>
                </a:solidFill>
              </a:rPr>
              <a:t>v DAP za 2/2014  uvede v ř. 10 zákl. daně -10 a daň -2 a pokud byl uplatněn odpočtu daně v ř. 43 zákl. daně -10 a odpočet -2 + podá výpis z evidence </a:t>
            </a:r>
            <a:r>
              <a:rPr lang="cs-CZ" sz="1600" dirty="0">
                <a:solidFill>
                  <a:srgbClr val="000000"/>
                </a:solidFill>
              </a:rPr>
              <a:t>… při opravě se použije původně platná sazba daně (viz § 42 odst. 4)</a:t>
            </a:r>
          </a:p>
          <a:p>
            <a:pPr>
              <a:buClr>
                <a:srgbClr val="C00000"/>
              </a:buClr>
            </a:pPr>
            <a:endParaRPr lang="cs-CZ" sz="1400" dirty="0"/>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15</a:t>
            </a:fld>
            <a:endParaRPr lang="cs-CZ" dirty="0"/>
          </a:p>
        </p:txBody>
      </p:sp>
    </p:spTree>
    <p:extLst>
      <p:ext uri="{BB962C8B-B14F-4D97-AF65-F5344CB8AC3E}">
        <p14:creationId xmlns:p14="http://schemas.microsoft.com/office/powerpoint/2010/main" val="1452005507"/>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00112" y="12596"/>
            <a:ext cx="6512511" cy="1143000"/>
          </a:xfrm>
        </p:spPr>
        <p:txBody>
          <a:bodyPr/>
          <a:lstStyle/>
          <a:p>
            <a:r>
              <a:rPr lang="cs-CZ" dirty="0" smtClean="0"/>
              <a:t>Oprava ZD –dílčí plnění </a:t>
            </a:r>
            <a:br>
              <a:rPr lang="cs-CZ" dirty="0" smtClean="0"/>
            </a:br>
            <a:r>
              <a:rPr lang="cs-CZ" dirty="0" smtClean="0"/>
              <a:t>změna od roku 2015</a:t>
            </a:r>
            <a:endParaRPr lang="cs-CZ" dirty="0"/>
          </a:p>
        </p:txBody>
      </p:sp>
      <p:sp>
        <p:nvSpPr>
          <p:cNvPr id="3" name="Zástupný symbol pro obsah 2"/>
          <p:cNvSpPr>
            <a:spLocks noGrp="1"/>
          </p:cNvSpPr>
          <p:nvPr>
            <p:ph sz="quarter" idx="13"/>
          </p:nvPr>
        </p:nvSpPr>
        <p:spPr>
          <a:xfrm>
            <a:off x="1115616" y="1700808"/>
            <a:ext cx="7056784" cy="3888432"/>
          </a:xfrm>
        </p:spPr>
        <p:txBody>
          <a:bodyPr/>
          <a:lstStyle/>
          <a:p>
            <a:pPr>
              <a:spcBef>
                <a:spcPct val="0"/>
              </a:spcBef>
              <a:buClr>
                <a:srgbClr val="000000"/>
              </a:buClr>
              <a:defRPr/>
            </a:pPr>
            <a:r>
              <a:rPr lang="cs-CZ" sz="2000" dirty="0">
                <a:solidFill>
                  <a:srgbClr val="000000"/>
                </a:solidFill>
              </a:rPr>
              <a:t>Opravu základu daně a výše daně u dílčího plnění </a:t>
            </a:r>
            <a:r>
              <a:rPr lang="cs-CZ" sz="2000" dirty="0">
                <a:solidFill>
                  <a:srgbClr val="C00000"/>
                </a:solidFill>
              </a:rPr>
              <a:t>lze</a:t>
            </a:r>
            <a:r>
              <a:rPr lang="cs-CZ" sz="2000" dirty="0">
                <a:solidFill>
                  <a:srgbClr val="000000"/>
                </a:solidFill>
              </a:rPr>
              <a:t> provést rovněž ve lhůtě </a:t>
            </a:r>
            <a:r>
              <a:rPr lang="cs-CZ" sz="2000" dirty="0">
                <a:solidFill>
                  <a:srgbClr val="0000C0"/>
                </a:solidFill>
              </a:rPr>
              <a:t>3 let od konce zdaň. období</a:t>
            </a:r>
            <a:r>
              <a:rPr lang="cs-CZ" sz="2000" dirty="0">
                <a:solidFill>
                  <a:srgbClr val="000000"/>
                </a:solidFill>
              </a:rPr>
              <a:t>, </a:t>
            </a:r>
            <a:r>
              <a:rPr lang="cs-CZ" sz="2000" b="1" dirty="0">
                <a:solidFill>
                  <a:srgbClr val="C00000"/>
                </a:solidFill>
              </a:rPr>
              <a:t>ve kterém došlo k převzetí </a:t>
            </a:r>
            <a:r>
              <a:rPr lang="cs-CZ" sz="2000" b="1" dirty="0" err="1">
                <a:solidFill>
                  <a:srgbClr val="C00000"/>
                </a:solidFill>
              </a:rPr>
              <a:t>celk</a:t>
            </a:r>
            <a:r>
              <a:rPr lang="cs-CZ" sz="2000" b="1" dirty="0">
                <a:solidFill>
                  <a:srgbClr val="C00000"/>
                </a:solidFill>
              </a:rPr>
              <a:t>. díla, pokud bylo předáno a převzato po částech </a:t>
            </a:r>
            <a:r>
              <a:rPr lang="cs-CZ" sz="2000" dirty="0">
                <a:solidFill>
                  <a:srgbClr val="000000"/>
                </a:solidFill>
              </a:rPr>
              <a:t>(§ 42 odst. 6)</a:t>
            </a:r>
            <a:endParaRPr lang="cs-CZ" altLang="cs-CZ" sz="2000" dirty="0">
              <a:solidFill>
                <a:srgbClr val="000000"/>
              </a:solidFill>
            </a:endParaRPr>
          </a:p>
          <a:p>
            <a:pPr>
              <a:spcBef>
                <a:spcPct val="0"/>
              </a:spcBef>
              <a:buClr>
                <a:srgbClr val="000000"/>
              </a:buClr>
              <a:buNone/>
              <a:defRPr/>
            </a:pPr>
            <a:r>
              <a:rPr lang="cs-CZ" altLang="cs-CZ" sz="2000" i="1" u="sng" dirty="0">
                <a:solidFill>
                  <a:srgbClr val="000000"/>
                </a:solidFill>
              </a:rPr>
              <a:t>Příklad</a:t>
            </a:r>
            <a:r>
              <a:rPr lang="cs-CZ" altLang="cs-CZ" sz="2000" i="1" dirty="0">
                <a:solidFill>
                  <a:srgbClr val="000000"/>
                </a:solidFill>
              </a:rPr>
              <a:t>:</a:t>
            </a:r>
          </a:p>
          <a:p>
            <a:pPr marL="0" indent="0">
              <a:spcBef>
                <a:spcPct val="0"/>
              </a:spcBef>
              <a:buClr>
                <a:srgbClr val="000000"/>
              </a:buClr>
              <a:buNone/>
              <a:defRPr/>
            </a:pPr>
            <a:r>
              <a:rPr lang="cs-CZ" altLang="cs-CZ" sz="2000" i="1" dirty="0">
                <a:solidFill>
                  <a:srgbClr val="000000"/>
                </a:solidFill>
              </a:rPr>
              <a:t>Plátce dle smlouvy o dílo převzal  sjednané dílčí části  v 3/2012 a 6/2012. Celkové dílo bylo převzato v 12/2012. V 8/2015 je uznána jako oprávněná reklamace celého díla. Zhotovitel v 8/2018 provede opravu základu a daně a daně a vystaví opravný daň. doklad i na opravu dílčích plnění, u který došlo k uskutečnění zdanit. plnění v 3 a 6/2015 (lhůta 3 let od převzetí celého díla uplyne až v 12/2015). </a:t>
            </a:r>
          </a:p>
          <a:p>
            <a:endParaRPr lang="cs-CZ" sz="2000" dirty="0"/>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16</a:t>
            </a:fld>
            <a:endParaRPr lang="cs-CZ" dirty="0"/>
          </a:p>
        </p:txBody>
      </p:sp>
    </p:spTree>
    <p:extLst>
      <p:ext uri="{BB962C8B-B14F-4D97-AF65-F5344CB8AC3E}">
        <p14:creationId xmlns:p14="http://schemas.microsoft.com/office/powerpoint/2010/main" val="516656589"/>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Nadpis 1"/>
          <p:cNvSpPr txBox="1">
            <a:spLocks noGrp="1"/>
          </p:cNvSpPr>
          <p:nvPr>
            <p:ph type="title"/>
          </p:nvPr>
        </p:nvSpPr>
        <p:spPr>
          <a:xfrm>
            <a:off x="827584" y="0"/>
            <a:ext cx="7793037" cy="1462088"/>
          </a:xfrm>
        </p:spPr>
        <p:txBody>
          <a:bodyPr>
            <a:normAutofit fontScale="90000"/>
          </a:bodyPr>
          <a:lstStyle/>
          <a:p>
            <a:pPr eaLnBrk="1" fontAlgn="auto" hangingPunct="1">
              <a:spcAft>
                <a:spcPts val="0"/>
              </a:spcAft>
              <a:buClr>
                <a:schemeClr val="accent6">
                  <a:lumMod val="75000"/>
                </a:schemeClr>
              </a:buClr>
              <a:defRPr/>
            </a:pPr>
            <a:r>
              <a:rPr lang="cs-CZ" dirty="0" smtClean="0">
                <a:ea typeface="+mj-ea"/>
              </a:rPr>
              <a:t>Oprava výše daně v jiných případech -§43</a:t>
            </a:r>
            <a:br>
              <a:rPr lang="cs-CZ" dirty="0" smtClean="0">
                <a:ea typeface="+mj-ea"/>
              </a:rPr>
            </a:br>
            <a:r>
              <a:rPr lang="cs-CZ" dirty="0" smtClean="0">
                <a:ea typeface="+mj-ea"/>
              </a:rPr>
              <a:t>Chybové stavy</a:t>
            </a:r>
          </a:p>
        </p:txBody>
      </p:sp>
      <p:sp>
        <p:nvSpPr>
          <p:cNvPr id="30723" name="Zástupný symbol pro obsah 2"/>
          <p:cNvSpPr>
            <a:spLocks noGrp="1"/>
          </p:cNvSpPr>
          <p:nvPr>
            <p:ph sz="quarter" idx="13"/>
          </p:nvPr>
        </p:nvSpPr>
        <p:spPr>
          <a:xfrm>
            <a:off x="764083" y="1196752"/>
            <a:ext cx="7920038" cy="4608512"/>
          </a:xfrm>
        </p:spPr>
        <p:txBody>
          <a:bodyPr/>
          <a:lstStyle/>
          <a:p>
            <a:pPr marL="501650" eaLnBrk="1" hangingPunct="1">
              <a:spcBef>
                <a:spcPts val="400"/>
              </a:spcBef>
              <a:spcAft>
                <a:spcPct val="0"/>
              </a:spcAft>
              <a:buClr>
                <a:srgbClr val="C00000"/>
              </a:buClr>
            </a:pPr>
            <a:r>
              <a:rPr lang="cs-CZ" sz="2000" dirty="0" smtClean="0">
                <a:solidFill>
                  <a:schemeClr val="tx1"/>
                </a:solidFill>
              </a:rPr>
              <a:t>Pokud plátce uplatnil a přiznal daň jinak, než stanoví zákon, a </a:t>
            </a:r>
            <a:r>
              <a:rPr lang="cs-CZ" sz="2000" b="1" dirty="0" smtClean="0">
                <a:solidFill>
                  <a:schemeClr val="tx1"/>
                </a:solidFill>
              </a:rPr>
              <a:t>zvýšil daň </a:t>
            </a:r>
            <a:r>
              <a:rPr lang="cs-CZ" sz="2000" dirty="0" smtClean="0">
                <a:solidFill>
                  <a:schemeClr val="tx1"/>
                </a:solidFill>
              </a:rPr>
              <a:t>na výstupu nebo svoji daňovou povinnost </a:t>
            </a:r>
            <a:r>
              <a:rPr lang="cs-CZ" sz="2000" i="1" dirty="0" smtClean="0">
                <a:solidFill>
                  <a:schemeClr val="tx1"/>
                </a:solidFill>
              </a:rPr>
              <a:t>(jedná se o případy špatně uplatněné sazby daně nebo uplatnění daně u  plnění, s místem plnění mimo CZ)</a:t>
            </a:r>
            <a:r>
              <a:rPr lang="cs-CZ" sz="2000" dirty="0" smtClean="0">
                <a:solidFill>
                  <a:schemeClr val="tx1"/>
                </a:solidFill>
              </a:rPr>
              <a:t>, je oprávněn provést opravu v DDAP </a:t>
            </a:r>
            <a:r>
              <a:rPr lang="cs-CZ" sz="2000" b="1" dirty="0" smtClean="0">
                <a:solidFill>
                  <a:schemeClr val="tx1"/>
                </a:solidFill>
              </a:rPr>
              <a:t>za zdaňovací období, ve kterém se uskutečnilo původní</a:t>
            </a:r>
            <a:r>
              <a:rPr lang="cs-CZ" sz="2000" dirty="0" smtClean="0">
                <a:solidFill>
                  <a:schemeClr val="tx1"/>
                </a:solidFill>
              </a:rPr>
              <a:t> </a:t>
            </a:r>
            <a:r>
              <a:rPr lang="cs-CZ" sz="2000" b="1" dirty="0" smtClean="0">
                <a:solidFill>
                  <a:schemeClr val="tx1"/>
                </a:solidFill>
              </a:rPr>
              <a:t>plnění</a:t>
            </a:r>
            <a:r>
              <a:rPr lang="cs-CZ" sz="2000" dirty="0" smtClean="0">
                <a:solidFill>
                  <a:schemeClr val="tx1"/>
                </a:solidFill>
              </a:rPr>
              <a:t>, nebo byla přijata úplata a to nejdříve</a:t>
            </a:r>
          </a:p>
          <a:p>
            <a:pPr marL="708025" lvl="1" eaLnBrk="1" hangingPunct="1">
              <a:spcBef>
                <a:spcPts val="400"/>
              </a:spcBef>
              <a:spcAft>
                <a:spcPct val="0"/>
              </a:spcAft>
              <a:buClr>
                <a:srgbClr val="C00000"/>
              </a:buClr>
              <a:buFont typeface="Wingdings" pitchFamily="2" charset="2"/>
              <a:buChar char="§"/>
            </a:pPr>
            <a:r>
              <a:rPr lang="cs-CZ" sz="1800" dirty="0" smtClean="0">
                <a:solidFill>
                  <a:schemeClr val="tx1"/>
                </a:solidFill>
              </a:rPr>
              <a:t>ke dni, kdy příjemce původního plnění obdržel opravný daňový doklad</a:t>
            </a:r>
          </a:p>
          <a:p>
            <a:pPr marL="708025" lvl="1" eaLnBrk="1" hangingPunct="1">
              <a:spcBef>
                <a:spcPts val="400"/>
              </a:spcBef>
              <a:spcAft>
                <a:spcPct val="0"/>
              </a:spcAft>
              <a:buClr>
                <a:srgbClr val="C00000"/>
              </a:buClr>
              <a:buFont typeface="Wingdings" pitchFamily="2" charset="2"/>
              <a:buChar char="§"/>
            </a:pPr>
            <a:r>
              <a:rPr lang="cs-CZ" sz="1800" dirty="0" smtClean="0">
                <a:solidFill>
                  <a:schemeClr val="tx1"/>
                </a:solidFill>
              </a:rPr>
              <a:t>ke dni, ve kterém byla provedena oprava v evidenci pro daňové účely, (</a:t>
            </a:r>
            <a:r>
              <a:rPr lang="cs-CZ" sz="1600" i="1" dirty="0" smtClean="0">
                <a:solidFill>
                  <a:schemeClr val="tx1"/>
                </a:solidFill>
              </a:rPr>
              <a:t>nevznikla plátci povinnost vystavit daňový doklad ani nedošlo k jeho vystavení</a:t>
            </a:r>
            <a:r>
              <a:rPr lang="cs-CZ" sz="1800" dirty="0" smtClean="0">
                <a:solidFill>
                  <a:schemeClr val="tx1"/>
                </a:solidFill>
              </a:rPr>
              <a:t>)</a:t>
            </a:r>
          </a:p>
          <a:p>
            <a:pPr marL="501650" eaLnBrk="1" hangingPunct="1">
              <a:spcBef>
                <a:spcPts val="600"/>
              </a:spcBef>
              <a:spcAft>
                <a:spcPct val="0"/>
              </a:spcAft>
              <a:buClr>
                <a:srgbClr val="C00000"/>
              </a:buClr>
            </a:pPr>
            <a:r>
              <a:rPr lang="cs-CZ" sz="2000" dirty="0" smtClean="0">
                <a:solidFill>
                  <a:schemeClr val="tx1"/>
                </a:solidFill>
              </a:rPr>
              <a:t>Opravu nelze provést po uplynutí </a:t>
            </a:r>
            <a:r>
              <a:rPr lang="cs-CZ" sz="2000" i="1" dirty="0" smtClean="0">
                <a:solidFill>
                  <a:schemeClr val="tx1"/>
                </a:solidFill>
              </a:rPr>
              <a:t>3 let </a:t>
            </a:r>
            <a:r>
              <a:rPr lang="cs-CZ" sz="2000" dirty="0" smtClean="0">
                <a:solidFill>
                  <a:schemeClr val="tx1"/>
                </a:solidFill>
              </a:rPr>
              <a:t>od konce zdaň. období, ve kterém vznikla povinnost přiznat daň u původního plnění.</a:t>
            </a:r>
          </a:p>
          <a:p>
            <a:pPr marL="501650" eaLnBrk="1" hangingPunct="1">
              <a:spcBef>
                <a:spcPts val="600"/>
              </a:spcBef>
              <a:spcAft>
                <a:spcPct val="0"/>
              </a:spcAft>
              <a:buClr>
                <a:srgbClr val="C00000"/>
              </a:buClr>
            </a:pPr>
            <a:r>
              <a:rPr lang="cs-CZ" sz="2000" dirty="0" smtClean="0">
                <a:solidFill>
                  <a:schemeClr val="tx1"/>
                </a:solidFill>
              </a:rPr>
              <a:t>U oprav se použije </a:t>
            </a:r>
            <a:r>
              <a:rPr lang="cs-CZ" sz="2000" b="1" dirty="0" smtClean="0">
                <a:solidFill>
                  <a:schemeClr val="tx1"/>
                </a:solidFill>
              </a:rPr>
              <a:t>sazba daně </a:t>
            </a:r>
            <a:r>
              <a:rPr lang="cs-CZ" sz="2000" dirty="0" smtClean="0">
                <a:solidFill>
                  <a:schemeClr val="tx1"/>
                </a:solidFill>
              </a:rPr>
              <a:t>a v případě přepočtu cizí měny kurz devizového trhu platný </a:t>
            </a:r>
            <a:r>
              <a:rPr lang="cs-CZ" sz="2000" b="1" dirty="0" smtClean="0">
                <a:solidFill>
                  <a:schemeClr val="tx1"/>
                </a:solidFill>
              </a:rPr>
              <a:t>ke dni povinnosti přiznat daň u původního plnění.</a:t>
            </a:r>
          </a:p>
          <a:p>
            <a:pPr marL="44450" indent="0" eaLnBrk="1" hangingPunct="1">
              <a:spcBef>
                <a:spcPts val="600"/>
              </a:spcBef>
              <a:spcAft>
                <a:spcPct val="0"/>
              </a:spcAft>
              <a:buClr>
                <a:srgbClr val="C00000"/>
              </a:buClr>
              <a:buNone/>
            </a:pPr>
            <a:r>
              <a:rPr lang="cs-CZ" sz="2000" b="1" dirty="0" smtClean="0">
                <a:solidFill>
                  <a:srgbClr val="FF0000"/>
                </a:solidFill>
              </a:rPr>
              <a:t>Pouze terminologické změny, principy jsou zachovány.</a:t>
            </a:r>
          </a:p>
          <a:p>
            <a:pPr marL="501650" eaLnBrk="1" hangingPunct="1">
              <a:spcBef>
                <a:spcPts val="500"/>
              </a:spcBef>
              <a:spcAft>
                <a:spcPct val="0"/>
              </a:spcAft>
              <a:buClr>
                <a:srgbClr val="C00000"/>
              </a:buClr>
              <a:buFont typeface="Wingdings" pitchFamily="2" charset="2"/>
              <a:buNone/>
            </a:pPr>
            <a:endParaRPr lang="cs-CZ" sz="2400" dirty="0" smtClean="0"/>
          </a:p>
          <a:p>
            <a:pPr marL="501650" eaLnBrk="1" hangingPunct="1">
              <a:spcBef>
                <a:spcPts val="500"/>
              </a:spcBef>
              <a:spcAft>
                <a:spcPct val="0"/>
              </a:spcAft>
              <a:buClr>
                <a:srgbClr val="C00000"/>
              </a:buClr>
              <a:buFont typeface="Wingdings" pitchFamily="2" charset="2"/>
              <a:buNone/>
            </a:pPr>
            <a:endParaRPr lang="cs-CZ" sz="2400" dirty="0" smtClean="0"/>
          </a:p>
        </p:txBody>
      </p:sp>
      <p:sp>
        <p:nvSpPr>
          <p:cNvPr id="30724"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02EFD797-07DB-40B8-9331-AE54BB2048EF}" type="slidenum">
              <a:rPr lang="cs-CZ" smtClean="0"/>
              <a:pPr/>
              <a:t>17</a:t>
            </a:fld>
            <a:endParaRPr lang="cs-CZ" smtClean="0"/>
          </a:p>
        </p:txBody>
      </p:sp>
    </p:spTree>
    <p:extLst>
      <p:ext uri="{BB962C8B-B14F-4D97-AF65-F5344CB8AC3E}">
        <p14:creationId xmlns:p14="http://schemas.microsoft.com/office/powerpoint/2010/main" val="2980387943"/>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0"/>
            <a:ext cx="6629143" cy="1052736"/>
          </a:xfrm>
        </p:spPr>
        <p:txBody>
          <a:bodyPr/>
          <a:lstStyle/>
          <a:p>
            <a:r>
              <a:rPr lang="cs-CZ" dirty="0" smtClean="0"/>
              <a:t>Účetní příklady</a:t>
            </a:r>
            <a:endParaRPr lang="cs-CZ" dirty="0"/>
          </a:p>
        </p:txBody>
      </p:sp>
      <p:sp>
        <p:nvSpPr>
          <p:cNvPr id="3" name="Zástupný symbol pro obsah 2"/>
          <p:cNvSpPr>
            <a:spLocks noGrp="1"/>
          </p:cNvSpPr>
          <p:nvPr>
            <p:ph sz="quarter" idx="13"/>
          </p:nvPr>
        </p:nvSpPr>
        <p:spPr>
          <a:xfrm>
            <a:off x="1143000" y="1412776"/>
            <a:ext cx="6400800" cy="2793464"/>
          </a:xfrm>
        </p:spPr>
        <p:txBody>
          <a:bodyPr/>
          <a:lstStyle/>
          <a:p>
            <a:endParaRPr lang="cs-CZ" b="1" dirty="0" smtClean="0"/>
          </a:p>
          <a:p>
            <a:endParaRPr lang="cs-CZ" b="1" dirty="0"/>
          </a:p>
          <a:p>
            <a:r>
              <a:rPr lang="cs-CZ" b="1" dirty="0" smtClean="0"/>
              <a:t>Základní účetní příklady na uskutečněná plnění</a:t>
            </a:r>
          </a:p>
          <a:p>
            <a:r>
              <a:rPr lang="cs-CZ" b="1" dirty="0" smtClean="0">
                <a:solidFill>
                  <a:srgbClr val="C00000"/>
                </a:solidFill>
              </a:rPr>
              <a:t>Příklady č. 1 – 9</a:t>
            </a:r>
          </a:p>
          <a:p>
            <a:r>
              <a:rPr lang="cs-CZ" b="1" dirty="0" smtClean="0">
                <a:solidFill>
                  <a:srgbClr val="C00000"/>
                </a:solidFill>
              </a:rPr>
              <a:t>Kontrola tř. 6 na DAP DPH</a:t>
            </a:r>
            <a:endParaRPr lang="cs-CZ" b="1" dirty="0">
              <a:solidFill>
                <a:srgbClr val="C00000"/>
              </a:solidFill>
            </a:endParaRPr>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18</a:t>
            </a:fld>
            <a:endParaRPr lang="cs-CZ" dirty="0"/>
          </a:p>
        </p:txBody>
      </p:sp>
    </p:spTree>
    <p:extLst>
      <p:ext uri="{BB962C8B-B14F-4D97-AF65-F5344CB8AC3E}">
        <p14:creationId xmlns:p14="http://schemas.microsoft.com/office/powerpoint/2010/main" val="951851222"/>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43608" y="188640"/>
            <a:ext cx="6728535" cy="864096"/>
          </a:xfrm>
        </p:spPr>
        <p:txBody>
          <a:bodyPr/>
          <a:lstStyle/>
          <a:p>
            <a:r>
              <a:rPr lang="cs-CZ" dirty="0" smtClean="0"/>
              <a:t>II. Blok – přijatá plnění ze zahraničí</a:t>
            </a:r>
            <a:endParaRPr lang="cs-CZ" dirty="0"/>
          </a:p>
        </p:txBody>
      </p:sp>
      <p:sp>
        <p:nvSpPr>
          <p:cNvPr id="3" name="Zástupný symbol pro obsah 2"/>
          <p:cNvSpPr>
            <a:spLocks noGrp="1"/>
          </p:cNvSpPr>
          <p:nvPr>
            <p:ph sz="quarter" idx="13"/>
          </p:nvPr>
        </p:nvSpPr>
        <p:spPr>
          <a:xfrm>
            <a:off x="1021864" y="1772816"/>
            <a:ext cx="6400800" cy="3474720"/>
          </a:xfrm>
        </p:spPr>
        <p:txBody>
          <a:bodyPr/>
          <a:lstStyle/>
          <a:p>
            <a:r>
              <a:rPr lang="cs-CZ" b="1" dirty="0" smtClean="0"/>
              <a:t>§ 25 Pořízení zboží z EU od osoby registrované k dani </a:t>
            </a:r>
            <a:endParaRPr lang="cs-CZ" b="1" dirty="0"/>
          </a:p>
          <a:p>
            <a:pPr>
              <a:buFont typeface="Wingdings" panose="05000000000000000000" pitchFamily="2" charset="2"/>
              <a:buChar char="§"/>
            </a:pPr>
            <a:r>
              <a:rPr lang="cs-CZ" dirty="0" smtClean="0"/>
              <a:t>Přepočet cizí měny § 4 odst.5 ZDPH (kurz ČNB ke dni vzniku povinnosti přiznat daň platný v účetní jednotce)</a:t>
            </a:r>
          </a:p>
          <a:p>
            <a:pPr>
              <a:buFont typeface="Wingdings" panose="05000000000000000000" pitchFamily="2" charset="2"/>
              <a:buChar char="§"/>
            </a:pPr>
            <a:r>
              <a:rPr lang="cs-CZ" dirty="0" smtClean="0"/>
              <a:t>Ke dni vystavení daňového dokladu, nebo k 15.dni následujícího měsíce po dodání zboží ( pokud nebylo vystaven daňový doklad dříve)</a:t>
            </a:r>
          </a:p>
          <a:p>
            <a:pPr>
              <a:buFont typeface="Wingdings" panose="05000000000000000000" pitchFamily="2" charset="2"/>
              <a:buChar char="§"/>
            </a:pPr>
            <a:r>
              <a:rPr lang="cs-CZ" dirty="0" smtClean="0"/>
              <a:t>ZD a DPH se uvede do ř. 3 nebo 4 DAP DPH </a:t>
            </a:r>
            <a:endParaRPr lang="cs-CZ" dirty="0"/>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19</a:t>
            </a:fld>
            <a:endParaRPr lang="cs-CZ" dirty="0"/>
          </a:p>
        </p:txBody>
      </p:sp>
    </p:spTree>
    <p:extLst>
      <p:ext uri="{BB962C8B-B14F-4D97-AF65-F5344CB8AC3E}">
        <p14:creationId xmlns:p14="http://schemas.microsoft.com/office/powerpoint/2010/main" val="4216723851"/>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59632" y="260648"/>
            <a:ext cx="6512511" cy="792088"/>
          </a:xfrm>
        </p:spPr>
        <p:txBody>
          <a:bodyPr/>
          <a:lstStyle/>
          <a:p>
            <a:r>
              <a:rPr lang="cs-CZ" dirty="0" smtClean="0"/>
              <a:t>Novely 2015</a:t>
            </a:r>
            <a:endParaRPr lang="cs-CZ" dirty="0"/>
          </a:p>
        </p:txBody>
      </p:sp>
      <p:sp>
        <p:nvSpPr>
          <p:cNvPr id="3" name="Zástupný symbol pro obsah 2"/>
          <p:cNvSpPr>
            <a:spLocks noGrp="1"/>
          </p:cNvSpPr>
          <p:nvPr>
            <p:ph sz="quarter" idx="13"/>
          </p:nvPr>
        </p:nvSpPr>
        <p:spPr>
          <a:xfrm>
            <a:off x="683568" y="1196752"/>
            <a:ext cx="7632848" cy="4824536"/>
          </a:xfrm>
        </p:spPr>
        <p:txBody>
          <a:bodyPr/>
          <a:lstStyle/>
          <a:p>
            <a:r>
              <a:rPr lang="cs-CZ" dirty="0" smtClean="0"/>
              <a:t> </a:t>
            </a:r>
            <a:r>
              <a:rPr lang="cs-CZ" sz="2000" dirty="0"/>
              <a:t>tzv. </a:t>
            </a:r>
            <a:r>
              <a:rPr lang="cs-CZ" sz="2000" b="1" dirty="0"/>
              <a:t>implementační novela </a:t>
            </a:r>
            <a:r>
              <a:rPr lang="cs-CZ" sz="2000" dirty="0" smtClean="0"/>
              <a:t>s </a:t>
            </a:r>
            <a:r>
              <a:rPr lang="cs-CZ" sz="2000" dirty="0"/>
              <a:t>účinnosti od 1. ledna 2015 (Část ustanovení má účinnost od 1.10.2014), již zveřejněna v částce 82 Sbírky zákonů pod č</a:t>
            </a:r>
            <a:r>
              <a:rPr lang="cs-CZ" sz="2000" b="1" dirty="0"/>
              <a:t>. 196/2014 </a:t>
            </a:r>
            <a:r>
              <a:rPr lang="cs-CZ" sz="2000" dirty="0"/>
              <a:t>Sb</a:t>
            </a:r>
            <a:r>
              <a:rPr lang="cs-CZ" sz="2000" dirty="0" smtClean="0"/>
              <a:t>., </a:t>
            </a:r>
            <a:r>
              <a:rPr lang="cs-CZ" dirty="0" smtClean="0"/>
              <a:t>- </a:t>
            </a:r>
            <a:r>
              <a:rPr lang="cs-CZ" sz="1800" b="1" dirty="0" smtClean="0"/>
              <a:t>obsahuje pouze </a:t>
            </a:r>
            <a:r>
              <a:rPr lang="cs-CZ" sz="1800" b="1" dirty="0"/>
              <a:t>ty okruhy změn. které jsou povinnou implementací předpisů EU nebo s nimi úzce </a:t>
            </a:r>
            <a:r>
              <a:rPr lang="cs-CZ" sz="1800" b="1" dirty="0" smtClean="0"/>
              <a:t>souvisejí </a:t>
            </a:r>
            <a:r>
              <a:rPr lang="cs-CZ" b="1" dirty="0" smtClean="0"/>
              <a:t>- </a:t>
            </a:r>
            <a:r>
              <a:rPr lang="cs-CZ" sz="1600" b="1" dirty="0"/>
              <a:t>změny v místě plnění, zejména při poskytnutí telekomunikační služby, služby rozhlasového a televizního vysílání a elektronicky poskytované </a:t>
            </a:r>
            <a:r>
              <a:rPr lang="cs-CZ" sz="1600" b="1" dirty="0" smtClean="0"/>
              <a:t>služby,</a:t>
            </a:r>
            <a:r>
              <a:rPr lang="cs-CZ" sz="1600" b="1" dirty="0"/>
              <a:t> </a:t>
            </a:r>
            <a:r>
              <a:rPr lang="cs-CZ" sz="1600" b="1" dirty="0" smtClean="0"/>
              <a:t> </a:t>
            </a:r>
            <a:r>
              <a:rPr lang="cs-CZ" sz="1600" b="1" dirty="0"/>
              <a:t>na změny v místě plnění navazuje nový zvláštní režim jednoho správního místa (tzv. </a:t>
            </a:r>
            <a:r>
              <a:rPr lang="cs-CZ" sz="1600" b="1" dirty="0" err="1"/>
              <a:t>MiniOSS</a:t>
            </a:r>
            <a:r>
              <a:rPr lang="cs-CZ" sz="1600" b="1" dirty="0"/>
              <a:t> - mini </a:t>
            </a:r>
            <a:r>
              <a:rPr lang="cs-CZ" sz="1600" b="1" dirty="0" err="1"/>
              <a:t>One</a:t>
            </a:r>
            <a:r>
              <a:rPr lang="cs-CZ" sz="1600" b="1" dirty="0"/>
              <a:t> Stop </a:t>
            </a:r>
            <a:r>
              <a:rPr lang="cs-CZ" sz="1600" b="1" dirty="0" err="1"/>
              <a:t>Shop</a:t>
            </a:r>
            <a:r>
              <a:rPr lang="cs-CZ" sz="1600" b="1" dirty="0" smtClean="0"/>
              <a:t>.),</a:t>
            </a:r>
            <a:endParaRPr lang="cs-CZ" sz="1600" dirty="0"/>
          </a:p>
          <a:p>
            <a:r>
              <a:rPr lang="cs-CZ" dirty="0" smtClean="0"/>
              <a:t> </a:t>
            </a:r>
            <a:r>
              <a:rPr lang="cs-CZ" sz="2000" b="1" dirty="0"/>
              <a:t>tzv. sazbová novela zákona o </a:t>
            </a:r>
            <a:r>
              <a:rPr lang="cs-CZ" sz="2000" dirty="0"/>
              <a:t>DPH </a:t>
            </a:r>
            <a:r>
              <a:rPr lang="cs-CZ" sz="2000" b="1" dirty="0" smtClean="0"/>
              <a:t>(</a:t>
            </a:r>
            <a:r>
              <a:rPr lang="cs-CZ" sz="2000" b="1" dirty="0">
                <a:solidFill>
                  <a:srgbClr val="000000"/>
                </a:solidFill>
              </a:rPr>
              <a:t>Zákon č. 262/2014 Sb.</a:t>
            </a:r>
            <a:r>
              <a:rPr lang="cs-CZ" sz="2000" b="1" dirty="0" smtClean="0"/>
              <a:t> účinnost </a:t>
            </a:r>
            <a:r>
              <a:rPr lang="cs-CZ" sz="2000" b="1" dirty="0"/>
              <a:t>je od </a:t>
            </a:r>
            <a:r>
              <a:rPr lang="cs-CZ" sz="2000" b="1" dirty="0" smtClean="0"/>
              <a:t>1. </a:t>
            </a:r>
            <a:r>
              <a:rPr lang="cs-CZ" sz="2000" b="1" dirty="0"/>
              <a:t>ledna 2015,</a:t>
            </a:r>
          </a:p>
          <a:p>
            <a:r>
              <a:rPr lang="cs-CZ" sz="2000" b="1" dirty="0" smtClean="0"/>
              <a:t>tzv</a:t>
            </a:r>
            <a:r>
              <a:rPr lang="cs-CZ" sz="2000" b="1" dirty="0"/>
              <a:t>. řádná novela zákona o DPH</a:t>
            </a:r>
            <a:r>
              <a:rPr lang="cs-CZ" sz="2000" dirty="0"/>
              <a:t> </a:t>
            </a:r>
            <a:r>
              <a:rPr lang="cs-CZ" sz="2000" dirty="0" smtClean="0"/>
              <a:t>z.č.360/2014 účinnost </a:t>
            </a:r>
            <a:r>
              <a:rPr lang="cs-CZ" sz="2000" dirty="0"/>
              <a:t>od 1. ledna 2015 s </a:t>
            </a:r>
            <a:r>
              <a:rPr lang="cs-CZ" sz="2000" dirty="0" smtClean="0"/>
              <a:t>tím</a:t>
            </a:r>
            <a:r>
              <a:rPr lang="cs-CZ" sz="2000" dirty="0"/>
              <a:t>, že účinnost některých části zákona je </a:t>
            </a:r>
            <a:r>
              <a:rPr lang="cs-CZ" sz="2000" dirty="0" smtClean="0"/>
              <a:t>jiná ( §56 –stavební pozemky a kontrolní výkaz od roku 2016)</a:t>
            </a:r>
            <a:endParaRPr lang="cs-CZ" sz="2000" dirty="0"/>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2</a:t>
            </a:fld>
            <a:endParaRPr lang="cs-CZ" dirty="0"/>
          </a:p>
        </p:txBody>
      </p:sp>
    </p:spTree>
    <p:extLst>
      <p:ext uri="{BB962C8B-B14F-4D97-AF65-F5344CB8AC3E}">
        <p14:creationId xmlns:p14="http://schemas.microsoft.com/office/powerpoint/2010/main" val="2768258589"/>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43608" y="0"/>
            <a:ext cx="6728535" cy="1124744"/>
          </a:xfrm>
        </p:spPr>
        <p:txBody>
          <a:bodyPr/>
          <a:lstStyle/>
          <a:p>
            <a:r>
              <a:rPr lang="cs-CZ" dirty="0"/>
              <a:t>II. Blok – přijatá plnění ze zahraničí</a:t>
            </a:r>
          </a:p>
        </p:txBody>
      </p:sp>
      <p:sp>
        <p:nvSpPr>
          <p:cNvPr id="3" name="Zástupný symbol pro obsah 2"/>
          <p:cNvSpPr>
            <a:spLocks noGrp="1"/>
          </p:cNvSpPr>
          <p:nvPr>
            <p:ph sz="quarter" idx="13"/>
          </p:nvPr>
        </p:nvSpPr>
        <p:spPr>
          <a:xfrm>
            <a:off x="1187624" y="1556792"/>
            <a:ext cx="6356176" cy="4176464"/>
          </a:xfrm>
        </p:spPr>
        <p:txBody>
          <a:bodyPr/>
          <a:lstStyle/>
          <a:p>
            <a:r>
              <a:rPr lang="cs-CZ" b="1" dirty="0" smtClean="0"/>
              <a:t>§24 Pořízení služby od osoby povinné k dani,</a:t>
            </a:r>
          </a:p>
          <a:p>
            <a:pPr marL="45720" indent="0">
              <a:buNone/>
            </a:pPr>
            <a:r>
              <a:rPr lang="cs-CZ" b="1" dirty="0"/>
              <a:t>	</a:t>
            </a:r>
            <a:r>
              <a:rPr lang="cs-CZ" b="1" dirty="0" smtClean="0"/>
              <a:t> tj. od osoby neusazené v tuzemsku </a:t>
            </a:r>
          </a:p>
          <a:p>
            <a:endParaRPr lang="cs-CZ" b="1" dirty="0"/>
          </a:p>
          <a:p>
            <a:pPr>
              <a:buFont typeface="Wingdings" panose="05000000000000000000" pitchFamily="2" charset="2"/>
              <a:buChar char="§"/>
            </a:pPr>
            <a:r>
              <a:rPr lang="cs-CZ" dirty="0" smtClean="0"/>
              <a:t>Vazba na §9 ZDPH – určení místa plnění</a:t>
            </a:r>
          </a:p>
          <a:p>
            <a:pPr>
              <a:buFont typeface="Wingdings" panose="05000000000000000000" pitchFamily="2" charset="2"/>
              <a:buChar char="§"/>
            </a:pPr>
            <a:r>
              <a:rPr lang="cs-CZ" dirty="0" smtClean="0"/>
              <a:t>DUZP , </a:t>
            </a:r>
            <a:r>
              <a:rPr lang="cs-CZ" b="1" dirty="0" smtClean="0"/>
              <a:t>den úplaty </a:t>
            </a:r>
            <a:r>
              <a:rPr lang="cs-CZ" dirty="0" smtClean="0"/>
              <a:t>( co nastane dříve)</a:t>
            </a:r>
          </a:p>
          <a:p>
            <a:pPr>
              <a:buFont typeface="Wingdings" panose="05000000000000000000" pitchFamily="2" charset="2"/>
              <a:buChar char="§"/>
            </a:pPr>
            <a:r>
              <a:rPr lang="cs-CZ" dirty="0" smtClean="0"/>
              <a:t>Přepočet cizí měny - §4 odst.5 </a:t>
            </a:r>
            <a:r>
              <a:rPr lang="cs-CZ" dirty="0"/>
              <a:t>(kurz ČNB ke dni vzniku povinnosti přiznat daň platný v účetní jednotce)</a:t>
            </a:r>
          </a:p>
          <a:p>
            <a:pPr>
              <a:buFont typeface="Wingdings" panose="05000000000000000000" pitchFamily="2" charset="2"/>
              <a:buChar char="§"/>
            </a:pPr>
            <a:r>
              <a:rPr lang="cs-CZ" dirty="0" smtClean="0"/>
              <a:t>Uvedení do ř.5 nebo 6 DAP DPH</a:t>
            </a:r>
          </a:p>
          <a:p>
            <a:endParaRPr lang="cs-CZ" b="1" dirty="0" smtClean="0"/>
          </a:p>
          <a:p>
            <a:r>
              <a:rPr lang="cs-CZ" b="1" dirty="0" smtClean="0">
                <a:solidFill>
                  <a:srgbClr val="C00000"/>
                </a:solidFill>
              </a:rPr>
              <a:t>Účetní příklady č. 10-11</a:t>
            </a:r>
          </a:p>
          <a:p>
            <a:endParaRPr lang="cs-CZ" dirty="0"/>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20</a:t>
            </a:fld>
            <a:endParaRPr lang="cs-CZ" dirty="0"/>
          </a:p>
        </p:txBody>
      </p:sp>
    </p:spTree>
    <p:extLst>
      <p:ext uri="{BB962C8B-B14F-4D97-AF65-F5344CB8AC3E}">
        <p14:creationId xmlns:p14="http://schemas.microsoft.com/office/powerpoint/2010/main" val="1773160591"/>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Nadpis 1"/>
          <p:cNvSpPr>
            <a:spLocks noGrp="1"/>
          </p:cNvSpPr>
          <p:nvPr>
            <p:ph type="title"/>
          </p:nvPr>
        </p:nvSpPr>
        <p:spPr>
          <a:xfrm>
            <a:off x="755576" y="188640"/>
            <a:ext cx="7793037" cy="936104"/>
          </a:xfrm>
        </p:spPr>
        <p:txBody>
          <a:bodyPr/>
          <a:lstStyle/>
          <a:p>
            <a:pPr eaLnBrk="1" fontAlgn="auto" hangingPunct="1">
              <a:spcAft>
                <a:spcPts val="0"/>
              </a:spcAft>
              <a:buClr>
                <a:schemeClr val="accent6">
                  <a:lumMod val="75000"/>
                </a:schemeClr>
              </a:buClr>
              <a:defRPr/>
            </a:pPr>
            <a:r>
              <a:rPr lang="cs-CZ" dirty="0" smtClean="0">
                <a:ea typeface="+mj-ea"/>
              </a:rPr>
              <a:t>III. Blok – přijatá plnění z tuzemska</a:t>
            </a:r>
          </a:p>
        </p:txBody>
      </p:sp>
      <p:sp>
        <p:nvSpPr>
          <p:cNvPr id="26627" name="Zástupný symbol pro obsah 2"/>
          <p:cNvSpPr>
            <a:spLocks noGrp="1"/>
          </p:cNvSpPr>
          <p:nvPr>
            <p:ph sz="quarter" idx="13"/>
          </p:nvPr>
        </p:nvSpPr>
        <p:spPr>
          <a:xfrm>
            <a:off x="539750" y="1628775"/>
            <a:ext cx="7772400" cy="4114800"/>
          </a:xfrm>
        </p:spPr>
        <p:txBody>
          <a:bodyPr>
            <a:normAutofit/>
          </a:bodyPr>
          <a:lstStyle/>
          <a:p>
            <a:pPr eaLnBrk="1" hangingPunct="1">
              <a:lnSpc>
                <a:spcPct val="80000"/>
              </a:lnSpc>
              <a:buClr>
                <a:srgbClr val="C00000"/>
              </a:buClr>
            </a:pPr>
            <a:r>
              <a:rPr lang="cs-CZ" sz="2400" b="1" dirty="0" smtClean="0"/>
              <a:t>Odpočet DPH a jeho prokazování  </a:t>
            </a:r>
          </a:p>
          <a:p>
            <a:pPr eaLnBrk="1" hangingPunct="1">
              <a:lnSpc>
                <a:spcPct val="80000"/>
              </a:lnSpc>
              <a:buClr>
                <a:srgbClr val="C00000"/>
              </a:buClr>
              <a:buFont typeface="Wingdings" panose="05000000000000000000" pitchFamily="2" charset="2"/>
              <a:buChar char="§"/>
            </a:pPr>
            <a:r>
              <a:rPr lang="cs-CZ" dirty="0" smtClean="0">
                <a:solidFill>
                  <a:schemeClr val="tx1"/>
                </a:solidFill>
              </a:rPr>
              <a:t>Nárok na odpočet daně </a:t>
            </a:r>
            <a:r>
              <a:rPr lang="cs-CZ" b="1" dirty="0" smtClean="0">
                <a:solidFill>
                  <a:schemeClr val="tx1"/>
                </a:solidFill>
              </a:rPr>
              <a:t>v plné výši </a:t>
            </a:r>
            <a:r>
              <a:rPr lang="cs-CZ" dirty="0" smtClean="0">
                <a:solidFill>
                  <a:schemeClr val="tx1"/>
                </a:solidFill>
              </a:rPr>
              <a:t>(§ 72 odst. 5) – u plnění vymezených v § 72 odst. 1, </a:t>
            </a:r>
          </a:p>
          <a:p>
            <a:pPr eaLnBrk="1" hangingPunct="1">
              <a:lnSpc>
                <a:spcPct val="80000"/>
              </a:lnSpc>
              <a:buClr>
                <a:srgbClr val="C00000"/>
              </a:buClr>
              <a:buFont typeface="Wingdings" panose="05000000000000000000" pitchFamily="2" charset="2"/>
              <a:buChar char="§"/>
            </a:pPr>
            <a:r>
              <a:rPr lang="cs-CZ" dirty="0" smtClean="0">
                <a:solidFill>
                  <a:schemeClr val="tx1"/>
                </a:solidFill>
              </a:rPr>
              <a:t>Nárok  na odpočet daně </a:t>
            </a:r>
            <a:r>
              <a:rPr lang="cs-CZ" b="1" dirty="0" smtClean="0">
                <a:solidFill>
                  <a:schemeClr val="tx1"/>
                </a:solidFill>
              </a:rPr>
              <a:t>v částečné výši</a:t>
            </a:r>
            <a:r>
              <a:rPr lang="cs-CZ" dirty="0" smtClean="0">
                <a:solidFill>
                  <a:schemeClr val="tx1"/>
                </a:solidFill>
              </a:rPr>
              <a:t> (§ 72 odst. 6) – poměrný nárok (§ 75) nebo zkrácený nárok (§ 76) </a:t>
            </a:r>
          </a:p>
          <a:p>
            <a:pPr eaLnBrk="1" hangingPunct="1">
              <a:lnSpc>
                <a:spcPct val="80000"/>
              </a:lnSpc>
              <a:buClr>
                <a:srgbClr val="C00000"/>
              </a:buClr>
              <a:buFont typeface="Wingdings" panose="05000000000000000000" pitchFamily="2" charset="2"/>
              <a:buChar char="§"/>
            </a:pPr>
            <a:r>
              <a:rPr lang="cs-CZ" dirty="0" smtClean="0">
                <a:solidFill>
                  <a:schemeClr val="tx1"/>
                </a:solidFill>
              </a:rPr>
              <a:t>Zákaz odpočtu (§ 72 odst. 4) – plnění použitá pro reprezentaci s výjimkou plnění podle § 13 odst. 8 písm. c) </a:t>
            </a:r>
          </a:p>
          <a:p>
            <a:pPr eaLnBrk="1" hangingPunct="1">
              <a:lnSpc>
                <a:spcPct val="80000"/>
              </a:lnSpc>
              <a:buClr>
                <a:srgbClr val="C00000"/>
              </a:buClr>
              <a:buFont typeface="Wingdings" panose="05000000000000000000" pitchFamily="2" charset="2"/>
              <a:buChar char="§"/>
            </a:pPr>
            <a:r>
              <a:rPr lang="cs-CZ" dirty="0" smtClean="0">
                <a:solidFill>
                  <a:schemeClr val="tx1"/>
                </a:solidFill>
              </a:rPr>
              <a:t>Lhůta pro uplatnění nároku (§ 73 odst. 3) – činí 3 roky od měsíce, ve kterém nárok na odpočet daně vznikl  </a:t>
            </a:r>
            <a:r>
              <a:rPr lang="cs-CZ" b="1" dirty="0" smtClean="0">
                <a:solidFill>
                  <a:schemeClr val="tx1"/>
                </a:solidFill>
              </a:rPr>
              <a:t> </a:t>
            </a:r>
          </a:p>
          <a:p>
            <a:pPr eaLnBrk="1" hangingPunct="1">
              <a:lnSpc>
                <a:spcPct val="80000"/>
              </a:lnSpc>
              <a:buClr>
                <a:srgbClr val="C00000"/>
              </a:buClr>
            </a:pPr>
            <a:endParaRPr lang="cs-CZ" sz="2000" dirty="0" smtClean="0">
              <a:solidFill>
                <a:schemeClr val="tx1"/>
              </a:solidFill>
            </a:endParaRPr>
          </a:p>
        </p:txBody>
      </p:sp>
      <p:sp>
        <p:nvSpPr>
          <p:cNvPr id="33796"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96C4F871-F44C-4586-89C9-FE241DC5F597}" type="slidenum">
              <a:rPr lang="cs-CZ" smtClean="0"/>
              <a:pPr/>
              <a:t>21</a:t>
            </a:fld>
            <a:endParaRPr lang="cs-CZ" smtClean="0"/>
          </a:p>
        </p:txBody>
      </p:sp>
    </p:spTree>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Nadpis 1"/>
          <p:cNvSpPr>
            <a:spLocks noGrp="1"/>
          </p:cNvSpPr>
          <p:nvPr>
            <p:ph type="title"/>
          </p:nvPr>
        </p:nvSpPr>
        <p:spPr>
          <a:xfrm>
            <a:off x="323528" y="265584"/>
            <a:ext cx="8820472" cy="1219200"/>
          </a:xfrm>
        </p:spPr>
        <p:txBody>
          <a:bodyPr/>
          <a:lstStyle/>
          <a:p>
            <a:pPr eaLnBrk="1" fontAlgn="auto" hangingPunct="1">
              <a:spcAft>
                <a:spcPts val="0"/>
              </a:spcAft>
              <a:buClr>
                <a:schemeClr val="accent6">
                  <a:lumMod val="75000"/>
                </a:schemeClr>
              </a:buClr>
              <a:defRPr/>
            </a:pPr>
            <a:r>
              <a:rPr lang="cs-CZ" dirty="0" smtClean="0">
                <a:ea typeface="+mj-ea"/>
              </a:rPr>
              <a:t>Podmínky uplatnění odpočtu -pokračování</a:t>
            </a:r>
          </a:p>
        </p:txBody>
      </p:sp>
      <p:sp>
        <p:nvSpPr>
          <p:cNvPr id="36867" name="Zástupný symbol pro obsah 2"/>
          <p:cNvSpPr>
            <a:spLocks noGrp="1"/>
          </p:cNvSpPr>
          <p:nvPr>
            <p:ph sz="quarter" idx="13"/>
          </p:nvPr>
        </p:nvSpPr>
        <p:spPr>
          <a:xfrm>
            <a:off x="755576" y="1268760"/>
            <a:ext cx="7772400" cy="4464496"/>
          </a:xfrm>
        </p:spPr>
        <p:txBody>
          <a:bodyPr/>
          <a:lstStyle/>
          <a:p>
            <a:pPr marL="501650" eaLnBrk="1" hangingPunct="1">
              <a:spcBef>
                <a:spcPts val="500"/>
              </a:spcBef>
              <a:buClr>
                <a:srgbClr val="C00000"/>
              </a:buClr>
            </a:pPr>
            <a:r>
              <a:rPr lang="cs-CZ" dirty="0" smtClean="0"/>
              <a:t>Při uplatnění odpočtu daně, </a:t>
            </a:r>
            <a:r>
              <a:rPr lang="cs-CZ" b="1" dirty="0" smtClean="0"/>
              <a:t>musí plátce mít daňový doklad </a:t>
            </a:r>
            <a:r>
              <a:rPr lang="cs-CZ" dirty="0" smtClean="0"/>
              <a:t>(§73/1/a)</a:t>
            </a:r>
          </a:p>
          <a:p>
            <a:pPr marL="501650" algn="just" eaLnBrk="1" hangingPunct="1">
              <a:spcBef>
                <a:spcPts val="500"/>
              </a:spcBef>
              <a:buClr>
                <a:srgbClr val="C00000"/>
              </a:buClr>
            </a:pPr>
            <a:r>
              <a:rPr lang="cs-CZ" dirty="0" smtClean="0"/>
              <a:t>Při uplatnění odpočtu daně, kterou plátce uplatnil při poskytnutí zdanitelného plnění osobou povinnou k dani neusazenou v tuzemsku nebo jiným plátcem </a:t>
            </a:r>
            <a:r>
              <a:rPr lang="cs-CZ" i="1" dirty="0" smtClean="0"/>
              <a:t>(</a:t>
            </a:r>
            <a:r>
              <a:rPr lang="cs-CZ" b="1" i="1" dirty="0" smtClean="0">
                <a:solidFill>
                  <a:schemeClr val="tx1"/>
                </a:solidFill>
              </a:rPr>
              <a:t>u režimu PDP</a:t>
            </a:r>
            <a:r>
              <a:rPr lang="cs-CZ" i="1" dirty="0" smtClean="0">
                <a:solidFill>
                  <a:schemeClr val="tx1"/>
                </a:solidFill>
              </a:rPr>
              <a:t>)</a:t>
            </a:r>
            <a:r>
              <a:rPr lang="cs-CZ" dirty="0" smtClean="0">
                <a:solidFill>
                  <a:schemeClr val="tx1"/>
                </a:solidFill>
              </a:rPr>
              <a:t>, anebo kterou plátce uplatnil při pořízení zboží z jiného členského státu musí plátce mít daňový doklad, ale pokud jej nemá, </a:t>
            </a:r>
            <a:r>
              <a:rPr lang="cs-CZ" b="1" dirty="0" smtClean="0">
                <a:solidFill>
                  <a:schemeClr val="tx1"/>
                </a:solidFill>
              </a:rPr>
              <a:t>lze nárok prokázat jiným způsobem </a:t>
            </a:r>
            <a:r>
              <a:rPr lang="cs-CZ" dirty="0" smtClean="0">
                <a:solidFill>
                  <a:schemeClr val="tx1"/>
                </a:solidFill>
              </a:rPr>
              <a:t>(§73/1/b)</a:t>
            </a:r>
          </a:p>
          <a:p>
            <a:pPr marL="501650" eaLnBrk="1" hangingPunct="1">
              <a:spcBef>
                <a:spcPts val="500"/>
              </a:spcBef>
              <a:buClr>
                <a:srgbClr val="C00000"/>
              </a:buClr>
            </a:pPr>
            <a:r>
              <a:rPr lang="cs-CZ" dirty="0" smtClean="0">
                <a:solidFill>
                  <a:schemeClr val="tx1"/>
                </a:solidFill>
              </a:rPr>
              <a:t>Plátce je oprávněn uplatnit nárok na odpočet daně </a:t>
            </a:r>
            <a:r>
              <a:rPr lang="cs-CZ" b="1" dirty="0" smtClean="0">
                <a:solidFill>
                  <a:schemeClr val="tx1"/>
                </a:solidFill>
              </a:rPr>
              <a:t>nejdříve za zdaňovací období, ve kterém jsou splněny podmínky podle odst. 1</a:t>
            </a:r>
            <a:r>
              <a:rPr lang="cs-CZ" dirty="0" smtClean="0">
                <a:solidFill>
                  <a:schemeClr val="tx1"/>
                </a:solidFill>
              </a:rPr>
              <a:t>(§73/2)  ( </a:t>
            </a:r>
            <a:r>
              <a:rPr lang="cs-CZ" b="1" dirty="0" smtClean="0">
                <a:solidFill>
                  <a:schemeClr val="tx1"/>
                </a:solidFill>
              </a:rPr>
              <a:t>má daňový doklad !!! </a:t>
            </a:r>
            <a:r>
              <a:rPr lang="cs-CZ" dirty="0" smtClean="0">
                <a:solidFill>
                  <a:schemeClr val="tx1"/>
                </a:solidFill>
              </a:rPr>
              <a:t>)</a:t>
            </a:r>
          </a:p>
          <a:p>
            <a:pPr marL="501650" eaLnBrk="1" hangingPunct="1">
              <a:spcBef>
                <a:spcPts val="500"/>
              </a:spcBef>
              <a:buClr>
                <a:srgbClr val="C00000"/>
              </a:buClr>
            </a:pPr>
            <a:r>
              <a:rPr lang="cs-CZ" dirty="0">
                <a:solidFill>
                  <a:schemeClr val="tx1"/>
                </a:solidFill>
              </a:rPr>
              <a:t>Odpočet musí být ve </a:t>
            </a:r>
            <a:r>
              <a:rPr lang="cs-CZ" b="1" dirty="0">
                <a:solidFill>
                  <a:schemeClr val="tx1"/>
                </a:solidFill>
              </a:rPr>
              <a:t>správné sazbě </a:t>
            </a:r>
            <a:r>
              <a:rPr lang="cs-CZ" dirty="0">
                <a:solidFill>
                  <a:schemeClr val="tx1"/>
                </a:solidFill>
              </a:rPr>
              <a:t>(§73/6)</a:t>
            </a:r>
          </a:p>
          <a:p>
            <a:pPr marL="501650" eaLnBrk="1" hangingPunct="1">
              <a:spcBef>
                <a:spcPts val="500"/>
              </a:spcBef>
              <a:buClr>
                <a:srgbClr val="C00000"/>
              </a:buClr>
            </a:pPr>
            <a:endParaRPr lang="cs-CZ" sz="2000" dirty="0" smtClean="0">
              <a:solidFill>
                <a:schemeClr val="tx1"/>
              </a:solidFill>
            </a:endParaRPr>
          </a:p>
          <a:p>
            <a:pPr marL="501650" eaLnBrk="1" hangingPunct="1">
              <a:spcBef>
                <a:spcPts val="500"/>
              </a:spcBef>
              <a:buClr>
                <a:srgbClr val="C00000"/>
              </a:buClr>
            </a:pPr>
            <a:endParaRPr lang="cs-CZ" sz="2000" dirty="0">
              <a:solidFill>
                <a:schemeClr val="tx1"/>
              </a:solidFill>
            </a:endParaRPr>
          </a:p>
          <a:p>
            <a:pPr marL="501650" eaLnBrk="1" hangingPunct="1">
              <a:spcBef>
                <a:spcPts val="500"/>
              </a:spcBef>
              <a:buClr>
                <a:srgbClr val="C00000"/>
              </a:buClr>
            </a:pPr>
            <a:endParaRPr lang="cs-CZ" sz="2000" dirty="0" smtClean="0">
              <a:solidFill>
                <a:schemeClr val="tx1"/>
              </a:solidFill>
            </a:endParaRPr>
          </a:p>
          <a:p>
            <a:pPr marL="44450" indent="0" eaLnBrk="1" hangingPunct="1">
              <a:spcBef>
                <a:spcPts val="500"/>
              </a:spcBef>
              <a:buClr>
                <a:srgbClr val="C00000"/>
              </a:buClr>
              <a:buNone/>
            </a:pPr>
            <a:endParaRPr lang="cs-CZ" sz="2000" dirty="0" smtClean="0">
              <a:solidFill>
                <a:schemeClr val="tx1"/>
              </a:solidFill>
            </a:endParaRPr>
          </a:p>
        </p:txBody>
      </p:sp>
      <p:sp>
        <p:nvSpPr>
          <p:cNvPr id="36868"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7131F846-DF8B-412C-AD04-517D68412A0B}" type="slidenum">
              <a:rPr lang="cs-CZ" smtClean="0"/>
              <a:pPr/>
              <a:t>22</a:t>
            </a:fld>
            <a:endParaRPr lang="cs-CZ" smtClean="0"/>
          </a:p>
        </p:txBody>
      </p:sp>
    </p:spTree>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Nadpis 1"/>
          <p:cNvSpPr>
            <a:spLocks noGrp="1"/>
          </p:cNvSpPr>
          <p:nvPr>
            <p:ph type="title"/>
          </p:nvPr>
        </p:nvSpPr>
        <p:spPr>
          <a:xfrm>
            <a:off x="395536" y="238720"/>
            <a:ext cx="8604448" cy="1462088"/>
          </a:xfrm>
        </p:spPr>
        <p:txBody>
          <a:bodyPr/>
          <a:lstStyle/>
          <a:p>
            <a:pPr eaLnBrk="1" fontAlgn="auto" hangingPunct="1">
              <a:spcAft>
                <a:spcPts val="0"/>
              </a:spcAft>
              <a:buClr>
                <a:schemeClr val="accent6">
                  <a:lumMod val="75000"/>
                </a:schemeClr>
              </a:buClr>
              <a:defRPr/>
            </a:pPr>
            <a:r>
              <a:rPr lang="cs-CZ" dirty="0" smtClean="0">
                <a:ea typeface="+mj-ea"/>
              </a:rPr>
              <a:t>Podmínky uplatnění odpočtu</a:t>
            </a:r>
            <a:endParaRPr lang="cs-CZ" dirty="0" smtClean="0">
              <a:latin typeface="Tahoma" pitchFamily="34" charset="0"/>
              <a:ea typeface="+mj-ea"/>
            </a:endParaRPr>
          </a:p>
        </p:txBody>
      </p:sp>
      <p:sp>
        <p:nvSpPr>
          <p:cNvPr id="39939" name="Zástupný symbol pro obsah 2"/>
          <p:cNvSpPr>
            <a:spLocks noGrp="1"/>
          </p:cNvSpPr>
          <p:nvPr>
            <p:ph sz="quarter" idx="13"/>
          </p:nvPr>
        </p:nvSpPr>
        <p:spPr>
          <a:xfrm>
            <a:off x="539750" y="1916113"/>
            <a:ext cx="7772400" cy="4114800"/>
          </a:xfrm>
        </p:spPr>
        <p:txBody>
          <a:bodyPr/>
          <a:lstStyle/>
          <a:p>
            <a:pPr marL="501650" algn="just" eaLnBrk="1" hangingPunct="1">
              <a:spcBef>
                <a:spcPts val="500"/>
              </a:spcBef>
              <a:buClr>
                <a:srgbClr val="C00000"/>
              </a:buClr>
            </a:pPr>
            <a:r>
              <a:rPr lang="cs-CZ" sz="2000" dirty="0" smtClean="0">
                <a:latin typeface="Tahoma (Základní text)"/>
              </a:rPr>
              <a:t>Plátce, který má u přijatého zdanitelného plnění nárok na odpočet daně </a:t>
            </a:r>
            <a:r>
              <a:rPr lang="cs-CZ" sz="2000" b="1" dirty="0" smtClean="0">
                <a:solidFill>
                  <a:srgbClr val="C00000"/>
                </a:solidFill>
                <a:latin typeface="Tahoma (Základní text)"/>
              </a:rPr>
              <a:t>v částečné výši</a:t>
            </a:r>
            <a:r>
              <a:rPr lang="cs-CZ" sz="2000" dirty="0" smtClean="0">
                <a:latin typeface="Tahoma (Základní text)"/>
              </a:rPr>
              <a:t>, je oprávněn uplatnit nárok na odpočet daně u tohoto plnění </a:t>
            </a:r>
            <a:r>
              <a:rPr lang="cs-CZ" sz="2000" b="1" dirty="0" smtClean="0">
                <a:latin typeface="Tahoma (Základní text)"/>
              </a:rPr>
              <a:t>nejpozději za poslední zdaňovací období kalendářního roku,</a:t>
            </a:r>
            <a:r>
              <a:rPr lang="cs-CZ" sz="2000" dirty="0" smtClean="0">
                <a:latin typeface="Tahoma (Základní text)"/>
              </a:rPr>
              <a:t> v jehož některém ze zdaňovacích období mohl být nárok uplatněn nejdříve. Lhůta pro uplatnění nároku na odpočet daně podle odstavce 3 tím není dotčena  ( </a:t>
            </a:r>
            <a:r>
              <a:rPr lang="cs-CZ" sz="2000" b="1" dirty="0" smtClean="0">
                <a:latin typeface="Tahoma (Základní text)"/>
              </a:rPr>
              <a:t>3 roky – DDAP).</a:t>
            </a:r>
          </a:p>
          <a:p>
            <a:pPr marL="501650" algn="just" eaLnBrk="1" hangingPunct="1">
              <a:spcBef>
                <a:spcPts val="500"/>
              </a:spcBef>
              <a:buClr>
                <a:srgbClr val="C00000"/>
              </a:buClr>
              <a:buFont typeface="Wingdings" pitchFamily="2" charset="2"/>
              <a:buNone/>
            </a:pPr>
            <a:r>
              <a:rPr lang="cs-CZ" sz="2000" i="1" dirty="0" smtClean="0">
                <a:latin typeface="Tahoma (Základní text)"/>
              </a:rPr>
              <a:t>	Platí i pro přijaté plnění použité pro ekonom. i </a:t>
            </a:r>
            <a:r>
              <a:rPr lang="cs-CZ" sz="2000" i="1" dirty="0" err="1" smtClean="0">
                <a:latin typeface="Tahoma (Základní text)"/>
              </a:rPr>
              <a:t>neek</a:t>
            </a:r>
            <a:r>
              <a:rPr lang="cs-CZ" sz="2000" i="1" dirty="0" smtClean="0">
                <a:latin typeface="Tahoma (Základní text)"/>
              </a:rPr>
              <a:t>. činnost a pro ekonom. činnost s nárokem i bez nároku na odpočet daně.</a:t>
            </a:r>
            <a:endParaRPr lang="cs-CZ" sz="2000" dirty="0" smtClean="0">
              <a:latin typeface="Tahoma (Základní text)"/>
            </a:endParaRPr>
          </a:p>
        </p:txBody>
      </p:sp>
      <p:sp>
        <p:nvSpPr>
          <p:cNvPr id="39940"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F90DA004-5CFC-4C98-8845-0542C37609B0}" type="slidenum">
              <a:rPr lang="cs-CZ" smtClean="0"/>
              <a:pPr/>
              <a:t>23</a:t>
            </a:fld>
            <a:endParaRPr lang="cs-CZ" smtClean="0"/>
          </a:p>
        </p:txBody>
      </p:sp>
    </p:spTree>
    <p:extLst>
      <p:ext uri="{BB962C8B-B14F-4D97-AF65-F5344CB8AC3E}">
        <p14:creationId xmlns:p14="http://schemas.microsoft.com/office/powerpoint/2010/main" val="3430621349"/>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Nadpis 1"/>
          <p:cNvSpPr>
            <a:spLocks noGrp="1"/>
          </p:cNvSpPr>
          <p:nvPr>
            <p:ph type="title"/>
          </p:nvPr>
        </p:nvSpPr>
        <p:spPr>
          <a:xfrm>
            <a:off x="899592" y="-4257"/>
            <a:ext cx="7793037" cy="1462088"/>
          </a:xfrm>
        </p:spPr>
        <p:txBody>
          <a:bodyPr/>
          <a:lstStyle/>
          <a:p>
            <a:pPr eaLnBrk="1" fontAlgn="auto" hangingPunct="1">
              <a:spcAft>
                <a:spcPts val="0"/>
              </a:spcAft>
              <a:buClr>
                <a:schemeClr val="accent6">
                  <a:lumMod val="75000"/>
                </a:schemeClr>
              </a:buClr>
              <a:defRPr/>
            </a:pPr>
            <a:r>
              <a:rPr lang="cs-CZ" dirty="0" smtClean="0">
                <a:ea typeface="+mj-ea"/>
              </a:rPr>
              <a:t>Nárok na odpočet </a:t>
            </a:r>
            <a:br>
              <a:rPr lang="cs-CZ" dirty="0" smtClean="0">
                <a:ea typeface="+mj-ea"/>
              </a:rPr>
            </a:br>
            <a:r>
              <a:rPr lang="cs-CZ" dirty="0" smtClean="0">
                <a:ea typeface="+mj-ea"/>
              </a:rPr>
              <a:t>– krácený koeficientem §76</a:t>
            </a:r>
          </a:p>
        </p:txBody>
      </p:sp>
      <p:sp>
        <p:nvSpPr>
          <p:cNvPr id="24579" name="Zástupný symbol pro obsah 2"/>
          <p:cNvSpPr txBox="1">
            <a:spLocks noGrp="1"/>
          </p:cNvSpPr>
          <p:nvPr>
            <p:ph sz="quarter" idx="13"/>
          </p:nvPr>
        </p:nvSpPr>
        <p:spPr>
          <a:xfrm>
            <a:off x="755650" y="1700213"/>
            <a:ext cx="7993063" cy="4114800"/>
          </a:xfrm>
        </p:spPr>
        <p:txBody>
          <a:bodyPr>
            <a:normAutofit/>
          </a:bodyPr>
          <a:lstStyle/>
          <a:p>
            <a:pPr marL="501650" eaLnBrk="1" hangingPunct="1">
              <a:spcBef>
                <a:spcPts val="500"/>
              </a:spcBef>
              <a:spcAft>
                <a:spcPct val="0"/>
              </a:spcAft>
              <a:buClr>
                <a:srgbClr val="C00000"/>
              </a:buClr>
            </a:pPr>
            <a:r>
              <a:rPr lang="cs-CZ" sz="2000" dirty="0" smtClean="0"/>
              <a:t>Při použití přijatého zdanitelného plnění k ekonom. činnosti s nárokem i bez nároku na odpočet daně (§72/6) , krátí se nárok na odpočet daně koeficientem stanoveným dle §76 odst. 2</a:t>
            </a:r>
          </a:p>
          <a:p>
            <a:pPr marL="501650" eaLnBrk="1" hangingPunct="1">
              <a:spcBef>
                <a:spcPts val="500"/>
              </a:spcBef>
              <a:spcAft>
                <a:spcPct val="0"/>
              </a:spcAft>
              <a:buClr>
                <a:srgbClr val="C00000"/>
              </a:buClr>
            </a:pPr>
            <a:r>
              <a:rPr lang="cs-CZ" sz="2000" dirty="0" smtClean="0"/>
              <a:t>koeficient se stanoví v % a zaokrouhluje se na celé% nahoru                    (</a:t>
            </a:r>
            <a:r>
              <a:rPr lang="cs-CZ" sz="2000" b="1" dirty="0" smtClean="0">
                <a:solidFill>
                  <a:schemeClr val="tx1"/>
                </a:solidFill>
              </a:rPr>
              <a:t>viz ř.52 a 53- tiskopis vzor 18</a:t>
            </a:r>
            <a:r>
              <a:rPr lang="cs-CZ" sz="2000" dirty="0" smtClean="0">
                <a:solidFill>
                  <a:schemeClr val="tx1"/>
                </a:solidFill>
              </a:rPr>
              <a:t>)</a:t>
            </a:r>
          </a:p>
          <a:p>
            <a:pPr marL="501650" eaLnBrk="1" hangingPunct="1">
              <a:spcBef>
                <a:spcPts val="500"/>
              </a:spcBef>
              <a:spcAft>
                <a:spcPct val="0"/>
              </a:spcAft>
              <a:buClr>
                <a:srgbClr val="C00000"/>
              </a:buClr>
            </a:pPr>
            <a:r>
              <a:rPr lang="cs-CZ" sz="2000" dirty="0" smtClean="0"/>
              <a:t>koeficient může nabýt hodnot </a:t>
            </a:r>
            <a:r>
              <a:rPr lang="cs-CZ" sz="2000" b="1" dirty="0" smtClean="0">
                <a:solidFill>
                  <a:srgbClr val="314510"/>
                </a:solidFill>
              </a:rPr>
              <a:t>0 –94% nebo 100%</a:t>
            </a:r>
          </a:p>
          <a:p>
            <a:pPr marL="501650" eaLnBrk="1" hangingPunct="1">
              <a:spcBef>
                <a:spcPts val="500"/>
              </a:spcBef>
              <a:spcAft>
                <a:spcPct val="0"/>
              </a:spcAft>
              <a:buClr>
                <a:srgbClr val="C00000"/>
              </a:buClr>
            </a:pPr>
            <a:r>
              <a:rPr lang="cs-CZ" sz="2000" dirty="0" smtClean="0"/>
              <a:t>v průběhu roku se používá vypořádací z předcházejícího kal. roku</a:t>
            </a:r>
          </a:p>
          <a:p>
            <a:pPr marL="501650" eaLnBrk="1" hangingPunct="1">
              <a:spcBef>
                <a:spcPts val="500"/>
              </a:spcBef>
              <a:spcAft>
                <a:spcPct val="0"/>
              </a:spcAft>
              <a:buClr>
                <a:srgbClr val="C00000"/>
              </a:buClr>
            </a:pPr>
            <a:r>
              <a:rPr lang="cs-CZ" sz="2000" dirty="0" smtClean="0"/>
              <a:t>v posledním zdaň. období kal. roku se provede vypořádání odpočtu za všechna zdaň. období daného kal. roku</a:t>
            </a:r>
          </a:p>
        </p:txBody>
      </p:sp>
      <p:sp>
        <p:nvSpPr>
          <p:cNvPr id="34820"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82706871-766D-45B1-9B13-B36966303832}" type="slidenum">
              <a:rPr lang="cs-CZ" smtClean="0"/>
              <a:pPr/>
              <a:t>24</a:t>
            </a:fld>
            <a:endParaRPr lang="cs-CZ" smtClean="0"/>
          </a:p>
        </p:txBody>
      </p:sp>
    </p:spTree>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Nadpis 1"/>
          <p:cNvSpPr txBox="1">
            <a:spLocks noGrp="1"/>
          </p:cNvSpPr>
          <p:nvPr>
            <p:ph type="title"/>
          </p:nvPr>
        </p:nvSpPr>
        <p:spPr>
          <a:xfrm>
            <a:off x="827584" y="22696"/>
            <a:ext cx="7793037" cy="1462088"/>
          </a:xfrm>
        </p:spPr>
        <p:txBody>
          <a:bodyPr>
            <a:normAutofit fontScale="90000"/>
          </a:bodyPr>
          <a:lstStyle/>
          <a:p>
            <a:pPr eaLnBrk="1" fontAlgn="auto" hangingPunct="1">
              <a:spcAft>
                <a:spcPts val="0"/>
              </a:spcAft>
              <a:buClr>
                <a:schemeClr val="accent6">
                  <a:lumMod val="75000"/>
                </a:schemeClr>
              </a:buClr>
              <a:defRPr/>
            </a:pPr>
            <a:r>
              <a:rPr dirty="0" err="1" smtClean="0">
                <a:ea typeface="+mj-ea"/>
              </a:rPr>
              <a:t>Nárok</a:t>
            </a:r>
            <a:r>
              <a:rPr dirty="0" smtClean="0">
                <a:ea typeface="+mj-ea"/>
              </a:rPr>
              <a:t> na </a:t>
            </a:r>
            <a:r>
              <a:rPr dirty="0" err="1" smtClean="0">
                <a:ea typeface="+mj-ea"/>
              </a:rPr>
              <a:t>odpočet</a:t>
            </a:r>
            <a:r>
              <a:rPr dirty="0" smtClean="0">
                <a:ea typeface="+mj-ea"/>
              </a:rPr>
              <a:t> – </a:t>
            </a:r>
            <a:r>
              <a:rPr dirty="0" err="1" smtClean="0">
                <a:ea typeface="+mj-ea"/>
              </a:rPr>
              <a:t>krácený</a:t>
            </a:r>
            <a:r>
              <a:rPr dirty="0" smtClean="0">
                <a:ea typeface="+mj-ea"/>
              </a:rPr>
              <a:t> </a:t>
            </a:r>
            <a:r>
              <a:rPr dirty="0" err="1" smtClean="0">
                <a:ea typeface="+mj-ea"/>
              </a:rPr>
              <a:t>koeficientem</a:t>
            </a:r>
            <a:r>
              <a:rPr dirty="0" smtClean="0">
                <a:ea typeface="+mj-ea"/>
              </a:rPr>
              <a:t> §76, </a:t>
            </a:r>
            <a:r>
              <a:rPr dirty="0" err="1" smtClean="0">
                <a:ea typeface="+mj-ea"/>
              </a:rPr>
              <a:t>záloha</a:t>
            </a:r>
            <a:r>
              <a:rPr dirty="0" smtClean="0">
                <a:ea typeface="+mj-ea"/>
              </a:rPr>
              <a:t> </a:t>
            </a:r>
            <a:r>
              <a:rPr lang="cs-CZ" dirty="0" smtClean="0">
                <a:ea typeface="+mj-ea"/>
              </a:rPr>
              <a:t>a dílčí plnění </a:t>
            </a:r>
            <a:r>
              <a:rPr dirty="0" smtClean="0">
                <a:ea typeface="+mj-ea"/>
              </a:rPr>
              <a:t>v </a:t>
            </a:r>
            <a:r>
              <a:rPr dirty="0" err="1" smtClean="0">
                <a:ea typeface="+mj-ea"/>
              </a:rPr>
              <a:t>jiném</a:t>
            </a:r>
            <a:r>
              <a:rPr dirty="0" smtClean="0">
                <a:ea typeface="+mj-ea"/>
              </a:rPr>
              <a:t> </a:t>
            </a:r>
            <a:r>
              <a:rPr dirty="0" err="1" smtClean="0">
                <a:ea typeface="+mj-ea"/>
              </a:rPr>
              <a:t>roce</a:t>
            </a:r>
            <a:endParaRPr dirty="0" smtClean="0">
              <a:latin typeface="Tahoma" pitchFamily="34" charset="0"/>
              <a:ea typeface="+mj-ea"/>
            </a:endParaRPr>
          </a:p>
        </p:txBody>
      </p:sp>
      <p:sp>
        <p:nvSpPr>
          <p:cNvPr id="31747" name="Zástupný symbol pro obsah 2"/>
          <p:cNvSpPr txBox="1">
            <a:spLocks noGrp="1"/>
          </p:cNvSpPr>
          <p:nvPr>
            <p:ph sz="quarter" idx="13"/>
          </p:nvPr>
        </p:nvSpPr>
        <p:spPr>
          <a:xfrm>
            <a:off x="539750" y="1628775"/>
            <a:ext cx="7920038" cy="4032250"/>
          </a:xfrm>
        </p:spPr>
        <p:txBody>
          <a:bodyPr>
            <a:noAutofit/>
          </a:bodyPr>
          <a:lstStyle/>
          <a:p>
            <a:pPr marL="501650" algn="just" eaLnBrk="1" hangingPunct="1">
              <a:lnSpc>
                <a:spcPct val="120000"/>
              </a:lnSpc>
              <a:spcBef>
                <a:spcPts val="500"/>
              </a:spcBef>
              <a:spcAft>
                <a:spcPct val="0"/>
              </a:spcAft>
              <a:buClr>
                <a:srgbClr val="C00000"/>
              </a:buClr>
            </a:pPr>
            <a:r>
              <a:rPr lang="cs-CZ" b="1" dirty="0" smtClean="0"/>
              <a:t>Při uplatnění odpočtu daně ze záloh před pořízením dlouhodobého majetku v jiném roce</a:t>
            </a:r>
            <a:r>
              <a:rPr lang="cs-CZ" dirty="0" smtClean="0"/>
              <a:t>, než ve kterém je po uskutečnění plnění nárok na odpočet daně možno uplatnit, zahrne se do částky vypořádání nároku na odpočet daně za rok, ve kterém po uskutečnění plnění je možno nárok na odpočet daně uplatnit, rovněž rozdíl ve výši nároku na odpočet daně vyplývající z případného rozdílu mezi hodnotami vypořádacích koeficientů za příslušné roky </a:t>
            </a:r>
            <a:r>
              <a:rPr lang="cs-CZ" b="1" dirty="0" smtClean="0">
                <a:solidFill>
                  <a:srgbClr val="314510"/>
                </a:solidFill>
              </a:rPr>
              <a:t>(§76 odst. 10)</a:t>
            </a:r>
          </a:p>
          <a:p>
            <a:pPr marL="501650" algn="just" eaLnBrk="1" hangingPunct="1">
              <a:lnSpc>
                <a:spcPct val="120000"/>
              </a:lnSpc>
              <a:spcBef>
                <a:spcPts val="500"/>
              </a:spcBef>
              <a:spcAft>
                <a:spcPct val="0"/>
              </a:spcAft>
              <a:buClr>
                <a:srgbClr val="C00000"/>
              </a:buClr>
            </a:pPr>
            <a:r>
              <a:rPr lang="cs-CZ" b="1" dirty="0" smtClean="0">
                <a:solidFill>
                  <a:schemeClr val="tx1"/>
                </a:solidFill>
              </a:rPr>
              <a:t>Obdobně u dílčích fakturací!</a:t>
            </a:r>
            <a:endParaRPr lang="cs-CZ" dirty="0" smtClean="0">
              <a:solidFill>
                <a:schemeClr val="tx1"/>
              </a:solidFill>
            </a:endParaRPr>
          </a:p>
        </p:txBody>
      </p:sp>
      <p:sp>
        <p:nvSpPr>
          <p:cNvPr id="40964"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ABFEFA24-7F56-432C-BBC2-01000F7C5810}" type="slidenum">
              <a:rPr lang="cs-CZ" smtClean="0"/>
              <a:pPr/>
              <a:t>25</a:t>
            </a:fld>
            <a:endParaRPr lang="cs-CZ" smtClean="0"/>
          </a:p>
        </p:txBody>
      </p:sp>
    </p:spTree>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Nadpis 1"/>
          <p:cNvSpPr>
            <a:spLocks noGrp="1"/>
          </p:cNvSpPr>
          <p:nvPr>
            <p:ph type="title"/>
          </p:nvPr>
        </p:nvSpPr>
        <p:spPr>
          <a:xfrm>
            <a:off x="755576" y="238720"/>
            <a:ext cx="7793037" cy="1462088"/>
          </a:xfrm>
        </p:spPr>
        <p:txBody>
          <a:bodyPr/>
          <a:lstStyle/>
          <a:p>
            <a:pPr eaLnBrk="1" fontAlgn="auto" hangingPunct="1">
              <a:spcAft>
                <a:spcPts val="0"/>
              </a:spcAft>
              <a:buClr>
                <a:schemeClr val="accent6">
                  <a:lumMod val="75000"/>
                </a:schemeClr>
              </a:buClr>
              <a:defRPr/>
            </a:pPr>
            <a:r>
              <a:rPr lang="cs-CZ" dirty="0" smtClean="0">
                <a:ea typeface="+mj-ea"/>
              </a:rPr>
              <a:t>Odpočet daně v poměrné výši -§75</a:t>
            </a:r>
          </a:p>
        </p:txBody>
      </p:sp>
      <p:sp>
        <p:nvSpPr>
          <p:cNvPr id="41987" name="Zástupný symbol pro obsah 2"/>
          <p:cNvSpPr>
            <a:spLocks noGrp="1"/>
          </p:cNvSpPr>
          <p:nvPr>
            <p:ph sz="quarter" idx="13"/>
          </p:nvPr>
        </p:nvSpPr>
        <p:spPr>
          <a:xfrm>
            <a:off x="755650" y="1557338"/>
            <a:ext cx="7772400" cy="4535958"/>
          </a:xfrm>
        </p:spPr>
        <p:txBody>
          <a:bodyPr/>
          <a:lstStyle/>
          <a:p>
            <a:pPr marL="501650" eaLnBrk="1" hangingPunct="1">
              <a:spcBef>
                <a:spcPts val="500"/>
              </a:spcBef>
              <a:spcAft>
                <a:spcPct val="0"/>
              </a:spcAft>
              <a:buClr>
                <a:srgbClr val="C00000"/>
              </a:buClr>
            </a:pPr>
            <a:r>
              <a:rPr lang="cs-CZ" sz="2000" dirty="0" smtClean="0"/>
              <a:t>U přijatých zdanitelných plnění použitých </a:t>
            </a:r>
            <a:r>
              <a:rPr lang="cs-CZ" sz="2000" b="1" dirty="0" smtClean="0"/>
              <a:t>pro ekonom. a současně i </a:t>
            </a:r>
            <a:r>
              <a:rPr lang="cs-CZ" sz="2000" b="1" dirty="0" err="1" smtClean="0"/>
              <a:t>neekonom</a:t>
            </a:r>
            <a:r>
              <a:rPr lang="cs-CZ" sz="2000" b="1" dirty="0" smtClean="0"/>
              <a:t>. činnost </a:t>
            </a:r>
            <a:r>
              <a:rPr lang="cs-CZ" sz="2000" dirty="0" smtClean="0"/>
              <a:t>je nárok na odpočet daně pouze v poměrné výši odpovídající rozsahu použití pro ekonom. činnost. </a:t>
            </a:r>
          </a:p>
          <a:p>
            <a:pPr marL="501650" eaLnBrk="1" hangingPunct="1">
              <a:spcBef>
                <a:spcPts val="500"/>
              </a:spcBef>
              <a:spcAft>
                <a:spcPct val="0"/>
              </a:spcAft>
              <a:buClr>
                <a:srgbClr val="C00000"/>
              </a:buClr>
            </a:pPr>
            <a:r>
              <a:rPr lang="cs-CZ" sz="2000" b="1" dirty="0" smtClean="0"/>
              <a:t>Plátce u daných přijatých plnění může postupovat dvojím způsobem</a:t>
            </a:r>
            <a:r>
              <a:rPr lang="cs-CZ" sz="2000" dirty="0" smtClean="0"/>
              <a:t>:</a:t>
            </a:r>
          </a:p>
          <a:p>
            <a:pPr marL="501650" eaLnBrk="1" hangingPunct="1">
              <a:spcBef>
                <a:spcPts val="500"/>
              </a:spcBef>
              <a:spcAft>
                <a:spcPct val="0"/>
              </a:spcAft>
              <a:buClr>
                <a:srgbClr val="C00000"/>
              </a:buClr>
              <a:buFont typeface="Wingdings" pitchFamily="2" charset="2"/>
              <a:buNone/>
            </a:pPr>
            <a:r>
              <a:rPr lang="cs-CZ" sz="2000" b="1" dirty="0" smtClean="0"/>
              <a:t>1. Varianta-uplatnění nároku na odpočet daně v plné výši a dodanění</a:t>
            </a:r>
          </a:p>
          <a:p>
            <a:pPr marL="501650" eaLnBrk="1" hangingPunct="1">
              <a:spcBef>
                <a:spcPts val="500"/>
              </a:spcBef>
              <a:spcAft>
                <a:spcPct val="0"/>
              </a:spcAft>
              <a:buClr>
                <a:srgbClr val="C00000"/>
              </a:buClr>
            </a:pPr>
            <a:r>
              <a:rPr lang="cs-CZ" sz="2000" dirty="0" smtClean="0"/>
              <a:t>část přijatého zdanitelného plnění, kterou použije pro účely nesouvisející se svými ekonomickými činnostmi, se poté považuje za dodání zboží podle §13 odst.4 </a:t>
            </a:r>
            <a:r>
              <a:rPr lang="cs-CZ" sz="2000" dirty="0" err="1" smtClean="0"/>
              <a:t>písm.a</a:t>
            </a:r>
            <a:r>
              <a:rPr lang="cs-CZ" sz="2000" dirty="0" smtClean="0"/>
              <a:t>) nebo za poskytnutí služby podle §14 odst.3 </a:t>
            </a:r>
            <a:r>
              <a:rPr lang="cs-CZ" sz="2000" dirty="0" err="1" smtClean="0"/>
              <a:t>písm.a</a:t>
            </a:r>
            <a:r>
              <a:rPr lang="cs-CZ" sz="2000" dirty="0" smtClean="0"/>
              <a:t>) –základ daně se stanoví dle §36 odst. 6 ZDPH –</a:t>
            </a:r>
            <a:r>
              <a:rPr lang="cs-CZ" sz="2000" u="sng" dirty="0" smtClean="0"/>
              <a:t>DUZP dnem použití majetku nebo využití služby pro účely </a:t>
            </a:r>
            <a:r>
              <a:rPr lang="cs-CZ" sz="2000" dirty="0" smtClean="0"/>
              <a:t>nesouvisející v  ekonom. činností plátce -§21 odst. 6 písm. c) ZDPH</a:t>
            </a:r>
          </a:p>
          <a:p>
            <a:pPr marL="501650" eaLnBrk="1" hangingPunct="1">
              <a:spcBef>
                <a:spcPts val="500"/>
              </a:spcBef>
              <a:spcAft>
                <a:spcPct val="0"/>
              </a:spcAft>
              <a:buClr>
                <a:srgbClr val="C00000"/>
              </a:buClr>
              <a:buNone/>
            </a:pPr>
            <a:r>
              <a:rPr lang="cs-CZ" sz="2000" b="1" dirty="0" smtClean="0">
                <a:solidFill>
                  <a:srgbClr val="C00000"/>
                </a:solidFill>
              </a:rPr>
              <a:t>POZOR:  </a:t>
            </a:r>
            <a:r>
              <a:rPr lang="cs-CZ" sz="2000" dirty="0" smtClean="0">
                <a:solidFill>
                  <a:srgbClr val="C00000"/>
                </a:solidFill>
              </a:rPr>
              <a:t>tento způsob nelze uplatnit v případě </a:t>
            </a:r>
            <a:r>
              <a:rPr lang="cs-CZ" sz="2000" b="1" dirty="0" smtClean="0">
                <a:solidFill>
                  <a:srgbClr val="C00000"/>
                </a:solidFill>
              </a:rPr>
              <a:t>DHM</a:t>
            </a:r>
            <a:endParaRPr lang="cs-CZ" sz="2000" b="1" i="1" dirty="0" smtClean="0">
              <a:solidFill>
                <a:srgbClr val="C00000"/>
              </a:solidFill>
            </a:endParaRPr>
          </a:p>
          <a:p>
            <a:pPr marL="501650" eaLnBrk="1" hangingPunct="1">
              <a:spcBef>
                <a:spcPts val="500"/>
              </a:spcBef>
              <a:spcAft>
                <a:spcPct val="0"/>
              </a:spcAft>
              <a:buClr>
                <a:srgbClr val="C00000"/>
              </a:buClr>
              <a:buFontTx/>
              <a:buNone/>
            </a:pPr>
            <a:endParaRPr lang="cs-CZ" sz="2000" dirty="0" smtClean="0"/>
          </a:p>
          <a:p>
            <a:pPr marL="501650" eaLnBrk="1" hangingPunct="1">
              <a:spcBef>
                <a:spcPts val="500"/>
              </a:spcBef>
              <a:spcAft>
                <a:spcPct val="0"/>
              </a:spcAft>
              <a:buClr>
                <a:srgbClr val="C00000"/>
              </a:buClr>
              <a:buFontTx/>
              <a:buBlip>
                <a:blip r:embed="rId2"/>
              </a:buBlip>
            </a:pPr>
            <a:endParaRPr lang="cs-CZ" sz="1900" dirty="0" smtClean="0"/>
          </a:p>
        </p:txBody>
      </p:sp>
      <p:sp>
        <p:nvSpPr>
          <p:cNvPr id="41988"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0CBEB387-E45D-48B1-B45A-668BFDFBB0E6}" type="slidenum">
              <a:rPr lang="cs-CZ" smtClean="0"/>
              <a:pPr/>
              <a:t>26</a:t>
            </a:fld>
            <a:endParaRPr lang="cs-CZ" smtClean="0"/>
          </a:p>
        </p:txBody>
      </p:sp>
    </p:spTree>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Nadpis 1"/>
          <p:cNvSpPr>
            <a:spLocks noGrp="1"/>
          </p:cNvSpPr>
          <p:nvPr>
            <p:ph type="title"/>
          </p:nvPr>
        </p:nvSpPr>
        <p:spPr>
          <a:xfrm>
            <a:off x="683568" y="22696"/>
            <a:ext cx="7793037" cy="1462088"/>
          </a:xfrm>
        </p:spPr>
        <p:txBody>
          <a:bodyPr/>
          <a:lstStyle/>
          <a:p>
            <a:pPr eaLnBrk="1" fontAlgn="auto" hangingPunct="1">
              <a:spcAft>
                <a:spcPts val="0"/>
              </a:spcAft>
              <a:buClr>
                <a:schemeClr val="accent6">
                  <a:lumMod val="75000"/>
                </a:schemeClr>
              </a:buClr>
              <a:defRPr/>
            </a:pPr>
            <a:r>
              <a:rPr lang="cs-CZ" dirty="0" smtClean="0">
                <a:ea typeface="+mj-ea"/>
              </a:rPr>
              <a:t>Odpočet daně v poměrné výši -§75 , pokračování</a:t>
            </a:r>
          </a:p>
        </p:txBody>
      </p:sp>
      <p:sp>
        <p:nvSpPr>
          <p:cNvPr id="43011" name="Zástupný symbol pro obsah 2"/>
          <p:cNvSpPr>
            <a:spLocks noGrp="1"/>
          </p:cNvSpPr>
          <p:nvPr>
            <p:ph sz="quarter" idx="13"/>
          </p:nvPr>
        </p:nvSpPr>
        <p:spPr>
          <a:xfrm>
            <a:off x="755650" y="1700213"/>
            <a:ext cx="7772400" cy="3960812"/>
          </a:xfrm>
        </p:spPr>
        <p:txBody>
          <a:bodyPr/>
          <a:lstStyle/>
          <a:p>
            <a:pPr marL="501650" eaLnBrk="1" hangingPunct="1">
              <a:spcBef>
                <a:spcPts val="1200"/>
              </a:spcBef>
              <a:buClr>
                <a:srgbClr val="C00000"/>
              </a:buClr>
              <a:buFont typeface="Wingdings" pitchFamily="2" charset="2"/>
              <a:buNone/>
            </a:pPr>
            <a:r>
              <a:rPr lang="cs-CZ" sz="2000" b="1" dirty="0" smtClean="0"/>
              <a:t>2. varianta –uplatnění nároku na odpočet daně v poměrné výši</a:t>
            </a:r>
          </a:p>
          <a:p>
            <a:pPr marL="501650" eaLnBrk="1" hangingPunct="1">
              <a:spcBef>
                <a:spcPts val="400"/>
              </a:spcBef>
              <a:spcAft>
                <a:spcPts val="1800"/>
              </a:spcAft>
              <a:buClr>
                <a:srgbClr val="C00000"/>
              </a:buClr>
              <a:buFont typeface="Wingdings" pitchFamily="2" charset="2"/>
              <a:buNone/>
            </a:pPr>
            <a:r>
              <a:rPr lang="cs-CZ" sz="2000" u="sng" dirty="0" smtClean="0"/>
              <a:t>Výše odpočtu daně v poměrné výši se vypočte jako součin :</a:t>
            </a:r>
          </a:p>
          <a:p>
            <a:pPr marL="501650" eaLnBrk="1" hangingPunct="1">
              <a:spcBef>
                <a:spcPts val="400"/>
              </a:spcBef>
              <a:buClr>
                <a:srgbClr val="C00000"/>
              </a:buClr>
            </a:pPr>
            <a:r>
              <a:rPr lang="cs-CZ" sz="2000" dirty="0" smtClean="0"/>
              <a:t>daně na vstupu u přijatého zdanitelného plnění a</a:t>
            </a:r>
          </a:p>
          <a:p>
            <a:pPr marL="501650" eaLnBrk="1" hangingPunct="1">
              <a:spcBef>
                <a:spcPts val="400"/>
              </a:spcBef>
              <a:buClr>
                <a:srgbClr val="C00000"/>
              </a:buClr>
            </a:pPr>
            <a:r>
              <a:rPr lang="cs-CZ" sz="2000" dirty="0" smtClean="0"/>
              <a:t>poměrného koeficientu stanoveného jako podíl použití tohoto plnění pro ekonom. činnosti (poměrný koeficient se vypočítá jako % podíl zaokrouhlený na celé % nahoru)</a:t>
            </a:r>
          </a:p>
          <a:p>
            <a:pPr marL="501650" eaLnBrk="1" hangingPunct="1">
              <a:spcBef>
                <a:spcPts val="500"/>
              </a:spcBef>
              <a:buClr>
                <a:srgbClr val="C00000"/>
              </a:buClr>
            </a:pPr>
            <a:r>
              <a:rPr lang="cs-CZ" sz="2000" dirty="0" smtClean="0"/>
              <a:t>Nelze-li v okamžiku uplatnění odpočtu daně stanovit výši poměrného koeficientu podle skutečného podílu použití, stanoví ji plátce </a:t>
            </a:r>
            <a:r>
              <a:rPr lang="cs-CZ" sz="2000" b="1" dirty="0" smtClean="0">
                <a:solidFill>
                  <a:schemeClr val="tx1"/>
                </a:solidFill>
              </a:rPr>
              <a:t>kvalifikovaným odhadem</a:t>
            </a:r>
            <a:r>
              <a:rPr lang="cs-CZ" sz="2000" dirty="0" smtClean="0">
                <a:solidFill>
                  <a:schemeClr val="tx1"/>
                </a:solidFill>
              </a:rPr>
              <a:t> .</a:t>
            </a:r>
          </a:p>
          <a:p>
            <a:pPr marL="501650" eaLnBrk="1" hangingPunct="1">
              <a:spcBef>
                <a:spcPts val="500"/>
              </a:spcBef>
              <a:buClr>
                <a:srgbClr val="C00000"/>
              </a:buClr>
              <a:buFont typeface="Wingdings" pitchFamily="2" charset="2"/>
              <a:buNone/>
            </a:pPr>
            <a:endParaRPr lang="cs-CZ" sz="2000" i="1" dirty="0" smtClean="0">
              <a:latin typeface="Tahoma (Základní text)"/>
            </a:endParaRPr>
          </a:p>
          <a:p>
            <a:pPr marL="501650" eaLnBrk="1" hangingPunct="1">
              <a:buClr>
                <a:srgbClr val="C00000"/>
              </a:buClr>
              <a:buFontTx/>
              <a:buNone/>
            </a:pPr>
            <a:endParaRPr lang="cs-CZ" dirty="0" smtClean="0">
              <a:latin typeface="Tahoma" pitchFamily="34" charset="0"/>
            </a:endParaRPr>
          </a:p>
        </p:txBody>
      </p:sp>
      <p:sp>
        <p:nvSpPr>
          <p:cNvPr id="43012"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E366D9EA-41FE-49E8-A15A-FE53221A5000}" type="slidenum">
              <a:rPr lang="cs-CZ" smtClean="0"/>
              <a:pPr/>
              <a:t>27</a:t>
            </a:fld>
            <a:endParaRPr lang="cs-CZ" smtClean="0"/>
          </a:p>
        </p:txBody>
      </p:sp>
    </p:spTree>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Nadpis 1"/>
          <p:cNvSpPr>
            <a:spLocks noGrp="1"/>
          </p:cNvSpPr>
          <p:nvPr>
            <p:ph type="title"/>
          </p:nvPr>
        </p:nvSpPr>
        <p:spPr>
          <a:xfrm>
            <a:off x="755576" y="22696"/>
            <a:ext cx="7793037" cy="1462088"/>
          </a:xfrm>
        </p:spPr>
        <p:txBody>
          <a:bodyPr/>
          <a:lstStyle/>
          <a:p>
            <a:pPr eaLnBrk="1" fontAlgn="auto" hangingPunct="1">
              <a:spcAft>
                <a:spcPts val="0"/>
              </a:spcAft>
              <a:buClr>
                <a:schemeClr val="accent6">
                  <a:lumMod val="75000"/>
                </a:schemeClr>
              </a:buClr>
              <a:defRPr/>
            </a:pPr>
            <a:r>
              <a:rPr lang="cs-CZ" dirty="0" smtClean="0">
                <a:ea typeface="+mj-ea"/>
              </a:rPr>
              <a:t>Odpočet daně v poměrné výši -§75, pokračování</a:t>
            </a:r>
          </a:p>
        </p:txBody>
      </p:sp>
      <p:sp>
        <p:nvSpPr>
          <p:cNvPr id="44035" name="Zástupný symbol pro obsah 2"/>
          <p:cNvSpPr>
            <a:spLocks noGrp="1"/>
          </p:cNvSpPr>
          <p:nvPr>
            <p:ph sz="quarter" idx="13"/>
          </p:nvPr>
        </p:nvSpPr>
        <p:spPr>
          <a:xfrm>
            <a:off x="755650" y="1628775"/>
            <a:ext cx="7772400" cy="3887788"/>
          </a:xfrm>
        </p:spPr>
        <p:txBody>
          <a:bodyPr/>
          <a:lstStyle/>
          <a:p>
            <a:pPr marL="501650" eaLnBrk="1" hangingPunct="1">
              <a:spcBef>
                <a:spcPts val="500"/>
              </a:spcBef>
              <a:spcAft>
                <a:spcPts val="1200"/>
              </a:spcAft>
              <a:buClr>
                <a:srgbClr val="C00000"/>
              </a:buClr>
            </a:pPr>
            <a:r>
              <a:rPr lang="cs-CZ" sz="2000" dirty="0" smtClean="0"/>
              <a:t>po skončení kal. roku, ve kterém došlo k uskutečnění zdanitelného plnění plátce do hodnoty </a:t>
            </a:r>
            <a:r>
              <a:rPr lang="cs-CZ" sz="2000" b="1" dirty="0" smtClean="0"/>
              <a:t>poměrného koeficientu </a:t>
            </a:r>
            <a:r>
              <a:rPr lang="cs-CZ" sz="2000" dirty="0" smtClean="0"/>
              <a:t>zohlední skutečný podíl použití tohoto plnění pro své ekonom. činnosti</a:t>
            </a:r>
          </a:p>
          <a:p>
            <a:pPr marL="501650" eaLnBrk="1" hangingPunct="1">
              <a:spcBef>
                <a:spcPts val="500"/>
              </a:spcBef>
              <a:spcAft>
                <a:spcPct val="0"/>
              </a:spcAft>
              <a:buClr>
                <a:srgbClr val="C00000"/>
              </a:buClr>
            </a:pPr>
            <a:r>
              <a:rPr lang="cs-CZ" sz="2000" b="1" dirty="0" smtClean="0"/>
              <a:t>odchyluje-li </a:t>
            </a:r>
            <a:r>
              <a:rPr lang="cs-CZ" sz="2000" dirty="0" smtClean="0"/>
              <a:t>se poměrný koeficient vypočtený podle skutečného použití od poměrného koeficientu stanoveného odhadem o více než </a:t>
            </a:r>
            <a:r>
              <a:rPr lang="cs-CZ" sz="2000" b="1" dirty="0" smtClean="0">
                <a:solidFill>
                  <a:schemeClr val="tx1"/>
                </a:solidFill>
              </a:rPr>
              <a:t>10 % bodů, výše uplatněného odpočtu daně se opraví</a:t>
            </a:r>
          </a:p>
          <a:p>
            <a:pPr marL="501650" eaLnBrk="1" hangingPunct="1">
              <a:spcBef>
                <a:spcPts val="1200"/>
              </a:spcBef>
              <a:spcAft>
                <a:spcPct val="0"/>
              </a:spcAft>
              <a:buClr>
                <a:srgbClr val="C00000"/>
              </a:buClr>
            </a:pPr>
            <a:r>
              <a:rPr lang="cs-CZ" sz="2000" dirty="0" smtClean="0"/>
              <a:t>opravu plátce uvede v daňovém přiznání za poslední zdaňovací období kal. roku, ve kterém došlo k uskutečnění zdanitelného plnění, jehož se oprava týká  §75/4 -  ř.45 DAP DPH vzor 18.</a:t>
            </a:r>
          </a:p>
          <a:p>
            <a:pPr marL="501650" eaLnBrk="1" hangingPunct="1">
              <a:spcBef>
                <a:spcPts val="500"/>
              </a:spcBef>
              <a:spcAft>
                <a:spcPct val="0"/>
              </a:spcAft>
              <a:buClr>
                <a:srgbClr val="C00000"/>
              </a:buClr>
              <a:buFontTx/>
              <a:buNone/>
            </a:pPr>
            <a:endParaRPr lang="cs-CZ" sz="2000" dirty="0" smtClean="0"/>
          </a:p>
        </p:txBody>
      </p:sp>
      <p:sp>
        <p:nvSpPr>
          <p:cNvPr id="44036"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28E9C7A9-92A9-4182-A742-0A07E046C4F1}" type="slidenum">
              <a:rPr lang="cs-CZ" smtClean="0"/>
              <a:pPr/>
              <a:t>28</a:t>
            </a:fld>
            <a:endParaRPr lang="cs-CZ" smtClean="0"/>
          </a:p>
        </p:txBody>
      </p:sp>
    </p:spTree>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Nadpis 1"/>
          <p:cNvSpPr>
            <a:spLocks noGrp="1"/>
          </p:cNvSpPr>
          <p:nvPr>
            <p:ph type="title"/>
          </p:nvPr>
        </p:nvSpPr>
        <p:spPr>
          <a:xfrm>
            <a:off x="755576" y="310728"/>
            <a:ext cx="7793037" cy="1462088"/>
          </a:xfrm>
        </p:spPr>
        <p:txBody>
          <a:bodyPr/>
          <a:lstStyle/>
          <a:p>
            <a:pPr eaLnBrk="1" fontAlgn="auto" hangingPunct="1">
              <a:spcAft>
                <a:spcPts val="0"/>
              </a:spcAft>
              <a:buClr>
                <a:schemeClr val="accent6">
                  <a:lumMod val="75000"/>
                </a:schemeClr>
              </a:buClr>
              <a:defRPr/>
            </a:pPr>
            <a:r>
              <a:rPr lang="cs-CZ" dirty="0" smtClean="0">
                <a:ea typeface="+mj-ea"/>
              </a:rPr>
              <a:t>Úprava odpočtu §78</a:t>
            </a:r>
          </a:p>
        </p:txBody>
      </p:sp>
      <p:sp>
        <p:nvSpPr>
          <p:cNvPr id="39939" name="Zástupný symbol pro obsah 2"/>
          <p:cNvSpPr txBox="1">
            <a:spLocks noGrp="1"/>
          </p:cNvSpPr>
          <p:nvPr>
            <p:ph sz="quarter" idx="13"/>
          </p:nvPr>
        </p:nvSpPr>
        <p:spPr>
          <a:xfrm>
            <a:off x="755650" y="1268760"/>
            <a:ext cx="7772400" cy="4752528"/>
          </a:xfrm>
        </p:spPr>
        <p:txBody>
          <a:bodyPr>
            <a:normAutofit/>
          </a:bodyPr>
          <a:lstStyle/>
          <a:p>
            <a:pPr marL="501650" eaLnBrk="1" hangingPunct="1">
              <a:spcBef>
                <a:spcPts val="500"/>
              </a:spcBef>
              <a:spcAft>
                <a:spcPct val="0"/>
              </a:spcAft>
              <a:buClr>
                <a:srgbClr val="C00000"/>
              </a:buClr>
            </a:pPr>
            <a:r>
              <a:rPr lang="cs-CZ" sz="2000" dirty="0" smtClean="0"/>
              <a:t>Úprava odpočtu se provede u </a:t>
            </a:r>
            <a:r>
              <a:rPr lang="cs-CZ" sz="2000" b="1" dirty="0" smtClean="0"/>
              <a:t>dlouhodobého majetku  a TZ </a:t>
            </a:r>
            <a:r>
              <a:rPr lang="cs-CZ" sz="2000" dirty="0" smtClean="0"/>
              <a:t>pokud v některém z kalendářních roků </a:t>
            </a:r>
            <a:r>
              <a:rPr lang="cs-CZ" sz="2000" b="1" dirty="0" smtClean="0"/>
              <a:t>následujících </a:t>
            </a:r>
            <a:r>
              <a:rPr lang="cs-CZ" sz="2000" dirty="0" smtClean="0"/>
              <a:t>po roce, ve kterém byl původní odpočet uplatněn, dojde ke změně v rozsahu použití tohoto majetku</a:t>
            </a:r>
          </a:p>
          <a:p>
            <a:pPr marL="501650" eaLnBrk="1" hangingPunct="1">
              <a:spcBef>
                <a:spcPct val="0"/>
              </a:spcBef>
              <a:buClr>
                <a:srgbClr val="C00000"/>
              </a:buClr>
            </a:pPr>
            <a:endParaRPr lang="cs-CZ" dirty="0" smtClean="0"/>
          </a:p>
          <a:p>
            <a:pPr marL="501650" eaLnBrk="1" hangingPunct="1">
              <a:spcBef>
                <a:spcPct val="0"/>
              </a:spcBef>
              <a:buClr>
                <a:srgbClr val="C00000"/>
              </a:buClr>
              <a:buNone/>
            </a:pPr>
            <a:r>
              <a:rPr lang="cs-CZ" b="1" dirty="0" smtClean="0"/>
              <a:t>Úprava se bude provádět ve lhůtě:</a:t>
            </a:r>
          </a:p>
          <a:p>
            <a:pPr marL="501650" eaLnBrk="1" hangingPunct="1">
              <a:spcBef>
                <a:spcPts val="600"/>
              </a:spcBef>
              <a:buClr>
                <a:srgbClr val="C00000"/>
              </a:buClr>
            </a:pPr>
            <a:r>
              <a:rPr lang="cs-CZ" b="1" dirty="0" smtClean="0"/>
              <a:t>10 </a:t>
            </a:r>
            <a:r>
              <a:rPr lang="cs-CZ" dirty="0" smtClean="0"/>
              <a:t>let u staveb, bytů, nebytových prostor ( pořízené po 1.4.2011 a jejich </a:t>
            </a:r>
            <a:r>
              <a:rPr lang="cs-CZ" b="1" dirty="0" smtClean="0"/>
              <a:t>technického zhodnocení</a:t>
            </a:r>
            <a:r>
              <a:rPr lang="cs-CZ" dirty="0" smtClean="0"/>
              <a:t> ( </a:t>
            </a:r>
            <a:r>
              <a:rPr lang="cs-CZ" dirty="0" smtClean="0">
                <a:solidFill>
                  <a:schemeClr val="tx1"/>
                </a:solidFill>
              </a:rPr>
              <a:t>pořízené od 1.1.2012) </a:t>
            </a:r>
          </a:p>
          <a:p>
            <a:pPr marL="501650" eaLnBrk="1" hangingPunct="1">
              <a:spcBef>
                <a:spcPts val="600"/>
              </a:spcBef>
              <a:buClr>
                <a:srgbClr val="C00000"/>
              </a:buClr>
            </a:pPr>
            <a:r>
              <a:rPr lang="cs-CZ" b="1" dirty="0" smtClean="0"/>
              <a:t>5 let u ostatního dlouhodobého majetku</a:t>
            </a:r>
          </a:p>
          <a:p>
            <a:pPr marL="501650" eaLnBrk="1" hangingPunct="1">
              <a:spcBef>
                <a:spcPts val="600"/>
              </a:spcBef>
              <a:buClr>
                <a:srgbClr val="C00000"/>
              </a:buClr>
            </a:pPr>
            <a:r>
              <a:rPr lang="cs-CZ" b="1" dirty="0" smtClean="0"/>
              <a:t>Majetek pořízený před 1.4.2011 a TZ před 1.1.2012 – podle původního znění zákona (viz přechodná ustanovení)</a:t>
            </a:r>
          </a:p>
          <a:p>
            <a:pPr marL="501650" eaLnBrk="1" hangingPunct="1">
              <a:spcBef>
                <a:spcPts val="500"/>
              </a:spcBef>
              <a:spcAft>
                <a:spcPct val="0"/>
              </a:spcAft>
              <a:buClr>
                <a:srgbClr val="C00000"/>
              </a:buClr>
              <a:buFont typeface="Wingdings" pitchFamily="2" charset="2"/>
              <a:buNone/>
            </a:pPr>
            <a:endParaRPr lang="cs-CZ" dirty="0" smtClean="0"/>
          </a:p>
        </p:txBody>
      </p:sp>
      <p:sp>
        <p:nvSpPr>
          <p:cNvPr id="47108"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13B345F9-6A72-4802-BC23-A8C62FBCC82A}" type="slidenum">
              <a:rPr lang="cs-CZ" smtClean="0"/>
              <a:pPr/>
              <a:t>29</a:t>
            </a:fld>
            <a:endParaRPr lang="cs-CZ" smtClean="0"/>
          </a:p>
        </p:txBody>
      </p:sp>
    </p:spTree>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25171" y="160020"/>
            <a:ext cx="6512511" cy="1143000"/>
          </a:xfrm>
        </p:spPr>
        <p:txBody>
          <a:bodyPr/>
          <a:lstStyle/>
          <a:p>
            <a:r>
              <a:rPr lang="cs-CZ" dirty="0" smtClean="0"/>
              <a:t>Sazbová novela</a:t>
            </a:r>
            <a:endParaRPr lang="cs-CZ" dirty="0"/>
          </a:p>
        </p:txBody>
      </p:sp>
      <p:sp>
        <p:nvSpPr>
          <p:cNvPr id="3" name="Zástupný symbol pro obsah 2"/>
          <p:cNvSpPr>
            <a:spLocks noGrp="1"/>
          </p:cNvSpPr>
          <p:nvPr>
            <p:ph sz="quarter" idx="13"/>
          </p:nvPr>
        </p:nvSpPr>
        <p:spPr>
          <a:xfrm>
            <a:off x="900112" y="1303020"/>
            <a:ext cx="7848872" cy="4824536"/>
          </a:xfrm>
        </p:spPr>
        <p:txBody>
          <a:bodyPr/>
          <a:lstStyle/>
          <a:p>
            <a:pPr marL="45720" indent="0">
              <a:buNone/>
            </a:pPr>
            <a:endParaRPr lang="cs-CZ" sz="1800" b="1" dirty="0" smtClean="0"/>
          </a:p>
          <a:p>
            <a:pPr marL="45720" indent="0">
              <a:buNone/>
            </a:pPr>
            <a:r>
              <a:rPr lang="cs-CZ" sz="2800" b="1" dirty="0"/>
              <a:t>Změny v příloze 3. a vložení nové přílohy č. 3a.</a:t>
            </a:r>
          </a:p>
          <a:p>
            <a:pPr marL="45720" indent="0">
              <a:buNone/>
            </a:pPr>
            <a:r>
              <a:rPr lang="cs-CZ" sz="2800" b="1" dirty="0" smtClean="0"/>
              <a:t>Druhá </a:t>
            </a:r>
            <a:r>
              <a:rPr lang="cs-CZ" sz="2800" b="1" dirty="0"/>
              <a:t>snížená sazba DPH </a:t>
            </a:r>
            <a:r>
              <a:rPr lang="cs-CZ" sz="2800" dirty="0"/>
              <a:t>(10 %) </a:t>
            </a:r>
            <a:r>
              <a:rPr lang="cs-CZ" sz="2800" dirty="0" smtClean="0"/>
              <a:t>– léky, knihy, </a:t>
            </a:r>
            <a:r>
              <a:rPr lang="cs-CZ" sz="2800" dirty="0"/>
              <a:t>dětská výživy </a:t>
            </a:r>
            <a:r>
              <a:rPr lang="cs-CZ" sz="2800" dirty="0" smtClean="0"/>
              <a:t>, </a:t>
            </a:r>
            <a:r>
              <a:rPr lang="cs-CZ" sz="2800" dirty="0" smtClean="0">
                <a:solidFill>
                  <a:schemeClr val="tx1"/>
                </a:solidFill>
              </a:rPr>
              <a:t>vybrané mlýnské výrobky pro bezlepkovou dietu  </a:t>
            </a:r>
          </a:p>
          <a:p>
            <a:pPr marL="45720" indent="0">
              <a:buNone/>
            </a:pPr>
            <a:r>
              <a:rPr lang="cs-CZ" sz="2800" dirty="0" smtClean="0"/>
              <a:t>Změny </a:t>
            </a:r>
            <a:r>
              <a:rPr lang="cs-CZ" sz="2800" dirty="0"/>
              <a:t>související se </a:t>
            </a:r>
            <a:r>
              <a:rPr lang="cs-CZ" sz="2800" dirty="0" smtClean="0"/>
              <a:t>zavedením </a:t>
            </a:r>
            <a:r>
              <a:rPr lang="cs-CZ" sz="2800" dirty="0"/>
              <a:t>druhé snížené sazby </a:t>
            </a:r>
            <a:r>
              <a:rPr lang="cs-CZ" sz="2800" dirty="0" smtClean="0"/>
              <a:t>DPH-hlavně </a:t>
            </a:r>
            <a:r>
              <a:rPr lang="cs-CZ" sz="2800" dirty="0"/>
              <a:t>legislativně </a:t>
            </a:r>
            <a:r>
              <a:rPr lang="cs-CZ" sz="2800" dirty="0" smtClean="0"/>
              <a:t>technické . </a:t>
            </a:r>
            <a:endParaRPr lang="cs-CZ" sz="2800" dirty="0"/>
          </a:p>
          <a:p>
            <a:pPr marL="45720" indent="0">
              <a:buNone/>
            </a:pPr>
            <a:r>
              <a:rPr lang="cs-CZ" dirty="0"/>
              <a:t/>
            </a:r>
            <a:br>
              <a:rPr lang="cs-CZ" dirty="0"/>
            </a:br>
            <a:endParaRPr lang="cs-CZ" dirty="0"/>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3</a:t>
            </a:fld>
            <a:endParaRPr lang="cs-CZ" dirty="0"/>
          </a:p>
        </p:txBody>
      </p:sp>
    </p:spTree>
    <p:extLst>
      <p:ext uri="{BB962C8B-B14F-4D97-AF65-F5344CB8AC3E}">
        <p14:creationId xmlns:p14="http://schemas.microsoft.com/office/powerpoint/2010/main" val="3992984118"/>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Nadpis 1"/>
          <p:cNvSpPr>
            <a:spLocks noGrp="1"/>
          </p:cNvSpPr>
          <p:nvPr>
            <p:ph type="title"/>
          </p:nvPr>
        </p:nvSpPr>
        <p:spPr>
          <a:xfrm>
            <a:off x="827584" y="310728"/>
            <a:ext cx="7793037" cy="1462088"/>
          </a:xfrm>
        </p:spPr>
        <p:txBody>
          <a:bodyPr/>
          <a:lstStyle/>
          <a:p>
            <a:pPr eaLnBrk="1" fontAlgn="auto" hangingPunct="1">
              <a:spcAft>
                <a:spcPts val="0"/>
              </a:spcAft>
              <a:buClr>
                <a:schemeClr val="accent6">
                  <a:lumMod val="75000"/>
                </a:schemeClr>
              </a:buClr>
              <a:defRPr/>
            </a:pPr>
            <a:r>
              <a:rPr lang="cs-CZ" dirty="0" smtClean="0">
                <a:ea typeface="+mj-ea"/>
              </a:rPr>
              <a:t>Změna rozsahu použití- úprava odpočtu</a:t>
            </a:r>
          </a:p>
        </p:txBody>
      </p:sp>
      <p:sp>
        <p:nvSpPr>
          <p:cNvPr id="40963" name="Zástupný symbol pro obsah 2"/>
          <p:cNvSpPr txBox="1">
            <a:spLocks noGrp="1"/>
          </p:cNvSpPr>
          <p:nvPr>
            <p:ph sz="quarter" idx="13"/>
          </p:nvPr>
        </p:nvSpPr>
        <p:spPr>
          <a:xfrm>
            <a:off x="611188" y="1484313"/>
            <a:ext cx="8064500" cy="4248150"/>
          </a:xfrm>
        </p:spPr>
        <p:txBody>
          <a:bodyPr>
            <a:normAutofit/>
          </a:bodyPr>
          <a:lstStyle/>
          <a:p>
            <a:pPr marL="501650" algn="just" eaLnBrk="1" hangingPunct="1">
              <a:lnSpc>
                <a:spcPct val="90000"/>
              </a:lnSpc>
              <a:spcBef>
                <a:spcPts val="400"/>
              </a:spcBef>
              <a:spcAft>
                <a:spcPts val="600"/>
              </a:spcAft>
              <a:buClr>
                <a:srgbClr val="C00000"/>
              </a:buClr>
              <a:buFont typeface="Wingdings" pitchFamily="2" charset="2"/>
              <a:buNone/>
            </a:pPr>
            <a:r>
              <a:rPr lang="cs-CZ" sz="2000" b="1" dirty="0" smtClean="0"/>
              <a:t>Plátce :</a:t>
            </a:r>
          </a:p>
          <a:p>
            <a:pPr marL="501650" algn="just" eaLnBrk="1" hangingPunct="1">
              <a:lnSpc>
                <a:spcPct val="90000"/>
              </a:lnSpc>
              <a:spcBef>
                <a:spcPts val="400"/>
              </a:spcBef>
              <a:spcAft>
                <a:spcPct val="0"/>
              </a:spcAft>
              <a:buClr>
                <a:srgbClr val="C00000"/>
              </a:buClr>
            </a:pPr>
            <a:r>
              <a:rPr lang="cs-CZ" sz="2000" b="1" dirty="0" smtClean="0"/>
              <a:t>uplatnil </a:t>
            </a:r>
            <a:r>
              <a:rPr lang="cs-CZ" sz="2000" dirty="0" smtClean="0"/>
              <a:t>původní odpočet daně </a:t>
            </a:r>
            <a:r>
              <a:rPr lang="cs-CZ" sz="2000" b="1" dirty="0" smtClean="0"/>
              <a:t>v plné výši </a:t>
            </a:r>
            <a:r>
              <a:rPr lang="cs-CZ" sz="2000" dirty="0" smtClean="0"/>
              <a:t>a následně tento majetek použije pro účely, pro které má nárok na odpočet daně </a:t>
            </a:r>
            <a:r>
              <a:rPr lang="cs-CZ" sz="2000" b="1" dirty="0" smtClean="0"/>
              <a:t>v částečné výši nebo nárok na odpočet daně nemá</a:t>
            </a:r>
            <a:r>
              <a:rPr lang="cs-CZ" sz="2000" i="1" dirty="0" smtClean="0"/>
              <a:t>…tj. i v případě změn použití pro ekonomickou a neekonomickou činnost  !!!</a:t>
            </a:r>
          </a:p>
          <a:p>
            <a:pPr marL="501650" algn="just" eaLnBrk="1" hangingPunct="1">
              <a:lnSpc>
                <a:spcPct val="90000"/>
              </a:lnSpc>
              <a:spcBef>
                <a:spcPts val="400"/>
              </a:spcBef>
              <a:spcAft>
                <a:spcPct val="0"/>
              </a:spcAft>
              <a:buClr>
                <a:srgbClr val="C00000"/>
              </a:buClr>
            </a:pPr>
            <a:r>
              <a:rPr lang="cs-CZ" sz="2000" b="1" dirty="0" smtClean="0"/>
              <a:t>uplatnil</a:t>
            </a:r>
            <a:r>
              <a:rPr lang="cs-CZ" sz="2000" dirty="0" smtClean="0"/>
              <a:t> původní odpočet daně </a:t>
            </a:r>
            <a:r>
              <a:rPr lang="cs-CZ" sz="2000" b="1" dirty="0" smtClean="0"/>
              <a:t>v částečné výši </a:t>
            </a:r>
            <a:r>
              <a:rPr lang="cs-CZ" sz="2000" dirty="0" smtClean="0"/>
              <a:t>a následně tento majetek použije pro účely, pro které </a:t>
            </a:r>
            <a:r>
              <a:rPr lang="cs-CZ" sz="2000" b="1" dirty="0" smtClean="0"/>
              <a:t>nárok na odpočet daně nemá,</a:t>
            </a:r>
            <a:r>
              <a:rPr lang="cs-CZ" sz="2000" dirty="0" smtClean="0"/>
              <a:t> nebo pro účely, pro které </a:t>
            </a:r>
            <a:r>
              <a:rPr lang="cs-CZ" sz="2000" b="1" dirty="0" smtClean="0"/>
              <a:t>má nárok na odpočet </a:t>
            </a:r>
            <a:r>
              <a:rPr lang="cs-CZ" sz="2000" dirty="0" smtClean="0"/>
              <a:t>daně v plné výši,</a:t>
            </a:r>
          </a:p>
          <a:p>
            <a:pPr marL="501650" algn="just" eaLnBrk="1" hangingPunct="1">
              <a:lnSpc>
                <a:spcPct val="90000"/>
              </a:lnSpc>
              <a:spcBef>
                <a:spcPts val="400"/>
              </a:spcBef>
              <a:spcAft>
                <a:spcPct val="0"/>
              </a:spcAft>
              <a:buClr>
                <a:srgbClr val="C00000"/>
              </a:buClr>
            </a:pPr>
            <a:r>
              <a:rPr lang="cs-CZ" sz="2000" b="1" dirty="0" smtClean="0"/>
              <a:t>neměl nárok </a:t>
            </a:r>
            <a:r>
              <a:rPr lang="cs-CZ" sz="2000" dirty="0" smtClean="0"/>
              <a:t>na odpočet daně a následně tento majetek použije pro účely, pro které </a:t>
            </a:r>
            <a:r>
              <a:rPr lang="cs-CZ" sz="2000" b="1" dirty="0" smtClean="0"/>
              <a:t>má nárok </a:t>
            </a:r>
            <a:r>
              <a:rPr lang="cs-CZ" sz="2000" dirty="0" smtClean="0"/>
              <a:t>na odpočet daně</a:t>
            </a:r>
            <a:r>
              <a:rPr lang="cs-CZ" sz="2000" b="1" dirty="0" smtClean="0"/>
              <a:t> v plné výši nebo v částečné výši</a:t>
            </a:r>
            <a:r>
              <a:rPr lang="cs-CZ" sz="2000" dirty="0" smtClean="0"/>
              <a:t>, nebo</a:t>
            </a:r>
          </a:p>
          <a:p>
            <a:pPr marL="501650" algn="just" eaLnBrk="1" hangingPunct="1">
              <a:lnSpc>
                <a:spcPct val="90000"/>
              </a:lnSpc>
              <a:spcBef>
                <a:spcPts val="400"/>
              </a:spcBef>
              <a:spcAft>
                <a:spcPct val="0"/>
              </a:spcAft>
              <a:buClr>
                <a:srgbClr val="C00000"/>
              </a:buClr>
            </a:pPr>
            <a:r>
              <a:rPr lang="cs-CZ" sz="2000" dirty="0" smtClean="0"/>
              <a:t>uplatnil původní odpočet daně </a:t>
            </a:r>
            <a:r>
              <a:rPr lang="cs-CZ" sz="2000" b="1" dirty="0" smtClean="0"/>
              <a:t>v částečné výši </a:t>
            </a:r>
            <a:r>
              <a:rPr lang="cs-CZ" sz="2000" dirty="0" smtClean="0"/>
              <a:t>a vznikne </a:t>
            </a:r>
            <a:r>
              <a:rPr lang="cs-CZ" sz="2000" b="1" dirty="0" smtClean="0"/>
              <a:t>rozdíl mezi  poměrnými koeficienty nebo vypořádacími koeficienty o</a:t>
            </a:r>
            <a:r>
              <a:rPr lang="cs-CZ" sz="2000" dirty="0" smtClean="0"/>
              <a:t> </a:t>
            </a:r>
            <a:r>
              <a:rPr lang="cs-CZ" sz="2000" b="1" dirty="0" smtClean="0"/>
              <a:t>více než 10 %</a:t>
            </a:r>
            <a:endParaRPr lang="cs-CZ" dirty="0" smtClean="0"/>
          </a:p>
        </p:txBody>
      </p:sp>
      <p:sp>
        <p:nvSpPr>
          <p:cNvPr id="48132"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169F2F8E-810E-4A27-A661-DBDAE0CA01FF}" type="slidenum">
              <a:rPr lang="cs-CZ" smtClean="0"/>
              <a:pPr/>
              <a:t>30</a:t>
            </a:fld>
            <a:endParaRPr lang="cs-CZ" smtClean="0"/>
          </a:p>
        </p:txBody>
      </p:sp>
    </p:spTree>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Nadpis 1"/>
          <p:cNvSpPr>
            <a:spLocks noGrp="1"/>
          </p:cNvSpPr>
          <p:nvPr>
            <p:ph type="title"/>
          </p:nvPr>
        </p:nvSpPr>
        <p:spPr>
          <a:xfrm>
            <a:off x="539552" y="310728"/>
            <a:ext cx="7793037" cy="886024"/>
          </a:xfrm>
        </p:spPr>
        <p:txBody>
          <a:bodyPr/>
          <a:lstStyle/>
          <a:p>
            <a:pPr eaLnBrk="1" fontAlgn="auto" hangingPunct="1">
              <a:spcAft>
                <a:spcPts val="0"/>
              </a:spcAft>
              <a:buClr>
                <a:schemeClr val="accent6">
                  <a:lumMod val="75000"/>
                </a:schemeClr>
              </a:buClr>
              <a:defRPr/>
            </a:pPr>
            <a:r>
              <a:rPr lang="cs-CZ" dirty="0" smtClean="0">
                <a:ea typeface="+mj-ea"/>
              </a:rPr>
              <a:t>Úprava odpočtu § 78a odst. </a:t>
            </a:r>
            <a:r>
              <a:rPr lang="cs-CZ" dirty="0" smtClean="0">
                <a:latin typeface="Tahoma" pitchFamily="34" charset="0"/>
                <a:ea typeface="+mj-ea"/>
              </a:rPr>
              <a:t>1</a:t>
            </a:r>
          </a:p>
        </p:txBody>
      </p:sp>
      <p:sp>
        <p:nvSpPr>
          <p:cNvPr id="43011" name="Zástupný symbol pro obsah 2"/>
          <p:cNvSpPr>
            <a:spLocks noGrp="1"/>
          </p:cNvSpPr>
          <p:nvPr>
            <p:ph sz="quarter" idx="13"/>
          </p:nvPr>
        </p:nvSpPr>
        <p:spPr>
          <a:xfrm>
            <a:off x="611560" y="1556792"/>
            <a:ext cx="7772400" cy="3816350"/>
          </a:xfrm>
        </p:spPr>
        <p:txBody>
          <a:bodyPr>
            <a:normAutofit/>
          </a:bodyPr>
          <a:lstStyle/>
          <a:p>
            <a:pPr marL="0" indent="0" eaLnBrk="1" hangingPunct="1">
              <a:lnSpc>
                <a:spcPct val="90000"/>
              </a:lnSpc>
              <a:spcBef>
                <a:spcPts val="400"/>
              </a:spcBef>
              <a:buClr>
                <a:srgbClr val="C00000"/>
              </a:buClr>
              <a:buFont typeface="Wingdings" pitchFamily="2" charset="2"/>
              <a:buNone/>
            </a:pPr>
            <a:r>
              <a:rPr lang="cs-CZ" sz="2000" dirty="0" smtClean="0"/>
              <a:t>Výše úpravy odpočtu se vypočte ve výši </a:t>
            </a:r>
            <a:r>
              <a:rPr lang="cs-CZ" sz="2000" b="1" dirty="0" smtClean="0"/>
              <a:t>1/5 a u pozemků, staveb a nebytových prostor 1/10 </a:t>
            </a:r>
            <a:r>
              <a:rPr lang="cs-CZ" sz="2000" dirty="0" smtClean="0"/>
              <a:t>ze součinu částky daně na vstupu a rozdílu UNO po úpravě a UNO při původním uplatnění odpočtu Používá-li plátce majetek pro změněné účely pouze po část příslušného kal. roku, částka úpravy odpočtu daně </a:t>
            </a:r>
            <a:r>
              <a:rPr lang="cs-CZ" sz="2000" b="1" dirty="0" smtClean="0"/>
              <a:t>se přiměřeně zkrátí </a:t>
            </a:r>
            <a:r>
              <a:rPr lang="cs-CZ" sz="2000" dirty="0" smtClean="0"/>
              <a:t>(§78a odst. 5),</a:t>
            </a:r>
          </a:p>
          <a:p>
            <a:pPr marL="0" indent="0" eaLnBrk="1" hangingPunct="1">
              <a:lnSpc>
                <a:spcPct val="90000"/>
              </a:lnSpc>
              <a:spcBef>
                <a:spcPts val="500"/>
              </a:spcBef>
              <a:buClr>
                <a:srgbClr val="C00000"/>
              </a:buClr>
              <a:buFont typeface="Wingdings" pitchFamily="2" charset="2"/>
              <a:buNone/>
            </a:pPr>
            <a:r>
              <a:rPr lang="cs-CZ" sz="2000" b="1" dirty="0" smtClean="0"/>
              <a:t> Úplatný převod majetku –vazba na úpravu odpočtu</a:t>
            </a:r>
            <a:r>
              <a:rPr lang="cs-CZ" sz="2000" dirty="0" smtClean="0"/>
              <a:t>:</a:t>
            </a:r>
          </a:p>
          <a:p>
            <a:pPr marL="0" indent="0" eaLnBrk="1" hangingPunct="1">
              <a:lnSpc>
                <a:spcPct val="90000"/>
              </a:lnSpc>
              <a:spcBef>
                <a:spcPts val="500"/>
              </a:spcBef>
              <a:buClr>
                <a:srgbClr val="C00000"/>
              </a:buClr>
              <a:buFont typeface="Wingdings" pitchFamily="2" charset="2"/>
              <a:buNone/>
            </a:pPr>
            <a:r>
              <a:rPr lang="cs-CZ" sz="2000" dirty="0" smtClean="0"/>
              <a:t>částka úpravy odpočtu daně za příslušný kalendářní rok se stanoví jako součin :</a:t>
            </a:r>
          </a:p>
          <a:p>
            <a:pPr marL="342900" indent="-342900" eaLnBrk="1" hangingPunct="1">
              <a:lnSpc>
                <a:spcPct val="90000"/>
              </a:lnSpc>
              <a:spcBef>
                <a:spcPts val="500"/>
              </a:spcBef>
              <a:buClr>
                <a:srgbClr val="C00000"/>
              </a:buClr>
            </a:pPr>
            <a:r>
              <a:rPr lang="cs-CZ" sz="2000" dirty="0" smtClean="0"/>
              <a:t>částky vypočtené podle §78a odst. 1a</a:t>
            </a:r>
          </a:p>
          <a:p>
            <a:pPr marL="342900" indent="-342900" eaLnBrk="1" hangingPunct="1">
              <a:lnSpc>
                <a:spcPct val="90000"/>
              </a:lnSpc>
              <a:spcBef>
                <a:spcPts val="500"/>
              </a:spcBef>
              <a:buClr>
                <a:srgbClr val="C00000"/>
              </a:buClr>
            </a:pPr>
            <a:r>
              <a:rPr lang="cs-CZ" sz="2000" dirty="0" smtClean="0"/>
              <a:t>počtu let </a:t>
            </a:r>
            <a:r>
              <a:rPr lang="cs-CZ" sz="2000" b="1" dirty="0" smtClean="0"/>
              <a:t>zbývajících do konce lhůty </a:t>
            </a:r>
            <a:r>
              <a:rPr lang="cs-CZ" sz="2000" dirty="0" smtClean="0"/>
              <a:t>pro úpravu odpočtu daně          (do počtu roků se započítá i rok, ve kterém je úprava provedena</a:t>
            </a:r>
            <a:r>
              <a:rPr lang="cs-CZ" sz="2400" dirty="0" smtClean="0"/>
              <a:t>)</a:t>
            </a:r>
            <a:endParaRPr lang="cs-CZ" dirty="0" smtClean="0"/>
          </a:p>
        </p:txBody>
      </p:sp>
      <p:sp>
        <p:nvSpPr>
          <p:cNvPr id="50180"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1F86341F-D994-47D3-9B89-BEC1B9A72368}" type="slidenum">
              <a:rPr lang="cs-CZ" smtClean="0"/>
              <a:pPr/>
              <a:t>31</a:t>
            </a:fld>
            <a:endParaRPr lang="cs-CZ" smtClean="0"/>
          </a:p>
        </p:txBody>
      </p:sp>
    </p:spTree>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Nadpis 1"/>
          <p:cNvSpPr>
            <a:spLocks noGrp="1"/>
          </p:cNvSpPr>
          <p:nvPr>
            <p:ph type="title"/>
          </p:nvPr>
        </p:nvSpPr>
        <p:spPr>
          <a:xfrm>
            <a:off x="755576" y="310728"/>
            <a:ext cx="7793037" cy="1462088"/>
          </a:xfrm>
        </p:spPr>
        <p:txBody>
          <a:bodyPr/>
          <a:lstStyle/>
          <a:p>
            <a:pPr eaLnBrk="1" fontAlgn="auto" hangingPunct="1">
              <a:spcAft>
                <a:spcPts val="0"/>
              </a:spcAft>
              <a:buClr>
                <a:schemeClr val="accent6">
                  <a:lumMod val="75000"/>
                </a:schemeClr>
              </a:buClr>
              <a:defRPr/>
            </a:pPr>
            <a:r>
              <a:rPr lang="cs-CZ" dirty="0" smtClean="0">
                <a:ea typeface="+mj-ea"/>
              </a:rPr>
              <a:t>Vyrovnání odpočtu daně –§77</a:t>
            </a:r>
          </a:p>
        </p:txBody>
      </p:sp>
      <p:sp>
        <p:nvSpPr>
          <p:cNvPr id="46083" name="Zástupný symbol pro obsah 2"/>
          <p:cNvSpPr txBox="1">
            <a:spLocks noGrp="1"/>
          </p:cNvSpPr>
          <p:nvPr>
            <p:ph sz="quarter" idx="13"/>
          </p:nvPr>
        </p:nvSpPr>
        <p:spPr>
          <a:xfrm>
            <a:off x="684213" y="1341438"/>
            <a:ext cx="7772400" cy="4330700"/>
          </a:xfrm>
        </p:spPr>
        <p:txBody>
          <a:bodyPr>
            <a:normAutofit/>
          </a:bodyPr>
          <a:lstStyle/>
          <a:p>
            <a:pPr marL="501650" algn="just" eaLnBrk="1" hangingPunct="1">
              <a:spcBef>
                <a:spcPts val="500"/>
              </a:spcBef>
              <a:spcAft>
                <a:spcPct val="0"/>
              </a:spcAft>
              <a:buClr>
                <a:srgbClr val="C00000"/>
              </a:buClr>
            </a:pPr>
            <a:r>
              <a:rPr lang="cs-CZ" sz="2000" dirty="0" smtClean="0">
                <a:solidFill>
                  <a:schemeClr val="tx1"/>
                </a:solidFill>
              </a:rPr>
              <a:t>Původní odpočet daně uplatněný u obchodního majetku, </a:t>
            </a:r>
            <a:r>
              <a:rPr lang="cs-CZ" sz="2000" b="1" dirty="0" smtClean="0">
                <a:solidFill>
                  <a:schemeClr val="tx1"/>
                </a:solidFill>
              </a:rPr>
              <a:t>s výjimkou dlouhodobého majetku</a:t>
            </a:r>
            <a:r>
              <a:rPr lang="cs-CZ" sz="2000" dirty="0" smtClean="0">
                <a:solidFill>
                  <a:schemeClr val="tx1"/>
                </a:solidFill>
              </a:rPr>
              <a:t>, podléhá vyrovnání, pokud ve lhůtě pro uplatnění nároku na odpočet daně plátce tento majetek použije         v </a:t>
            </a:r>
            <a:r>
              <a:rPr lang="cs-CZ" sz="2000" b="1" dirty="0" smtClean="0">
                <a:solidFill>
                  <a:schemeClr val="tx1"/>
                </a:solidFill>
              </a:rPr>
              <a:t>rámci svých ekonom. činností pro jiné účely</a:t>
            </a:r>
            <a:r>
              <a:rPr lang="cs-CZ" sz="2000" dirty="0" smtClean="0">
                <a:solidFill>
                  <a:schemeClr val="tx1"/>
                </a:solidFill>
              </a:rPr>
              <a:t>, než které zohlednil při uplatnění původního odpočtu daně Částka vyrovnání odpočtu daně se vypočte jako rozdíl mezi</a:t>
            </a:r>
          </a:p>
          <a:p>
            <a:pPr marL="501650" eaLnBrk="1" hangingPunct="1">
              <a:spcBef>
                <a:spcPts val="500"/>
              </a:spcBef>
              <a:spcAft>
                <a:spcPct val="0"/>
              </a:spcAft>
              <a:buClr>
                <a:srgbClr val="C00000"/>
              </a:buClr>
              <a:buFont typeface="Wingdings" pitchFamily="2" charset="2"/>
              <a:buNone/>
            </a:pPr>
            <a:r>
              <a:rPr lang="cs-CZ" sz="2000" dirty="0" smtClean="0">
                <a:solidFill>
                  <a:schemeClr val="tx1"/>
                </a:solidFill>
              </a:rPr>
              <a:t>– výší nároku na odpočet daně k okamžiku použití majetku a</a:t>
            </a:r>
          </a:p>
          <a:p>
            <a:pPr marL="501650" eaLnBrk="1" hangingPunct="1">
              <a:spcBef>
                <a:spcPts val="500"/>
              </a:spcBef>
              <a:spcAft>
                <a:spcPct val="0"/>
              </a:spcAft>
              <a:buClr>
                <a:srgbClr val="C00000"/>
              </a:buClr>
              <a:buFont typeface="Wingdings" pitchFamily="2" charset="2"/>
              <a:buNone/>
            </a:pPr>
            <a:r>
              <a:rPr lang="cs-CZ" sz="2000" dirty="0" smtClean="0">
                <a:solidFill>
                  <a:schemeClr val="tx1"/>
                </a:solidFill>
              </a:rPr>
              <a:t>– výší původního uplatněného odpočtu daně</a:t>
            </a:r>
          </a:p>
          <a:p>
            <a:pPr marL="501650" eaLnBrk="1" hangingPunct="1">
              <a:spcBef>
                <a:spcPts val="1200"/>
              </a:spcBef>
              <a:spcAft>
                <a:spcPct val="0"/>
              </a:spcAft>
              <a:buClr>
                <a:srgbClr val="C00000"/>
              </a:buClr>
              <a:buFont typeface="Wingdings" pitchFamily="2" charset="2"/>
              <a:buNone/>
            </a:pPr>
            <a:r>
              <a:rPr lang="cs-CZ" sz="2000" u="sng" dirty="0" smtClean="0">
                <a:solidFill>
                  <a:schemeClr val="tx1"/>
                </a:solidFill>
              </a:rPr>
              <a:t>Vyrovnání odpočtu se provede</a:t>
            </a:r>
          </a:p>
          <a:p>
            <a:pPr marL="501650" eaLnBrk="1" hangingPunct="1">
              <a:spcBef>
                <a:spcPts val="500"/>
              </a:spcBef>
              <a:spcAft>
                <a:spcPct val="0"/>
              </a:spcAft>
              <a:buClr>
                <a:srgbClr val="C00000"/>
              </a:buClr>
            </a:pPr>
            <a:r>
              <a:rPr lang="cs-CZ" sz="2000" dirty="0" smtClean="0">
                <a:solidFill>
                  <a:schemeClr val="tx1"/>
                </a:solidFill>
              </a:rPr>
              <a:t>v daňovém přiznání za zdaňovací období, ve kterém byl obchodní majetek použit a ve kterém nastaly skutečnosti zakládající povinnost nebo možnost provést toto vyrovnání v </a:t>
            </a:r>
            <a:r>
              <a:rPr lang="cs-CZ" sz="2000" dirty="0" err="1" smtClean="0">
                <a:solidFill>
                  <a:schemeClr val="tx1"/>
                </a:solidFill>
              </a:rPr>
              <a:t>ř</a:t>
            </a:r>
            <a:r>
              <a:rPr lang="cs-CZ" sz="2000" dirty="0" smtClean="0">
                <a:solidFill>
                  <a:schemeClr val="tx1"/>
                </a:solidFill>
              </a:rPr>
              <a:t>. 45 vzor č.18</a:t>
            </a:r>
          </a:p>
        </p:txBody>
      </p:sp>
      <p:sp>
        <p:nvSpPr>
          <p:cNvPr id="52228"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A2AE3D0E-41BB-4AD6-905B-117630FD1106}" type="slidenum">
              <a:rPr lang="cs-CZ" smtClean="0"/>
              <a:pPr/>
              <a:t>32</a:t>
            </a:fld>
            <a:endParaRPr lang="cs-CZ" smtClean="0"/>
          </a:p>
        </p:txBody>
      </p:sp>
    </p:spTree>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Nadpis 1"/>
          <p:cNvSpPr>
            <a:spLocks noGrp="1"/>
          </p:cNvSpPr>
          <p:nvPr>
            <p:ph type="title"/>
          </p:nvPr>
        </p:nvSpPr>
        <p:spPr>
          <a:xfrm>
            <a:off x="900113" y="-49312"/>
            <a:ext cx="7793037" cy="1462088"/>
          </a:xfrm>
        </p:spPr>
        <p:txBody>
          <a:bodyPr/>
          <a:lstStyle/>
          <a:p>
            <a:pPr eaLnBrk="1" fontAlgn="auto" hangingPunct="1">
              <a:spcAft>
                <a:spcPts val="0"/>
              </a:spcAft>
              <a:buClr>
                <a:schemeClr val="accent6">
                  <a:lumMod val="75000"/>
                </a:schemeClr>
              </a:buClr>
              <a:defRPr/>
            </a:pPr>
            <a:r>
              <a:rPr lang="cs-CZ" dirty="0" smtClean="0">
                <a:ea typeface="+mj-ea"/>
              </a:rPr>
              <a:t>DHM vytvořený vlastní činnosti </a:t>
            </a:r>
            <a:br>
              <a:rPr lang="cs-CZ" dirty="0" smtClean="0">
                <a:ea typeface="+mj-ea"/>
              </a:rPr>
            </a:br>
            <a:r>
              <a:rPr lang="cs-CZ" dirty="0" smtClean="0">
                <a:ea typeface="+mj-ea"/>
              </a:rPr>
              <a:t>§4 odst.</a:t>
            </a:r>
            <a:r>
              <a:rPr lang="cs-CZ" dirty="0" smtClean="0">
                <a:solidFill>
                  <a:srgbClr val="C00000"/>
                </a:solidFill>
                <a:ea typeface="+mj-ea"/>
              </a:rPr>
              <a:t>4</a:t>
            </a:r>
            <a:r>
              <a:rPr lang="cs-CZ" dirty="0" smtClean="0">
                <a:ea typeface="+mj-ea"/>
              </a:rPr>
              <a:t> písm. e)</a:t>
            </a:r>
          </a:p>
        </p:txBody>
      </p:sp>
      <p:sp>
        <p:nvSpPr>
          <p:cNvPr id="49155" name="Zástupný symbol pro obsah 2"/>
          <p:cNvSpPr txBox="1">
            <a:spLocks noGrp="1"/>
          </p:cNvSpPr>
          <p:nvPr>
            <p:ph sz="quarter" idx="13"/>
          </p:nvPr>
        </p:nvSpPr>
        <p:spPr>
          <a:xfrm>
            <a:off x="684213" y="1557338"/>
            <a:ext cx="7772400" cy="4114800"/>
          </a:xfrm>
        </p:spPr>
        <p:txBody>
          <a:bodyPr>
            <a:normAutofit/>
          </a:bodyPr>
          <a:lstStyle/>
          <a:p>
            <a:pPr marL="501650" eaLnBrk="1" hangingPunct="1">
              <a:spcBef>
                <a:spcPts val="1200"/>
              </a:spcBef>
              <a:spcAft>
                <a:spcPct val="0"/>
              </a:spcAft>
              <a:buClr>
                <a:srgbClr val="C00000"/>
              </a:buClr>
            </a:pPr>
            <a:r>
              <a:rPr lang="cs-CZ" sz="2000" b="1" dirty="0" smtClean="0">
                <a:solidFill>
                  <a:schemeClr val="tx1"/>
                </a:solidFill>
              </a:rPr>
              <a:t>Dlouhodobým majetkem vytvořeným vlastní činností </a:t>
            </a:r>
            <a:r>
              <a:rPr lang="cs-CZ" sz="2000" dirty="0" smtClean="0">
                <a:solidFill>
                  <a:schemeClr val="tx1"/>
                </a:solidFill>
              </a:rPr>
              <a:t>je dlouhodobý majetek, který plátce v rámci svých ekonom. činností </a:t>
            </a:r>
            <a:r>
              <a:rPr lang="cs-CZ" sz="2000" b="1" dirty="0" smtClean="0">
                <a:solidFill>
                  <a:schemeClr val="tx1"/>
                </a:solidFill>
              </a:rPr>
              <a:t>vyrobil, postavil nebo jinak vytvořil</a:t>
            </a:r>
            <a:r>
              <a:rPr lang="cs-CZ" sz="2000" dirty="0" smtClean="0">
                <a:solidFill>
                  <a:schemeClr val="tx1"/>
                </a:solidFill>
              </a:rPr>
              <a:t> – POZOR výklad MF !!;</a:t>
            </a:r>
          </a:p>
          <a:p>
            <a:pPr marL="501650" eaLnBrk="1" hangingPunct="1">
              <a:spcBef>
                <a:spcPts val="1200"/>
              </a:spcBef>
              <a:spcAft>
                <a:spcPct val="0"/>
              </a:spcAft>
              <a:buClr>
                <a:srgbClr val="C00000"/>
              </a:buClr>
            </a:pPr>
            <a:r>
              <a:rPr lang="cs-CZ" sz="2000" b="1" dirty="0" smtClean="0">
                <a:solidFill>
                  <a:schemeClr val="tx1"/>
                </a:solidFill>
              </a:rPr>
              <a:t>TZ </a:t>
            </a:r>
            <a:r>
              <a:rPr lang="cs-CZ" sz="2000" dirty="0" smtClean="0">
                <a:solidFill>
                  <a:schemeClr val="tx1"/>
                </a:solidFill>
              </a:rPr>
              <a:t>pokud je rovněž vytvořený vlastní činností se považuje za samostatný dlouhodobý majetek ( dle výkladu MF vytvořený VČ)</a:t>
            </a:r>
          </a:p>
          <a:p>
            <a:pPr marL="501650" eaLnBrk="1" hangingPunct="1">
              <a:spcBef>
                <a:spcPts val="1200"/>
              </a:spcBef>
              <a:spcAft>
                <a:spcPct val="0"/>
              </a:spcAft>
              <a:buClr>
                <a:srgbClr val="C00000"/>
              </a:buClr>
              <a:buFontTx/>
              <a:buNone/>
            </a:pPr>
            <a:r>
              <a:rPr lang="cs-CZ" sz="2000" b="1" dirty="0" smtClean="0">
                <a:solidFill>
                  <a:schemeClr val="tx1"/>
                </a:solidFill>
              </a:rPr>
              <a:t>Za dodání zboží nebo převod nemovitostí se považuje (§ 13 odst. 4 </a:t>
            </a:r>
            <a:r>
              <a:rPr lang="cs-CZ" sz="2000" b="1" dirty="0" err="1" smtClean="0">
                <a:solidFill>
                  <a:schemeClr val="tx1"/>
                </a:solidFill>
              </a:rPr>
              <a:t>písm.b</a:t>
            </a:r>
            <a:r>
              <a:rPr lang="cs-CZ" sz="2000" b="1" dirty="0" smtClean="0">
                <a:solidFill>
                  <a:schemeClr val="tx1"/>
                </a:solidFill>
              </a:rPr>
              <a:t>)</a:t>
            </a:r>
            <a:r>
              <a:rPr lang="cs-CZ" sz="2000" dirty="0" smtClean="0">
                <a:solidFill>
                  <a:schemeClr val="tx1"/>
                </a:solidFill>
              </a:rPr>
              <a:t>:</a:t>
            </a:r>
          </a:p>
          <a:p>
            <a:pPr marL="501650" eaLnBrk="1" hangingPunct="1">
              <a:spcBef>
                <a:spcPts val="1200"/>
              </a:spcBef>
              <a:spcAft>
                <a:spcPct val="0"/>
              </a:spcAft>
              <a:buClr>
                <a:srgbClr val="C00000"/>
              </a:buClr>
            </a:pPr>
            <a:r>
              <a:rPr lang="cs-CZ" sz="2000" dirty="0" smtClean="0">
                <a:solidFill>
                  <a:schemeClr val="tx1"/>
                </a:solidFill>
              </a:rPr>
              <a:t>Uvedení </a:t>
            </a:r>
            <a:r>
              <a:rPr lang="cs-CZ" sz="2000" u="sng" dirty="0" smtClean="0">
                <a:solidFill>
                  <a:schemeClr val="tx1"/>
                </a:solidFill>
              </a:rPr>
              <a:t>do stavu způsobilého k užívání dlouhodobého majetku vytvořeného vlastní činností</a:t>
            </a:r>
            <a:r>
              <a:rPr lang="cs-CZ" sz="2000" dirty="0" smtClean="0">
                <a:solidFill>
                  <a:schemeClr val="tx1"/>
                </a:solidFill>
              </a:rPr>
              <a:t>, pokud plátce použije tento majetek pro účely, pro které má nárok na odpočet daně podle §72 odst.6 </a:t>
            </a:r>
            <a:r>
              <a:rPr lang="cs-CZ" sz="2000" b="1" dirty="0" smtClean="0">
                <a:solidFill>
                  <a:schemeClr val="tx1"/>
                </a:solidFill>
              </a:rPr>
              <a:t> částečné výši </a:t>
            </a:r>
            <a:r>
              <a:rPr lang="cs-CZ" sz="2000" dirty="0" smtClean="0">
                <a:solidFill>
                  <a:schemeClr val="tx1"/>
                </a:solidFill>
              </a:rPr>
              <a:t>( tj. pouze krácený nebo poměrný odpočet)</a:t>
            </a:r>
          </a:p>
          <a:p>
            <a:pPr marL="501650" eaLnBrk="1" hangingPunct="1">
              <a:spcBef>
                <a:spcPts val="1200"/>
              </a:spcBef>
              <a:spcAft>
                <a:spcPct val="0"/>
              </a:spcAft>
              <a:buClr>
                <a:srgbClr val="C00000"/>
              </a:buClr>
              <a:buFont typeface="Wingdings" pitchFamily="2" charset="2"/>
              <a:buNone/>
            </a:pPr>
            <a:endParaRPr lang="cs-CZ" dirty="0" smtClean="0"/>
          </a:p>
        </p:txBody>
      </p:sp>
      <p:sp>
        <p:nvSpPr>
          <p:cNvPr id="55300"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725F0E7D-3730-4333-994F-C4B122513392}" type="slidenum">
              <a:rPr lang="cs-CZ" smtClean="0"/>
              <a:pPr/>
              <a:t>33</a:t>
            </a:fld>
            <a:endParaRPr lang="cs-CZ" smtClean="0"/>
          </a:p>
        </p:txBody>
      </p:sp>
    </p:spTree>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Nadpis 1"/>
          <p:cNvSpPr>
            <a:spLocks noGrp="1"/>
          </p:cNvSpPr>
          <p:nvPr>
            <p:ph type="title"/>
          </p:nvPr>
        </p:nvSpPr>
        <p:spPr>
          <a:xfrm>
            <a:off x="900113" y="22696"/>
            <a:ext cx="7793037" cy="1462088"/>
          </a:xfrm>
        </p:spPr>
        <p:txBody>
          <a:bodyPr/>
          <a:lstStyle/>
          <a:p>
            <a:pPr eaLnBrk="1" fontAlgn="auto" hangingPunct="1">
              <a:spcAft>
                <a:spcPts val="0"/>
              </a:spcAft>
              <a:buClr>
                <a:schemeClr val="accent6">
                  <a:lumMod val="75000"/>
                </a:schemeClr>
              </a:buClr>
              <a:defRPr/>
            </a:pPr>
            <a:r>
              <a:rPr lang="cs-CZ" dirty="0" smtClean="0">
                <a:ea typeface="+mj-ea"/>
              </a:rPr>
              <a:t>DHM vytvořený vlastní činnosti pokračování</a:t>
            </a:r>
          </a:p>
        </p:txBody>
      </p:sp>
      <p:sp>
        <p:nvSpPr>
          <p:cNvPr id="56323" name="Zástupný symbol pro obsah 2"/>
          <p:cNvSpPr>
            <a:spLocks noGrp="1"/>
          </p:cNvSpPr>
          <p:nvPr>
            <p:ph sz="quarter" idx="13"/>
          </p:nvPr>
        </p:nvSpPr>
        <p:spPr>
          <a:xfrm>
            <a:off x="684213" y="1628775"/>
            <a:ext cx="7772400" cy="4114800"/>
          </a:xfrm>
        </p:spPr>
        <p:txBody>
          <a:bodyPr/>
          <a:lstStyle/>
          <a:p>
            <a:pPr marL="501650" eaLnBrk="1" hangingPunct="1">
              <a:spcBef>
                <a:spcPts val="500"/>
              </a:spcBef>
              <a:spcAft>
                <a:spcPct val="0"/>
              </a:spcAft>
              <a:buFont typeface="Wingdings" pitchFamily="2" charset="2"/>
              <a:buNone/>
            </a:pPr>
            <a:endParaRPr lang="cs-CZ" sz="2000" dirty="0" smtClean="0"/>
          </a:p>
          <a:p>
            <a:pPr marL="501650" eaLnBrk="1" hangingPunct="1">
              <a:spcBef>
                <a:spcPts val="500"/>
              </a:spcBef>
              <a:spcAft>
                <a:spcPct val="0"/>
              </a:spcAft>
            </a:pPr>
            <a:r>
              <a:rPr lang="cs-CZ" sz="2000" dirty="0" smtClean="0"/>
              <a:t>Zdanitelné plnění se uskuteční </a:t>
            </a:r>
            <a:r>
              <a:rPr lang="cs-CZ" sz="2000" b="1" dirty="0" smtClean="0"/>
              <a:t>dnem uvedení do stavu způsobilého k užívání</a:t>
            </a:r>
            <a:r>
              <a:rPr lang="cs-CZ" sz="2000" dirty="0" smtClean="0"/>
              <a:t> - §21 odst. 5 písm. c)</a:t>
            </a:r>
          </a:p>
          <a:p>
            <a:pPr marL="501650" eaLnBrk="1" hangingPunct="1">
              <a:spcBef>
                <a:spcPts val="500"/>
              </a:spcBef>
              <a:spcAft>
                <a:spcPct val="0"/>
              </a:spcAft>
              <a:buNone/>
            </a:pPr>
            <a:r>
              <a:rPr lang="cs-CZ" sz="2000" i="1" dirty="0" smtClean="0"/>
              <a:t>Postup:</a:t>
            </a:r>
          </a:p>
          <a:p>
            <a:pPr marL="501650" eaLnBrk="1" hangingPunct="1">
              <a:spcBef>
                <a:spcPts val="500"/>
              </a:spcBef>
              <a:spcAft>
                <a:spcPct val="0"/>
              </a:spcAft>
            </a:pPr>
            <a:r>
              <a:rPr lang="cs-CZ" sz="2000" i="1" dirty="0" smtClean="0"/>
              <a:t>Při vytváření dlouhodobého majetku vlastní činností bude uplatňován </a:t>
            </a:r>
            <a:r>
              <a:rPr lang="cs-CZ" sz="2000" b="1" i="1" dirty="0" smtClean="0"/>
              <a:t>plný nárok </a:t>
            </a:r>
            <a:r>
              <a:rPr lang="cs-CZ" sz="2000" i="1" dirty="0" smtClean="0"/>
              <a:t>na odpočet daně i v případě jeho použití :</a:t>
            </a:r>
          </a:p>
          <a:p>
            <a:pPr marL="501650" eaLnBrk="1" hangingPunct="1">
              <a:spcBef>
                <a:spcPts val="500"/>
              </a:spcBef>
              <a:spcAft>
                <a:spcPct val="0"/>
              </a:spcAft>
            </a:pPr>
            <a:r>
              <a:rPr lang="cs-CZ" sz="2000" b="1" i="1" dirty="0" smtClean="0"/>
              <a:t>pro</a:t>
            </a:r>
            <a:r>
              <a:rPr lang="cs-CZ" sz="2000" b="1" dirty="0" smtClean="0"/>
              <a:t> </a:t>
            </a:r>
            <a:r>
              <a:rPr lang="cs-CZ" sz="2000" b="1" i="1" dirty="0" smtClean="0"/>
              <a:t>ekonomickou i neekonomickou činnost </a:t>
            </a:r>
            <a:r>
              <a:rPr lang="cs-CZ" sz="2000" i="1" dirty="0" smtClean="0"/>
              <a:t>(např. VVS)</a:t>
            </a:r>
          </a:p>
          <a:p>
            <a:pPr marL="501650" eaLnBrk="1" hangingPunct="1">
              <a:spcAft>
                <a:spcPct val="0"/>
              </a:spcAft>
            </a:pPr>
            <a:r>
              <a:rPr lang="cs-CZ" sz="2000" i="1" dirty="0" smtClean="0"/>
              <a:t>ekonomickou činnost s nárokem i bez nároku na odpočet daně – </a:t>
            </a:r>
            <a:r>
              <a:rPr lang="cs-CZ" sz="2000" b="1" i="1" dirty="0" smtClean="0"/>
              <a:t>režim krácení (§51 ZDPH)</a:t>
            </a:r>
          </a:p>
          <a:p>
            <a:pPr marL="501650" eaLnBrk="1" hangingPunct="1">
              <a:spcAft>
                <a:spcPct val="0"/>
              </a:spcAft>
            </a:pPr>
            <a:r>
              <a:rPr lang="cs-CZ" sz="2000" i="1" dirty="0" smtClean="0"/>
              <a:t>Ocenění  majetku pro účely odvodu DPH ( Dal 343)</a:t>
            </a:r>
          </a:p>
          <a:p>
            <a:pPr marL="501650" eaLnBrk="1" hangingPunct="1">
              <a:spcAft>
                <a:spcPct val="0"/>
              </a:spcAft>
            </a:pPr>
            <a:r>
              <a:rPr lang="cs-CZ" sz="2000" i="1" dirty="0" smtClean="0"/>
              <a:t>Odpočet v částečné výši (MD 343)</a:t>
            </a:r>
          </a:p>
          <a:p>
            <a:pPr marL="501650" eaLnBrk="1" hangingPunct="1">
              <a:spcAft>
                <a:spcPct val="0"/>
              </a:spcAft>
            </a:pPr>
            <a:r>
              <a:rPr lang="cs-CZ" sz="2000" i="1" dirty="0" smtClean="0"/>
              <a:t>Neuplatněný odpočet zvyšuje PC  DHM</a:t>
            </a:r>
            <a:endParaRPr lang="cs-CZ" dirty="0" smtClean="0"/>
          </a:p>
        </p:txBody>
      </p:sp>
      <p:sp>
        <p:nvSpPr>
          <p:cNvPr id="56324"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26D9F930-ADDB-4E1E-B20C-430B3150EEB0}" type="slidenum">
              <a:rPr lang="cs-CZ" smtClean="0"/>
              <a:pPr/>
              <a:t>34</a:t>
            </a:fld>
            <a:endParaRPr lang="cs-CZ" smtClean="0"/>
          </a:p>
        </p:txBody>
      </p:sp>
    </p:spTree>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Nadpis 1"/>
          <p:cNvSpPr>
            <a:spLocks noGrp="1"/>
          </p:cNvSpPr>
          <p:nvPr>
            <p:ph type="title"/>
          </p:nvPr>
        </p:nvSpPr>
        <p:spPr>
          <a:xfrm>
            <a:off x="755576" y="22696"/>
            <a:ext cx="7793037" cy="1462088"/>
          </a:xfrm>
        </p:spPr>
        <p:txBody>
          <a:bodyPr/>
          <a:lstStyle/>
          <a:p>
            <a:pPr eaLnBrk="1" fontAlgn="auto" hangingPunct="1">
              <a:spcAft>
                <a:spcPts val="0"/>
              </a:spcAft>
              <a:buClr>
                <a:schemeClr val="accent6">
                  <a:lumMod val="75000"/>
                </a:schemeClr>
              </a:buClr>
              <a:defRPr/>
            </a:pPr>
            <a:r>
              <a:rPr lang="cs-CZ" dirty="0" smtClean="0">
                <a:ea typeface="+mj-ea"/>
              </a:rPr>
              <a:t>Přenesení daňové povinnosti na odběratele v tuzemsku</a:t>
            </a:r>
          </a:p>
        </p:txBody>
      </p:sp>
      <p:sp>
        <p:nvSpPr>
          <p:cNvPr id="10243" name="Zástupný symbol pro obsah 2"/>
          <p:cNvSpPr txBox="1">
            <a:spLocks noGrp="1"/>
          </p:cNvSpPr>
          <p:nvPr>
            <p:ph sz="quarter" idx="13"/>
          </p:nvPr>
        </p:nvSpPr>
        <p:spPr>
          <a:xfrm>
            <a:off x="755576" y="1988840"/>
            <a:ext cx="7772400" cy="3095625"/>
          </a:xfrm>
        </p:spPr>
        <p:txBody>
          <a:bodyPr>
            <a:normAutofit fontScale="92500" lnSpcReduction="20000"/>
          </a:bodyPr>
          <a:lstStyle/>
          <a:p>
            <a:pPr marL="44450" indent="0" eaLnBrk="1" hangingPunct="1">
              <a:spcBef>
                <a:spcPts val="500"/>
              </a:spcBef>
              <a:spcAft>
                <a:spcPct val="0"/>
              </a:spcAft>
              <a:buClr>
                <a:srgbClr val="C00000"/>
              </a:buClr>
              <a:buNone/>
            </a:pPr>
            <a:r>
              <a:rPr lang="cs-CZ" sz="2000" b="1" dirty="0" smtClean="0">
                <a:solidFill>
                  <a:schemeClr val="tx1"/>
                </a:solidFill>
                <a:latin typeface="Trebuchet MS" pitchFamily="34" charset="0"/>
              </a:rPr>
              <a:t>Přenesení daňové povinnosti na odběratele u </a:t>
            </a:r>
            <a:r>
              <a:rPr lang="cs-CZ" sz="2000" b="1" dirty="0" err="1" smtClean="0">
                <a:solidFill>
                  <a:schemeClr val="tx1"/>
                </a:solidFill>
                <a:latin typeface="Trebuchet MS" pitchFamily="34" charset="0"/>
              </a:rPr>
              <a:t>tuz</a:t>
            </a:r>
            <a:r>
              <a:rPr lang="cs-CZ" sz="2000" b="1" dirty="0" smtClean="0">
                <a:solidFill>
                  <a:schemeClr val="tx1"/>
                </a:solidFill>
                <a:latin typeface="Trebuchet MS" pitchFamily="34" charset="0"/>
              </a:rPr>
              <a:t>. plnění-zavedení PDP</a:t>
            </a:r>
            <a:r>
              <a:rPr lang="cs-CZ" sz="2000" dirty="0" smtClean="0">
                <a:solidFill>
                  <a:schemeClr val="tx1"/>
                </a:solidFill>
                <a:latin typeface="Trebuchet MS" pitchFamily="34" charset="0"/>
              </a:rPr>
              <a:t>–§92a  (zabránění daňovým únikům)</a:t>
            </a:r>
          </a:p>
          <a:p>
            <a:pPr marL="501650" eaLnBrk="1" hangingPunct="1">
              <a:spcBef>
                <a:spcPts val="500"/>
              </a:spcBef>
              <a:spcAft>
                <a:spcPct val="0"/>
              </a:spcAft>
              <a:buClr>
                <a:srgbClr val="C00000"/>
              </a:buClr>
            </a:pPr>
            <a:r>
              <a:rPr lang="cs-CZ" sz="2000" b="1" dirty="0" smtClean="0">
                <a:solidFill>
                  <a:schemeClr val="tx1"/>
                </a:solidFill>
                <a:latin typeface="Trebuchet MS" pitchFamily="34" charset="0"/>
              </a:rPr>
              <a:t>Dodání zlata </a:t>
            </a:r>
          </a:p>
          <a:p>
            <a:pPr marL="501650" eaLnBrk="1" hangingPunct="1">
              <a:spcBef>
                <a:spcPts val="500"/>
              </a:spcBef>
              <a:spcAft>
                <a:spcPct val="0"/>
              </a:spcAft>
              <a:buClr>
                <a:srgbClr val="C00000"/>
              </a:buClr>
            </a:pPr>
            <a:r>
              <a:rPr lang="cs-CZ" sz="2000" b="1" dirty="0" smtClean="0">
                <a:solidFill>
                  <a:schemeClr val="tx1"/>
                </a:solidFill>
                <a:latin typeface="Trebuchet MS" pitchFamily="34" charset="0"/>
              </a:rPr>
              <a:t>Dodání železného a neželezného odpadu </a:t>
            </a:r>
            <a:r>
              <a:rPr lang="cs-CZ" sz="2000" dirty="0" smtClean="0">
                <a:solidFill>
                  <a:schemeClr val="tx1"/>
                </a:solidFill>
                <a:latin typeface="Trebuchet MS" pitchFamily="34" charset="0"/>
              </a:rPr>
              <a:t>(příloha č. 5)</a:t>
            </a:r>
          </a:p>
          <a:p>
            <a:pPr marL="501650" eaLnBrk="1" hangingPunct="1">
              <a:spcBef>
                <a:spcPts val="500"/>
              </a:spcBef>
              <a:spcAft>
                <a:spcPct val="0"/>
              </a:spcAft>
              <a:buClr>
                <a:srgbClr val="C00000"/>
              </a:buClr>
            </a:pPr>
            <a:r>
              <a:rPr lang="cs-CZ" sz="2000" b="1" dirty="0" smtClean="0">
                <a:solidFill>
                  <a:schemeClr val="tx1"/>
                </a:solidFill>
                <a:latin typeface="Trebuchet MS" pitchFamily="34" charset="0"/>
              </a:rPr>
              <a:t>Poskytnutí stavebních nebo montážních prací</a:t>
            </a:r>
            <a:r>
              <a:rPr lang="cs-CZ" sz="2000" dirty="0" smtClean="0">
                <a:solidFill>
                  <a:schemeClr val="tx1"/>
                </a:solidFill>
                <a:latin typeface="Trebuchet MS" pitchFamily="34" charset="0"/>
              </a:rPr>
              <a:t> </a:t>
            </a:r>
            <a:r>
              <a:rPr lang="cs-CZ" sz="2000" b="1" dirty="0" smtClean="0">
                <a:solidFill>
                  <a:schemeClr val="tx1"/>
                </a:solidFill>
                <a:latin typeface="Trebuchet MS" pitchFamily="34" charset="0"/>
              </a:rPr>
              <a:t>( od roku 2012</a:t>
            </a:r>
            <a:r>
              <a:rPr lang="cs-CZ" sz="2000" dirty="0" smtClean="0">
                <a:solidFill>
                  <a:schemeClr val="tx1"/>
                </a:solidFill>
                <a:latin typeface="Trebuchet MS" pitchFamily="34" charset="0"/>
              </a:rPr>
              <a:t>)</a:t>
            </a:r>
          </a:p>
          <a:p>
            <a:pPr marL="501650" eaLnBrk="1" hangingPunct="1">
              <a:spcBef>
                <a:spcPts val="500"/>
              </a:spcBef>
              <a:spcAft>
                <a:spcPct val="0"/>
              </a:spcAft>
              <a:buClr>
                <a:srgbClr val="C00000"/>
              </a:buClr>
            </a:pPr>
            <a:r>
              <a:rPr lang="cs-CZ" sz="2000" dirty="0" smtClean="0">
                <a:solidFill>
                  <a:srgbClr val="FF0000"/>
                </a:solidFill>
                <a:latin typeface="Trebuchet MS" pitchFamily="34" charset="0"/>
              </a:rPr>
              <a:t>§ 92 d) dodání nemovité věci s uplatněním daně podle §56 odst.5 – posun na rok 2016</a:t>
            </a:r>
          </a:p>
          <a:p>
            <a:pPr marL="501650" eaLnBrk="1" hangingPunct="1">
              <a:spcBef>
                <a:spcPts val="500"/>
              </a:spcBef>
              <a:spcAft>
                <a:spcPct val="0"/>
              </a:spcAft>
              <a:buClr>
                <a:srgbClr val="C00000"/>
              </a:buClr>
            </a:pPr>
            <a:r>
              <a:rPr lang="cs-CZ" sz="2000" dirty="0" smtClean="0">
                <a:solidFill>
                  <a:srgbClr val="FF0000"/>
                </a:solidFill>
                <a:latin typeface="Trebuchet MS" pitchFamily="34" charset="0"/>
              </a:rPr>
              <a:t>§92 f - nová příloha č.6 , vazba na Nařízení vlády </a:t>
            </a:r>
          </a:p>
          <a:p>
            <a:pPr marL="501650" eaLnBrk="1" hangingPunct="1">
              <a:spcBef>
                <a:spcPts val="500"/>
              </a:spcBef>
              <a:spcAft>
                <a:spcPct val="0"/>
              </a:spcAft>
              <a:buClr>
                <a:srgbClr val="C00000"/>
              </a:buClr>
            </a:pPr>
            <a:r>
              <a:rPr lang="cs-CZ" sz="2000" dirty="0" smtClean="0">
                <a:solidFill>
                  <a:srgbClr val="FF0000"/>
                </a:solidFill>
                <a:latin typeface="Trebuchet MS" pitchFamily="34" charset="0"/>
              </a:rPr>
              <a:t>§92 g – mechanismus rychlé reakce</a:t>
            </a:r>
          </a:p>
          <a:p>
            <a:pPr marL="501650" eaLnBrk="1" hangingPunct="1">
              <a:spcBef>
                <a:spcPts val="500"/>
              </a:spcBef>
              <a:spcAft>
                <a:spcPct val="0"/>
              </a:spcAft>
              <a:buClr>
                <a:srgbClr val="C00000"/>
              </a:buClr>
            </a:pPr>
            <a:r>
              <a:rPr lang="cs-CZ" sz="2000" dirty="0" smtClean="0">
                <a:solidFill>
                  <a:srgbClr val="FF0000"/>
                </a:solidFill>
                <a:latin typeface="Trebuchet MS" pitchFamily="34" charset="0"/>
              </a:rPr>
              <a:t>§92i – závazné posouzení PDP</a:t>
            </a:r>
            <a:endParaRPr lang="cs-CZ" sz="2000" dirty="0">
              <a:solidFill>
                <a:srgbClr val="FF0000"/>
              </a:solidFill>
              <a:latin typeface="Trebuchet MS" pitchFamily="34" charset="0"/>
            </a:endParaRPr>
          </a:p>
          <a:p>
            <a:pPr marL="501650" eaLnBrk="1" hangingPunct="1">
              <a:spcBef>
                <a:spcPts val="500"/>
              </a:spcBef>
              <a:spcAft>
                <a:spcPct val="0"/>
              </a:spcAft>
              <a:buClr>
                <a:srgbClr val="C00000"/>
              </a:buClr>
            </a:pPr>
            <a:endParaRPr lang="cs-CZ" sz="2000" dirty="0">
              <a:solidFill>
                <a:srgbClr val="FF0000"/>
              </a:solidFill>
              <a:latin typeface="Trebuchet MS" pitchFamily="34" charset="0"/>
            </a:endParaRPr>
          </a:p>
        </p:txBody>
      </p:sp>
      <p:sp>
        <p:nvSpPr>
          <p:cNvPr id="68612"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671B47E3-A0F0-4732-B3D6-0CCC15C79DAC}" type="slidenum">
              <a:rPr lang="cs-CZ" smtClean="0"/>
              <a:pPr/>
              <a:t>35</a:t>
            </a:fld>
            <a:endParaRPr lang="cs-CZ" smtClean="0"/>
          </a:p>
        </p:txBody>
      </p:sp>
    </p:spTree>
    <p:extLst>
      <p:ext uri="{BB962C8B-B14F-4D97-AF65-F5344CB8AC3E}">
        <p14:creationId xmlns:p14="http://schemas.microsoft.com/office/powerpoint/2010/main" val="1915005429"/>
      </p:ext>
    </p:extLst>
  </p:cSld>
  <p:clrMapOvr>
    <a:masterClrMapping/>
  </p:clrMapOvr>
  <p:transition spd="slow">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8914" name="Rectangle 2"/>
          <p:cNvSpPr>
            <a:spLocks noGrp="1" noRot="1" noChangeArrowheads="1"/>
          </p:cNvSpPr>
          <p:nvPr>
            <p:ph type="title" idx="4294967295"/>
          </p:nvPr>
        </p:nvSpPr>
        <p:spPr>
          <a:xfrm>
            <a:off x="328613" y="404813"/>
            <a:ext cx="8510587" cy="465137"/>
          </a:xfrm>
        </p:spPr>
        <p:txBody>
          <a:bodyPr/>
          <a:lstStyle/>
          <a:p>
            <a:pPr eaLnBrk="1" hangingPunct="1">
              <a:lnSpc>
                <a:spcPct val="80000"/>
              </a:lnSpc>
              <a:defRPr/>
            </a:pPr>
            <a:r>
              <a:rPr lang="cs-CZ" altLang="cs-CZ" sz="3200" b="1" dirty="0" smtClean="0">
                <a:solidFill>
                  <a:srgbClr val="FF0000"/>
                </a:solidFill>
              </a:rPr>
              <a:t>Režim přenesené daňové povinnosti –příloha č.6</a:t>
            </a:r>
            <a:r>
              <a:rPr lang="cs-CZ" altLang="cs-CZ" sz="3200" b="1" dirty="0" smtClean="0">
                <a:solidFill>
                  <a:schemeClr val="folHlink"/>
                </a:solidFill>
              </a:rPr>
              <a:t/>
            </a:r>
            <a:br>
              <a:rPr lang="cs-CZ" altLang="cs-CZ" sz="3200" b="1" dirty="0" smtClean="0">
                <a:solidFill>
                  <a:schemeClr val="folHlink"/>
                </a:solidFill>
              </a:rPr>
            </a:br>
            <a:endParaRPr lang="cs-CZ" altLang="cs-CZ" sz="3200" b="1" dirty="0" smtClean="0">
              <a:solidFill>
                <a:schemeClr val="folHlink"/>
              </a:solidFill>
            </a:endParaRPr>
          </a:p>
        </p:txBody>
      </p:sp>
      <p:sp>
        <p:nvSpPr>
          <p:cNvPr id="2598915" name="Rectangle 3"/>
          <p:cNvSpPr>
            <a:spLocks noGrp="1" noRot="1" noChangeArrowheads="1"/>
          </p:cNvSpPr>
          <p:nvPr>
            <p:ph idx="4294967295"/>
          </p:nvPr>
        </p:nvSpPr>
        <p:spPr>
          <a:xfrm>
            <a:off x="352425" y="1204243"/>
            <a:ext cx="8684071" cy="5517232"/>
          </a:xfrm>
        </p:spPr>
        <p:txBody>
          <a:bodyPr/>
          <a:lstStyle/>
          <a:p>
            <a:pPr>
              <a:spcBef>
                <a:spcPct val="0"/>
              </a:spcBef>
              <a:buClr>
                <a:srgbClr val="000000"/>
              </a:buClr>
              <a:buFont typeface="Wingdings" panose="05000000000000000000" pitchFamily="2" charset="2"/>
              <a:buNone/>
              <a:defRPr/>
            </a:pPr>
            <a:r>
              <a:rPr lang="cs-CZ" altLang="cs-CZ" sz="1600" u="sng" dirty="0" smtClean="0">
                <a:solidFill>
                  <a:srgbClr val="000000"/>
                </a:solidFill>
                <a:effectLst/>
              </a:rPr>
              <a:t>Vláda je zmocněna nařízením </a:t>
            </a:r>
            <a:r>
              <a:rPr lang="cs-CZ" altLang="cs-CZ" sz="1600" dirty="0" smtClean="0">
                <a:solidFill>
                  <a:srgbClr val="000000"/>
                </a:solidFill>
                <a:effectLst/>
              </a:rPr>
              <a:t>stanovit, že se režim přenesení daňové povinnosti uplatní při dodání zboží nebo poskytnutí služby</a:t>
            </a:r>
          </a:p>
          <a:p>
            <a:pPr>
              <a:spcBef>
                <a:spcPct val="0"/>
              </a:spcBef>
              <a:buClr>
                <a:srgbClr val="000000"/>
              </a:buClr>
              <a:buFontTx/>
              <a:buAutoNum type="arabicPeriod"/>
              <a:defRPr/>
            </a:pPr>
            <a:r>
              <a:rPr lang="cs-CZ" altLang="cs-CZ" sz="1600" dirty="0" smtClean="0">
                <a:solidFill>
                  <a:srgbClr val="000000"/>
                </a:solidFill>
                <a:effectLst/>
              </a:rPr>
              <a:t>uvedených v nové příloze č. 6 (§ 92f odst. 1): </a:t>
            </a:r>
          </a:p>
          <a:p>
            <a:pPr marL="319088" lvl="1" indent="-342900">
              <a:spcBef>
                <a:spcPct val="0"/>
              </a:spcBef>
              <a:buClr>
                <a:srgbClr val="000000"/>
              </a:buClr>
              <a:buFont typeface="Arial" charset="0"/>
              <a:buChar char="−"/>
              <a:defRPr/>
            </a:pPr>
            <a:r>
              <a:rPr lang="cs-CZ" altLang="cs-CZ" sz="1600" b="1" dirty="0" smtClean="0">
                <a:solidFill>
                  <a:srgbClr val="0000C0"/>
                </a:solidFill>
                <a:effectLst/>
              </a:rPr>
              <a:t>Převod povolenek na emise skleníkových plynů </a:t>
            </a:r>
          </a:p>
          <a:p>
            <a:pPr marL="319088" lvl="1" indent="-342900">
              <a:spcBef>
                <a:spcPct val="0"/>
              </a:spcBef>
              <a:buClr>
                <a:srgbClr val="000000"/>
              </a:buClr>
              <a:buFont typeface="Arial" charset="0"/>
              <a:buChar char="−"/>
              <a:defRPr/>
            </a:pPr>
            <a:r>
              <a:rPr lang="cs-CZ" altLang="cs-CZ" sz="1600" u="sng" dirty="0" smtClean="0">
                <a:solidFill>
                  <a:srgbClr val="C00000"/>
                </a:solidFill>
                <a:effectLst/>
              </a:rPr>
              <a:t>Dodání mobilních telefonů</a:t>
            </a:r>
          </a:p>
          <a:p>
            <a:pPr marL="319088" lvl="1" indent="-342900">
              <a:spcBef>
                <a:spcPct val="0"/>
              </a:spcBef>
              <a:buClr>
                <a:srgbClr val="000000"/>
              </a:buClr>
              <a:buFont typeface="Arial" charset="0"/>
              <a:buChar char="−"/>
              <a:defRPr/>
            </a:pPr>
            <a:r>
              <a:rPr lang="cs-CZ" altLang="cs-CZ" sz="1600" u="sng" dirty="0" smtClean="0">
                <a:solidFill>
                  <a:srgbClr val="C00000"/>
                </a:solidFill>
                <a:effectLst/>
              </a:rPr>
              <a:t>Dodání zařízení s integrovanými obvody </a:t>
            </a:r>
          </a:p>
          <a:p>
            <a:pPr marL="319088" lvl="1" indent="-342900">
              <a:spcBef>
                <a:spcPct val="0"/>
              </a:spcBef>
              <a:buClr>
                <a:srgbClr val="000000"/>
              </a:buClr>
              <a:buFont typeface="Arial" charset="0"/>
              <a:buChar char="−"/>
              <a:defRPr/>
            </a:pPr>
            <a:r>
              <a:rPr lang="cs-CZ" altLang="cs-CZ" sz="1600" dirty="0" smtClean="0">
                <a:solidFill>
                  <a:srgbClr val="000000"/>
                </a:solidFill>
                <a:effectLst/>
              </a:rPr>
              <a:t>Dodání plynu a elektřiny obchodníkovi vymezenému v § 7a odst. 2</a:t>
            </a:r>
          </a:p>
          <a:p>
            <a:pPr marL="319088" lvl="1" indent="-342900">
              <a:spcBef>
                <a:spcPct val="0"/>
              </a:spcBef>
              <a:buClr>
                <a:srgbClr val="000000"/>
              </a:buClr>
              <a:buFont typeface="Arial" charset="0"/>
              <a:buChar char="−"/>
              <a:defRPr/>
            </a:pPr>
            <a:r>
              <a:rPr lang="cs-CZ" altLang="cs-CZ" sz="1600" dirty="0" smtClean="0">
                <a:solidFill>
                  <a:srgbClr val="000000"/>
                </a:solidFill>
                <a:effectLst/>
              </a:rPr>
              <a:t>Dodání certifikátů plynu a elektřiny</a:t>
            </a:r>
          </a:p>
          <a:p>
            <a:pPr marL="319088" lvl="1" indent="-342900">
              <a:spcBef>
                <a:spcPct val="0"/>
              </a:spcBef>
              <a:buClr>
                <a:srgbClr val="000000"/>
              </a:buClr>
              <a:buFont typeface="Arial" charset="0"/>
              <a:buChar char="−"/>
              <a:defRPr/>
            </a:pPr>
            <a:r>
              <a:rPr lang="cs-CZ" altLang="cs-CZ" sz="1600" dirty="0" smtClean="0">
                <a:solidFill>
                  <a:srgbClr val="000000"/>
                </a:solidFill>
                <a:effectLst/>
              </a:rPr>
              <a:t>Poskytnutí telekomunikačních služeb</a:t>
            </a:r>
          </a:p>
          <a:p>
            <a:pPr marL="319088" lvl="1" indent="-342900">
              <a:spcBef>
                <a:spcPct val="0"/>
              </a:spcBef>
              <a:buClr>
                <a:srgbClr val="000000"/>
              </a:buClr>
              <a:buFont typeface="Arial" charset="0"/>
              <a:buChar char="−"/>
              <a:defRPr/>
            </a:pPr>
            <a:r>
              <a:rPr lang="cs-CZ" altLang="cs-CZ" sz="1600" u="sng" dirty="0" smtClean="0">
                <a:solidFill>
                  <a:srgbClr val="C00000"/>
                </a:solidFill>
                <a:effectLst/>
              </a:rPr>
              <a:t>Dodání herních </a:t>
            </a:r>
            <a:r>
              <a:rPr lang="cs-CZ" altLang="cs-CZ" sz="1600" u="sng" dirty="0" err="1" smtClean="0">
                <a:solidFill>
                  <a:srgbClr val="C00000"/>
                </a:solidFill>
                <a:effectLst/>
              </a:rPr>
              <a:t>konzolí</a:t>
            </a:r>
            <a:r>
              <a:rPr lang="cs-CZ" altLang="cs-CZ" sz="1600" u="sng" dirty="0" smtClean="0">
                <a:solidFill>
                  <a:srgbClr val="C00000"/>
                </a:solidFill>
                <a:effectLst/>
              </a:rPr>
              <a:t>, </a:t>
            </a:r>
            <a:r>
              <a:rPr lang="cs-CZ" altLang="cs-CZ" sz="1600" u="sng" dirty="0" err="1" smtClean="0">
                <a:solidFill>
                  <a:srgbClr val="C00000"/>
                </a:solidFill>
                <a:effectLst/>
              </a:rPr>
              <a:t>tabletů</a:t>
            </a:r>
            <a:r>
              <a:rPr lang="cs-CZ" altLang="cs-CZ" sz="1600" u="sng" dirty="0" smtClean="0">
                <a:solidFill>
                  <a:srgbClr val="C00000"/>
                </a:solidFill>
                <a:effectLst/>
              </a:rPr>
              <a:t> a laptopů</a:t>
            </a:r>
          </a:p>
          <a:p>
            <a:pPr marL="319088" lvl="1" indent="-342900">
              <a:spcBef>
                <a:spcPct val="0"/>
              </a:spcBef>
              <a:buClr>
                <a:srgbClr val="000000"/>
              </a:buClr>
              <a:buFont typeface="Arial" charset="0"/>
              <a:buChar char="−"/>
              <a:defRPr/>
            </a:pPr>
            <a:r>
              <a:rPr lang="cs-CZ" altLang="cs-CZ" sz="1600" u="sng" dirty="0" smtClean="0">
                <a:solidFill>
                  <a:srgbClr val="C00000"/>
                </a:solidFill>
                <a:effectLst/>
              </a:rPr>
              <a:t>Dodání obilovin a </a:t>
            </a:r>
            <a:r>
              <a:rPr lang="cs-CZ" altLang="cs-CZ" sz="1600" u="sng" dirty="0" err="1" smtClean="0">
                <a:solidFill>
                  <a:srgbClr val="C00000"/>
                </a:solidFill>
                <a:effectLst/>
              </a:rPr>
              <a:t>tech</a:t>
            </a:r>
            <a:r>
              <a:rPr lang="cs-CZ" altLang="cs-CZ" sz="1600" u="sng" dirty="0" smtClean="0">
                <a:solidFill>
                  <a:srgbClr val="C00000"/>
                </a:solidFill>
                <a:effectLst/>
              </a:rPr>
              <a:t>. plodin, včetně olejnatých semen a cukrové řepy</a:t>
            </a:r>
          </a:p>
          <a:p>
            <a:pPr marL="319088" lvl="1" indent="-342900">
              <a:spcBef>
                <a:spcPct val="0"/>
              </a:spcBef>
              <a:buClr>
                <a:srgbClr val="000000"/>
              </a:buClr>
              <a:buFont typeface="Arial" charset="0"/>
              <a:buChar char="−"/>
              <a:defRPr/>
            </a:pPr>
            <a:r>
              <a:rPr lang="cs-CZ" altLang="cs-CZ" sz="1600" u="sng" dirty="0" smtClean="0">
                <a:solidFill>
                  <a:srgbClr val="C00000"/>
                </a:solidFill>
                <a:effectLst/>
              </a:rPr>
              <a:t>Dodání surových či </a:t>
            </a:r>
            <a:r>
              <a:rPr lang="cs-CZ" altLang="cs-CZ" sz="1600" u="sng" dirty="0" err="1" smtClean="0">
                <a:solidFill>
                  <a:srgbClr val="C00000"/>
                </a:solidFill>
                <a:effectLst/>
              </a:rPr>
              <a:t>polozpracovaných</a:t>
            </a:r>
            <a:r>
              <a:rPr lang="cs-CZ" altLang="cs-CZ" sz="1600" u="sng" dirty="0" smtClean="0">
                <a:solidFill>
                  <a:srgbClr val="C00000"/>
                </a:solidFill>
                <a:effectLst/>
              </a:rPr>
              <a:t> kovů</a:t>
            </a:r>
          </a:p>
          <a:p>
            <a:pPr marL="319088" lvl="1" indent="-342900">
              <a:spcBef>
                <a:spcPct val="0"/>
              </a:spcBef>
              <a:buClr>
                <a:srgbClr val="000000"/>
              </a:buClr>
              <a:buFontTx/>
              <a:buAutoNum type="arabicPeriod" startAt="2"/>
              <a:defRPr/>
            </a:pPr>
            <a:r>
              <a:rPr lang="cs-CZ" altLang="cs-CZ" sz="1600" dirty="0" smtClean="0">
                <a:solidFill>
                  <a:srgbClr val="000000"/>
                </a:solidFill>
                <a:effectLst/>
              </a:rPr>
              <a:t>u kterých Evropská komise nemá proti zavedení RCH námitky – režim se zavede na dobu nepřesahující 9 měsíců (§ 92g - mechanismus rychlé reakce)</a:t>
            </a:r>
          </a:p>
          <a:p>
            <a:pPr marL="319088" lvl="1" indent="-342900">
              <a:spcBef>
                <a:spcPct val="0"/>
              </a:spcBef>
              <a:buClr>
                <a:srgbClr val="000000"/>
              </a:buClr>
              <a:buFontTx/>
              <a:buNone/>
              <a:defRPr/>
            </a:pPr>
            <a:r>
              <a:rPr lang="cs-CZ" sz="1600" dirty="0" smtClean="0">
                <a:solidFill>
                  <a:srgbClr val="000000"/>
                </a:solidFill>
                <a:effectLst/>
              </a:rPr>
              <a:t>Dle </a:t>
            </a:r>
            <a:r>
              <a:rPr lang="cs-CZ" sz="1600" b="1" dirty="0" smtClean="0">
                <a:solidFill>
                  <a:srgbClr val="000000"/>
                </a:solidFill>
                <a:effectLst/>
              </a:rPr>
              <a:t>nařízení vlády č.361/2014 Sb</a:t>
            </a:r>
            <a:r>
              <a:rPr lang="cs-CZ" sz="1600" dirty="0" smtClean="0">
                <a:solidFill>
                  <a:srgbClr val="000000"/>
                </a:solidFill>
                <a:effectLst/>
              </a:rPr>
              <a:t>. se režim přenesení daňové povinnosti, s výjimkou převodu povolenek na emise skleníkových plynů, použije při dodání vybraného zboží, pokud celková částka </a:t>
            </a:r>
            <a:r>
              <a:rPr lang="cs-CZ" sz="1600" dirty="0" smtClean="0">
                <a:solidFill>
                  <a:srgbClr val="FF0000"/>
                </a:solidFill>
                <a:effectLst/>
              </a:rPr>
              <a:t>základu daně </a:t>
            </a:r>
            <a:r>
              <a:rPr lang="cs-CZ" sz="1600" dirty="0" smtClean="0">
                <a:solidFill>
                  <a:srgbClr val="000000"/>
                </a:solidFill>
                <a:effectLst/>
              </a:rPr>
              <a:t>za toto zboží za zdanitelné plnění překračuje částku </a:t>
            </a:r>
            <a:r>
              <a:rPr lang="cs-CZ" sz="1600" b="1" dirty="0" smtClean="0">
                <a:solidFill>
                  <a:srgbClr val="000000"/>
                </a:solidFill>
                <a:effectLst/>
              </a:rPr>
              <a:t>100 000 Kč</a:t>
            </a:r>
            <a:r>
              <a:rPr lang="cs-CZ" sz="1600" dirty="0" smtClean="0">
                <a:solidFill>
                  <a:srgbClr val="000000"/>
                </a:solidFill>
                <a:effectLst/>
              </a:rPr>
              <a:t>.</a:t>
            </a:r>
            <a:endParaRPr lang="cs-CZ" sz="1600" b="1" dirty="0" smtClean="0"/>
          </a:p>
          <a:p>
            <a:pPr marL="319088" lvl="1" indent="-342900">
              <a:spcBef>
                <a:spcPct val="0"/>
              </a:spcBef>
              <a:buClr>
                <a:srgbClr val="000000"/>
              </a:buClr>
              <a:buFontTx/>
              <a:buNone/>
              <a:defRPr/>
            </a:pPr>
            <a:endParaRPr lang="cs-CZ" sz="2000" dirty="0" smtClean="0">
              <a:solidFill>
                <a:srgbClr val="000000"/>
              </a:solidFill>
              <a:effectLst/>
            </a:endParaRPr>
          </a:p>
          <a:p>
            <a:pPr>
              <a:spcBef>
                <a:spcPct val="0"/>
              </a:spcBef>
              <a:buFont typeface="Wingdings" panose="05000000000000000000" pitchFamily="2" charset="2"/>
              <a:buNone/>
              <a:defRPr/>
            </a:pPr>
            <a:endParaRPr lang="cs-CZ" sz="2000" b="1" dirty="0" smtClean="0"/>
          </a:p>
          <a:p>
            <a:pPr>
              <a:buFont typeface="Wingdings" panose="05000000000000000000" pitchFamily="2" charset="2"/>
              <a:buNone/>
              <a:defRPr/>
            </a:pPr>
            <a:endParaRPr lang="cs-CZ" sz="2000" dirty="0" smtClean="0">
              <a:solidFill>
                <a:srgbClr val="000000"/>
              </a:solidFill>
              <a:effectLst/>
            </a:endParaRPr>
          </a:p>
          <a:p>
            <a:pPr>
              <a:buFont typeface="Wingdings" panose="05000000000000000000" pitchFamily="2" charset="2"/>
              <a:buNone/>
              <a:defRPr/>
            </a:pPr>
            <a:endParaRPr lang="cs-CZ" altLang="cs-CZ" sz="2000" dirty="0" smtClean="0">
              <a:solidFill>
                <a:srgbClr val="000000"/>
              </a:solidFill>
              <a:effectLst>
                <a:outerShdw blurRad="38100" dist="38100" dir="2700000" algn="tl">
                  <a:srgbClr val="FFFFFF"/>
                </a:outerShdw>
              </a:effectLst>
            </a:endParaRPr>
          </a:p>
        </p:txBody>
      </p:sp>
      <p:sp>
        <p:nvSpPr>
          <p:cNvPr id="4" name="Zástupný symbol pro číslo snímku 5"/>
          <p:cNvSpPr txBox="1">
            <a:spLocks noGrp="1"/>
          </p:cNvSpPr>
          <p:nvPr/>
        </p:nvSpPr>
        <p:spPr bwMode="auto">
          <a:xfrm>
            <a:off x="6553200" y="6245225"/>
            <a:ext cx="2286000" cy="476250"/>
          </a:xfrm>
          <a:prstGeom prst="rect">
            <a:avLst/>
          </a:prstGeom>
          <a:noFill/>
          <a:ln>
            <a:miter lim="800000"/>
            <a:headEnd/>
            <a:tailEnd/>
          </a:ln>
        </p:spPr>
        <p:txBody>
          <a:bodyPr anchor="b"/>
          <a:lstStyle>
            <a:lvl1pPr eaLnBrk="0" hangingPunct="0">
              <a:defRPr sz="2200">
                <a:solidFill>
                  <a:srgbClr val="000000"/>
                </a:solidFill>
                <a:latin typeface="Arial" panose="020B0604020202020204" pitchFamily="34" charset="0"/>
              </a:defRPr>
            </a:lvl1pPr>
            <a:lvl2pPr marL="742950" indent="-285750" eaLnBrk="0" hangingPunct="0">
              <a:defRPr sz="2200">
                <a:solidFill>
                  <a:srgbClr val="000000"/>
                </a:solidFill>
                <a:latin typeface="Arial" panose="020B0604020202020204" pitchFamily="34" charset="0"/>
              </a:defRPr>
            </a:lvl2pPr>
            <a:lvl3pPr marL="1143000" indent="-228600" eaLnBrk="0" hangingPunct="0">
              <a:defRPr sz="2200">
                <a:solidFill>
                  <a:srgbClr val="000000"/>
                </a:solidFill>
                <a:latin typeface="Arial" panose="020B0604020202020204" pitchFamily="34" charset="0"/>
              </a:defRPr>
            </a:lvl3pPr>
            <a:lvl4pPr marL="1600200" indent="-228600" eaLnBrk="0" hangingPunct="0">
              <a:defRPr sz="2200">
                <a:solidFill>
                  <a:srgbClr val="000000"/>
                </a:solidFill>
                <a:latin typeface="Arial" panose="020B0604020202020204" pitchFamily="34" charset="0"/>
              </a:defRPr>
            </a:lvl4pPr>
            <a:lvl5pPr marL="2057400" indent="-228600" eaLnBrk="0" hangingPunct="0">
              <a:defRPr sz="2200">
                <a:solidFill>
                  <a:srgbClr val="000000"/>
                </a:solidFill>
                <a:latin typeface="Arial" panose="020B0604020202020204" pitchFamily="34" charset="0"/>
              </a:defRPr>
            </a:lvl5pPr>
            <a:lvl6pPr marL="2514600" indent="-228600" eaLnBrk="0" fontAlgn="base" hangingPunct="0">
              <a:lnSpc>
                <a:spcPct val="80000"/>
              </a:lnSpc>
              <a:spcBef>
                <a:spcPct val="20000"/>
              </a:spcBef>
              <a:spcAft>
                <a:spcPct val="0"/>
              </a:spcAft>
              <a:buClr>
                <a:srgbClr val="000000"/>
              </a:buClr>
              <a:buFont typeface="Wingdings" panose="05000000000000000000" pitchFamily="2" charset="2"/>
              <a:buChar char="§"/>
              <a:defRPr sz="2200">
                <a:solidFill>
                  <a:srgbClr val="000000"/>
                </a:solidFill>
                <a:latin typeface="Arial" panose="020B0604020202020204" pitchFamily="34" charset="0"/>
              </a:defRPr>
            </a:lvl6pPr>
            <a:lvl7pPr marL="2971800" indent="-228600" eaLnBrk="0" fontAlgn="base" hangingPunct="0">
              <a:lnSpc>
                <a:spcPct val="80000"/>
              </a:lnSpc>
              <a:spcBef>
                <a:spcPct val="20000"/>
              </a:spcBef>
              <a:spcAft>
                <a:spcPct val="0"/>
              </a:spcAft>
              <a:buClr>
                <a:srgbClr val="000000"/>
              </a:buClr>
              <a:buFont typeface="Wingdings" panose="05000000000000000000" pitchFamily="2" charset="2"/>
              <a:buChar char="§"/>
              <a:defRPr sz="2200">
                <a:solidFill>
                  <a:srgbClr val="000000"/>
                </a:solidFill>
                <a:latin typeface="Arial" panose="020B0604020202020204" pitchFamily="34" charset="0"/>
              </a:defRPr>
            </a:lvl7pPr>
            <a:lvl8pPr marL="3429000" indent="-228600" eaLnBrk="0" fontAlgn="base" hangingPunct="0">
              <a:lnSpc>
                <a:spcPct val="80000"/>
              </a:lnSpc>
              <a:spcBef>
                <a:spcPct val="20000"/>
              </a:spcBef>
              <a:spcAft>
                <a:spcPct val="0"/>
              </a:spcAft>
              <a:buClr>
                <a:srgbClr val="000000"/>
              </a:buClr>
              <a:buFont typeface="Wingdings" panose="05000000000000000000" pitchFamily="2" charset="2"/>
              <a:buChar char="§"/>
              <a:defRPr sz="2200">
                <a:solidFill>
                  <a:srgbClr val="000000"/>
                </a:solidFill>
                <a:latin typeface="Arial" panose="020B0604020202020204" pitchFamily="34" charset="0"/>
              </a:defRPr>
            </a:lvl8pPr>
            <a:lvl9pPr marL="3886200" indent="-228600" eaLnBrk="0" fontAlgn="base" hangingPunct="0">
              <a:lnSpc>
                <a:spcPct val="80000"/>
              </a:lnSpc>
              <a:spcBef>
                <a:spcPct val="20000"/>
              </a:spcBef>
              <a:spcAft>
                <a:spcPct val="0"/>
              </a:spcAft>
              <a:buClr>
                <a:srgbClr val="000000"/>
              </a:buClr>
              <a:buFont typeface="Wingdings" panose="05000000000000000000" pitchFamily="2" charset="2"/>
              <a:buChar char="§"/>
              <a:defRPr sz="2200">
                <a:solidFill>
                  <a:srgbClr val="000000"/>
                </a:solidFill>
                <a:latin typeface="Arial" panose="020B0604020202020204" pitchFamily="34" charset="0"/>
              </a:defRPr>
            </a:lvl9pPr>
          </a:lstStyle>
          <a:p>
            <a:pPr algn="r" eaLnBrk="1" hangingPunct="1">
              <a:defRPr/>
            </a:pPr>
            <a:fld id="{41E8D15C-BF41-4D0A-9445-E85C3A5226E3}" type="slidenum">
              <a:rPr lang="cs-CZ" altLang="cs-CZ" sz="1400" smtClean="0">
                <a:solidFill>
                  <a:schemeClr val="tx1"/>
                </a:solidFill>
                <a:effectLst>
                  <a:outerShdw blurRad="38100" dist="38100" dir="2700000" algn="tl">
                    <a:srgbClr val="000000"/>
                  </a:outerShdw>
                </a:effectLst>
              </a:rPr>
              <a:pPr algn="r" eaLnBrk="1" hangingPunct="1">
                <a:defRPr/>
              </a:pPr>
              <a:t>36</a:t>
            </a:fld>
            <a:endParaRPr lang="cs-CZ" altLang="cs-CZ" sz="1400" smtClean="0">
              <a:solidFill>
                <a:schemeClr val="tx1"/>
              </a:solidFill>
              <a:effectLst>
                <a:outerShdw blurRad="38100" dist="38100" dir="2700000" algn="tl">
                  <a:srgbClr val="000000"/>
                </a:outerShdw>
              </a:effectLst>
            </a:endParaRPr>
          </a:p>
        </p:txBody>
      </p:sp>
    </p:spTree>
    <p:extLst>
      <p:ext uri="{BB962C8B-B14F-4D97-AF65-F5344CB8AC3E}">
        <p14:creationId xmlns:p14="http://schemas.microsoft.com/office/powerpoint/2010/main" val="2663040394"/>
      </p:ext>
    </p:extLst>
  </p:cSld>
  <p:clrMapOvr>
    <a:masterClrMapping/>
  </p:clrMapOvr>
  <p:transition spd="slow">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Zástupný symbol pro obsah 2"/>
          <p:cNvSpPr txBox="1">
            <a:spLocks noGrp="1"/>
          </p:cNvSpPr>
          <p:nvPr>
            <p:ph idx="4294967295"/>
          </p:nvPr>
        </p:nvSpPr>
        <p:spPr>
          <a:xfrm>
            <a:off x="457200" y="1481138"/>
            <a:ext cx="8229600" cy="4525962"/>
          </a:xfrm>
          <a:prstGeom prst="rect">
            <a:avLst/>
          </a:prstGeom>
        </p:spPr>
        <p:txBody>
          <a:bodyPr/>
          <a:lstStyle/>
          <a:p>
            <a:pPr eaLnBrk="1" hangingPunct="1">
              <a:buClr>
                <a:srgbClr val="C00000"/>
              </a:buClr>
              <a:buFont typeface="Wingdings 3" pitchFamily="18" charset="2"/>
              <a:buNone/>
            </a:pPr>
            <a:r>
              <a:rPr lang="cs-CZ" sz="2400" b="1" dirty="0" smtClean="0">
                <a:latin typeface="Lucida Sans Unicode" pitchFamily="34" charset="0"/>
              </a:rPr>
              <a:t>Tituly pro ručení za daň nezaplacenu dodavatelem</a:t>
            </a:r>
          </a:p>
          <a:p>
            <a:pPr eaLnBrk="1" hangingPunct="1">
              <a:buClr>
                <a:srgbClr val="C00000"/>
              </a:buClr>
              <a:buFont typeface="Arial" panose="020B0604020202020204" pitchFamily="34" charset="0"/>
              <a:buChar char="•"/>
            </a:pPr>
            <a:r>
              <a:rPr lang="cs-CZ" sz="2000" dirty="0" smtClean="0">
                <a:latin typeface="Lucida Sans Unicode" pitchFamily="34" charset="0"/>
              </a:rPr>
              <a:t>§ 109 ZDPH od 1. 4. 2011</a:t>
            </a:r>
          </a:p>
          <a:p>
            <a:pPr eaLnBrk="1" hangingPunct="1">
              <a:buClr>
                <a:srgbClr val="C00000"/>
              </a:buClr>
              <a:buFont typeface="Arial" panose="020B0604020202020204" pitchFamily="34" charset="0"/>
              <a:buChar char="•"/>
            </a:pPr>
            <a:r>
              <a:rPr lang="cs-CZ" sz="2000" b="1" dirty="0" smtClean="0">
                <a:latin typeface="Lucida Sans Unicode" pitchFamily="34" charset="0"/>
              </a:rPr>
              <a:t>§ 109 odst. 2 písm. b) ZDPH</a:t>
            </a:r>
            <a:r>
              <a:rPr lang="cs-CZ" sz="2000" dirty="0" smtClean="0">
                <a:latin typeface="Lucida Sans Unicode" pitchFamily="34" charset="0"/>
              </a:rPr>
              <a:t> od 1. 1. 2012 – úhrada za zdanitelné plnění je realizována na zahraniční bankovní účet</a:t>
            </a:r>
          </a:p>
          <a:p>
            <a:pPr eaLnBrk="1" hangingPunct="1">
              <a:buClr>
                <a:srgbClr val="C00000"/>
              </a:buClr>
              <a:buFont typeface="Arial" panose="020B0604020202020204" pitchFamily="34" charset="0"/>
              <a:buChar char="•"/>
            </a:pPr>
            <a:r>
              <a:rPr lang="cs-CZ" sz="2000" dirty="0" smtClean="0">
                <a:latin typeface="Lucida Sans Unicode" pitchFamily="34" charset="0"/>
              </a:rPr>
              <a:t>§ 109 ZDPH – změny platné od 1. 1. 2013</a:t>
            </a:r>
          </a:p>
          <a:p>
            <a:pPr eaLnBrk="1" hangingPunct="1">
              <a:buClr>
                <a:srgbClr val="C00000"/>
              </a:buClr>
              <a:buFont typeface="Arial" panose="020B0604020202020204" pitchFamily="34" charset="0"/>
              <a:buChar char="•"/>
            </a:pPr>
            <a:r>
              <a:rPr lang="cs-CZ" sz="2000" dirty="0" smtClean="0">
                <a:latin typeface="Lucida Sans Unicode" pitchFamily="34" charset="0"/>
              </a:rPr>
              <a:t> </a:t>
            </a:r>
            <a:r>
              <a:rPr lang="cs-CZ" sz="2000" b="1" dirty="0" smtClean="0">
                <a:latin typeface="Lucida Sans Unicode" pitchFamily="34" charset="0"/>
              </a:rPr>
              <a:t>§ 109 odst. 2 písm. c) ZDPH – úhrada na nezveřejněný účet  </a:t>
            </a:r>
          </a:p>
          <a:p>
            <a:pPr marL="46037" indent="0" eaLnBrk="1" hangingPunct="1">
              <a:buClr>
                <a:srgbClr val="C00000"/>
              </a:buClr>
              <a:buNone/>
            </a:pPr>
            <a:r>
              <a:rPr lang="cs-CZ" sz="2000" b="1" dirty="0" smtClean="0">
                <a:solidFill>
                  <a:srgbClr val="FF0000"/>
                </a:solidFill>
                <a:latin typeface="Lucida Sans Unicode" pitchFamily="34" charset="0"/>
              </a:rPr>
              <a:t>( dvojnásobek částky omezení plateb v hotovosti limit 700 tis. Kč, snižuje se na 2x270 </a:t>
            </a:r>
            <a:r>
              <a:rPr lang="cs-CZ" sz="2000" b="1" dirty="0" err="1" smtClean="0">
                <a:solidFill>
                  <a:srgbClr val="FF0000"/>
                </a:solidFill>
                <a:latin typeface="Lucida Sans Unicode" pitchFamily="34" charset="0"/>
              </a:rPr>
              <a:t>tis.Kč</a:t>
            </a:r>
            <a:r>
              <a:rPr lang="cs-CZ" sz="2000" b="1" dirty="0" smtClean="0">
                <a:solidFill>
                  <a:srgbClr val="FF0000"/>
                </a:solidFill>
                <a:latin typeface="Lucida Sans Unicode" pitchFamily="34" charset="0"/>
              </a:rPr>
              <a:t> od 1.12.2014) </a:t>
            </a:r>
          </a:p>
          <a:p>
            <a:pPr eaLnBrk="1" hangingPunct="1">
              <a:buClr>
                <a:srgbClr val="C00000"/>
              </a:buClr>
              <a:buFont typeface="Arial" panose="020B0604020202020204" pitchFamily="34" charset="0"/>
              <a:buChar char="•"/>
            </a:pPr>
            <a:r>
              <a:rPr lang="cs-CZ" sz="2000" b="1" dirty="0" smtClean="0">
                <a:latin typeface="Lucida Sans Unicode" pitchFamily="34" charset="0"/>
              </a:rPr>
              <a:t> § 109 odst. 3 ZDPH </a:t>
            </a:r>
            <a:r>
              <a:rPr lang="cs-CZ" sz="2000" dirty="0" smtClean="0">
                <a:latin typeface="Lucida Sans Unicode" pitchFamily="34" charset="0"/>
              </a:rPr>
              <a:t>– </a:t>
            </a:r>
            <a:r>
              <a:rPr lang="cs-CZ" sz="2000" b="1" dirty="0" smtClean="0">
                <a:latin typeface="Lucida Sans Unicode" pitchFamily="34" charset="0"/>
              </a:rPr>
              <a:t>nespolehlivý plátce (§ 106a ZDPH)</a:t>
            </a:r>
          </a:p>
          <a:p>
            <a:pPr eaLnBrk="1" hangingPunct="1">
              <a:buClr>
                <a:srgbClr val="C00000"/>
              </a:buClr>
              <a:buFont typeface="Arial" panose="020B0604020202020204" pitchFamily="34" charset="0"/>
              <a:buChar char="•"/>
            </a:pPr>
            <a:r>
              <a:rPr lang="cs-CZ" sz="2000" dirty="0" smtClean="0">
                <a:latin typeface="Lucida Sans Unicode" pitchFamily="34" charset="0"/>
              </a:rPr>
              <a:t> § 109 odst. 4 ZDPH – dodání pohonných hmot distributorem pohonných hmot </a:t>
            </a:r>
          </a:p>
          <a:p>
            <a:pPr eaLnBrk="1" hangingPunct="1">
              <a:buClr>
                <a:srgbClr val="C00000"/>
              </a:buClr>
              <a:buFont typeface="Wingdings 3" pitchFamily="18" charset="2"/>
              <a:buNone/>
            </a:pPr>
            <a:r>
              <a:rPr lang="cs-CZ" sz="2000" dirty="0" smtClean="0">
                <a:latin typeface="Lucida Sans Unicode" pitchFamily="34" charset="0"/>
              </a:rPr>
              <a:t>   </a:t>
            </a:r>
            <a:r>
              <a:rPr lang="cs-CZ" sz="2000" b="1" dirty="0" smtClean="0">
                <a:latin typeface="Lucida Sans Unicode" pitchFamily="34" charset="0"/>
              </a:rPr>
              <a:t>Úprava ve vnitřním předpise</a:t>
            </a:r>
          </a:p>
          <a:p>
            <a:pPr eaLnBrk="1" hangingPunct="1">
              <a:buClr>
                <a:srgbClr val="C00000"/>
              </a:buClr>
            </a:pPr>
            <a:endParaRPr sz="2000" dirty="0" smtClean="0">
              <a:latin typeface="Lucida Sans Unicode" pitchFamily="34" charset="0"/>
            </a:endParaRPr>
          </a:p>
        </p:txBody>
      </p:sp>
      <p:sp>
        <p:nvSpPr>
          <p:cNvPr id="3" name="Nadpis 1"/>
          <p:cNvSpPr txBox="1">
            <a:spLocks noGrp="1"/>
          </p:cNvSpPr>
          <p:nvPr>
            <p:ph type="title"/>
          </p:nvPr>
        </p:nvSpPr>
        <p:spPr>
          <a:xfrm>
            <a:off x="971600" y="0"/>
            <a:ext cx="6512511" cy="1143000"/>
          </a:xfrm>
        </p:spPr>
        <p:txBody>
          <a:bodyPr/>
          <a:lstStyle/>
          <a:p>
            <a:pPr eaLnBrk="1" fontAlgn="auto" hangingPunct="1">
              <a:spcBef>
                <a:spcPts val="0"/>
              </a:spcBef>
              <a:spcAft>
                <a:spcPts val="0"/>
              </a:spcAft>
              <a:defRPr/>
            </a:pPr>
            <a:r>
              <a:rPr sz="3200" dirty="0" err="1" smtClean="0"/>
              <a:t>Ručení</a:t>
            </a:r>
            <a:r>
              <a:rPr sz="3200" dirty="0" smtClean="0"/>
              <a:t> </a:t>
            </a:r>
            <a:r>
              <a:rPr sz="3200" dirty="0" err="1" smtClean="0"/>
              <a:t>za</a:t>
            </a:r>
            <a:r>
              <a:rPr sz="3200" dirty="0" smtClean="0"/>
              <a:t> </a:t>
            </a:r>
            <a:r>
              <a:rPr sz="3200" dirty="0" err="1" smtClean="0"/>
              <a:t>nezaplacenou</a:t>
            </a:r>
            <a:r>
              <a:rPr sz="3200" dirty="0" smtClean="0"/>
              <a:t> </a:t>
            </a:r>
            <a:r>
              <a:rPr sz="3200" dirty="0" err="1" smtClean="0"/>
              <a:t>daň</a:t>
            </a:r>
            <a:endParaRPr sz="3200" dirty="0" smtClean="0"/>
          </a:p>
        </p:txBody>
      </p:sp>
    </p:spTree>
    <p:extLst>
      <p:ext uri="{BB962C8B-B14F-4D97-AF65-F5344CB8AC3E}">
        <p14:creationId xmlns:p14="http://schemas.microsoft.com/office/powerpoint/2010/main" val="2081928829"/>
      </p:ext>
    </p:extLst>
  </p:cSld>
  <p:clrMapOvr>
    <a:masterClrMapping/>
  </p:clrMapOvr>
  <p:transition spd="slow">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15616" y="260648"/>
            <a:ext cx="6512511" cy="1143000"/>
          </a:xfrm>
        </p:spPr>
        <p:txBody>
          <a:bodyPr/>
          <a:lstStyle/>
          <a:p>
            <a:r>
              <a:rPr lang="cs-CZ" dirty="0" smtClean="0"/>
              <a:t>Zvláštní způsob zajištění daně</a:t>
            </a:r>
            <a:endParaRPr lang="cs-CZ" dirty="0"/>
          </a:p>
        </p:txBody>
      </p:sp>
      <p:sp>
        <p:nvSpPr>
          <p:cNvPr id="3" name="Zástupný symbol pro obsah 2"/>
          <p:cNvSpPr>
            <a:spLocks noGrp="1"/>
          </p:cNvSpPr>
          <p:nvPr>
            <p:ph sz="quarter" idx="13"/>
          </p:nvPr>
        </p:nvSpPr>
        <p:spPr>
          <a:xfrm>
            <a:off x="539552" y="1268760"/>
            <a:ext cx="7992888" cy="4464496"/>
          </a:xfrm>
        </p:spPr>
        <p:txBody>
          <a:bodyPr/>
          <a:lstStyle/>
          <a:p>
            <a:pPr eaLnBrk="1" hangingPunct="1">
              <a:lnSpc>
                <a:spcPct val="80000"/>
              </a:lnSpc>
              <a:buClr>
                <a:srgbClr val="C00000"/>
              </a:buClr>
              <a:buNone/>
            </a:pPr>
            <a:r>
              <a:rPr lang="cs-CZ" sz="2400" dirty="0" smtClean="0"/>
              <a:t>Pokud příjemce</a:t>
            </a:r>
            <a:r>
              <a:rPr lang="cs-CZ" sz="2400" u="sng" dirty="0" smtClean="0"/>
              <a:t> </a:t>
            </a:r>
            <a:r>
              <a:rPr lang="cs-CZ" sz="2400" dirty="0" smtClean="0"/>
              <a:t>zdanitelného plnění uhradí za poskytovatele zdanitelného plnění daň z takového zdanitelného plnění, aniž by byl vyzván jako ručitel, použije se tato úhrada pouze na úhradu daně poskytovatele zdanitelného plnění z tohoto zdanitelného plnění - </a:t>
            </a:r>
            <a:r>
              <a:rPr lang="cs-CZ" sz="2400" b="1" dirty="0" smtClean="0"/>
              <a:t>§ 109a</a:t>
            </a:r>
          </a:p>
          <a:p>
            <a:pPr eaLnBrk="1" hangingPunct="1">
              <a:lnSpc>
                <a:spcPct val="80000"/>
              </a:lnSpc>
              <a:buClr>
                <a:srgbClr val="C00000"/>
              </a:buClr>
              <a:buNone/>
            </a:pPr>
            <a:r>
              <a:rPr lang="cs-CZ" sz="2400" b="1" dirty="0" smtClean="0"/>
              <a:t>Příjemce plnění </a:t>
            </a:r>
            <a:r>
              <a:rPr lang="cs-CZ" sz="2400" dirty="0" smtClean="0"/>
              <a:t>úhradu daně platí na  bankovní účet FÚ místně příslušného </a:t>
            </a:r>
            <a:r>
              <a:rPr lang="cs-CZ" sz="2400" dirty="0" smtClean="0">
                <a:solidFill>
                  <a:srgbClr val="000000"/>
                </a:solidFill>
              </a:rPr>
              <a:t>pro poskytovatele: předčíslí (80039) + matriková část (číslo určující příslušný FÚ) + kód banky 0710 + konstantní symbol 1148 u bezhotovostní platby nebo 1149 u hotovostní platby </a:t>
            </a:r>
          </a:p>
          <a:p>
            <a:pPr>
              <a:buClr>
                <a:srgbClr val="C00000"/>
              </a:buClr>
              <a:buNone/>
            </a:pPr>
            <a:r>
              <a:rPr lang="cs-CZ" sz="2000" b="1" dirty="0" smtClean="0"/>
              <a:t>Informace GFŘ k institutu ručení podle </a:t>
            </a:r>
            <a:r>
              <a:rPr lang="cs-CZ" sz="2000" b="1" dirty="0" err="1" smtClean="0"/>
              <a:t>ust</a:t>
            </a:r>
            <a:r>
              <a:rPr lang="cs-CZ" sz="2000" b="1" dirty="0" smtClean="0"/>
              <a:t>. § 109 a § 109a zákona  č. 235/2004 Sb. o dani z přidané hodnoty, ve znění po novele zákona od 1. 1. 2013</a:t>
            </a:r>
            <a:endParaRPr lang="cs-CZ" sz="2000" dirty="0" smtClean="0"/>
          </a:p>
          <a:p>
            <a:pPr>
              <a:buClr>
                <a:srgbClr val="C00000"/>
              </a:buClr>
            </a:pPr>
            <a:r>
              <a:rPr lang="cs-CZ" sz="1800" dirty="0" smtClean="0"/>
              <a:t> </a:t>
            </a:r>
            <a:r>
              <a:rPr lang="cs-CZ" sz="1800" u="sng" dirty="0" smtClean="0">
                <a:hlinkClick r:id="rId3"/>
              </a:rPr>
              <a:t>http://cds.mfcr.cz/cps/rde/xbcr/cds/Ruceni.pdf</a:t>
            </a:r>
            <a:endParaRPr lang="cs-CZ" sz="1800" dirty="0" smtClean="0"/>
          </a:p>
          <a:p>
            <a:pPr>
              <a:buClr>
                <a:srgbClr val="C00000"/>
              </a:buClr>
              <a:buNone/>
            </a:pPr>
            <a:endParaRPr lang="cs-CZ" sz="2000" dirty="0" smtClean="0"/>
          </a:p>
          <a:p>
            <a:pPr>
              <a:buClr>
                <a:srgbClr val="C00000"/>
              </a:buClr>
              <a:buNone/>
            </a:pPr>
            <a:r>
              <a:rPr lang="cs-CZ" sz="2400" dirty="0" smtClean="0"/>
              <a:t> </a:t>
            </a:r>
            <a:endParaRPr lang="cs-CZ" sz="2400" dirty="0" smtClean="0">
              <a:solidFill>
                <a:srgbClr val="000000"/>
              </a:solidFill>
            </a:endParaRPr>
          </a:p>
          <a:p>
            <a:pPr>
              <a:buClr>
                <a:srgbClr val="C00000"/>
              </a:buClr>
            </a:pPr>
            <a:endParaRPr lang="cs-CZ" dirty="0"/>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38</a:t>
            </a:fld>
            <a:endParaRPr lang="cs-CZ" dirty="0"/>
          </a:p>
        </p:txBody>
      </p:sp>
    </p:spTree>
    <p:extLst>
      <p:ext uri="{BB962C8B-B14F-4D97-AF65-F5344CB8AC3E}">
        <p14:creationId xmlns:p14="http://schemas.microsoft.com/office/powerpoint/2010/main" val="707760575"/>
      </p:ext>
    </p:extLst>
  </p:cSld>
  <p:clrMapOvr>
    <a:masterClrMapping/>
  </p:clrMapOvr>
  <p:transition spd="slow">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0"/>
            <a:ext cx="6629143" cy="731520"/>
          </a:xfrm>
        </p:spPr>
        <p:txBody>
          <a:bodyPr/>
          <a:lstStyle/>
          <a:p>
            <a:r>
              <a:rPr lang="cs-CZ" dirty="0" smtClean="0"/>
              <a:t>Účetní příklady k III. bloku</a:t>
            </a:r>
            <a:endParaRPr lang="cs-CZ" dirty="0"/>
          </a:p>
        </p:txBody>
      </p:sp>
      <p:sp>
        <p:nvSpPr>
          <p:cNvPr id="3" name="Zástupný symbol pro obsah 2"/>
          <p:cNvSpPr>
            <a:spLocks noGrp="1"/>
          </p:cNvSpPr>
          <p:nvPr>
            <p:ph sz="quarter" idx="13"/>
          </p:nvPr>
        </p:nvSpPr>
        <p:spPr>
          <a:xfrm>
            <a:off x="1143000" y="1700808"/>
            <a:ext cx="6400800" cy="3888432"/>
          </a:xfrm>
        </p:spPr>
        <p:txBody>
          <a:bodyPr/>
          <a:lstStyle/>
          <a:p>
            <a:endParaRPr lang="cs-CZ" dirty="0" smtClean="0"/>
          </a:p>
          <a:p>
            <a:r>
              <a:rPr lang="cs-CZ" b="1" dirty="0" smtClean="0">
                <a:solidFill>
                  <a:srgbClr val="C00000"/>
                </a:solidFill>
              </a:rPr>
              <a:t>Účetní příklady č. 12 - 19</a:t>
            </a:r>
            <a:endParaRPr lang="cs-CZ" b="1" dirty="0">
              <a:solidFill>
                <a:srgbClr val="C00000"/>
              </a:solidFill>
            </a:endParaRPr>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39</a:t>
            </a:fld>
            <a:endParaRPr lang="cs-CZ" dirty="0"/>
          </a:p>
        </p:txBody>
      </p:sp>
    </p:spTree>
    <p:extLst>
      <p:ext uri="{BB962C8B-B14F-4D97-AF65-F5344CB8AC3E}">
        <p14:creationId xmlns:p14="http://schemas.microsoft.com/office/powerpoint/2010/main" val="2081880371"/>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59632" y="188640"/>
            <a:ext cx="6512511" cy="864096"/>
          </a:xfrm>
        </p:spPr>
        <p:txBody>
          <a:bodyPr/>
          <a:lstStyle/>
          <a:p>
            <a:r>
              <a:rPr lang="cs-CZ" dirty="0" smtClean="0"/>
              <a:t>Řádná novela </a:t>
            </a:r>
            <a:endParaRPr lang="cs-CZ" dirty="0"/>
          </a:p>
        </p:txBody>
      </p:sp>
      <p:sp>
        <p:nvSpPr>
          <p:cNvPr id="3" name="Zástupný symbol pro obsah 2"/>
          <p:cNvSpPr>
            <a:spLocks noGrp="1"/>
          </p:cNvSpPr>
          <p:nvPr>
            <p:ph sz="quarter" idx="13"/>
          </p:nvPr>
        </p:nvSpPr>
        <p:spPr>
          <a:xfrm>
            <a:off x="323850" y="1052736"/>
            <a:ext cx="8352606" cy="4824536"/>
          </a:xfrm>
        </p:spPr>
        <p:txBody>
          <a:bodyPr/>
          <a:lstStyle/>
          <a:p>
            <a:r>
              <a:rPr lang="cs-CZ" dirty="0" smtClean="0"/>
              <a:t>Sloučení dosavadních § 48 a § 48a, pokud jde o sazbu daně u </a:t>
            </a:r>
            <a:r>
              <a:rPr lang="cs-CZ" b="1" dirty="0" smtClean="0"/>
              <a:t>dokončené stavby </a:t>
            </a:r>
            <a:r>
              <a:rPr lang="cs-CZ" dirty="0" smtClean="0"/>
              <a:t>pro bydlení a dokončené stavby pro sociální bydlení, </a:t>
            </a:r>
            <a:r>
              <a:rPr lang="cs-CZ" dirty="0"/>
              <a:t>řešení zdanění dosavadního </a:t>
            </a:r>
            <a:r>
              <a:rPr lang="cs-CZ" u="sng" dirty="0"/>
              <a:t>příslušenství.</a:t>
            </a:r>
          </a:p>
          <a:p>
            <a:r>
              <a:rPr lang="cs-CZ" dirty="0" smtClean="0"/>
              <a:t>V § 49 je řešena sazba daně </a:t>
            </a:r>
            <a:r>
              <a:rPr lang="cs-CZ" b="1" dirty="0" smtClean="0"/>
              <a:t>u výstavby nebo dodání stavby pro sociální bydlení</a:t>
            </a:r>
            <a:r>
              <a:rPr lang="cs-CZ" dirty="0" smtClean="0"/>
              <a:t>, </a:t>
            </a:r>
          </a:p>
          <a:p>
            <a:r>
              <a:rPr lang="cs-CZ" dirty="0" smtClean="0"/>
              <a:t>Změny především v § 56, dále v § 56a pro dodání a nájem nemovitých věcí- osvobození při dodání pozemku a definice stavebního pozemku - posunuto od roku 2016. </a:t>
            </a:r>
            <a:r>
              <a:rPr lang="cs-CZ" dirty="0" smtClean="0">
                <a:solidFill>
                  <a:srgbClr val="FF0000"/>
                </a:solidFill>
              </a:rPr>
              <a:t>§92d) PDP u zdaněné nemovité věci byl rovněž posunut na r.2016.</a:t>
            </a:r>
          </a:p>
          <a:p>
            <a:r>
              <a:rPr lang="cs-CZ" dirty="0" smtClean="0"/>
              <a:t>Režim přenesení daňové povinnosti, trvalé použití a přechodné použití (režim rychlé reakce) včetně přílohy č. 6 – kde lze PDP uplatnit, nařízením vlády budou stanoveny konkrétní položky.</a:t>
            </a:r>
          </a:p>
          <a:p>
            <a:r>
              <a:rPr lang="cs-CZ" dirty="0" smtClean="0"/>
              <a:t>§ 101c a následující, </a:t>
            </a:r>
            <a:r>
              <a:rPr lang="cs-CZ" b="1" dirty="0" smtClean="0"/>
              <a:t>kontrolní hlášení </a:t>
            </a:r>
            <a:r>
              <a:rPr lang="cs-CZ" dirty="0" smtClean="0"/>
              <a:t>s účinností od 1.1.2016</a:t>
            </a:r>
            <a:r>
              <a:rPr lang="cs-CZ" b="1" dirty="0" smtClean="0"/>
              <a:t>.</a:t>
            </a:r>
            <a:endParaRPr lang="cs-CZ" dirty="0" smtClean="0"/>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4</a:t>
            </a:fld>
            <a:endParaRPr lang="cs-CZ" dirty="0"/>
          </a:p>
        </p:txBody>
      </p:sp>
    </p:spTree>
    <p:extLst>
      <p:ext uri="{BB962C8B-B14F-4D97-AF65-F5344CB8AC3E}">
        <p14:creationId xmlns:p14="http://schemas.microsoft.com/office/powerpoint/2010/main" val="176515838"/>
      </p:ext>
    </p:extLst>
  </p:cSld>
  <p:clrMapOvr>
    <a:masterClrMapping/>
  </p:clrMapOvr>
  <p:transition spd="slow">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Nadpis 1"/>
          <p:cNvSpPr>
            <a:spLocks noGrp="1"/>
          </p:cNvSpPr>
          <p:nvPr>
            <p:ph type="title"/>
          </p:nvPr>
        </p:nvSpPr>
        <p:spPr>
          <a:xfrm>
            <a:off x="755576" y="-27384"/>
            <a:ext cx="7793037" cy="1224136"/>
          </a:xfrm>
        </p:spPr>
        <p:txBody>
          <a:bodyPr/>
          <a:lstStyle/>
          <a:p>
            <a:pPr eaLnBrk="1" fontAlgn="auto" hangingPunct="1">
              <a:spcAft>
                <a:spcPts val="0"/>
              </a:spcAft>
              <a:buClr>
                <a:schemeClr val="accent6">
                  <a:lumMod val="75000"/>
                </a:schemeClr>
              </a:buClr>
              <a:defRPr/>
            </a:pPr>
            <a:r>
              <a:rPr lang="cs-CZ" dirty="0" smtClean="0">
                <a:latin typeface="Tahoma" pitchFamily="34" charset="0"/>
                <a:ea typeface="+mj-ea"/>
              </a:rPr>
              <a:t>Daňové přiznání, záznamní povinnost</a:t>
            </a:r>
          </a:p>
        </p:txBody>
      </p:sp>
      <p:sp>
        <p:nvSpPr>
          <p:cNvPr id="77827" name="Zástupný symbol pro obsah 2"/>
          <p:cNvSpPr>
            <a:spLocks noGrp="1"/>
          </p:cNvSpPr>
          <p:nvPr>
            <p:ph sz="quarter" idx="13"/>
          </p:nvPr>
        </p:nvSpPr>
        <p:spPr>
          <a:xfrm>
            <a:off x="755576" y="1196752"/>
            <a:ext cx="7772400" cy="4824536"/>
          </a:xfrm>
        </p:spPr>
        <p:txBody>
          <a:bodyPr/>
          <a:lstStyle/>
          <a:p>
            <a:pPr marL="501650" eaLnBrk="1" hangingPunct="1">
              <a:lnSpc>
                <a:spcPct val="90000"/>
              </a:lnSpc>
              <a:spcBef>
                <a:spcPts val="500"/>
              </a:spcBef>
              <a:buClr>
                <a:srgbClr val="C00000"/>
              </a:buClr>
            </a:pPr>
            <a:r>
              <a:rPr lang="cs-CZ" sz="2000" dirty="0" smtClean="0">
                <a:solidFill>
                  <a:schemeClr val="tx1"/>
                </a:solidFill>
              </a:rPr>
              <a:t>Daňová evidence-v členění pro sestavení daňového přiznání § 100/1 - </a:t>
            </a:r>
            <a:r>
              <a:rPr lang="cs-CZ" sz="2000" b="1" dirty="0" smtClean="0">
                <a:solidFill>
                  <a:schemeClr val="tx1"/>
                </a:solidFill>
              </a:rPr>
              <a:t>Vzor č.18 od ledna 2013</a:t>
            </a:r>
          </a:p>
          <a:p>
            <a:pPr marL="501650" eaLnBrk="1" hangingPunct="1">
              <a:lnSpc>
                <a:spcPct val="90000"/>
              </a:lnSpc>
              <a:spcBef>
                <a:spcPts val="500"/>
              </a:spcBef>
              <a:buClr>
                <a:srgbClr val="C00000"/>
              </a:buClr>
              <a:buFontTx/>
              <a:buNone/>
            </a:pPr>
            <a:r>
              <a:rPr lang="cs-CZ" sz="2000" b="1" dirty="0" smtClean="0">
                <a:solidFill>
                  <a:schemeClr val="tx1"/>
                </a:solidFill>
              </a:rPr>
              <a:t>Podání DAP plátcem</a:t>
            </a:r>
            <a:r>
              <a:rPr lang="cs-CZ" sz="2000" dirty="0" smtClean="0">
                <a:solidFill>
                  <a:schemeClr val="tx1"/>
                </a:solidFill>
              </a:rPr>
              <a:t>-do 25 dnů od skončení zdaňovacího období – od </a:t>
            </a:r>
            <a:r>
              <a:rPr lang="cs-CZ" sz="2000" dirty="0" smtClean="0">
                <a:solidFill>
                  <a:srgbClr val="FF0000"/>
                </a:solidFill>
              </a:rPr>
              <a:t>ledna 2014 pouze elektronicky</a:t>
            </a:r>
          </a:p>
          <a:p>
            <a:pPr marL="501650" eaLnBrk="1" hangingPunct="1">
              <a:lnSpc>
                <a:spcPct val="90000"/>
              </a:lnSpc>
              <a:spcBef>
                <a:spcPts val="500"/>
              </a:spcBef>
              <a:buClr>
                <a:srgbClr val="C00000"/>
              </a:buClr>
            </a:pPr>
            <a:r>
              <a:rPr lang="cs-CZ" sz="2000" dirty="0" smtClean="0">
                <a:solidFill>
                  <a:schemeClr val="tx1"/>
                </a:solidFill>
              </a:rPr>
              <a:t>Splatnost vlastní daňové povinnosti-do 25 dnů od skončení zdaňovacího období,</a:t>
            </a:r>
          </a:p>
          <a:p>
            <a:pPr marL="501650" eaLnBrk="1" hangingPunct="1">
              <a:lnSpc>
                <a:spcPct val="90000"/>
              </a:lnSpc>
              <a:spcBef>
                <a:spcPts val="500"/>
              </a:spcBef>
              <a:buClr>
                <a:srgbClr val="C00000"/>
              </a:buClr>
              <a:buFontTx/>
              <a:buNone/>
            </a:pPr>
            <a:r>
              <a:rPr lang="cs-CZ" sz="2000" dirty="0" smtClean="0">
                <a:solidFill>
                  <a:schemeClr val="tx1"/>
                </a:solidFill>
              </a:rPr>
              <a:t> </a:t>
            </a:r>
            <a:r>
              <a:rPr lang="cs-CZ" sz="2000" b="1" dirty="0" smtClean="0">
                <a:solidFill>
                  <a:schemeClr val="tx1"/>
                </a:solidFill>
              </a:rPr>
              <a:t>Sankce</a:t>
            </a:r>
            <a:r>
              <a:rPr lang="cs-CZ" sz="2000" dirty="0" smtClean="0">
                <a:solidFill>
                  <a:schemeClr val="tx1"/>
                </a:solidFill>
              </a:rPr>
              <a:t> ( daňový řád)– pokuta za pozdní podání DAP 0,05% za každý den prodlení do 5% daně, penále po kontrole z doměrku (20%),úrok REPO + 14 % bodů ( od 5.dne prodlení)</a:t>
            </a:r>
          </a:p>
          <a:p>
            <a:pPr marL="501650" eaLnBrk="1" hangingPunct="1">
              <a:lnSpc>
                <a:spcPct val="90000"/>
              </a:lnSpc>
              <a:spcBef>
                <a:spcPts val="500"/>
              </a:spcBef>
              <a:buClr>
                <a:srgbClr val="C00000"/>
              </a:buClr>
              <a:buFontTx/>
              <a:buNone/>
            </a:pPr>
            <a:r>
              <a:rPr lang="cs-CZ" sz="2000" b="1" dirty="0" smtClean="0">
                <a:solidFill>
                  <a:schemeClr val="tx1"/>
                </a:solidFill>
              </a:rPr>
              <a:t>Kontrolní vazby na účetnictví</a:t>
            </a:r>
          </a:p>
          <a:p>
            <a:pPr marL="501650" eaLnBrk="1" hangingPunct="1">
              <a:lnSpc>
                <a:spcPct val="90000"/>
              </a:lnSpc>
              <a:spcBef>
                <a:spcPts val="500"/>
              </a:spcBef>
              <a:buClr>
                <a:srgbClr val="C00000"/>
              </a:buClr>
            </a:pPr>
            <a:r>
              <a:rPr lang="cs-CZ" sz="2000" dirty="0" smtClean="0">
                <a:solidFill>
                  <a:schemeClr val="tx1"/>
                </a:solidFill>
              </a:rPr>
              <a:t>Revidovat vazbu mezi 6xx  a základy daně v DAPDPH</a:t>
            </a:r>
          </a:p>
          <a:p>
            <a:pPr marL="501650" eaLnBrk="1" hangingPunct="1">
              <a:lnSpc>
                <a:spcPct val="90000"/>
              </a:lnSpc>
              <a:spcBef>
                <a:spcPts val="500"/>
              </a:spcBef>
              <a:buClr>
                <a:srgbClr val="C00000"/>
              </a:buClr>
            </a:pPr>
            <a:r>
              <a:rPr lang="cs-CZ" sz="2000" dirty="0" smtClean="0">
                <a:solidFill>
                  <a:schemeClr val="tx1"/>
                </a:solidFill>
              </a:rPr>
              <a:t>Revidovat komplexnost řádků 50 a 51</a:t>
            </a:r>
          </a:p>
          <a:p>
            <a:pPr marL="501650" eaLnBrk="1" hangingPunct="1">
              <a:lnSpc>
                <a:spcPct val="90000"/>
              </a:lnSpc>
              <a:spcBef>
                <a:spcPts val="500"/>
              </a:spcBef>
              <a:buClr>
                <a:srgbClr val="C00000"/>
              </a:buClr>
            </a:pPr>
            <a:r>
              <a:rPr lang="cs-CZ" sz="2000" dirty="0" smtClean="0">
                <a:solidFill>
                  <a:schemeClr val="tx1"/>
                </a:solidFill>
              </a:rPr>
              <a:t>Zůstatek účtu 343 na DAP</a:t>
            </a:r>
          </a:p>
          <a:p>
            <a:pPr marL="501650" eaLnBrk="1" hangingPunct="1">
              <a:lnSpc>
                <a:spcPct val="90000"/>
              </a:lnSpc>
              <a:spcBef>
                <a:spcPts val="500"/>
              </a:spcBef>
              <a:buClr>
                <a:srgbClr val="C00000"/>
              </a:buClr>
            </a:pPr>
            <a:r>
              <a:rPr lang="cs-CZ" sz="2000" b="1" dirty="0" smtClean="0">
                <a:solidFill>
                  <a:srgbClr val="C00000"/>
                </a:solidFill>
              </a:rPr>
              <a:t>Příklad 20 . Přeúčtování analytik účtu 343</a:t>
            </a:r>
            <a:endParaRPr lang="cs-CZ" b="1" dirty="0" smtClean="0">
              <a:solidFill>
                <a:srgbClr val="C00000"/>
              </a:solidFill>
            </a:endParaRPr>
          </a:p>
        </p:txBody>
      </p:sp>
      <p:sp>
        <p:nvSpPr>
          <p:cNvPr id="77828"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D3EA5A8C-408D-44AB-B618-E43FC917BB87}" type="slidenum">
              <a:rPr lang="cs-CZ" smtClean="0"/>
              <a:pPr/>
              <a:t>40</a:t>
            </a:fld>
            <a:endParaRPr lang="cs-CZ" smtClean="0"/>
          </a:p>
        </p:txBody>
      </p:sp>
    </p:spTree>
    <p:extLst>
      <p:ext uri="{BB962C8B-B14F-4D97-AF65-F5344CB8AC3E}">
        <p14:creationId xmlns:p14="http://schemas.microsoft.com/office/powerpoint/2010/main" val="1223997879"/>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smtClean="0">
                <a:ea typeface="+mj-ea"/>
              </a:rPr>
              <a:t>Předmět daně</a:t>
            </a:r>
            <a:endParaRPr dirty="0" smtClean="0">
              <a:latin typeface="+mn-lt"/>
              <a:ea typeface="+mj-ea"/>
            </a:endParaRPr>
          </a:p>
        </p:txBody>
      </p:sp>
      <p:sp>
        <p:nvSpPr>
          <p:cNvPr id="11267" name="Zástupný symbol pro obsah 2"/>
          <p:cNvSpPr>
            <a:spLocks noGrp="1"/>
          </p:cNvSpPr>
          <p:nvPr>
            <p:ph sz="quarter" idx="13"/>
          </p:nvPr>
        </p:nvSpPr>
        <p:spPr>
          <a:xfrm>
            <a:off x="789635" y="1196752"/>
            <a:ext cx="7772400" cy="4896544"/>
          </a:xfrm>
        </p:spPr>
        <p:txBody>
          <a:bodyPr/>
          <a:lstStyle/>
          <a:p>
            <a:pPr marL="330200" indent="-285750" eaLnBrk="1" hangingPunct="1">
              <a:buClr>
                <a:srgbClr val="C00000"/>
              </a:buClr>
            </a:pPr>
            <a:r>
              <a:rPr lang="cs-CZ" sz="2000" b="1" dirty="0" smtClean="0">
                <a:solidFill>
                  <a:schemeClr val="tx1"/>
                </a:solidFill>
              </a:rPr>
              <a:t>Základní vymezení předmětu daně</a:t>
            </a:r>
          </a:p>
          <a:p>
            <a:pPr marL="342900" lvl="0" indent="-342900">
              <a:spcBef>
                <a:spcPts val="25"/>
              </a:spcBef>
              <a:spcAft>
                <a:spcPts val="0"/>
              </a:spcAft>
              <a:buFont typeface="Arial" panose="020B0604020202020204" pitchFamily="34" charset="0"/>
              <a:buChar char="*"/>
              <a:tabLst>
                <a:tab pos="161290" algn="l"/>
              </a:tabLst>
            </a:pPr>
            <a:r>
              <a:rPr lang="cs-CZ" sz="2000" b="1" dirty="0">
                <a:ea typeface="Times New Roman" panose="02020603050405020304" pitchFamily="18" charset="0"/>
                <a:cs typeface="Times New Roman" panose="02020603050405020304" pitchFamily="18" charset="0"/>
              </a:rPr>
              <a:t>Předmět daně </a:t>
            </a:r>
            <a:r>
              <a:rPr lang="cs-CZ" sz="2000" dirty="0">
                <a:ea typeface="Times New Roman" panose="02020603050405020304" pitchFamily="18" charset="0"/>
                <a:cs typeface="Times New Roman" panose="02020603050405020304" pitchFamily="18" charset="0"/>
              </a:rPr>
              <a:t>- dodání zboží za úplatu </a:t>
            </a:r>
            <a:r>
              <a:rPr lang="cs-CZ" sz="2000" dirty="0" smtClean="0">
                <a:ea typeface="Times New Roman" panose="02020603050405020304" pitchFamily="18" charset="0"/>
                <a:cs typeface="Times New Roman" panose="02020603050405020304" pitchFamily="18" charset="0"/>
              </a:rPr>
              <a:t>, </a:t>
            </a:r>
            <a:r>
              <a:rPr lang="cs-CZ" sz="2000" dirty="0">
                <a:ea typeface="Times New Roman" panose="02020603050405020304" pitchFamily="18" charset="0"/>
                <a:cs typeface="Times New Roman" panose="02020603050405020304" pitchFamily="18" charset="0"/>
              </a:rPr>
              <a:t>poskytnutí služby za úplatu  (§ 2 odst. 1 písm. a) a b</a:t>
            </a:r>
            <a:r>
              <a:rPr lang="cs-CZ" sz="2000" dirty="0" smtClean="0">
                <a:ea typeface="Times New Roman" panose="02020603050405020304" pitchFamily="18" charset="0"/>
                <a:cs typeface="Times New Roman" panose="02020603050405020304" pitchFamily="18" charset="0"/>
              </a:rPr>
              <a:t>)</a:t>
            </a:r>
          </a:p>
          <a:p>
            <a:pPr marL="342900" lvl="0" indent="-342900">
              <a:spcBef>
                <a:spcPts val="25"/>
              </a:spcBef>
              <a:spcAft>
                <a:spcPts val="0"/>
              </a:spcAft>
              <a:tabLst>
                <a:tab pos="161290" algn="l"/>
              </a:tabLst>
            </a:pPr>
            <a:r>
              <a:rPr lang="cs-CZ" sz="2000" b="1" dirty="0" smtClean="0">
                <a:ea typeface="Times New Roman" panose="02020603050405020304" pitchFamily="18" charset="0"/>
                <a:cs typeface="Times New Roman" panose="02020603050405020304" pitchFamily="18" charset="0"/>
              </a:rPr>
              <a:t>Vymezení základních pojmů  §4</a:t>
            </a:r>
            <a:endParaRPr lang="cs-CZ" sz="2000" b="1" dirty="0">
              <a:ea typeface="Times New Roman" panose="02020603050405020304" pitchFamily="18" charset="0"/>
            </a:endParaRPr>
          </a:p>
          <a:p>
            <a:pPr marL="342900" lvl="0" indent="-342900">
              <a:spcAft>
                <a:spcPts val="0"/>
              </a:spcAft>
              <a:buFont typeface="Arial" panose="020B0604020202020204" pitchFamily="34" charset="0"/>
              <a:buChar char="*"/>
              <a:tabLst>
                <a:tab pos="161290" algn="l"/>
              </a:tabLst>
            </a:pPr>
            <a:r>
              <a:rPr lang="cs-CZ" sz="2000" b="1" dirty="0">
                <a:ea typeface="Times New Roman" panose="02020603050405020304" pitchFamily="18" charset="0"/>
                <a:cs typeface="Times New Roman" panose="02020603050405020304" pitchFamily="18" charset="0"/>
              </a:rPr>
              <a:t>Zboží </a:t>
            </a:r>
            <a:r>
              <a:rPr lang="cs-CZ" sz="2000" spc="100" dirty="0">
                <a:ea typeface="Times New Roman" panose="02020603050405020304" pitchFamily="18" charset="0"/>
                <a:cs typeface="Times New Roman" panose="02020603050405020304" pitchFamily="18" charset="0"/>
              </a:rPr>
              <a:t>(§4</a:t>
            </a:r>
            <a:r>
              <a:rPr lang="cs-CZ" sz="2000" dirty="0">
                <a:ea typeface="Times New Roman" panose="02020603050405020304" pitchFamily="18" charset="0"/>
                <a:cs typeface="Times New Roman" panose="02020603050405020304" pitchFamily="18" charset="0"/>
              </a:rPr>
              <a:t> odst. 2):</a:t>
            </a:r>
            <a:endParaRPr lang="cs-CZ" sz="2000" dirty="0">
              <a:ea typeface="Times New Roman" panose="02020603050405020304" pitchFamily="18" charset="0"/>
            </a:endParaRPr>
          </a:p>
          <a:p>
            <a:pPr marL="45720" indent="0">
              <a:spcAft>
                <a:spcPts val="0"/>
              </a:spcAft>
              <a:buNone/>
            </a:pPr>
            <a:r>
              <a:rPr lang="cs-CZ" sz="2000" dirty="0" smtClean="0">
                <a:ea typeface="Times New Roman" panose="02020603050405020304" pitchFamily="18" charset="0"/>
              </a:rPr>
              <a:t>- </a:t>
            </a:r>
            <a:r>
              <a:rPr lang="cs-CZ" sz="2000" dirty="0">
                <a:ea typeface="Times New Roman" panose="02020603050405020304" pitchFamily="18" charset="0"/>
              </a:rPr>
              <a:t> </a:t>
            </a:r>
            <a:r>
              <a:rPr lang="cs-CZ" sz="2000" dirty="0">
                <a:ea typeface="Times New Roman" panose="02020603050405020304" pitchFamily="18" charset="0"/>
                <a:cs typeface="Times New Roman" panose="02020603050405020304" pitchFamily="18" charset="0"/>
              </a:rPr>
              <a:t>hmotná věc, s výjimkou peněz a cenných papírů, </a:t>
            </a:r>
            <a:r>
              <a:rPr lang="cs-CZ" sz="2000" i="1" dirty="0">
                <a:ea typeface="Times New Roman" panose="02020603050405020304" pitchFamily="18" charset="0"/>
                <a:cs typeface="Times New Roman" panose="02020603050405020304" pitchFamily="18" charset="0"/>
              </a:rPr>
              <a:t>(tzn. </a:t>
            </a:r>
            <a:r>
              <a:rPr lang="cs-CZ" sz="2000" i="1" u="sng" dirty="0">
                <a:ea typeface="Times New Roman" panose="02020603050405020304" pitchFamily="18" charset="0"/>
                <a:cs typeface="Times New Roman" panose="02020603050405020304" pitchFamily="18" charset="0"/>
              </a:rPr>
              <a:t>i </a:t>
            </a:r>
            <a:r>
              <a:rPr lang="cs-CZ" sz="2000" i="1" u="sng" dirty="0">
                <a:solidFill>
                  <a:srgbClr val="FF0000"/>
                </a:solidFill>
                <a:ea typeface="Times New Roman" panose="02020603050405020304" pitchFamily="18" charset="0"/>
                <a:cs typeface="Times New Roman" panose="02020603050405020304" pitchFamily="18" charset="0"/>
              </a:rPr>
              <a:t>nemovitá věc</a:t>
            </a:r>
            <a:r>
              <a:rPr lang="cs-CZ" sz="2000" i="1" dirty="0">
                <a:ea typeface="Times New Roman" panose="02020603050405020304" pitchFamily="18" charset="0"/>
                <a:cs typeface="Times New Roman" panose="02020603050405020304" pitchFamily="18" charset="0"/>
              </a:rPr>
              <a:t>)</a:t>
            </a:r>
            <a:endParaRPr lang="cs-CZ" sz="2000" dirty="0">
              <a:ea typeface="Times New Roman" panose="02020603050405020304" pitchFamily="18" charset="0"/>
            </a:endParaRPr>
          </a:p>
          <a:p>
            <a:pPr marL="342900" lvl="0" indent="-342900">
              <a:spcBef>
                <a:spcPts val="25"/>
              </a:spcBef>
              <a:spcAft>
                <a:spcPts val="0"/>
              </a:spcAft>
              <a:buFont typeface="Times New Roman" panose="02020603050405020304" pitchFamily="18" charset="0"/>
              <a:buAutoNum type="alphaLcParenR"/>
              <a:tabLst>
                <a:tab pos="304800" algn="l"/>
              </a:tabLst>
            </a:pPr>
            <a:r>
              <a:rPr lang="cs-CZ" sz="2000" u="sng" dirty="0">
                <a:ea typeface="Times New Roman" panose="02020603050405020304" pitchFamily="18" charset="0"/>
                <a:cs typeface="Times New Roman" panose="02020603050405020304" pitchFamily="18" charset="0"/>
              </a:rPr>
              <a:t>právo stavby,</a:t>
            </a:r>
            <a:endParaRPr lang="cs-CZ" sz="2000" dirty="0">
              <a:ea typeface="Times New Roman" panose="02020603050405020304" pitchFamily="18" charset="0"/>
            </a:endParaRPr>
          </a:p>
          <a:p>
            <a:pPr marL="342900" lvl="0" indent="-342900">
              <a:spcAft>
                <a:spcPts val="0"/>
              </a:spcAft>
              <a:buFont typeface="Times New Roman" panose="02020603050405020304" pitchFamily="18" charset="0"/>
              <a:buAutoNum type="alphaLcParenR"/>
              <a:tabLst>
                <a:tab pos="304800" algn="l"/>
              </a:tabLst>
            </a:pPr>
            <a:r>
              <a:rPr lang="cs-CZ" sz="2000" dirty="0">
                <a:ea typeface="Times New Roman" panose="02020603050405020304" pitchFamily="18" charset="0"/>
                <a:cs typeface="Times New Roman" panose="02020603050405020304" pitchFamily="18" charset="0"/>
              </a:rPr>
              <a:t>živé zvíře,</a:t>
            </a:r>
            <a:endParaRPr lang="cs-CZ" sz="2000" dirty="0">
              <a:ea typeface="Times New Roman" panose="02020603050405020304" pitchFamily="18" charset="0"/>
            </a:endParaRPr>
          </a:p>
          <a:p>
            <a:pPr marL="342900" lvl="0" indent="-342900">
              <a:spcBef>
                <a:spcPts val="25"/>
              </a:spcBef>
              <a:spcAft>
                <a:spcPts val="0"/>
              </a:spcAft>
              <a:buFont typeface="Times New Roman" panose="02020603050405020304" pitchFamily="18" charset="0"/>
              <a:buAutoNum type="alphaLcParenR"/>
              <a:tabLst>
                <a:tab pos="304800" algn="l"/>
              </a:tabLst>
            </a:pPr>
            <a:r>
              <a:rPr lang="cs-CZ" sz="2000" dirty="0">
                <a:ea typeface="Times New Roman" panose="02020603050405020304" pitchFamily="18" charset="0"/>
                <a:cs typeface="Times New Roman" panose="02020603050405020304" pitchFamily="18" charset="0"/>
              </a:rPr>
              <a:t>lidské tělo a část lidského těla,</a:t>
            </a:r>
            <a:endParaRPr lang="cs-CZ" sz="2000" dirty="0">
              <a:ea typeface="Times New Roman" panose="02020603050405020304" pitchFamily="18" charset="0"/>
            </a:endParaRPr>
          </a:p>
          <a:p>
            <a:pPr marL="342900" lvl="0" indent="-342900">
              <a:spcAft>
                <a:spcPts val="0"/>
              </a:spcAft>
              <a:buFont typeface="Times New Roman" panose="02020603050405020304" pitchFamily="18" charset="0"/>
              <a:buAutoNum type="alphaLcParenR"/>
              <a:tabLst>
                <a:tab pos="304800" algn="l"/>
                <a:tab pos="4136390" algn="l"/>
              </a:tabLst>
            </a:pPr>
            <a:r>
              <a:rPr lang="cs-CZ" sz="2000" dirty="0">
                <a:ea typeface="Times New Roman" panose="02020603050405020304" pitchFamily="18" charset="0"/>
                <a:cs typeface="Times New Roman" panose="02020603050405020304" pitchFamily="18" charset="0"/>
              </a:rPr>
              <a:t>plyn, elektřina, teplo a chlad. </a:t>
            </a:r>
            <a:r>
              <a:rPr lang="cs-CZ" sz="2000" dirty="0"/>
              <a:t>Pořízení zboží z jiného členského státu vyjma stanovených případů</a:t>
            </a:r>
          </a:p>
          <a:p>
            <a:pPr marL="342900" indent="-342900">
              <a:buFontTx/>
              <a:buChar char="•"/>
            </a:pPr>
            <a:r>
              <a:rPr lang="cs-CZ" sz="2000" dirty="0"/>
              <a:t>Zdanitelné plnění je plnění, které je předmětem daně a není osvobozené od daně</a:t>
            </a:r>
          </a:p>
          <a:p>
            <a:pPr marL="342900" indent="-342900">
              <a:buFont typeface="Arial" pitchFamily="34" charset="0"/>
              <a:buChar char="•"/>
            </a:pPr>
            <a:r>
              <a:rPr lang="cs-CZ" sz="2000" dirty="0">
                <a:solidFill>
                  <a:srgbClr val="C00000"/>
                </a:solidFill>
              </a:rPr>
              <a:t>Přeúčtování podle §36 odst.11 ZDPH</a:t>
            </a:r>
          </a:p>
          <a:p>
            <a:pPr marL="501650" eaLnBrk="1" hangingPunct="1">
              <a:buClr>
                <a:srgbClr val="C00000"/>
              </a:buClr>
            </a:pPr>
            <a:endParaRPr lang="cs-CZ" sz="1600" dirty="0" smtClean="0"/>
          </a:p>
          <a:p>
            <a:pPr marL="501650" eaLnBrk="1" hangingPunct="1">
              <a:buClr>
                <a:srgbClr val="C00000"/>
              </a:buClr>
            </a:pPr>
            <a:endParaRPr lang="cs-CZ" sz="1400" dirty="0" smtClean="0"/>
          </a:p>
        </p:txBody>
      </p:sp>
      <p:sp>
        <p:nvSpPr>
          <p:cNvPr id="11268" name="Zástupný symbol pro číslo snímku 2"/>
          <p:cNvSpPr>
            <a:spLocks noGrp="1"/>
          </p:cNvSpPr>
          <p:nvPr>
            <p:ph type="sldNum" sz="quarter" idx="15"/>
          </p:nvPr>
        </p:nvSpPr>
        <p:spPr bwMode="auto">
          <a:xfrm>
            <a:off x="179388" y="6237288"/>
            <a:ext cx="1223962" cy="365125"/>
          </a:xfrm>
          <a:noFill/>
          <a:ln>
            <a:miter lim="800000"/>
            <a:headEnd/>
            <a:tailEnd/>
          </a:ln>
        </p:spPr>
        <p:txBody>
          <a:bodyPr wrap="square" numCol="1" anchorCtr="0" compatLnSpc="1">
            <a:prstTxWarp prst="textNoShape">
              <a:avLst/>
            </a:prstTxWarp>
          </a:bodyPr>
          <a:lstStyle/>
          <a:p>
            <a:fld id="{75103489-7006-42AC-AFE6-9C5BC31E4D4C}" type="slidenum">
              <a:rPr lang="cs-CZ" smtClean="0"/>
              <a:pPr/>
              <a:t>5</a:t>
            </a:fld>
            <a:endParaRPr lang="cs-CZ" smtClean="0"/>
          </a:p>
        </p:txBody>
      </p:sp>
      <p:pic>
        <p:nvPicPr>
          <p:cNvPr id="2" name="Obrázek 1"/>
          <p:cNvPicPr>
            <a:picLocks noChangeAspect="1"/>
          </p:cNvPicPr>
          <p:nvPr/>
        </p:nvPicPr>
        <p:blipFill>
          <a:blip r:embed="rId2"/>
          <a:stretch>
            <a:fillRect/>
          </a:stretch>
        </p:blipFill>
        <p:spPr>
          <a:xfrm>
            <a:off x="6732240" y="1251940"/>
            <a:ext cx="152400" cy="152400"/>
          </a:xfrm>
          <a:prstGeom prst="rect">
            <a:avLst/>
          </a:prstGeom>
        </p:spPr>
      </p:pic>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31289" y="0"/>
            <a:ext cx="6512511" cy="1143000"/>
          </a:xfrm>
        </p:spPr>
        <p:txBody>
          <a:bodyPr/>
          <a:lstStyle/>
          <a:p>
            <a:r>
              <a:rPr lang="cs-CZ" dirty="0" smtClean="0"/>
              <a:t>I. Blok – uskutečněná plnění</a:t>
            </a:r>
            <a:endParaRPr lang="cs-CZ" dirty="0"/>
          </a:p>
        </p:txBody>
      </p:sp>
      <p:sp>
        <p:nvSpPr>
          <p:cNvPr id="3" name="Zástupný symbol pro obsah 2"/>
          <p:cNvSpPr>
            <a:spLocks noGrp="1"/>
          </p:cNvSpPr>
          <p:nvPr>
            <p:ph sz="quarter" idx="13"/>
          </p:nvPr>
        </p:nvSpPr>
        <p:spPr>
          <a:xfrm>
            <a:off x="1031288" y="1340768"/>
            <a:ext cx="7429143" cy="4680520"/>
          </a:xfrm>
        </p:spPr>
        <p:txBody>
          <a:bodyPr/>
          <a:lstStyle/>
          <a:p>
            <a:r>
              <a:rPr lang="cs-CZ" b="1" dirty="0" smtClean="0"/>
              <a:t>Plnění podléhající dani ( stravování, ubytování, apod.)</a:t>
            </a:r>
          </a:p>
          <a:p>
            <a:r>
              <a:rPr lang="cs-CZ" b="1" dirty="0" smtClean="0"/>
              <a:t>Plnění osvobozená bez nároku na odpočet</a:t>
            </a:r>
          </a:p>
          <a:p>
            <a:pPr>
              <a:buFont typeface="Wingdings" panose="05000000000000000000" pitchFamily="2" charset="2"/>
              <a:buChar char="§"/>
            </a:pPr>
            <a:r>
              <a:rPr lang="cs-CZ" dirty="0" smtClean="0"/>
              <a:t>§56 a – nájmy, výjimky ( krátkodobé, parkovací místa)</a:t>
            </a:r>
          </a:p>
          <a:p>
            <a:pPr>
              <a:buFont typeface="Wingdings" panose="05000000000000000000" pitchFamily="2" charset="2"/>
              <a:buChar char="§"/>
            </a:pPr>
            <a:r>
              <a:rPr lang="cs-CZ" dirty="0" smtClean="0"/>
              <a:t>§57 výchovně-vzdělávací činnost</a:t>
            </a:r>
          </a:p>
          <a:p>
            <a:pPr>
              <a:buFont typeface="Wingdings" panose="05000000000000000000" pitchFamily="2" charset="2"/>
              <a:buChar char="§"/>
            </a:pPr>
            <a:r>
              <a:rPr lang="cs-CZ" dirty="0" smtClean="0"/>
              <a:t>§58 zdravotní sužby</a:t>
            </a:r>
          </a:p>
          <a:p>
            <a:pPr>
              <a:buFont typeface="Wingdings" panose="05000000000000000000" pitchFamily="2" charset="2"/>
              <a:buChar char="§"/>
            </a:pPr>
            <a:r>
              <a:rPr lang="cs-CZ" dirty="0" smtClean="0"/>
              <a:t>§59 sociální služby</a:t>
            </a:r>
          </a:p>
          <a:p>
            <a:r>
              <a:rPr lang="cs-CZ" b="1" dirty="0" smtClean="0"/>
              <a:t>Přenesení daňové povinnosti – odpad dle přílohy č.5</a:t>
            </a:r>
            <a:endParaRPr lang="cs-CZ" b="1" dirty="0"/>
          </a:p>
          <a:p>
            <a:endParaRPr lang="cs-CZ" dirty="0" smtClean="0"/>
          </a:p>
          <a:p>
            <a:pPr>
              <a:buFont typeface="Wingdings" panose="05000000000000000000" pitchFamily="2" charset="2"/>
              <a:buChar char="§"/>
            </a:pPr>
            <a:endParaRPr lang="cs-CZ" dirty="0"/>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6</a:t>
            </a:fld>
            <a:endParaRPr lang="cs-CZ" dirty="0"/>
          </a:p>
        </p:txBody>
      </p:sp>
    </p:spTree>
    <p:extLst>
      <p:ext uri="{BB962C8B-B14F-4D97-AF65-F5344CB8AC3E}">
        <p14:creationId xmlns:p14="http://schemas.microsoft.com/office/powerpoint/2010/main" val="2989455568"/>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Nadpis 1"/>
          <p:cNvSpPr>
            <a:spLocks noGrp="1"/>
          </p:cNvSpPr>
          <p:nvPr>
            <p:ph type="title"/>
          </p:nvPr>
        </p:nvSpPr>
        <p:spPr>
          <a:xfrm>
            <a:off x="755576" y="116632"/>
            <a:ext cx="7793037" cy="1224136"/>
          </a:xfrm>
        </p:spPr>
        <p:txBody>
          <a:bodyPr/>
          <a:lstStyle/>
          <a:p>
            <a:pPr eaLnBrk="1" fontAlgn="auto" hangingPunct="1">
              <a:spcAft>
                <a:spcPts val="0"/>
              </a:spcAft>
              <a:buClr>
                <a:schemeClr val="accent6">
                  <a:lumMod val="75000"/>
                </a:schemeClr>
              </a:buClr>
              <a:defRPr/>
            </a:pPr>
            <a:r>
              <a:rPr lang="cs-CZ" dirty="0" smtClean="0">
                <a:ea typeface="+mj-ea"/>
              </a:rPr>
              <a:t>Nájem vybraných nemovitých věcí –§56a platný pro rok 2015</a:t>
            </a:r>
          </a:p>
        </p:txBody>
      </p:sp>
      <p:sp>
        <p:nvSpPr>
          <p:cNvPr id="75779" name="Zástupný symbol pro obsah 2"/>
          <p:cNvSpPr>
            <a:spLocks noGrp="1"/>
          </p:cNvSpPr>
          <p:nvPr>
            <p:ph sz="quarter" idx="13"/>
          </p:nvPr>
        </p:nvSpPr>
        <p:spPr>
          <a:xfrm>
            <a:off x="683568" y="1412776"/>
            <a:ext cx="7772400" cy="4114800"/>
          </a:xfrm>
        </p:spPr>
        <p:txBody>
          <a:bodyPr/>
          <a:lstStyle/>
          <a:p>
            <a:pPr marL="0" indent="0">
              <a:spcBef>
                <a:spcPts val="0"/>
              </a:spcBef>
              <a:spcAft>
                <a:spcPts val="0"/>
              </a:spcAft>
              <a:buClr>
                <a:srgbClr val="C00000"/>
              </a:buClr>
              <a:buNone/>
            </a:pPr>
            <a:r>
              <a:rPr lang="cs-CZ" sz="1800" b="1" dirty="0"/>
              <a:t>§ 56a Nájem vybraných nemovitých věcí</a:t>
            </a:r>
            <a:endParaRPr lang="cs-CZ" sz="1800" dirty="0"/>
          </a:p>
          <a:p>
            <a:pPr>
              <a:spcBef>
                <a:spcPts val="0"/>
              </a:spcBef>
              <a:spcAft>
                <a:spcPts val="0"/>
              </a:spcAft>
              <a:buClr>
                <a:srgbClr val="C00000"/>
              </a:buClr>
              <a:buFont typeface="+mj-lt"/>
              <a:buAutoNum type="arabicPeriod"/>
            </a:pPr>
            <a:r>
              <a:rPr lang="cs-CZ" sz="1800" b="1" dirty="0"/>
              <a:t>Nájmem vybrané nemovité věci </a:t>
            </a:r>
            <a:r>
              <a:rPr lang="cs-CZ" sz="1800" dirty="0"/>
              <a:t>se pro účely osvobození od daně</a:t>
            </a:r>
            <a:br>
              <a:rPr lang="cs-CZ" sz="1800" dirty="0"/>
            </a:br>
            <a:r>
              <a:rPr lang="cs-CZ" sz="1800" dirty="0"/>
              <a:t>rozumí nájem nemovité věci </a:t>
            </a:r>
            <a:r>
              <a:rPr lang="cs-CZ" sz="1800" b="1" dirty="0"/>
              <a:t>s výjimkou</a:t>
            </a:r>
          </a:p>
          <a:p>
            <a:pPr lvl="1">
              <a:spcBef>
                <a:spcPts val="0"/>
              </a:spcBef>
              <a:spcAft>
                <a:spcPts val="0"/>
              </a:spcAft>
              <a:buClr>
                <a:srgbClr val="C00000"/>
              </a:buClr>
            </a:pPr>
            <a:r>
              <a:rPr lang="cs-CZ" sz="1600" dirty="0"/>
              <a:t>krátkodobého nájmu nemovité věci,</a:t>
            </a:r>
          </a:p>
          <a:p>
            <a:pPr lvl="1">
              <a:spcBef>
                <a:spcPts val="0"/>
              </a:spcBef>
              <a:spcAft>
                <a:spcPts val="0"/>
              </a:spcAft>
              <a:buClr>
                <a:srgbClr val="C00000"/>
              </a:buClr>
            </a:pPr>
            <a:r>
              <a:rPr lang="cs-CZ" sz="1600" dirty="0"/>
              <a:t>nájmu prostor a míst k parkování vozidel,</a:t>
            </a:r>
          </a:p>
          <a:p>
            <a:pPr lvl="1">
              <a:spcBef>
                <a:spcPts val="0"/>
              </a:spcBef>
              <a:spcAft>
                <a:spcPts val="0"/>
              </a:spcAft>
              <a:buClr>
                <a:srgbClr val="C00000"/>
              </a:buClr>
            </a:pPr>
            <a:r>
              <a:rPr lang="cs-CZ" sz="1600" dirty="0"/>
              <a:t>nájmu bezpečnostních schránek,</a:t>
            </a:r>
          </a:p>
          <a:p>
            <a:pPr lvl="1">
              <a:spcBef>
                <a:spcPts val="0"/>
              </a:spcBef>
              <a:spcAft>
                <a:spcPts val="0"/>
              </a:spcAft>
              <a:buClr>
                <a:srgbClr val="C00000"/>
              </a:buClr>
            </a:pPr>
            <a:r>
              <a:rPr lang="cs-CZ" sz="1600" dirty="0"/>
              <a:t>nájmu strojů nebo jiných upevněných zařízení.</a:t>
            </a:r>
          </a:p>
          <a:p>
            <a:pPr lvl="0">
              <a:spcBef>
                <a:spcPts val="0"/>
              </a:spcBef>
              <a:spcAft>
                <a:spcPts val="0"/>
              </a:spcAft>
              <a:buClr>
                <a:srgbClr val="C00000"/>
              </a:buClr>
              <a:buFont typeface="+mj-lt"/>
              <a:buAutoNum type="arabicPeriod"/>
            </a:pPr>
            <a:r>
              <a:rPr lang="cs-CZ" sz="1800" b="1" dirty="0"/>
              <a:t>Krátkodobým nájmem </a:t>
            </a:r>
            <a:r>
              <a:rPr lang="cs-CZ" sz="1800" dirty="0"/>
              <a:t>vybrané nemovité věci se pro účely odstavce 1 písm. a) rozumí nájem nemovité věci, s výjimkou pozemku, na kterém není zřízena stavba spojená se zemí pevným základem nebo inženýrská síť, popřípadě i nájem vnitřního movitého vybavení či dodání plynu, elektřiny, tepla, chladu nebo vody, který trvá nepřetržitě nejvýše 48 hodin</a:t>
            </a:r>
          </a:p>
          <a:p>
            <a:pPr lvl="0">
              <a:spcBef>
                <a:spcPts val="0"/>
              </a:spcBef>
              <a:spcAft>
                <a:spcPts val="0"/>
              </a:spcAft>
              <a:buClr>
                <a:srgbClr val="C00000"/>
              </a:buClr>
              <a:buFont typeface="+mj-lt"/>
              <a:buAutoNum type="arabicPeriod"/>
            </a:pPr>
            <a:r>
              <a:rPr lang="cs-CZ" sz="1800" b="1" dirty="0"/>
              <a:t>Plátce se může rozhodnout</a:t>
            </a:r>
            <a:r>
              <a:rPr lang="cs-CZ" sz="1800" dirty="0"/>
              <a:t>, že se u nájmu vybrané nemovité věci jiným plátcům pro účely uskutečňování jejich ekonomických činností uplatňuje daň</a:t>
            </a:r>
          </a:p>
          <a:p>
            <a:pPr marL="44450" indent="0" eaLnBrk="1" hangingPunct="1">
              <a:spcBef>
                <a:spcPts val="600"/>
              </a:spcBef>
              <a:spcAft>
                <a:spcPct val="0"/>
              </a:spcAft>
              <a:buClr>
                <a:srgbClr val="C00000"/>
              </a:buClr>
              <a:buNone/>
            </a:pPr>
            <a:r>
              <a:rPr lang="cs-CZ" dirty="0" smtClean="0">
                <a:solidFill>
                  <a:srgbClr val="FF0000"/>
                </a:solidFill>
              </a:rPr>
              <a:t>Systém je prakticky beze změn</a:t>
            </a:r>
          </a:p>
        </p:txBody>
      </p:sp>
      <p:sp>
        <p:nvSpPr>
          <p:cNvPr id="75780"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CCBF5F2E-D71D-4784-8C3F-5F7E148C0F92}" type="slidenum">
              <a:rPr lang="cs-CZ" smtClean="0"/>
              <a:pPr/>
              <a:t>7</a:t>
            </a:fld>
            <a:endParaRPr lang="cs-CZ" smtClean="0"/>
          </a:p>
        </p:txBody>
      </p:sp>
    </p:spTree>
    <p:extLst>
      <p:ext uri="{BB962C8B-B14F-4D97-AF65-F5344CB8AC3E}">
        <p14:creationId xmlns:p14="http://schemas.microsoft.com/office/powerpoint/2010/main" val="2630795404"/>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sz="quarter" idx="13"/>
          </p:nvPr>
        </p:nvSpPr>
        <p:spPr>
          <a:xfrm>
            <a:off x="747713" y="1124744"/>
            <a:ext cx="7772400" cy="5077619"/>
          </a:xfrm>
        </p:spPr>
        <p:txBody>
          <a:bodyPr/>
          <a:lstStyle/>
          <a:p>
            <a:pPr marL="501650" eaLnBrk="1" hangingPunct="1">
              <a:lnSpc>
                <a:spcPct val="90000"/>
              </a:lnSpc>
              <a:buClr>
                <a:srgbClr val="C00000"/>
              </a:buClr>
            </a:pPr>
            <a:r>
              <a:rPr lang="cs-CZ" sz="2000" b="1" dirty="0" smtClean="0"/>
              <a:t>Daň na výstupu je plátce povinen přiznat (§21/1)</a:t>
            </a:r>
          </a:p>
          <a:p>
            <a:pPr marL="708025" lvl="1" eaLnBrk="1" hangingPunct="1">
              <a:lnSpc>
                <a:spcPct val="90000"/>
              </a:lnSpc>
              <a:buClr>
                <a:srgbClr val="C00000"/>
              </a:buClr>
            </a:pPr>
            <a:r>
              <a:rPr lang="cs-CZ" dirty="0" smtClean="0"/>
              <a:t>K DUZP (věcné plnění) nebo</a:t>
            </a:r>
          </a:p>
          <a:p>
            <a:pPr marL="708025" lvl="1" eaLnBrk="1" hangingPunct="1">
              <a:lnSpc>
                <a:spcPct val="90000"/>
              </a:lnSpc>
              <a:buClr>
                <a:srgbClr val="C00000"/>
              </a:buClr>
            </a:pPr>
            <a:r>
              <a:rPr lang="cs-CZ" dirty="0" smtClean="0"/>
              <a:t>Ke dni přijetí úplaty, předchází-li DUZP</a:t>
            </a:r>
          </a:p>
          <a:p>
            <a:pPr marL="501650" eaLnBrk="1" hangingPunct="1">
              <a:lnSpc>
                <a:spcPct val="90000"/>
              </a:lnSpc>
              <a:buClr>
                <a:srgbClr val="C00000"/>
              </a:buClr>
            </a:pPr>
            <a:r>
              <a:rPr lang="cs-CZ" sz="2000" b="1" dirty="0" smtClean="0"/>
              <a:t>DUZP pro jednotlivé případy</a:t>
            </a:r>
          </a:p>
          <a:p>
            <a:pPr marL="708025" lvl="1" eaLnBrk="1" hangingPunct="1">
              <a:lnSpc>
                <a:spcPct val="90000"/>
              </a:lnSpc>
              <a:buClr>
                <a:srgbClr val="C00000"/>
              </a:buClr>
            </a:pPr>
            <a:r>
              <a:rPr lang="cs-CZ" dirty="0" smtClean="0"/>
              <a:t>Dodání zboží  (§21/2)</a:t>
            </a:r>
          </a:p>
          <a:p>
            <a:pPr marL="708025" lvl="1" eaLnBrk="1" hangingPunct="1">
              <a:lnSpc>
                <a:spcPct val="90000"/>
              </a:lnSpc>
              <a:buClr>
                <a:srgbClr val="C00000"/>
              </a:buClr>
            </a:pPr>
            <a:r>
              <a:rPr lang="cs-CZ" dirty="0" smtClean="0">
                <a:solidFill>
                  <a:schemeClr val="tx1"/>
                </a:solidFill>
              </a:rPr>
              <a:t>Dodání nemovité věci (§21/3)</a:t>
            </a:r>
          </a:p>
          <a:p>
            <a:pPr marL="708025" lvl="1" eaLnBrk="1" hangingPunct="1">
              <a:lnSpc>
                <a:spcPct val="90000"/>
              </a:lnSpc>
              <a:buClr>
                <a:srgbClr val="C00000"/>
              </a:buClr>
            </a:pPr>
            <a:r>
              <a:rPr lang="cs-CZ" dirty="0" smtClean="0">
                <a:solidFill>
                  <a:schemeClr val="tx1"/>
                </a:solidFill>
              </a:rPr>
              <a:t>Poskytnutí služby (§21/4)- (pozbytí nehmotné věci a přenechání zboží k užití)</a:t>
            </a:r>
          </a:p>
          <a:p>
            <a:pPr marL="708025" lvl="1" eaLnBrk="1" hangingPunct="1">
              <a:lnSpc>
                <a:spcPct val="90000"/>
              </a:lnSpc>
              <a:buClr>
                <a:srgbClr val="C00000"/>
              </a:buClr>
            </a:pPr>
            <a:r>
              <a:rPr lang="cs-CZ" dirty="0" smtClean="0"/>
              <a:t>Zvláštní případy (§21/5)- dílo,energie</a:t>
            </a:r>
            <a:endParaRPr lang="cs-CZ" sz="1800" b="1" dirty="0" smtClean="0"/>
          </a:p>
          <a:p>
            <a:pPr marL="708025" lvl="1" eaLnBrk="1" hangingPunct="1">
              <a:lnSpc>
                <a:spcPct val="90000"/>
              </a:lnSpc>
              <a:buClr>
                <a:srgbClr val="C00000"/>
              </a:buClr>
            </a:pPr>
            <a:r>
              <a:rPr lang="cs-CZ" dirty="0" smtClean="0"/>
              <a:t>Prodejní automaty (§21/6)</a:t>
            </a:r>
          </a:p>
          <a:p>
            <a:pPr marL="708025" lvl="1" eaLnBrk="1" hangingPunct="1">
              <a:lnSpc>
                <a:spcPct val="90000"/>
              </a:lnSpc>
              <a:buClr>
                <a:srgbClr val="C00000"/>
              </a:buClr>
            </a:pPr>
            <a:r>
              <a:rPr lang="cs-CZ" b="1" dirty="0" smtClean="0"/>
              <a:t>Dílčí plnění (§21/8)</a:t>
            </a:r>
          </a:p>
          <a:p>
            <a:pPr marL="708025" lvl="1" eaLnBrk="1" hangingPunct="1">
              <a:lnSpc>
                <a:spcPct val="90000"/>
              </a:lnSpc>
              <a:buClr>
                <a:srgbClr val="C00000"/>
              </a:buClr>
            </a:pPr>
            <a:r>
              <a:rPr lang="cs-CZ" dirty="0" smtClean="0"/>
              <a:t>Opakované plnění (§21/9)</a:t>
            </a:r>
          </a:p>
          <a:p>
            <a:pPr marL="501650" eaLnBrk="1" hangingPunct="1">
              <a:lnSpc>
                <a:spcPct val="90000"/>
              </a:lnSpc>
              <a:buClr>
                <a:srgbClr val="C00000"/>
              </a:buClr>
              <a:buFontTx/>
              <a:buNone/>
            </a:pPr>
            <a:r>
              <a:rPr lang="cs-CZ" sz="2000" b="1" dirty="0" smtClean="0"/>
              <a:t>U osvobozených plnění se DUZP stanoví obdobně (§21/10)</a:t>
            </a:r>
          </a:p>
          <a:p>
            <a:pPr marL="501650" eaLnBrk="1" hangingPunct="1">
              <a:lnSpc>
                <a:spcPct val="90000"/>
              </a:lnSpc>
              <a:buClr>
                <a:srgbClr val="C00000"/>
              </a:buClr>
              <a:buFontTx/>
              <a:buNone/>
            </a:pPr>
            <a:r>
              <a:rPr lang="cs-CZ" sz="2000" b="1" dirty="0" smtClean="0">
                <a:solidFill>
                  <a:srgbClr val="FF0000"/>
                </a:solidFill>
              </a:rPr>
              <a:t>Novela 2015 nemění!</a:t>
            </a:r>
          </a:p>
        </p:txBody>
      </p:sp>
      <p:sp>
        <p:nvSpPr>
          <p:cNvPr id="193541" name="Text Box 5"/>
          <p:cNvSpPr txBox="1">
            <a:spLocks noChangeArrowheads="1"/>
          </p:cNvSpPr>
          <p:nvPr/>
        </p:nvSpPr>
        <p:spPr bwMode="auto">
          <a:xfrm>
            <a:off x="442528" y="116632"/>
            <a:ext cx="8382000" cy="1200329"/>
          </a:xfrm>
          <a:prstGeom prst="rect">
            <a:avLst/>
          </a:prstGeom>
          <a:effectLst/>
        </p:spPr>
        <p:txBody>
          <a:bodyPr/>
          <a:lstStyle>
            <a:defPPr>
              <a:defRPr lang="cs-CZ"/>
            </a:defPPr>
            <a:lvl1pPr marL="0" indent="0" algn="ctr" defTabSz="914400" eaLnBrk="1" latinLnBrk="0" hangingPunct="1">
              <a:buClr>
                <a:schemeClr val="accent6">
                  <a:lumMod val="75000"/>
                </a:schemeClr>
              </a:buClr>
              <a:buSzPct val="128000"/>
              <a:buFontTx/>
              <a:buNone/>
              <a:defRPr sz="3600" b="1" i="0">
                <a:solidFill>
                  <a:schemeClr val="tx2"/>
                </a:solidFill>
                <a:effectLst>
                  <a:innerShdw blurRad="63500" dist="50800" dir="13500000">
                    <a:prstClr val="black">
                      <a:alpha val="50000"/>
                    </a:prstClr>
                  </a:innerShdw>
                </a:effectLst>
                <a:ea typeface="+mj-ea"/>
                <a:cs typeface="Calibri"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defRPr/>
            </a:pPr>
            <a:r>
              <a:rPr lang="cs-CZ" sz="3200" cap="all" dirty="0" smtClean="0">
                <a:solidFill>
                  <a:srgbClr val="C00000"/>
                </a:solidFill>
              </a:rPr>
              <a:t>Den</a:t>
            </a:r>
            <a:r>
              <a:rPr lang="cs-CZ" sz="3200" dirty="0" smtClean="0">
                <a:solidFill>
                  <a:srgbClr val="C00000"/>
                </a:solidFill>
              </a:rPr>
              <a:t> USKUTEČNĚNÍ plnění (§ 21)</a:t>
            </a:r>
          </a:p>
        </p:txBody>
      </p:sp>
      <p:sp>
        <p:nvSpPr>
          <p:cNvPr id="23556"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2C398B3B-BB8E-4C18-B256-04D66D54A08F}" type="slidenum">
              <a:rPr lang="cs-CZ" smtClean="0"/>
              <a:pPr/>
              <a:t>8</a:t>
            </a:fld>
            <a:endParaRPr lang="cs-CZ" smtClean="0"/>
          </a:p>
        </p:txBody>
      </p:sp>
    </p:spTree>
    <p:extLst>
      <p:ext uri="{BB962C8B-B14F-4D97-AF65-F5344CB8AC3E}">
        <p14:creationId xmlns:p14="http://schemas.microsoft.com/office/powerpoint/2010/main" val="1816300418"/>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Nadpis 1"/>
          <p:cNvSpPr>
            <a:spLocks noGrp="1"/>
          </p:cNvSpPr>
          <p:nvPr>
            <p:ph type="title"/>
          </p:nvPr>
        </p:nvSpPr>
        <p:spPr>
          <a:xfrm>
            <a:off x="899592" y="188640"/>
            <a:ext cx="7793037" cy="1079600"/>
          </a:xfrm>
        </p:spPr>
        <p:txBody>
          <a:bodyPr/>
          <a:lstStyle/>
          <a:p>
            <a:pPr eaLnBrk="1" fontAlgn="auto" hangingPunct="1">
              <a:spcAft>
                <a:spcPts val="0"/>
              </a:spcAft>
              <a:buClr>
                <a:schemeClr val="accent6">
                  <a:lumMod val="75000"/>
                </a:schemeClr>
              </a:buClr>
              <a:defRPr/>
            </a:pPr>
            <a:r>
              <a:rPr lang="cs-CZ" dirty="0" smtClean="0">
                <a:ea typeface="+mj-ea"/>
              </a:rPr>
              <a:t>Základ daně § 36</a:t>
            </a:r>
          </a:p>
        </p:txBody>
      </p:sp>
      <p:sp>
        <p:nvSpPr>
          <p:cNvPr id="24579" name="Zástupný symbol pro obsah 2"/>
          <p:cNvSpPr>
            <a:spLocks noGrp="1"/>
          </p:cNvSpPr>
          <p:nvPr>
            <p:ph sz="quarter" idx="13"/>
          </p:nvPr>
        </p:nvSpPr>
        <p:spPr>
          <a:xfrm>
            <a:off x="755576" y="1412776"/>
            <a:ext cx="7772400" cy="4402683"/>
          </a:xfrm>
        </p:spPr>
        <p:txBody>
          <a:bodyPr/>
          <a:lstStyle/>
          <a:p>
            <a:pPr marL="501650" eaLnBrk="1" hangingPunct="1">
              <a:buClr>
                <a:srgbClr val="C00000"/>
              </a:buClr>
            </a:pPr>
            <a:r>
              <a:rPr lang="cs-CZ" sz="2000" dirty="0" smtClean="0">
                <a:solidFill>
                  <a:schemeClr val="tx1"/>
                </a:solidFill>
              </a:rPr>
              <a:t>Základ daně - § 36 odst. 1 ZDPH (úplata, kterou obdržel nebo má obdržet)</a:t>
            </a:r>
          </a:p>
          <a:p>
            <a:pPr marL="501650" eaLnBrk="1" hangingPunct="1">
              <a:buClr>
                <a:srgbClr val="C00000"/>
              </a:buClr>
            </a:pPr>
            <a:r>
              <a:rPr lang="cs-CZ" dirty="0" smtClean="0">
                <a:solidFill>
                  <a:schemeClr val="tx1"/>
                </a:solidFill>
              </a:rPr>
              <a:t>ZD zahrnuje vedlejší výdaje (§36/3 e)</a:t>
            </a:r>
          </a:p>
          <a:p>
            <a:pPr marL="501650" eaLnBrk="1" hangingPunct="1">
              <a:buClr>
                <a:srgbClr val="C00000"/>
              </a:buClr>
            </a:pPr>
            <a:r>
              <a:rPr lang="cs-CZ" dirty="0" smtClean="0">
                <a:solidFill>
                  <a:schemeClr val="tx1"/>
                </a:solidFill>
              </a:rPr>
              <a:t>ZD u služeb zahrnuje i materiál (§36/3f)</a:t>
            </a:r>
          </a:p>
          <a:p>
            <a:pPr marL="501650" eaLnBrk="1" hangingPunct="1">
              <a:buClr>
                <a:srgbClr val="C00000"/>
              </a:buClr>
            </a:pPr>
            <a:r>
              <a:rPr lang="cs-CZ" dirty="0" smtClean="0">
                <a:solidFill>
                  <a:schemeClr val="tx1"/>
                </a:solidFill>
              </a:rPr>
              <a:t>ZD zahrnuje (§36/3 g)při poskytnutí stavebních a montážních pracích –konstrukce, materiál, stroje a zařízení, které se zabudují nebo zamontují!! Vazba na PDP!!</a:t>
            </a:r>
          </a:p>
          <a:p>
            <a:pPr marL="501650" eaLnBrk="1" hangingPunct="1">
              <a:buClr>
                <a:srgbClr val="C00000"/>
              </a:buClr>
            </a:pPr>
            <a:r>
              <a:rPr lang="cs-CZ" dirty="0" smtClean="0"/>
              <a:t> </a:t>
            </a:r>
            <a:r>
              <a:rPr lang="cs-CZ" dirty="0"/>
              <a:t>Rozhodnutí ÚS 3521/12 – </a:t>
            </a:r>
            <a:r>
              <a:rPr lang="cs-CZ" u="sng" dirty="0">
                <a:solidFill>
                  <a:srgbClr val="FF0000"/>
                </a:solidFill>
              </a:rPr>
              <a:t>součástí ceny je daň! Lze smluvně ujednat navýšení o DPH !!</a:t>
            </a:r>
          </a:p>
          <a:p>
            <a:pPr marL="44450" indent="0" eaLnBrk="1" hangingPunct="1">
              <a:lnSpc>
                <a:spcPct val="150000"/>
              </a:lnSpc>
              <a:buClr>
                <a:srgbClr val="C00000"/>
              </a:buClr>
              <a:buNone/>
            </a:pPr>
            <a:r>
              <a:rPr lang="cs-CZ" dirty="0" smtClean="0">
                <a:solidFill>
                  <a:srgbClr val="FF0000"/>
                </a:solidFill>
              </a:rPr>
              <a:t>Změny nejsou.</a:t>
            </a:r>
          </a:p>
          <a:p>
            <a:pPr marL="501650" eaLnBrk="1" hangingPunct="1">
              <a:lnSpc>
                <a:spcPct val="150000"/>
              </a:lnSpc>
              <a:buClr>
                <a:srgbClr val="C00000"/>
              </a:buClr>
            </a:pPr>
            <a:endParaRPr lang="cs-CZ" dirty="0" smtClean="0"/>
          </a:p>
        </p:txBody>
      </p:sp>
      <p:sp>
        <p:nvSpPr>
          <p:cNvPr id="24580"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E1345FF8-94CB-41FD-ABF4-28E641565127}" type="slidenum">
              <a:rPr lang="cs-CZ" smtClean="0"/>
              <a:pPr/>
              <a:t>9</a:t>
            </a:fld>
            <a:endParaRPr lang="cs-CZ" smtClean="0"/>
          </a:p>
        </p:txBody>
      </p:sp>
    </p:spTree>
    <p:extLst>
      <p:ext uri="{BB962C8B-B14F-4D97-AF65-F5344CB8AC3E}">
        <p14:creationId xmlns:p14="http://schemas.microsoft.com/office/powerpoint/2010/main" val="2800992986"/>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Aerodynamika">
  <a:themeElements>
    <a:clrScheme name="Exekutivní">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Aerodynamika">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erodynamika">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4605</TotalTime>
  <Words>3676</Words>
  <Application>Microsoft Office PowerPoint</Application>
  <PresentationFormat>Předvádění na obrazovce (4:3)</PresentationFormat>
  <Paragraphs>346</Paragraphs>
  <Slides>40</Slides>
  <Notes>14</Notes>
  <HiddenSlides>0</HiddenSlides>
  <MMClips>0</MMClips>
  <ScaleCrop>false</ScaleCrop>
  <HeadingPairs>
    <vt:vector size="4" baseType="variant">
      <vt:variant>
        <vt:lpstr>Motiv</vt:lpstr>
      </vt:variant>
      <vt:variant>
        <vt:i4>1</vt:i4>
      </vt:variant>
      <vt:variant>
        <vt:lpstr>Nadpisy snímků</vt:lpstr>
      </vt:variant>
      <vt:variant>
        <vt:i4>40</vt:i4>
      </vt:variant>
    </vt:vector>
  </HeadingPairs>
  <TitlesOfParts>
    <vt:vector size="41" baseType="lpstr">
      <vt:lpstr>Aerodynamika</vt:lpstr>
      <vt:lpstr>Prezentace aplikace PowerPoint</vt:lpstr>
      <vt:lpstr>Novely 2015</vt:lpstr>
      <vt:lpstr>Sazbová novela</vt:lpstr>
      <vt:lpstr>Řádná novela </vt:lpstr>
      <vt:lpstr>Předmět daně</vt:lpstr>
      <vt:lpstr>I. Blok – uskutečněná plnění</vt:lpstr>
      <vt:lpstr>Nájem vybraných nemovitých věcí –§56a platný pro rok 2015</vt:lpstr>
      <vt:lpstr>Prezentace aplikace PowerPoint</vt:lpstr>
      <vt:lpstr>Základ daně § 36</vt:lpstr>
      <vt:lpstr>Daňové doklady §26-35a</vt:lpstr>
      <vt:lpstr>Daňové doklady a auditní stopa §34</vt:lpstr>
      <vt:lpstr>Výpočet daně §37, §37a zúčtování záloh</vt:lpstr>
      <vt:lpstr>Oprava základu daně a výše daně §42</vt:lpstr>
      <vt:lpstr>Oprava základu daně a výše daně §42 pokračování</vt:lpstr>
      <vt:lpstr>Oprava ZD v režimu PDP</vt:lpstr>
      <vt:lpstr>Oprava ZD –dílčí plnění  změna od roku 2015</vt:lpstr>
      <vt:lpstr>Oprava výše daně v jiných případech -§43 Chybové stavy</vt:lpstr>
      <vt:lpstr>Účetní příklady</vt:lpstr>
      <vt:lpstr>II. Blok – přijatá plnění ze zahraničí</vt:lpstr>
      <vt:lpstr>II. Blok – přijatá plnění ze zahraničí</vt:lpstr>
      <vt:lpstr>III. Blok – přijatá plnění z tuzemska</vt:lpstr>
      <vt:lpstr>Podmínky uplatnění odpočtu -pokračování</vt:lpstr>
      <vt:lpstr>Podmínky uplatnění odpočtu</vt:lpstr>
      <vt:lpstr>Nárok na odpočet  – krácený koeficientem §76</vt:lpstr>
      <vt:lpstr>Nárok na odpočet – krácený koeficientem §76, záloha a dílčí plnění v jiném roce</vt:lpstr>
      <vt:lpstr>Odpočet daně v poměrné výši -§75</vt:lpstr>
      <vt:lpstr>Odpočet daně v poměrné výši -§75 , pokračování</vt:lpstr>
      <vt:lpstr>Odpočet daně v poměrné výši -§75, pokračování</vt:lpstr>
      <vt:lpstr>Úprava odpočtu §78</vt:lpstr>
      <vt:lpstr>Změna rozsahu použití- úprava odpočtu</vt:lpstr>
      <vt:lpstr>Úprava odpočtu § 78a odst. 1</vt:lpstr>
      <vt:lpstr>Vyrovnání odpočtu daně –§77</vt:lpstr>
      <vt:lpstr>DHM vytvořený vlastní činnosti  §4 odst.4 písm. e)</vt:lpstr>
      <vt:lpstr>DHM vytvořený vlastní činnosti pokračování</vt:lpstr>
      <vt:lpstr>Přenesení daňové povinnosti na odběratele v tuzemsku</vt:lpstr>
      <vt:lpstr>Režim přenesené daňové povinnosti –příloha č.6 </vt:lpstr>
      <vt:lpstr>Ručení za nezaplacenou daň</vt:lpstr>
      <vt:lpstr>Zvláštní způsob zajištění daně</vt:lpstr>
      <vt:lpstr>Účetní příklady k III. bloku</vt:lpstr>
      <vt:lpstr>Daňové přiznání, záznamní povinnost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dell</dc:creator>
  <cp:lastModifiedBy>Nyklová Lucie</cp:lastModifiedBy>
  <cp:revision>158</cp:revision>
  <cp:lastPrinted>2013-12-17T10:38:06Z</cp:lastPrinted>
  <dcterms:created xsi:type="dcterms:W3CDTF">2012-06-04T09:00:46Z</dcterms:created>
  <dcterms:modified xsi:type="dcterms:W3CDTF">2015-01-16T09:28:39Z</dcterms:modified>
</cp:coreProperties>
</file>