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85" r:id="rId3"/>
    <p:sldId id="286" r:id="rId4"/>
    <p:sldId id="287" r:id="rId5"/>
    <p:sldId id="288" r:id="rId6"/>
    <p:sldId id="289" r:id="rId7"/>
    <p:sldId id="322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6" r:id="rId32"/>
    <p:sldId id="317" r:id="rId33"/>
    <p:sldId id="314" r:id="rId34"/>
    <p:sldId id="315" r:id="rId35"/>
    <p:sldId id="318" r:id="rId36"/>
    <p:sldId id="319" r:id="rId37"/>
    <p:sldId id="320" r:id="rId38"/>
    <p:sldId id="321" r:id="rId39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420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911" y="0"/>
            <a:ext cx="294614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55EE9-8D09-4030-8418-4F57297ECF13}" type="datetimeFigureOut">
              <a:rPr lang="cs-CZ" smtClean="0"/>
              <a:t>26.11.2015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164"/>
            <a:ext cx="294614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911" y="9428164"/>
            <a:ext cx="294614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0039F-470E-4A86-92ED-87C17B863F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305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25" cy="496701"/>
          </a:xfrm>
          <a:prstGeom prst="rect">
            <a:avLst/>
          </a:prstGeom>
        </p:spPr>
        <p:txBody>
          <a:bodyPr vert="horz" lIns="83110" tIns="41555" rIns="83110" bIns="41555" rtlCol="0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923" y="1"/>
            <a:ext cx="2946325" cy="496701"/>
          </a:xfrm>
          <a:prstGeom prst="rect">
            <a:avLst/>
          </a:prstGeom>
        </p:spPr>
        <p:txBody>
          <a:bodyPr vert="horz" lIns="83110" tIns="41555" rIns="83110" bIns="41555" rtlCol="0"/>
          <a:lstStyle>
            <a:lvl1pPr algn="r">
              <a:defRPr sz="1100"/>
            </a:lvl1pPr>
          </a:lstStyle>
          <a:p>
            <a:fld id="{DFD40239-DEBA-4338-B58E-B1B11E0E1DC3}" type="datetimeFigureOut">
              <a:rPr lang="cs-CZ" smtClean="0"/>
              <a:t>26.11.2015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110" tIns="41555" rIns="83110" bIns="4155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82" y="4714970"/>
            <a:ext cx="5438711" cy="4467355"/>
          </a:xfrm>
          <a:prstGeom prst="rect">
            <a:avLst/>
          </a:prstGeom>
        </p:spPr>
        <p:txBody>
          <a:bodyPr vert="horz" lIns="83110" tIns="41555" rIns="83110" bIns="41555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464"/>
            <a:ext cx="2946325" cy="496700"/>
          </a:xfrm>
          <a:prstGeom prst="rect">
            <a:avLst/>
          </a:prstGeom>
        </p:spPr>
        <p:txBody>
          <a:bodyPr vert="horz" lIns="83110" tIns="41555" rIns="83110" bIns="41555" rtlCol="0" anchor="b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923" y="9428464"/>
            <a:ext cx="2946325" cy="496700"/>
          </a:xfrm>
          <a:prstGeom prst="rect">
            <a:avLst/>
          </a:prstGeom>
        </p:spPr>
        <p:txBody>
          <a:bodyPr vert="horz" lIns="83110" tIns="41555" rIns="83110" bIns="41555" rtlCol="0" anchor="b"/>
          <a:lstStyle>
            <a:lvl1pPr algn="r">
              <a:defRPr sz="1100"/>
            </a:lvl1pPr>
          </a:lstStyle>
          <a:p>
            <a:fld id="{95B1A63B-19A8-409A-938A-981A99209F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088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cs-CZ" sz="4400">
                <a:solidFill>
                  <a:srgbClr val="000000"/>
                </a:solidFill>
                <a:latin typeface="Arial"/>
              </a:rPr>
              <a:t>Klikněte pro úpravu formátu textu nadpisuKliknutím lze upravit styl.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7BEFA7AC-6066-4477-B21A-19E5AEF79697}" type="slidenum">
              <a:rPr lang="cs-CZ" sz="1400">
                <a:solidFill>
                  <a:srgbClr val="000000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cs-CZ"/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cs-CZ"/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cs-CZ"/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cs-CZ"/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cs-CZ"/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cs-CZ"/>
              <a:t>Šestá úroveň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cs-CZ"/>
              <a:t>Sedmá úroveň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.dobra@kr-olomoucky.cz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tm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olomoucky.cz/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m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tm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ine 2"/>
          <p:cNvSpPr/>
          <p:nvPr/>
        </p:nvSpPr>
        <p:spPr>
          <a:xfrm>
            <a:off x="0" y="5705280"/>
            <a:ext cx="9144000" cy="0"/>
          </a:xfrm>
          <a:prstGeom prst="line">
            <a:avLst/>
          </a:prstGeom>
          <a:ln w="19080">
            <a:solidFill>
              <a:srgbClr val="FFFFFF"/>
            </a:solidFill>
            <a:round/>
          </a:ln>
        </p:spPr>
      </p:sp>
      <p:sp>
        <p:nvSpPr>
          <p:cNvPr id="41" name="TextShape 3"/>
          <p:cNvSpPr txBox="1"/>
          <p:nvPr/>
        </p:nvSpPr>
        <p:spPr>
          <a:xfrm>
            <a:off x="-7659" y="4581128"/>
            <a:ext cx="9143640" cy="115422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cs-CZ" sz="1600" dirty="0"/>
              <a:t>Mgr. Libuše Dobrá</a:t>
            </a:r>
            <a:r>
              <a:rPr lang="cs-CZ" sz="1400" dirty="0" smtClean="0">
                <a:solidFill>
                  <a:srgbClr val="2D2D8A"/>
                </a:solidFill>
                <a:latin typeface="Arial"/>
              </a:rPr>
              <a:t>, </a:t>
            </a:r>
            <a:r>
              <a:rPr lang="cs-CZ" sz="1400" dirty="0" smtClean="0">
                <a:solidFill>
                  <a:srgbClr val="2D2D8A"/>
                </a:solidFill>
                <a:latin typeface="Arial"/>
                <a:hlinkClick r:id="rId2"/>
              </a:rPr>
              <a:t>l.dobra@kr-olomoucky.cz</a:t>
            </a:r>
            <a:endParaRPr lang="cs-CZ" sz="1400" dirty="0" smtClean="0">
              <a:solidFill>
                <a:srgbClr val="2D2D8A"/>
              </a:solidFill>
              <a:latin typeface="Arial"/>
            </a:endParaRPr>
          </a:p>
          <a:p>
            <a:pPr algn="ctr"/>
            <a:endParaRPr lang="cs-CZ" sz="1400" dirty="0">
              <a:solidFill>
                <a:srgbClr val="2D2D8A"/>
              </a:solidFill>
              <a:latin typeface="Arial"/>
            </a:endParaRPr>
          </a:p>
          <a:p>
            <a:pPr algn="ctr"/>
            <a:r>
              <a:rPr lang="cs-CZ" sz="1600" dirty="0"/>
              <a:t>KÚOK, Odbor strategického rozvoje kraje, územního plánování a stavebního řádu</a:t>
            </a:r>
          </a:p>
          <a:p>
            <a:pPr algn="ctr"/>
            <a:r>
              <a:rPr lang="cs-CZ" sz="1600" dirty="0"/>
              <a:t>Oddělení územního plánování a stavebního řádu</a:t>
            </a:r>
          </a:p>
          <a:p>
            <a:pPr algn="ctr">
              <a:lnSpc>
                <a:spcPct val="100000"/>
              </a:lnSpc>
            </a:pPr>
            <a:endParaRPr sz="1400" dirty="0"/>
          </a:p>
        </p:txBody>
      </p:sp>
      <p:sp>
        <p:nvSpPr>
          <p:cNvPr id="6" name="TextShape 3"/>
          <p:cNvSpPr txBox="1"/>
          <p:nvPr/>
        </p:nvSpPr>
        <p:spPr>
          <a:xfrm>
            <a:off x="-7659" y="2095721"/>
            <a:ext cx="9143640" cy="9021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cs-CZ" sz="3600" b="1" dirty="0" smtClean="0"/>
              <a:t>MINIS pro „</a:t>
            </a:r>
            <a:r>
              <a:rPr lang="cs-CZ" sz="3600" b="1" dirty="0" err="1" smtClean="0"/>
              <a:t>územáře</a:t>
            </a:r>
            <a:r>
              <a:rPr lang="cs-CZ" sz="3600" b="1" dirty="0" smtClean="0"/>
              <a:t>“</a:t>
            </a:r>
            <a:endParaRPr lang="cs-CZ" sz="2400" b="1" dirty="0"/>
          </a:p>
          <a:p>
            <a:pPr algn="ctr">
              <a:lnSpc>
                <a:spcPct val="100000"/>
              </a:lnSpc>
            </a:pPr>
            <a:endParaRPr lang="cs-CZ" sz="1600" b="1" dirty="0" smtClean="0"/>
          </a:p>
          <a:p>
            <a:pPr algn="ctr">
              <a:lnSpc>
                <a:spcPct val="100000"/>
              </a:lnSpc>
            </a:pPr>
            <a:endParaRPr lang="cs-CZ" sz="1600" b="1" dirty="0"/>
          </a:p>
          <a:p>
            <a:pPr algn="ctr">
              <a:lnSpc>
                <a:spcPct val="100000"/>
              </a:lnSpc>
            </a:pPr>
            <a:endParaRPr lang="cs-CZ" sz="1600" b="1" dirty="0" smtClean="0"/>
          </a:p>
          <a:p>
            <a:pPr algn="ctr">
              <a:lnSpc>
                <a:spcPct val="100000"/>
              </a:lnSpc>
            </a:pPr>
            <a:r>
              <a:rPr lang="cs-CZ" sz="1600" b="1" dirty="0" smtClean="0"/>
              <a:t>27</a:t>
            </a:r>
            <a:r>
              <a:rPr lang="cs-CZ" sz="1600" b="1" dirty="0" smtClean="0"/>
              <a:t>. 11. a 8. 12.  </a:t>
            </a:r>
            <a:r>
              <a:rPr lang="cs-CZ" sz="1600" b="1" dirty="0" smtClean="0"/>
              <a:t>2015</a:t>
            </a:r>
            <a:endParaRPr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Urbanistická část (3)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4) </a:t>
            </a:r>
            <a:r>
              <a:rPr lang="cs-CZ" b="1" dirty="0" smtClean="0"/>
              <a:t>Rozvojové plochy</a:t>
            </a:r>
          </a:p>
          <a:p>
            <a:r>
              <a:rPr lang="cs-CZ" dirty="0">
                <a:solidFill>
                  <a:srgbClr val="C00000"/>
                </a:solidFill>
              </a:rPr>
              <a:t>	</a:t>
            </a:r>
            <a:r>
              <a:rPr lang="cs-CZ" dirty="0" smtClean="0">
                <a:solidFill>
                  <a:srgbClr val="C00000"/>
                </a:solidFill>
              </a:rPr>
              <a:t>zastavitelné plochy – </a:t>
            </a:r>
            <a:r>
              <a:rPr lang="cs-CZ" dirty="0" smtClean="0"/>
              <a:t>většinou vně zastavěného území	Z</a:t>
            </a:r>
          </a:p>
          <a:p>
            <a:r>
              <a:rPr lang="cs-CZ" dirty="0">
                <a:solidFill>
                  <a:srgbClr val="C00000"/>
                </a:solidFill>
              </a:rPr>
              <a:t>	</a:t>
            </a:r>
            <a:r>
              <a:rPr lang="cs-CZ" dirty="0" smtClean="0">
                <a:solidFill>
                  <a:srgbClr val="C00000"/>
                </a:solidFill>
              </a:rPr>
              <a:t>plochy přestavby – </a:t>
            </a:r>
            <a:r>
              <a:rPr lang="cs-CZ" dirty="0" smtClean="0"/>
              <a:t>uvnitř zastavěného území		P</a:t>
            </a:r>
          </a:p>
          <a:p>
            <a:r>
              <a:rPr lang="cs-CZ" dirty="0">
                <a:solidFill>
                  <a:srgbClr val="C00000"/>
                </a:solidFill>
              </a:rPr>
              <a:t>	</a:t>
            </a:r>
            <a:r>
              <a:rPr lang="cs-CZ" dirty="0" smtClean="0">
                <a:solidFill>
                  <a:srgbClr val="00B050"/>
                </a:solidFill>
              </a:rPr>
              <a:t>plochy změn v krajině – </a:t>
            </a:r>
            <a:r>
              <a:rPr lang="cs-CZ" dirty="0" smtClean="0"/>
              <a:t>vně zastavěného území</a:t>
            </a:r>
            <a:r>
              <a:rPr lang="cs-CZ" dirty="0" smtClean="0">
                <a:solidFill>
                  <a:srgbClr val="00B050"/>
                </a:solidFill>
              </a:rPr>
              <a:t>		</a:t>
            </a:r>
            <a:r>
              <a:rPr lang="cs-CZ" dirty="0" smtClean="0"/>
              <a:t>K</a:t>
            </a:r>
          </a:p>
          <a:p>
            <a:r>
              <a:rPr lang="cs-CZ" dirty="0" smtClean="0"/>
              <a:t>Indexy – číselné i písmenné</a:t>
            </a:r>
          </a:p>
          <a:p>
            <a:r>
              <a:rPr lang="cs-CZ" dirty="0" smtClean="0"/>
              <a:t>Etapizace – několik samostatných řad A1,A2, B 1, B2</a:t>
            </a:r>
          </a:p>
          <a:p>
            <a:endParaRPr lang="cs-CZ" dirty="0"/>
          </a:p>
          <a:p>
            <a:r>
              <a:rPr lang="cs-CZ" dirty="0" smtClean="0"/>
              <a:t>5) </a:t>
            </a:r>
            <a:r>
              <a:rPr lang="cs-CZ" b="1" dirty="0" smtClean="0"/>
              <a:t>Plochy a koridory s podmínkou pro rozhodování o změnách v území (USR)</a:t>
            </a:r>
          </a:p>
          <a:p>
            <a:r>
              <a:rPr lang="cs-CZ" dirty="0" smtClean="0"/>
              <a:t>Typ: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Označení – vztah k RP:         ano – přebírá / ne – unikátní znak</a:t>
            </a:r>
            <a:endParaRPr lang="cs-CZ" dirty="0"/>
          </a:p>
          <a:p>
            <a:r>
              <a:rPr lang="cs-CZ" dirty="0" smtClean="0"/>
              <a:t> + stanovení podmínek, zadání, lhůt apod. v textu ÚP (</a:t>
            </a:r>
            <a:r>
              <a:rPr lang="cs-CZ" dirty="0" err="1" smtClean="0"/>
              <a:t>infotext</a:t>
            </a:r>
            <a:r>
              <a:rPr lang="cs-CZ" dirty="0" smtClean="0"/>
              <a:t>)</a:t>
            </a:r>
          </a:p>
          <a:p>
            <a:r>
              <a:rPr lang="cs-CZ" dirty="0"/>
              <a:t>	</a:t>
            </a:r>
          </a:p>
          <a:p>
            <a:endParaRPr lang="cs-CZ" dirty="0" smtClean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125269"/>
            <a:ext cx="5496693" cy="103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9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Urbanistická část (4)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6) </a:t>
            </a:r>
            <a:r>
              <a:rPr lang="cs-CZ" b="1" dirty="0" smtClean="0"/>
              <a:t>Územní rezervy</a:t>
            </a:r>
          </a:p>
          <a:p>
            <a:r>
              <a:rPr lang="cs-CZ" dirty="0" smtClean="0"/>
              <a:t>Označení R + index</a:t>
            </a:r>
          </a:p>
          <a:p>
            <a:r>
              <a:rPr lang="cs-CZ" dirty="0" smtClean="0"/>
              <a:t>Požadavky na prověření, stanovení budoucího využití (</a:t>
            </a:r>
            <a:r>
              <a:rPr lang="cs-CZ" dirty="0" err="1" smtClean="0"/>
              <a:t>infotext</a:t>
            </a:r>
            <a:r>
              <a:rPr lang="cs-CZ" dirty="0" smtClean="0"/>
              <a:t>)</a:t>
            </a:r>
          </a:p>
          <a:p>
            <a:r>
              <a:rPr lang="cs-CZ" dirty="0" smtClean="0"/>
              <a:t>Překryvná plocha</a:t>
            </a:r>
          </a:p>
          <a:p>
            <a:endParaRPr lang="cs-CZ" dirty="0"/>
          </a:p>
          <a:p>
            <a:r>
              <a:rPr lang="cs-CZ" dirty="0" smtClean="0"/>
              <a:t>7) </a:t>
            </a:r>
            <a:r>
              <a:rPr lang="cs-CZ" b="1" dirty="0" smtClean="0"/>
              <a:t>VPS</a:t>
            </a:r>
          </a:p>
          <a:p>
            <a:r>
              <a:rPr lang="cs-CZ" dirty="0" smtClean="0"/>
              <a:t>Označení: 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Další indexace na str. 19. TI, DI, USES</a:t>
            </a:r>
          </a:p>
          <a:p>
            <a:endParaRPr lang="cs-CZ" dirty="0"/>
          </a:p>
          <a:p>
            <a:r>
              <a:rPr lang="cs-CZ" dirty="0" smtClean="0"/>
              <a:t>8) </a:t>
            </a:r>
            <a:r>
              <a:rPr lang="cs-CZ" b="1" dirty="0" smtClean="0"/>
              <a:t>USES</a:t>
            </a:r>
            <a:r>
              <a:rPr lang="cs-CZ" b="1" dirty="0"/>
              <a:t>	</a:t>
            </a:r>
          </a:p>
          <a:p>
            <a:r>
              <a:rPr lang="cs-CZ" dirty="0" smtClean="0"/>
              <a:t>Typy:					časový horizont: stav/návrh</a:t>
            </a:r>
          </a:p>
          <a:p>
            <a:endParaRPr lang="cs-CZ" dirty="0"/>
          </a:p>
          <a:p>
            <a:r>
              <a:rPr lang="cs-CZ" dirty="0" smtClean="0"/>
              <a:t>					</a:t>
            </a:r>
            <a:r>
              <a:rPr lang="cs-CZ" dirty="0" smtClean="0">
                <a:solidFill>
                  <a:srgbClr val="FF0000"/>
                </a:solidFill>
              </a:rPr>
              <a:t>chybí index/označení</a:t>
            </a:r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08632"/>
            <a:ext cx="4888785" cy="789637"/>
          </a:xfrm>
          <a:prstGeom prst="rect">
            <a:avLst/>
          </a:prstGeom>
        </p:spPr>
      </p:pic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44" y="4941168"/>
            <a:ext cx="2862616" cy="134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9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Grafická část 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dirty="0" smtClean="0"/>
              <a:t>Stejné jevy zobrazovat ve všech výkresech stejně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Grafika pro standartní jevy ÚP (př. 3, 4, 5) - </a:t>
            </a:r>
            <a:r>
              <a:rPr lang="cs-CZ" u="sng" dirty="0" smtClean="0"/>
              <a:t>doporučená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Podklad KM v 1 : 5000 bez parcelních čísel (ÚKM)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Zobrazení kódů a indexů ploch v každé ploše</a:t>
            </a:r>
          </a:p>
          <a:p>
            <a:endParaRPr lang="cs-CZ" dirty="0"/>
          </a:p>
          <a:p>
            <a:r>
              <a:rPr lang="cs-CZ" dirty="0" smtClean="0"/>
              <a:t>Zastavěné území – pozor na zanikání hranic v jednotlivých výkresech</a:t>
            </a:r>
          </a:p>
          <a:p>
            <a:endParaRPr lang="cs-CZ" dirty="0"/>
          </a:p>
          <a:p>
            <a:r>
              <a:rPr lang="cs-CZ" dirty="0" smtClean="0"/>
              <a:t>RZV 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Rezervy – obrysem, překryvná plocha</a:t>
            </a:r>
          </a:p>
          <a:p>
            <a:endParaRPr lang="cs-CZ" dirty="0"/>
          </a:p>
          <a:p>
            <a:r>
              <a:rPr lang="cs-CZ" dirty="0" smtClean="0"/>
              <a:t>VPS – do výkresu zahrnout i seznam </a:t>
            </a:r>
          </a:p>
          <a:p>
            <a:endParaRPr lang="cs-CZ" dirty="0" smtClean="0"/>
          </a:p>
          <a:p>
            <a:endParaRPr lang="cs-CZ" dirty="0"/>
          </a:p>
          <a:p>
            <a:pPr marL="285750" indent="-285750">
              <a:buFontTx/>
              <a:buChar char="-"/>
            </a:pPr>
            <a:endParaRPr lang="cs-CZ" dirty="0" smtClean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1" y="3399060"/>
            <a:ext cx="5804249" cy="118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0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Grafická část (2)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Obsah výkresů:</a:t>
            </a:r>
          </a:p>
          <a:p>
            <a:endParaRPr lang="cs-CZ" dirty="0" smtClean="0"/>
          </a:p>
          <a:p>
            <a:r>
              <a:rPr lang="cs-CZ" dirty="0" smtClean="0"/>
              <a:t>Výkres základního členění území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Hlavní výkres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Výkres VP staveb, opatření a asanací</a:t>
            </a:r>
          </a:p>
          <a:p>
            <a:endParaRPr lang="cs-CZ"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46052"/>
            <a:ext cx="5119730" cy="1262867"/>
          </a:xfrm>
          <a:prstGeom prst="rect">
            <a:avLst/>
          </a:prstGeom>
        </p:spPr>
      </p:pic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638" y="3140968"/>
            <a:ext cx="4834008" cy="1235063"/>
          </a:xfrm>
          <a:prstGeom prst="rect">
            <a:avLst/>
          </a:prstGeom>
        </p:spPr>
      </p:pic>
      <p:pic>
        <p:nvPicPr>
          <p:cNvPr id="6" name="Obrázek 5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085" y="4904009"/>
            <a:ext cx="576987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Grafická část (3)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DOPORUČENÁ 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Namísto čtverečkové výplně použít šrafy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Namísto RGB 255,102,102 použít 250,100,100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endParaRPr lang="cs-CZ" dirty="0" smtClean="0"/>
          </a:p>
          <a:p>
            <a:r>
              <a:rPr lang="cs-CZ" b="1" dirty="0" smtClean="0"/>
              <a:t>Ostatní jevy ÚP:</a:t>
            </a:r>
          </a:p>
          <a:p>
            <a:r>
              <a:rPr lang="cs-CZ" dirty="0" smtClean="0"/>
              <a:t>Druhy pozemků dle KN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Koordinační výkres, záborů ZPF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r>
              <a:rPr lang="cs-CZ" dirty="0" smtClean="0"/>
              <a:t>Les – překryvně</a:t>
            </a:r>
          </a:p>
          <a:p>
            <a:r>
              <a:rPr lang="cs-CZ" dirty="0" smtClean="0"/>
              <a:t>Vodní toky – plně</a:t>
            </a:r>
          </a:p>
          <a:p>
            <a:endParaRPr lang="cs-CZ" dirty="0"/>
          </a:p>
          <a:p>
            <a:r>
              <a:rPr lang="cs-CZ" dirty="0" smtClean="0"/>
              <a:t>DI a TI – MINIS nestanovuje</a:t>
            </a:r>
          </a:p>
          <a:p>
            <a:r>
              <a:rPr lang="cs-CZ" dirty="0" smtClean="0"/>
              <a:t>- Je možné využít </a:t>
            </a:r>
            <a:r>
              <a:rPr lang="cs-CZ" dirty="0" err="1" smtClean="0"/>
              <a:t>symbology</a:t>
            </a:r>
            <a:r>
              <a:rPr lang="cs-CZ" dirty="0" smtClean="0"/>
              <a:t> z ÚAP (ESRI .lyr), je možné se obrátit na kraj</a:t>
            </a:r>
            <a:endParaRPr lang="cs-CZ" dirty="0"/>
          </a:p>
          <a:p>
            <a:pPr marL="285750" indent="-285750">
              <a:buFontTx/>
              <a:buChar char="-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677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Rastry 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29045" y="1556792"/>
            <a:ext cx="84096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Odevzdat prostorově lokalizované rastry u všech výkresů ÚP</a:t>
            </a:r>
          </a:p>
          <a:p>
            <a:endParaRPr lang="cs-CZ" b="1" dirty="0"/>
          </a:p>
          <a:p>
            <a:r>
              <a:rPr lang="cs-CZ" dirty="0" smtClean="0"/>
              <a:t>Formát dat: .</a:t>
            </a:r>
            <a:r>
              <a:rPr lang="cs-CZ" dirty="0" err="1" smtClean="0"/>
              <a:t>png</a:t>
            </a:r>
            <a:r>
              <a:rPr lang="cs-CZ" dirty="0" smtClean="0"/>
              <a:t> (BMP, TIFF)</a:t>
            </a:r>
          </a:p>
          <a:p>
            <a:r>
              <a:rPr lang="cs-CZ" dirty="0" smtClean="0"/>
              <a:t>Barevná hloubka: 24 bit</a:t>
            </a:r>
          </a:p>
          <a:p>
            <a:r>
              <a:rPr lang="cs-CZ" dirty="0" smtClean="0"/>
              <a:t>Rozlišení: minimálně 250 DPI (doporučujeme 300)</a:t>
            </a:r>
          </a:p>
          <a:p>
            <a:endParaRPr lang="cs-CZ" dirty="0"/>
          </a:p>
          <a:p>
            <a:r>
              <a:rPr lang="cs-CZ" dirty="0" smtClean="0"/>
              <a:t>Názvy souborů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err="1" smtClean="0"/>
              <a:t>xxxxxx</a:t>
            </a:r>
            <a:r>
              <a:rPr lang="cs-CZ" dirty="0" smtClean="0"/>
              <a:t> – kód obce dle ČSÚ</a:t>
            </a:r>
          </a:p>
          <a:p>
            <a:endParaRPr lang="cs-CZ" dirty="0"/>
          </a:p>
          <a:p>
            <a:r>
              <a:rPr lang="cs-CZ" dirty="0" smtClean="0"/>
              <a:t>n – číslo výkresu uvedené v rozpise</a:t>
            </a:r>
            <a:endParaRPr lang="cs-CZ" dirty="0"/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r>
              <a:rPr lang="cs-CZ" dirty="0" smtClean="0"/>
              <a:t>Jako jeden výkres i s legendou, i jako PDF.</a:t>
            </a:r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3284984"/>
            <a:ext cx="6561941" cy="1224136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6804248" y="3140968"/>
            <a:ext cx="1872208" cy="1512168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148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Rastry (2)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29045" y="1556792"/>
            <a:ext cx="84096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Zeměpisné usazení rastrů – S-JTSK</a:t>
            </a:r>
          </a:p>
          <a:p>
            <a:endParaRPr lang="cs-CZ" b="1" dirty="0"/>
          </a:p>
          <a:p>
            <a:r>
              <a:rPr lang="cs-CZ" b="1" dirty="0" smtClean="0"/>
              <a:t>1) </a:t>
            </a:r>
            <a:r>
              <a:rPr lang="cs-CZ" dirty="0" smtClean="0"/>
              <a:t>Usazovací soubor ESRI – vytvoří stejnojmenný soubor  </a:t>
            </a:r>
            <a:r>
              <a:rPr lang="cs-CZ" dirty="0" err="1" smtClean="0"/>
              <a:t>xxxxxx_HLV.PGW</a:t>
            </a:r>
            <a:endParaRPr lang="cs-CZ" dirty="0" smtClean="0"/>
          </a:p>
          <a:p>
            <a:endParaRPr lang="cs-CZ" dirty="0"/>
          </a:p>
          <a:p>
            <a:r>
              <a:rPr lang="cs-CZ" b="1" dirty="0" smtClean="0"/>
              <a:t>2) </a:t>
            </a:r>
            <a:r>
              <a:rPr lang="cs-CZ" dirty="0" smtClean="0"/>
              <a:t>Rám – vymezující obdélník usazený v souřadnicích</a:t>
            </a:r>
          </a:p>
          <a:p>
            <a:endParaRPr lang="cs-CZ" dirty="0"/>
          </a:p>
          <a:p>
            <a:r>
              <a:rPr lang="cs-CZ" dirty="0" smtClean="0"/>
              <a:t>Pro každý rastr samostatně: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b="1" dirty="0" smtClean="0"/>
              <a:t>GIS</a:t>
            </a:r>
            <a:r>
              <a:rPr lang="cs-CZ" dirty="0" smtClean="0"/>
              <a:t> – </a:t>
            </a:r>
            <a:r>
              <a:rPr lang="cs-CZ" dirty="0" err="1" smtClean="0"/>
              <a:t>xxxxxx_r.shp</a:t>
            </a:r>
            <a:r>
              <a:rPr lang="cs-CZ" dirty="0" smtClean="0"/>
              <a:t>, </a:t>
            </a:r>
          </a:p>
          <a:p>
            <a:r>
              <a:rPr lang="cs-CZ" dirty="0" smtClean="0"/>
              <a:t>v popisu je uveden výkres, ke kterému se daný rám vztahuje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b="1" dirty="0" smtClean="0"/>
              <a:t>CAD</a:t>
            </a:r>
            <a:r>
              <a:rPr lang="cs-CZ" dirty="0" smtClean="0"/>
              <a:t> – </a:t>
            </a:r>
            <a:r>
              <a:rPr lang="cs-CZ" dirty="0" err="1" smtClean="0"/>
              <a:t>xxxxxx_r.dxf</a:t>
            </a:r>
            <a:r>
              <a:rPr lang="cs-CZ" dirty="0" smtClean="0"/>
              <a:t>, </a:t>
            </a:r>
          </a:p>
          <a:p>
            <a:r>
              <a:rPr lang="cs-CZ" dirty="0" smtClean="0"/>
              <a:t>v každé vrstvě bude umístěn jeden rám</a:t>
            </a:r>
          </a:p>
          <a:p>
            <a:r>
              <a:rPr lang="cs-CZ" dirty="0" smtClean="0"/>
              <a:t>Název vrstvy bude shodný s názvem výkresu</a:t>
            </a:r>
          </a:p>
        </p:txBody>
      </p:sp>
    </p:spTree>
    <p:extLst>
      <p:ext uri="{BB962C8B-B14F-4D97-AF65-F5344CB8AC3E}">
        <p14:creationId xmlns:p14="http://schemas.microsoft.com/office/powerpoint/2010/main" val="306560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datová část 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29045" y="1556792"/>
            <a:ext cx="84096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GIS – </a:t>
            </a:r>
            <a:r>
              <a:rPr lang="cs-CZ" dirty="0" smtClean="0"/>
              <a:t>popisné informace v databázi (</a:t>
            </a:r>
            <a:r>
              <a:rPr lang="cs-CZ" dirty="0" smtClean="0">
                <a:solidFill>
                  <a:srgbClr val="FF0000"/>
                </a:solidFill>
              </a:rPr>
              <a:t>formát - </a:t>
            </a:r>
            <a:r>
              <a:rPr lang="cs-CZ" dirty="0" err="1" smtClean="0">
                <a:solidFill>
                  <a:srgbClr val="FF0000"/>
                </a:solidFill>
              </a:rPr>
              <a:t>shp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x </a:t>
            </a:r>
          </a:p>
          <a:p>
            <a:r>
              <a:rPr lang="cs-CZ" b="1" dirty="0" smtClean="0"/>
              <a:t>CAD -  </a:t>
            </a:r>
            <a:r>
              <a:rPr lang="cs-CZ" dirty="0" smtClean="0"/>
              <a:t>popisné informace v příbuzných hladinách (</a:t>
            </a:r>
            <a:r>
              <a:rPr lang="cs-CZ" dirty="0" smtClean="0">
                <a:solidFill>
                  <a:srgbClr val="FF0000"/>
                </a:solidFill>
              </a:rPr>
              <a:t>formát </a:t>
            </a:r>
            <a:r>
              <a:rPr lang="cs-CZ" dirty="0" err="1" smtClean="0">
                <a:solidFill>
                  <a:srgbClr val="FF0000"/>
                </a:solidFill>
              </a:rPr>
              <a:t>dxf</a:t>
            </a:r>
            <a:r>
              <a:rPr lang="cs-CZ" dirty="0" smtClean="0"/>
              <a:t>)</a:t>
            </a:r>
          </a:p>
          <a:p>
            <a:endParaRPr lang="cs-CZ" dirty="0"/>
          </a:p>
          <a:p>
            <a:r>
              <a:rPr lang="cs-CZ" b="1" dirty="0" smtClean="0"/>
              <a:t>Obojí vektorová data </a:t>
            </a:r>
            <a:r>
              <a:rPr lang="cs-CZ" dirty="0" smtClean="0"/>
              <a:t>– pro vzájemnou konverzi je nutné dodržovat pravidla: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linie, obvody ploch jako jednoduché čáry, body - jediným bodem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S – JTSK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Vrstva</a:t>
            </a:r>
          </a:p>
          <a:p>
            <a:pPr marL="1200150" lvl="2" indent="-285750">
              <a:buFontTx/>
              <a:buChar char="-"/>
            </a:pPr>
            <a:r>
              <a:rPr lang="cs-CZ" dirty="0" smtClean="0"/>
              <a:t>CAD „hladina“</a:t>
            </a:r>
          </a:p>
          <a:p>
            <a:pPr marL="1200150" lvl="2" indent="-285750">
              <a:buFontTx/>
              <a:buChar char="-"/>
            </a:pPr>
            <a:r>
              <a:rPr lang="cs-CZ" dirty="0" smtClean="0"/>
              <a:t>GIS </a:t>
            </a:r>
            <a:r>
              <a:rPr lang="cs-CZ" dirty="0"/>
              <a:t>samostatný soubor </a:t>
            </a:r>
            <a:r>
              <a:rPr lang="cs-CZ" dirty="0" err="1" smtClean="0"/>
              <a:t>shp</a:t>
            </a:r>
            <a:endParaRPr lang="cs-CZ" dirty="0"/>
          </a:p>
          <a:p>
            <a:pPr marL="285750" lvl="2" indent="-285750">
              <a:buFontTx/>
              <a:buChar char="-"/>
            </a:pPr>
            <a:r>
              <a:rPr lang="cs-CZ" dirty="0" smtClean="0"/>
              <a:t>Legenda – nepředáváme s daty</a:t>
            </a:r>
          </a:p>
          <a:p>
            <a:pPr marL="285750" lvl="2" indent="-285750">
              <a:buFontTx/>
              <a:buChar char="-"/>
            </a:pPr>
            <a:r>
              <a:rPr lang="cs-CZ" dirty="0" smtClean="0"/>
              <a:t>Předávaná data musí být v souladu s výkresovou dokumentací</a:t>
            </a:r>
          </a:p>
          <a:p>
            <a:pPr marL="285750" lvl="2" indent="-285750">
              <a:buFontTx/>
              <a:buChar char="-"/>
            </a:pPr>
            <a:r>
              <a:rPr lang="cs-CZ" dirty="0" smtClean="0"/>
              <a:t>Grafické typy:</a:t>
            </a:r>
          </a:p>
          <a:p>
            <a:pPr marL="742950" lvl="3" indent="-285750">
              <a:buFontTx/>
              <a:buChar char="-"/>
            </a:pPr>
            <a:r>
              <a:rPr lang="cs-CZ" dirty="0" smtClean="0"/>
              <a:t>Body „…_b“</a:t>
            </a:r>
          </a:p>
          <a:p>
            <a:pPr marL="742950" lvl="3" indent="-285750">
              <a:buFontTx/>
              <a:buChar char="-"/>
            </a:pPr>
            <a:r>
              <a:rPr lang="cs-CZ" dirty="0" smtClean="0"/>
              <a:t>Linie „…_l“</a:t>
            </a:r>
          </a:p>
          <a:p>
            <a:pPr marL="742950" lvl="3" indent="-285750">
              <a:buFontTx/>
              <a:buChar char="-"/>
            </a:pPr>
            <a:r>
              <a:rPr lang="cs-CZ" dirty="0" smtClean="0"/>
              <a:t>Texty (popisné vrstvy pro CAD)</a:t>
            </a:r>
          </a:p>
          <a:p>
            <a:pPr marL="742950" lvl="3" indent="-285750">
              <a:buFontTx/>
              <a:buChar char="-"/>
            </a:pPr>
            <a:r>
              <a:rPr lang="cs-CZ" dirty="0" smtClean="0"/>
              <a:t>Plochy a pokrytí (CAD) </a:t>
            </a:r>
          </a:p>
          <a:p>
            <a:pPr marL="1200150" lvl="4" indent="-285750">
              <a:buFontTx/>
              <a:buChar char="-"/>
            </a:pPr>
            <a:r>
              <a:rPr lang="cs-CZ" dirty="0" smtClean="0"/>
              <a:t>nepřekrývající </a:t>
            </a:r>
            <a:r>
              <a:rPr lang="cs-CZ" dirty="0"/>
              <a:t>se, není-li uvedeno </a:t>
            </a:r>
            <a:r>
              <a:rPr lang="cs-CZ" dirty="0" smtClean="0"/>
              <a:t>jinak</a:t>
            </a:r>
          </a:p>
          <a:p>
            <a:pPr marL="1200150" lvl="4" indent="-285750">
              <a:buFontTx/>
              <a:buChar char="-"/>
            </a:pPr>
            <a:r>
              <a:rPr lang="cs-CZ" dirty="0"/>
              <a:t>n</a:t>
            </a:r>
            <a:r>
              <a:rPr lang="cs-CZ" dirty="0" smtClean="0"/>
              <a:t>avazují na sebe</a:t>
            </a:r>
            <a:endParaRPr lang="cs-CZ" dirty="0"/>
          </a:p>
          <a:p>
            <a:pPr marL="742950" lvl="3" indent="-285750">
              <a:buFontTx/>
              <a:buChar char="-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7833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datová část (2)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51520" y="1572460"/>
            <a:ext cx="840967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CAD </a:t>
            </a:r>
            <a:r>
              <a:rPr lang="cs-CZ" dirty="0" smtClean="0"/>
              <a:t>pravidla:</a:t>
            </a:r>
          </a:p>
          <a:p>
            <a:r>
              <a:rPr lang="cs-CZ" dirty="0"/>
              <a:t> </a:t>
            </a:r>
            <a:r>
              <a:rPr lang="cs-CZ" dirty="0" smtClean="0"/>
              <a:t>- jeden grafický soubor  </a:t>
            </a:r>
            <a:r>
              <a:rPr lang="cs-CZ" dirty="0" err="1" smtClean="0"/>
              <a:t>xxxxxx_up.dxf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Kresba: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Uzavřené hranice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Užívání jednoduchých grafických typů (NESMÍ – speciální)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Linie přerušovány pouze v uzlech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Využívání </a:t>
            </a:r>
            <a:r>
              <a:rPr lang="cs-CZ" dirty="0" err="1" smtClean="0"/>
              <a:t>nasnepování</a:t>
            </a:r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Viz př. 2 (str.79)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r>
              <a:rPr lang="cs-CZ" dirty="0" smtClean="0"/>
              <a:t>Významové vrstvy: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Přenos vlastních dat (bez popisného textu)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Název dle vrstvy (</a:t>
            </a:r>
            <a:r>
              <a:rPr lang="cs-CZ" dirty="0" err="1" smtClean="0"/>
              <a:t>UR_p</a:t>
            </a:r>
            <a:r>
              <a:rPr lang="cs-CZ" dirty="0" smtClean="0"/>
              <a:t>)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r>
              <a:rPr lang="cs-CZ" dirty="0" smtClean="0">
                <a:solidFill>
                  <a:srgbClr val="00B050"/>
                </a:solidFill>
              </a:rPr>
              <a:t>Máte problém s vytvářením těchto dat?</a:t>
            </a:r>
          </a:p>
          <a:p>
            <a:endParaRPr lang="cs-CZ" dirty="0"/>
          </a:p>
        </p:txBody>
      </p:sp>
      <p:pic>
        <p:nvPicPr>
          <p:cNvPr id="2" name="Obrázek 1" descr="Správce projektu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6" t="17032" r="35904" b="7691"/>
          <a:stretch/>
        </p:blipFill>
        <p:spPr>
          <a:xfrm>
            <a:off x="7092280" y="1282094"/>
            <a:ext cx="1746440" cy="550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datová část (3)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29045" y="1556792"/>
            <a:ext cx="587114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CAD </a:t>
            </a:r>
            <a:r>
              <a:rPr lang="cs-CZ" dirty="0" smtClean="0"/>
              <a:t>pravidla pro text:</a:t>
            </a:r>
          </a:p>
          <a:p>
            <a:r>
              <a:rPr lang="cs-CZ" dirty="0"/>
              <a:t> </a:t>
            </a: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Název </a:t>
            </a:r>
            <a:r>
              <a:rPr lang="cs-CZ" dirty="0"/>
              <a:t>dle vrstvy a „atributu</a:t>
            </a:r>
            <a:r>
              <a:rPr lang="cs-CZ" dirty="0" smtClean="0"/>
              <a:t>“, který nese </a:t>
            </a:r>
            <a:r>
              <a:rPr lang="cs-CZ" dirty="0"/>
              <a:t>(</a:t>
            </a:r>
            <a:r>
              <a:rPr lang="cs-CZ" dirty="0" err="1"/>
              <a:t>RP_id</a:t>
            </a:r>
            <a:r>
              <a:rPr lang="cs-CZ" dirty="0" smtClean="0"/>
              <a:t>)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/>
              <a:t>Tento popis nelze použít pro tiskové výstupy</a:t>
            </a:r>
          </a:p>
          <a:p>
            <a:endParaRPr lang="cs-CZ" dirty="0" smtClean="0"/>
          </a:p>
          <a:p>
            <a:r>
              <a:rPr lang="cs-CZ" dirty="0" smtClean="0"/>
              <a:t>Popisná textová vrstva:</a:t>
            </a:r>
          </a:p>
          <a:p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Povinný text – vždy jeden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Nepovinný – vždy jeden nebo žádný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U plochy – vždy nejblíže jejího středu, musí se do ní umístit celý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/>
              <a:t>U</a:t>
            </a:r>
            <a:r>
              <a:rPr lang="cs-CZ" dirty="0" smtClean="0"/>
              <a:t> linie – „</a:t>
            </a:r>
            <a:r>
              <a:rPr lang="cs-CZ" dirty="0" err="1" smtClean="0"/>
              <a:t>nasnepování</a:t>
            </a:r>
            <a:r>
              <a:rPr lang="cs-CZ" dirty="0" smtClean="0"/>
              <a:t>“ nejblíže text k linii </a:t>
            </a: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dirty="0" smtClean="0"/>
              <a:t>a obráceně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90"/>
          <a:stretch/>
        </p:blipFill>
        <p:spPr>
          <a:xfrm>
            <a:off x="6516216" y="1267258"/>
            <a:ext cx="1555012" cy="545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0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úvod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0769" y="1455826"/>
            <a:ext cx="82576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Minimální</a:t>
            </a:r>
            <a:r>
              <a:rPr lang="cs-CZ" b="1" dirty="0"/>
              <a:t> </a:t>
            </a:r>
            <a:r>
              <a:rPr lang="cs-CZ" b="1" dirty="0" smtClean="0"/>
              <a:t>standard pro digitální </a:t>
            </a:r>
            <a:r>
              <a:rPr lang="cs-CZ" b="1" dirty="0" smtClean="0">
                <a:solidFill>
                  <a:schemeClr val="accent2">
                    <a:lumMod val="75000"/>
                  </a:schemeClr>
                </a:solidFill>
              </a:rPr>
              <a:t>zpracování</a:t>
            </a:r>
            <a:r>
              <a:rPr lang="cs-CZ" b="1" dirty="0" smtClean="0"/>
              <a:t> územních plánů v GIS</a:t>
            </a:r>
          </a:p>
          <a:p>
            <a:endParaRPr lang="cs-CZ" b="1" dirty="0"/>
          </a:p>
          <a:p>
            <a:r>
              <a:rPr lang="cs-CZ" b="1" dirty="0" smtClean="0"/>
              <a:t>	</a:t>
            </a:r>
            <a:r>
              <a:rPr lang="cs-CZ" b="1" dirty="0">
                <a:solidFill>
                  <a:srgbClr val="00B050"/>
                </a:solidFill>
              </a:rPr>
              <a:t>z</a:t>
            </a:r>
            <a:r>
              <a:rPr lang="cs-CZ" b="1" dirty="0" smtClean="0">
                <a:solidFill>
                  <a:srgbClr val="00B050"/>
                </a:solidFill>
              </a:rPr>
              <a:t>pracování</a:t>
            </a:r>
            <a:r>
              <a:rPr lang="cs-CZ" b="1" dirty="0" smtClean="0">
                <a:solidFill>
                  <a:srgbClr val="FF0000"/>
                </a:solidFill>
              </a:rPr>
              <a:t> 		</a:t>
            </a:r>
            <a:r>
              <a:rPr lang="cs-CZ" b="1" dirty="0" smtClean="0"/>
              <a:t>x 		</a:t>
            </a:r>
            <a:r>
              <a:rPr lang="cs-CZ" b="1" dirty="0" smtClean="0">
                <a:solidFill>
                  <a:srgbClr val="FF0000"/>
                </a:solidFill>
              </a:rPr>
              <a:t>odevzdání</a:t>
            </a:r>
          </a:p>
          <a:p>
            <a:pPr marL="0" lvl="8"/>
            <a:r>
              <a:rPr lang="cs-CZ" dirty="0" smtClean="0"/>
              <a:t>bez konverze				zpracovat </a:t>
            </a:r>
            <a:r>
              <a:rPr lang="cs-CZ" dirty="0"/>
              <a:t>můžete </a:t>
            </a:r>
            <a:r>
              <a:rPr lang="cs-CZ" dirty="0" smtClean="0"/>
              <a:t>jakkoliv </a:t>
            </a:r>
            <a:r>
              <a:rPr lang="cs-CZ" dirty="0"/>
              <a:t>– </a:t>
            </a:r>
            <a:r>
              <a:rPr lang="cs-CZ" dirty="0" smtClean="0"/>
              <a:t>nutná s kontrolou					konverze</a:t>
            </a:r>
            <a:endParaRPr lang="cs-CZ" dirty="0"/>
          </a:p>
          <a:p>
            <a:pPr marL="0" lvl="8"/>
            <a:endParaRPr lang="cs-CZ" dirty="0"/>
          </a:p>
          <a:p>
            <a:pPr marL="0" lvl="8" algn="ctr"/>
            <a:r>
              <a:rPr lang="cs-CZ" i="1" dirty="0" smtClean="0"/>
              <a:t>je nutné se s metodikou naučit pracovat </a:t>
            </a:r>
          </a:p>
          <a:p>
            <a:pPr marL="0" lvl="8" algn="ctr"/>
            <a:r>
              <a:rPr lang="cs-CZ" i="1" dirty="0" smtClean="0"/>
              <a:t>další zpracování bude jednodušší</a:t>
            </a:r>
          </a:p>
          <a:p>
            <a:pPr marL="0" lvl="8" algn="ctr"/>
            <a:r>
              <a:rPr lang="cs-CZ" i="1" dirty="0" smtClean="0"/>
              <a:t>	vše </a:t>
            </a:r>
            <a:r>
              <a:rPr lang="cs-CZ" i="1" dirty="0"/>
              <a:t>co dnes uslyšíte je vyčteno z metodiky + ověřeno v praxi </a:t>
            </a:r>
            <a:r>
              <a:rPr lang="cs-CZ" dirty="0"/>
              <a:t>	</a:t>
            </a:r>
            <a:r>
              <a:rPr lang="cs-CZ" dirty="0" smtClean="0"/>
              <a:t>	</a:t>
            </a:r>
            <a:endParaRPr lang="cs-CZ" dirty="0"/>
          </a:p>
          <a:p>
            <a:pPr marL="0" lvl="8"/>
            <a:endParaRPr lang="cs-CZ" dirty="0" smtClean="0"/>
          </a:p>
          <a:p>
            <a:pPr marL="0" lvl="8"/>
            <a:r>
              <a:rPr lang="cs-CZ" dirty="0" smtClean="0"/>
              <a:t>Ke stažení:</a:t>
            </a:r>
          </a:p>
          <a:p>
            <a:pPr marL="0" lvl="8"/>
            <a:r>
              <a:rPr lang="cs-CZ" dirty="0" smtClean="0">
                <a:hlinkClick r:id="rId2"/>
              </a:rPr>
              <a:t>www.kr-olomoucky.cz</a:t>
            </a:r>
            <a:r>
              <a:rPr lang="cs-CZ" dirty="0" smtClean="0"/>
              <a:t> – menu - územní plánování – územní plány</a:t>
            </a:r>
          </a:p>
          <a:p>
            <a:pPr marL="0" lvl="8"/>
            <a:endParaRPr lang="cs-CZ" dirty="0"/>
          </a:p>
          <a:p>
            <a:pPr marL="0" lvl="8"/>
            <a:r>
              <a:rPr lang="cs-CZ" dirty="0" smtClean="0"/>
              <a:t>Metodika 2.2, 2.3</a:t>
            </a:r>
          </a:p>
          <a:p>
            <a:pPr marL="0" lvl="8"/>
            <a:r>
              <a:rPr lang="cs-CZ" dirty="0" smtClean="0"/>
              <a:t>Příklady a vzorová data</a:t>
            </a:r>
          </a:p>
          <a:p>
            <a:pPr marL="0" lvl="8"/>
            <a:r>
              <a:rPr lang="cs-CZ" dirty="0" smtClean="0"/>
              <a:t>Kontrolní program	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155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datová část (4)</a:t>
            </a:r>
            <a:endParaRPr dirty="0"/>
          </a:p>
        </p:txBody>
      </p:sp>
      <p:pic>
        <p:nvPicPr>
          <p:cNvPr id="19" name="Obrázek 18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1" r="11342" b="76002"/>
          <a:stretch/>
        </p:blipFill>
        <p:spPr>
          <a:xfrm>
            <a:off x="179512" y="1489745"/>
            <a:ext cx="7895976" cy="1071261"/>
          </a:xfrm>
          <a:prstGeom prst="rect">
            <a:avLst/>
          </a:prstGeom>
        </p:spPr>
      </p:pic>
      <p:pic>
        <p:nvPicPr>
          <p:cNvPr id="20" name="Obrázek 19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27" r="15568"/>
          <a:stretch/>
        </p:blipFill>
        <p:spPr>
          <a:xfrm>
            <a:off x="1871436" y="5661248"/>
            <a:ext cx="7078422" cy="965850"/>
          </a:xfrm>
          <a:prstGeom prst="rect">
            <a:avLst/>
          </a:prstGeom>
        </p:spPr>
      </p:pic>
      <p:pic>
        <p:nvPicPr>
          <p:cNvPr id="21" name="Obrázek 20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02" r="14073" b="47227"/>
          <a:stretch/>
        </p:blipFill>
        <p:spPr>
          <a:xfrm>
            <a:off x="3707904" y="2675689"/>
            <a:ext cx="5241954" cy="2187248"/>
          </a:xfrm>
          <a:prstGeom prst="rect">
            <a:avLst/>
          </a:prstGeom>
        </p:spPr>
      </p:pic>
      <p:pic>
        <p:nvPicPr>
          <p:cNvPr id="22" name="Obrázek 21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85" r="19993" b="10095"/>
          <a:stretch/>
        </p:blipFill>
        <p:spPr>
          <a:xfrm>
            <a:off x="166571" y="3993377"/>
            <a:ext cx="5728396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4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datová část (5)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29045" y="1556792"/>
            <a:ext cx="860745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GIS – .</a:t>
            </a:r>
            <a:r>
              <a:rPr lang="cs-CZ" b="1" dirty="0" err="1" smtClean="0"/>
              <a:t>shp</a:t>
            </a:r>
            <a:r>
              <a:rPr lang="cs-CZ" b="1" dirty="0" smtClean="0"/>
              <a:t> vrstvy</a:t>
            </a:r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r>
              <a:rPr lang="cs-CZ" dirty="0" smtClean="0"/>
              <a:t>!!! Při vyplňování atributů je nutné postupovat dle metodiky!!!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u RZV oddělovat Index a Typ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Hodnoty, jež mohou některé atributy nabývat, jsou předem dané (viz </a:t>
            </a:r>
            <a:r>
              <a:rPr lang="cs-CZ" dirty="0" err="1" smtClean="0"/>
              <a:t>urb</a:t>
            </a:r>
            <a:r>
              <a:rPr lang="cs-CZ" dirty="0" smtClean="0"/>
              <a:t>. </a:t>
            </a:r>
            <a:r>
              <a:rPr lang="cs-CZ" dirty="0"/>
              <a:t>č</a:t>
            </a:r>
            <a:r>
              <a:rPr lang="cs-CZ" dirty="0" smtClean="0"/>
              <a:t>ást)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Atribut „</a:t>
            </a:r>
            <a:r>
              <a:rPr lang="cs-CZ" dirty="0" err="1" smtClean="0"/>
              <a:t>CasH</a:t>
            </a:r>
            <a:r>
              <a:rPr lang="cs-CZ" dirty="0" smtClean="0"/>
              <a:t>“ nabývá hodnot 1= stav, 2= návrh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88840"/>
            <a:ext cx="698992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datová část (6)</a:t>
            </a:r>
            <a:endParaRPr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641117" cy="68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0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err="1" smtClean="0">
                <a:solidFill>
                  <a:srgbClr val="2D2D8A"/>
                </a:solidFill>
                <a:latin typeface="Tahoma"/>
              </a:rPr>
              <a:t>infotexty</a:t>
            </a: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39552" y="1556792"/>
            <a:ext cx="795937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Proč?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Digitální prezentace ÚP s napojením na „regulaci“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To co je nestandardně na různých místech ÚP ujednotit</a:t>
            </a:r>
          </a:p>
          <a:p>
            <a:endParaRPr lang="cs-CZ" dirty="0" smtClean="0"/>
          </a:p>
          <a:p>
            <a:r>
              <a:rPr lang="cs-CZ" b="1" dirty="0" smtClean="0"/>
              <a:t>Pouze k čistopisu </a:t>
            </a:r>
            <a:r>
              <a:rPr lang="cs-CZ" dirty="0" smtClean="0"/>
              <a:t>(příklady příloha č. 6)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sz="2800" dirty="0" smtClean="0">
                <a:solidFill>
                  <a:srgbClr val="FF0000"/>
                </a:solidFill>
              </a:rPr>
              <a:t>****</a:t>
            </a:r>
            <a:r>
              <a:rPr lang="cs-CZ" sz="2800" dirty="0" smtClean="0"/>
              <a:t>_</a:t>
            </a:r>
            <a:r>
              <a:rPr lang="cs-CZ" sz="2800" dirty="0" smtClean="0">
                <a:solidFill>
                  <a:srgbClr val="FFC000"/>
                </a:solidFill>
              </a:rPr>
              <a:t>xxx</a:t>
            </a:r>
            <a:r>
              <a:rPr lang="cs-CZ" sz="2800" dirty="0" smtClean="0"/>
              <a:t>.txt  		</a:t>
            </a:r>
            <a:r>
              <a:rPr lang="cs-CZ" dirty="0" smtClean="0"/>
              <a:t>(RP_P6. </a:t>
            </a:r>
            <a:r>
              <a:rPr lang="cs-CZ" dirty="0" err="1" smtClean="0"/>
              <a:t>txt</a:t>
            </a:r>
            <a:r>
              <a:rPr lang="cs-CZ" dirty="0" smtClean="0"/>
              <a:t>, RZV_BH.txt, UR_R1.txt)</a:t>
            </a:r>
          </a:p>
          <a:p>
            <a:endParaRPr lang="cs-CZ" dirty="0"/>
          </a:p>
          <a:p>
            <a:r>
              <a:rPr lang="cs-CZ" dirty="0" smtClean="0"/>
              <a:t>**** - zkratka vrstvy</a:t>
            </a:r>
          </a:p>
          <a:p>
            <a:r>
              <a:rPr lang="cs-CZ" dirty="0" err="1" smtClean="0"/>
              <a:t>xxx</a:t>
            </a:r>
            <a:r>
              <a:rPr lang="cs-CZ" dirty="0" smtClean="0"/>
              <a:t> – identifikátor dané rozvojové plochy</a:t>
            </a:r>
          </a:p>
          <a:p>
            <a:pPr marL="285750" indent="-285750">
              <a:buFontTx/>
              <a:buChar char="-"/>
            </a:pPr>
            <a:endParaRPr lang="cs-CZ" b="1" dirty="0" smtClean="0"/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7704856" cy="199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0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err="1" smtClean="0">
                <a:solidFill>
                  <a:srgbClr val="2D2D8A"/>
                </a:solidFill>
                <a:latin typeface="Tahoma"/>
              </a:rPr>
              <a:t>infotexty</a:t>
            </a: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 (2)</a:t>
            </a:r>
            <a:endParaRPr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6916116" cy="5106113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251520" y="1772816"/>
            <a:ext cx="108012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47252" y="2276872"/>
            <a:ext cx="1444427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247252" y="4041789"/>
            <a:ext cx="158844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51520" y="5301208"/>
            <a:ext cx="223224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247252" y="5949280"/>
            <a:ext cx="274057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060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err="1" smtClean="0">
                <a:solidFill>
                  <a:srgbClr val="2D2D8A"/>
                </a:solidFill>
                <a:latin typeface="Tahoma"/>
              </a:rPr>
              <a:t>infotexty</a:t>
            </a: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 (3)</a:t>
            </a:r>
            <a:endParaRPr dirty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45117"/>
            <a:ext cx="6049220" cy="1333686"/>
          </a:xfrm>
          <a:prstGeom prst="rect">
            <a:avLst/>
          </a:prstGeom>
        </p:spPr>
      </p:pic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3" y="4509120"/>
            <a:ext cx="6582694" cy="2048161"/>
          </a:xfrm>
          <a:prstGeom prst="rect">
            <a:avLst/>
          </a:prstGeom>
        </p:spPr>
      </p:pic>
      <p:pic>
        <p:nvPicPr>
          <p:cNvPr id="6" name="Obrázek 5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041" y="2820585"/>
            <a:ext cx="5039429" cy="161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odevzdání dat 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Nejpozději - v termínu odevzdání čistopisu i digitální čistopis</a:t>
            </a:r>
          </a:p>
          <a:p>
            <a:r>
              <a:rPr lang="cs-CZ" dirty="0"/>
              <a:t>	</a:t>
            </a:r>
            <a:r>
              <a:rPr lang="cs-CZ" dirty="0" smtClean="0"/>
              <a:t>   - ke kontrole i v předchozích fázích</a:t>
            </a:r>
          </a:p>
          <a:p>
            <a:endParaRPr lang="cs-CZ" dirty="0"/>
          </a:p>
          <a:p>
            <a:r>
              <a:rPr lang="cs-CZ" dirty="0" smtClean="0"/>
              <a:t>Doporučené uspořádání „CD“ – proč jej nevyužít?</a:t>
            </a:r>
          </a:p>
          <a:p>
            <a:endParaRPr lang="cs-CZ" dirty="0"/>
          </a:p>
          <a:p>
            <a:r>
              <a:rPr lang="cs-CZ" dirty="0" smtClean="0"/>
              <a:t>Hlavní adresář:</a:t>
            </a:r>
          </a:p>
          <a:p>
            <a:r>
              <a:rPr lang="cs-CZ" dirty="0"/>
              <a:t>	</a:t>
            </a:r>
            <a:r>
              <a:rPr lang="cs-CZ" dirty="0" err="1" smtClean="0"/>
              <a:t>DUP_xxxxxx</a:t>
            </a:r>
            <a:r>
              <a:rPr lang="cs-CZ" dirty="0" smtClean="0"/>
              <a:t> + název obce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	další data označit  např. adresář „nad rámec MINIS“</a:t>
            </a:r>
          </a:p>
          <a:p>
            <a:endParaRPr lang="cs-CZ" dirty="0"/>
          </a:p>
          <a:p>
            <a:r>
              <a:rPr lang="cs-CZ" dirty="0" smtClean="0"/>
              <a:t>Jiná struktura by měla být popsaná a logická.</a:t>
            </a:r>
          </a:p>
          <a:p>
            <a:endParaRPr lang="cs-CZ" dirty="0" smtClean="0"/>
          </a:p>
          <a:p>
            <a:r>
              <a:rPr lang="cs-CZ" dirty="0" smtClean="0"/>
              <a:t>Neodevzdávat prázdné soubory.</a:t>
            </a:r>
            <a:endParaRPr lang="cs-CZ" dirty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645024"/>
            <a:ext cx="6192688" cy="117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4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>
                <a:solidFill>
                  <a:srgbClr val="2D2D8A"/>
                </a:solidFill>
                <a:latin typeface="Tahoma"/>
              </a:rPr>
              <a:t>o</a:t>
            </a: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devzdání dat (2)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DATA_UP</a:t>
            </a:r>
          </a:p>
          <a:p>
            <a:r>
              <a:rPr lang="cs-CZ" dirty="0" smtClean="0"/>
              <a:t>	GIS (soubory </a:t>
            </a:r>
            <a:r>
              <a:rPr lang="cs-CZ" dirty="0" err="1" smtClean="0"/>
              <a:t>shp</a:t>
            </a:r>
            <a:r>
              <a:rPr lang="cs-CZ" dirty="0" smtClean="0"/>
              <a:t>) – </a:t>
            </a:r>
            <a:r>
              <a:rPr lang="cs-CZ" dirty="0" err="1" smtClean="0"/>
              <a:t>ResUZ_p</a:t>
            </a:r>
            <a:r>
              <a:rPr lang="cs-CZ" dirty="0" smtClean="0"/>
              <a:t>, </a:t>
            </a:r>
            <a:r>
              <a:rPr lang="cs-CZ" dirty="0" err="1" smtClean="0"/>
              <a:t>ZU_p</a:t>
            </a:r>
            <a:r>
              <a:rPr lang="cs-CZ" dirty="0" smtClean="0"/>
              <a:t>, </a:t>
            </a:r>
            <a:r>
              <a:rPr lang="cs-CZ" dirty="0" err="1" smtClean="0"/>
              <a:t>RZV_p</a:t>
            </a:r>
            <a:r>
              <a:rPr lang="cs-CZ" dirty="0" smtClean="0"/>
              <a:t>, </a:t>
            </a:r>
            <a:r>
              <a:rPr lang="cs-CZ" dirty="0" err="1" smtClean="0"/>
              <a:t>RP_p</a:t>
            </a:r>
            <a:r>
              <a:rPr lang="cs-CZ" dirty="0" smtClean="0"/>
              <a:t>, </a:t>
            </a:r>
            <a:r>
              <a:rPr lang="cs-CZ" dirty="0" err="1" smtClean="0"/>
              <a:t>USR_p</a:t>
            </a:r>
            <a:r>
              <a:rPr lang="cs-CZ" dirty="0" smtClean="0"/>
              <a:t>, 				</a:t>
            </a:r>
            <a:r>
              <a:rPr lang="cs-CZ" dirty="0" err="1" smtClean="0"/>
              <a:t>UR_p</a:t>
            </a:r>
            <a:r>
              <a:rPr lang="cs-CZ" dirty="0" smtClean="0"/>
              <a:t>, </a:t>
            </a:r>
            <a:r>
              <a:rPr lang="cs-CZ" dirty="0" err="1" smtClean="0"/>
              <a:t>VPZP_p</a:t>
            </a:r>
            <a:r>
              <a:rPr lang="cs-CZ" dirty="0" smtClean="0"/>
              <a:t>, </a:t>
            </a:r>
            <a:r>
              <a:rPr lang="cs-CZ" dirty="0" err="1" smtClean="0"/>
              <a:t>VPZL_l</a:t>
            </a:r>
            <a:r>
              <a:rPr lang="cs-CZ" dirty="0" smtClean="0"/>
              <a:t>, </a:t>
            </a:r>
            <a:r>
              <a:rPr lang="cs-CZ" dirty="0" err="1" smtClean="0"/>
              <a:t>VPZB_b</a:t>
            </a:r>
            <a:r>
              <a:rPr lang="cs-CZ" dirty="0" smtClean="0"/>
              <a:t>, </a:t>
            </a:r>
            <a:r>
              <a:rPr lang="cs-CZ" dirty="0" err="1" smtClean="0"/>
              <a:t>USES_p</a:t>
            </a:r>
            <a:endParaRPr lang="cs-CZ" dirty="0" smtClean="0"/>
          </a:p>
          <a:p>
            <a:r>
              <a:rPr lang="cs-CZ" dirty="0"/>
              <a:t>	</a:t>
            </a:r>
            <a:r>
              <a:rPr lang="cs-CZ" dirty="0" smtClean="0"/>
              <a:t>CAD - </a:t>
            </a:r>
            <a:r>
              <a:rPr lang="cs-CZ" dirty="0" err="1"/>
              <a:t>xxxxxx_up.dxf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INFO</a:t>
            </a:r>
          </a:p>
          <a:p>
            <a:endParaRPr lang="cs-CZ"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057" y="2980784"/>
            <a:ext cx="6925642" cy="387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1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>
                <a:solidFill>
                  <a:srgbClr val="2D2D8A"/>
                </a:solidFill>
                <a:latin typeface="Tahoma"/>
              </a:rPr>
              <a:t>o</a:t>
            </a: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devzdání dat (3)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TEXTY</a:t>
            </a:r>
          </a:p>
          <a:p>
            <a:r>
              <a:rPr lang="cs-CZ" dirty="0"/>
              <a:t>	</a:t>
            </a:r>
            <a:r>
              <a:rPr lang="cs-CZ" dirty="0" smtClean="0"/>
              <a:t>.</a:t>
            </a:r>
            <a:r>
              <a:rPr lang="cs-CZ" dirty="0" err="1" smtClean="0"/>
              <a:t>pdf</a:t>
            </a:r>
            <a:r>
              <a:rPr lang="cs-CZ" dirty="0" smtClean="0"/>
              <a:t>, .doc, .</a:t>
            </a:r>
            <a:r>
              <a:rPr lang="cs-CZ" dirty="0" err="1" smtClean="0"/>
              <a:t>xls</a:t>
            </a:r>
            <a:r>
              <a:rPr lang="cs-CZ" dirty="0" smtClean="0"/>
              <a:t> – ekvivalenty tiskových dokumentací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VÝKRESY</a:t>
            </a:r>
          </a:p>
          <a:p>
            <a:r>
              <a:rPr lang="cs-CZ" dirty="0"/>
              <a:t>	</a:t>
            </a:r>
            <a:r>
              <a:rPr lang="cs-CZ" dirty="0" smtClean="0"/>
              <a:t>.</a:t>
            </a:r>
            <a:r>
              <a:rPr lang="cs-CZ" dirty="0" err="1" smtClean="0"/>
              <a:t>png</a:t>
            </a:r>
            <a:r>
              <a:rPr lang="cs-CZ" dirty="0" smtClean="0"/>
              <a:t>, .</a:t>
            </a:r>
            <a:r>
              <a:rPr lang="cs-CZ" dirty="0" err="1" smtClean="0"/>
              <a:t>tiff</a:t>
            </a:r>
            <a:r>
              <a:rPr lang="cs-CZ" dirty="0" smtClean="0"/>
              <a:t>, .</a:t>
            </a:r>
            <a:r>
              <a:rPr lang="cs-CZ" dirty="0" err="1" smtClean="0"/>
              <a:t>bmp</a:t>
            </a:r>
            <a:endParaRPr lang="cs-CZ" dirty="0" smtClean="0"/>
          </a:p>
          <a:p>
            <a:r>
              <a:rPr lang="cs-CZ" dirty="0"/>
              <a:t>	</a:t>
            </a:r>
            <a:r>
              <a:rPr lang="cs-CZ" dirty="0" smtClean="0"/>
              <a:t>usazovací soubory ESRI soubor s usazovanými rámy (.</a:t>
            </a:r>
            <a:r>
              <a:rPr lang="cs-CZ" dirty="0" err="1" smtClean="0"/>
              <a:t>shp</a:t>
            </a:r>
            <a:r>
              <a:rPr lang="cs-CZ" dirty="0" smtClean="0"/>
              <a:t>/.</a:t>
            </a:r>
            <a:r>
              <a:rPr lang="cs-CZ" dirty="0" err="1" smtClean="0"/>
              <a:t>dxf</a:t>
            </a:r>
            <a:r>
              <a:rPr lang="cs-CZ" dirty="0" smtClean="0"/>
              <a:t>)</a:t>
            </a:r>
          </a:p>
          <a:p>
            <a:endParaRPr lang="cs-CZ" dirty="0"/>
          </a:p>
        </p:txBody>
      </p:sp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01008"/>
            <a:ext cx="733393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 odevzdání digitální podoby na ÚÚP:</a:t>
            </a:r>
          </a:p>
          <a:p>
            <a:r>
              <a:rPr lang="cs-CZ" dirty="0"/>
              <a:t>	</a:t>
            </a:r>
            <a:r>
              <a:rPr lang="cs-CZ" dirty="0" smtClean="0"/>
              <a:t>- zařazení digitálních dat do databáze (pokud existuje)</a:t>
            </a:r>
          </a:p>
          <a:p>
            <a:r>
              <a:rPr lang="cs-CZ" dirty="0"/>
              <a:t>	</a:t>
            </a:r>
            <a:r>
              <a:rPr lang="cs-CZ" dirty="0" smtClean="0"/>
              <a:t>- převzetí digitálních dat do ÚAP</a:t>
            </a:r>
          </a:p>
          <a:p>
            <a:r>
              <a:rPr lang="cs-CZ" dirty="0"/>
              <a:t>	</a:t>
            </a:r>
            <a:r>
              <a:rPr lang="cs-CZ" dirty="0" smtClean="0"/>
              <a:t>- předání zpracovateli změny, ÚS</a:t>
            </a:r>
          </a:p>
          <a:p>
            <a:r>
              <a:rPr lang="cs-CZ" dirty="0"/>
              <a:t>	</a:t>
            </a:r>
            <a:r>
              <a:rPr lang="cs-CZ" dirty="0" smtClean="0"/>
              <a:t>- předání na </a:t>
            </a:r>
            <a:r>
              <a:rPr lang="cs-CZ" dirty="0"/>
              <a:t>k</a:t>
            </a:r>
            <a:r>
              <a:rPr lang="cs-CZ" dirty="0" smtClean="0"/>
              <a:t>rajský úřad</a:t>
            </a:r>
          </a:p>
          <a:p>
            <a:r>
              <a:rPr lang="cs-CZ" dirty="0" smtClean="0"/>
              <a:t>	- umístění na portál ÚP (dokumentace, </a:t>
            </a:r>
            <a:r>
              <a:rPr lang="cs-CZ" dirty="0" err="1" smtClean="0"/>
              <a:t>georeferencovaný</a:t>
            </a:r>
            <a:r>
              <a:rPr lang="cs-CZ" dirty="0" smtClean="0"/>
              <a:t> rastr, 	  výhledově </a:t>
            </a:r>
            <a:r>
              <a:rPr lang="cs-CZ" dirty="0" err="1" smtClean="0"/>
              <a:t>infotexty</a:t>
            </a:r>
            <a:r>
              <a:rPr lang="cs-CZ" dirty="0" smtClean="0"/>
              <a:t>)</a:t>
            </a:r>
          </a:p>
          <a:p>
            <a:endParaRPr lang="cs-CZ" dirty="0"/>
          </a:p>
          <a:p>
            <a:r>
              <a:rPr lang="cs-CZ" dirty="0" smtClean="0"/>
              <a:t>Kdo může kontrolovat?				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Zpracovatel (před odevzdáním)			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Pořizovatel (MINIS ve smlouvě v dokumentaci)	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Krajský úřad (dotace POV)</a:t>
            </a:r>
          </a:p>
          <a:p>
            <a:endParaRPr lang="cs-CZ" dirty="0" smtClean="0"/>
          </a:p>
          <a:p>
            <a:r>
              <a:rPr lang="cs-CZ" dirty="0" smtClean="0"/>
              <a:t>Základní kontrola načtení CD:</a:t>
            </a:r>
            <a:endParaRPr lang="cs-CZ" dirty="0"/>
          </a:p>
          <a:p>
            <a:r>
              <a:rPr lang="cs-CZ" dirty="0"/>
              <a:t>	- </a:t>
            </a:r>
            <a:r>
              <a:rPr lang="cs-CZ" dirty="0" smtClean="0"/>
              <a:t>adresářová </a:t>
            </a:r>
            <a:r>
              <a:rPr lang="cs-CZ" dirty="0"/>
              <a:t>struktura</a:t>
            </a:r>
          </a:p>
          <a:p>
            <a:r>
              <a:rPr lang="cs-CZ" dirty="0"/>
              <a:t>	- obsah všech souborů</a:t>
            </a:r>
          </a:p>
          <a:p>
            <a:r>
              <a:rPr lang="cs-CZ" dirty="0"/>
              <a:t>	- názvy souborů</a:t>
            </a:r>
          </a:p>
          <a:p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5727239" y="4077072"/>
            <a:ext cx="32111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Opravuje zpracovatel</a:t>
            </a:r>
          </a:p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Informuje zpracovatele/obec</a:t>
            </a:r>
          </a:p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Informuje pořizovatele a obec</a:t>
            </a:r>
          </a:p>
          <a:p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cs-CZ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0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Verze 2.3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0769" y="1455826"/>
            <a:ext cx="82576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Kraj jako metodický, nadřízený orgán a poskytovatel dotace POV</a:t>
            </a:r>
          </a:p>
          <a:p>
            <a:r>
              <a:rPr lang="cs-CZ" dirty="0" smtClean="0"/>
              <a:t>	</a:t>
            </a:r>
          </a:p>
          <a:p>
            <a:endParaRPr lang="cs-CZ" dirty="0"/>
          </a:p>
          <a:p>
            <a:r>
              <a:rPr lang="cs-CZ" dirty="0" smtClean="0"/>
              <a:t>Prosazovat, </a:t>
            </a:r>
            <a:r>
              <a:rPr lang="cs-CZ" dirty="0"/>
              <a:t>podat pomocnou </a:t>
            </a:r>
            <a:r>
              <a:rPr lang="cs-CZ" dirty="0" smtClean="0"/>
              <a:t>ruku a kontrolovat</a:t>
            </a:r>
          </a:p>
          <a:p>
            <a:endParaRPr lang="cs-CZ" dirty="0"/>
          </a:p>
          <a:p>
            <a:pPr marL="342900" indent="-342900">
              <a:buAutoNum type="arabicParenR"/>
            </a:pPr>
            <a:r>
              <a:rPr lang="cs-CZ" dirty="0" smtClean="0"/>
              <a:t>Seminář pro projektanty i pořizovatele</a:t>
            </a:r>
          </a:p>
          <a:p>
            <a:pPr marL="342900" indent="-342900">
              <a:buAutoNum type="arabicParenR"/>
            </a:pP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Informace pro obce</a:t>
            </a:r>
          </a:p>
          <a:p>
            <a:pPr marL="342900" indent="-342900">
              <a:buAutoNum type="arabicParenR"/>
            </a:pP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Osobní setkání s projektantem k vyřešení jeho konkrétních problémů </a:t>
            </a:r>
            <a:br>
              <a:rPr lang="cs-CZ" dirty="0" smtClean="0"/>
            </a:br>
            <a:r>
              <a:rPr lang="cs-CZ" dirty="0" smtClean="0"/>
              <a:t>s metodikou	</a:t>
            </a:r>
          </a:p>
          <a:p>
            <a:pPr marL="342900" indent="-342900">
              <a:buAutoNum type="arabicParenR"/>
            </a:pP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Kontrola</a:t>
            </a:r>
          </a:p>
          <a:p>
            <a:pPr marL="342900" indent="-342900">
              <a:buAutoNum type="arabicParenR"/>
            </a:pPr>
            <a:endParaRPr lang="cs-CZ" dirty="0"/>
          </a:p>
          <a:p>
            <a:r>
              <a:rPr lang="cs-CZ" dirty="0" smtClean="0"/>
              <a:t>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203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(2)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Vyhodnocení chyb: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B050"/>
                </a:solidFill>
              </a:rPr>
              <a:t>Malé chyby 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FFC000"/>
                </a:solidFill>
              </a:rPr>
              <a:t>Chyby k doplnění a opravě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FF0000"/>
                </a:solidFill>
              </a:rPr>
              <a:t>Chyby vedoucí ke změně (opravě v ÚP)</a:t>
            </a:r>
          </a:p>
          <a:p>
            <a:endParaRPr lang="cs-CZ" dirty="0"/>
          </a:p>
          <a:p>
            <a:r>
              <a:rPr lang="cs-CZ" dirty="0" smtClean="0"/>
              <a:t>Kontrola dat: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Logická kontrola – splnění požadavků z dokumentace MINIS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K</a:t>
            </a:r>
            <a:r>
              <a:rPr lang="cs-CZ" dirty="0" smtClean="0"/>
              <a:t>ontrolní program -  k dispozici zpracovatelům i pořizovatelům</a:t>
            </a:r>
          </a:p>
          <a:p>
            <a:endParaRPr lang="cs-CZ" dirty="0" smtClean="0"/>
          </a:p>
          <a:p>
            <a:r>
              <a:rPr lang="cs-CZ" dirty="0" smtClean="0"/>
              <a:t>Funkce programu:</a:t>
            </a:r>
          </a:p>
          <a:p>
            <a:r>
              <a:rPr lang="cs-CZ" dirty="0"/>
              <a:t>	</a:t>
            </a:r>
            <a:r>
              <a:rPr lang="cs-CZ" dirty="0" smtClean="0"/>
              <a:t>kontrola (protokol.txt, </a:t>
            </a:r>
            <a:r>
              <a:rPr lang="cs-CZ" dirty="0" err="1" smtClean="0"/>
              <a:t>protokol.shp</a:t>
            </a:r>
            <a:r>
              <a:rPr lang="cs-CZ" dirty="0" smtClean="0"/>
              <a:t>)</a:t>
            </a:r>
          </a:p>
          <a:p>
            <a:r>
              <a:rPr lang="cs-CZ" dirty="0"/>
              <a:t>	</a:t>
            </a:r>
            <a:r>
              <a:rPr lang="cs-CZ" dirty="0" smtClean="0"/>
              <a:t>převod do </a:t>
            </a:r>
            <a:r>
              <a:rPr lang="cs-CZ" dirty="0" err="1" smtClean="0"/>
              <a:t>shp</a:t>
            </a:r>
            <a:r>
              <a:rPr lang="cs-CZ" dirty="0" smtClean="0"/>
              <a:t> struktury</a:t>
            </a:r>
          </a:p>
          <a:p>
            <a:endParaRPr lang="cs-CZ" dirty="0" smtClean="0"/>
          </a:p>
          <a:p>
            <a:r>
              <a:rPr lang="cs-CZ" dirty="0"/>
              <a:t>S</a:t>
            </a:r>
            <a:r>
              <a:rPr lang="cs-CZ" dirty="0" smtClean="0"/>
              <a:t>áhne na data (.</a:t>
            </a:r>
            <a:r>
              <a:rPr lang="cs-CZ" dirty="0" err="1" smtClean="0"/>
              <a:t>shp</a:t>
            </a:r>
            <a:r>
              <a:rPr lang="cs-CZ" dirty="0" smtClean="0"/>
              <a:t>/.</a:t>
            </a:r>
            <a:r>
              <a:rPr lang="cs-CZ" dirty="0" err="1" smtClean="0"/>
              <a:t>dxf</a:t>
            </a:r>
            <a:r>
              <a:rPr lang="cs-CZ" dirty="0" smtClean="0"/>
              <a:t>), zkontroluje a vytvoří novou datovou sadu.</a:t>
            </a:r>
          </a:p>
          <a:p>
            <a:endParaRPr lang="cs-CZ" dirty="0"/>
          </a:p>
          <a:p>
            <a:r>
              <a:rPr lang="cs-CZ" dirty="0" smtClean="0"/>
              <a:t>Není potřeba žádná licence a instalace</a:t>
            </a:r>
          </a:p>
          <a:p>
            <a:r>
              <a:rPr lang="cs-CZ" dirty="0"/>
              <a:t>	</a:t>
            </a:r>
            <a:r>
              <a:rPr lang="cs-CZ" dirty="0" smtClean="0"/>
              <a:t>MINIS-k.exe</a:t>
            </a:r>
          </a:p>
          <a:p>
            <a:r>
              <a:rPr lang="cs-CZ" dirty="0"/>
              <a:t>	</a:t>
            </a:r>
            <a:r>
              <a:rPr lang="cs-CZ" dirty="0" smtClean="0"/>
              <a:t>MINIS-k.xml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290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(3)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87484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Co je programem kontrolováno</a:t>
            </a:r>
            <a:r>
              <a:rPr lang="cs-CZ" dirty="0" smtClean="0"/>
              <a:t>?</a:t>
            </a:r>
          </a:p>
          <a:p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Kontrola přítomnosti povinných vrstev</a:t>
            </a:r>
          </a:p>
          <a:p>
            <a:pPr lvl="1"/>
            <a:r>
              <a:rPr lang="cs-CZ" dirty="0" err="1" smtClean="0"/>
              <a:t>Resuz_p</a:t>
            </a:r>
            <a:r>
              <a:rPr lang="cs-CZ" dirty="0" smtClean="0"/>
              <a:t>, </a:t>
            </a:r>
            <a:r>
              <a:rPr lang="cs-CZ" dirty="0" err="1" smtClean="0"/>
              <a:t>RZV_p</a:t>
            </a:r>
            <a:r>
              <a:rPr lang="cs-CZ" dirty="0" smtClean="0"/>
              <a:t>, </a:t>
            </a:r>
            <a:r>
              <a:rPr lang="cs-CZ" dirty="0" err="1" smtClean="0"/>
              <a:t>ZU_p</a:t>
            </a:r>
            <a:r>
              <a:rPr lang="cs-CZ" dirty="0" smtClean="0"/>
              <a:t> (ostatní se nemusí vyskytovat – logická kontrola)</a:t>
            </a:r>
          </a:p>
          <a:p>
            <a:pPr lvl="1"/>
            <a:endParaRPr lang="cs-CZ" dirty="0" smtClean="0"/>
          </a:p>
          <a:p>
            <a:r>
              <a:rPr lang="cs-CZ" dirty="0" smtClean="0"/>
              <a:t>2) Kontrola přítomnosti atributů ve standartních vrstvách</a:t>
            </a:r>
          </a:p>
          <a:p>
            <a:r>
              <a:rPr lang="cs-CZ" dirty="0"/>
              <a:t>	</a:t>
            </a:r>
            <a:r>
              <a:rPr lang="cs-CZ" dirty="0" smtClean="0"/>
              <a:t>pro všechny nalezené standartní vrstvy</a:t>
            </a:r>
          </a:p>
          <a:p>
            <a:endParaRPr lang="cs-CZ" dirty="0" smtClean="0"/>
          </a:p>
          <a:p>
            <a:r>
              <a:rPr lang="cs-CZ" dirty="0" smtClean="0"/>
              <a:t>3) Kontrola vyplnění povolených hodnot</a:t>
            </a:r>
          </a:p>
          <a:p>
            <a:r>
              <a:rPr lang="cs-CZ" dirty="0"/>
              <a:t>	</a:t>
            </a:r>
            <a:r>
              <a:rPr lang="cs-CZ" dirty="0" err="1" smtClean="0"/>
              <a:t>CasH</a:t>
            </a:r>
            <a:r>
              <a:rPr lang="cs-CZ" dirty="0" smtClean="0"/>
              <a:t> – 1 = stav, 2 = návrh</a:t>
            </a:r>
          </a:p>
          <a:p>
            <a:r>
              <a:rPr lang="cs-CZ" dirty="0"/>
              <a:t>	</a:t>
            </a:r>
            <a:r>
              <a:rPr lang="cs-CZ" dirty="0" smtClean="0"/>
              <a:t>Typ – dle dokumentace (např. BH)</a:t>
            </a:r>
          </a:p>
          <a:p>
            <a:r>
              <a:rPr lang="cs-CZ" dirty="0" smtClean="0"/>
              <a:t>	Index – dle dokumentace (např. 1)</a:t>
            </a:r>
          </a:p>
          <a:p>
            <a:r>
              <a:rPr lang="cs-CZ" dirty="0"/>
              <a:t>	</a:t>
            </a:r>
            <a:r>
              <a:rPr lang="cs-CZ" dirty="0" smtClean="0"/>
              <a:t>	(častá chyba – propojení těchto atributů dle označení plochy BH1)</a:t>
            </a:r>
          </a:p>
          <a:p>
            <a:endParaRPr lang="cs-CZ" dirty="0" smtClean="0"/>
          </a:p>
          <a:p>
            <a:r>
              <a:rPr lang="cs-CZ" dirty="0" smtClean="0"/>
              <a:t>4</a:t>
            </a:r>
            <a:r>
              <a:rPr lang="cs-CZ" dirty="0"/>
              <a:t>) Návaznost a čistota dat</a:t>
            </a:r>
          </a:p>
          <a:p>
            <a:r>
              <a:rPr lang="cs-CZ" dirty="0"/>
              <a:t>	RZV – celé území, nepřekrývat se, bez mezer</a:t>
            </a:r>
          </a:p>
          <a:p>
            <a:r>
              <a:rPr lang="cs-CZ" dirty="0"/>
              <a:t>	Velmi malé mezery – opravuje (výsledná datová vrstva)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116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(4)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8748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5) Polohové vztahy – data nejsou v rozporu mezi sebou (i se SZ)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Nepřesahovat řešené území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FF0000"/>
                </a:solidFill>
              </a:rPr>
              <a:t>V zastavěných, zastavitelných, nezastavěných plochách jen příslušné plochy RZV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FF0000"/>
                </a:solidFill>
              </a:rPr>
              <a:t>Plochy přestavby jen v zastavěném území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FF0000"/>
                </a:solidFill>
              </a:rPr>
              <a:t>Plochy změn v krajině v zastavěném území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VPS pro ÚSES leží v plochách ÚSES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r>
              <a:rPr lang="cs-CZ" dirty="0" smtClean="0"/>
              <a:t>Nastavení parametrů – doporučujeme neměnit, automaticky opravováno</a:t>
            </a:r>
          </a:p>
          <a:p>
            <a:r>
              <a:rPr lang="cs-CZ" dirty="0" smtClean="0"/>
              <a:t>Odevzdávat datovou sadu generovanou programem.</a:t>
            </a:r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4509120"/>
            <a:ext cx="537863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7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(5)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Doporučení a nastavení: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Kontrolu provádět nad kopií dat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Soubory MINIS-k.exe a MINIS-k.xml zkopírovat do adresáře k datům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Kontrola nastavení výstupního adresáře (přepisuje předchozí data)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r>
              <a:rPr lang="cs-CZ" dirty="0" smtClean="0"/>
              <a:t>Spuštění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.</a:t>
            </a:r>
            <a:r>
              <a:rPr lang="cs-CZ" dirty="0" err="1" smtClean="0"/>
              <a:t>exe</a:t>
            </a:r>
            <a:r>
              <a:rPr lang="cs-CZ" dirty="0" smtClean="0"/>
              <a:t> soubor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Parametry </a:t>
            </a:r>
          </a:p>
          <a:p>
            <a:pPr marL="742950" lvl="1" indent="-285750">
              <a:buFontTx/>
              <a:buChar char="-"/>
            </a:pPr>
            <a:r>
              <a:rPr lang="cs-CZ" dirty="0" smtClean="0"/>
              <a:t>.</a:t>
            </a:r>
            <a:r>
              <a:rPr lang="cs-CZ" dirty="0" err="1" smtClean="0"/>
              <a:t>shp</a:t>
            </a:r>
            <a:r>
              <a:rPr lang="cs-CZ" dirty="0" smtClean="0"/>
              <a:t>/.</a:t>
            </a:r>
            <a:r>
              <a:rPr lang="cs-CZ" dirty="0" err="1" smtClean="0"/>
              <a:t>dxf</a:t>
            </a:r>
            <a:endParaRPr lang="cs-CZ" dirty="0" smtClean="0"/>
          </a:p>
          <a:p>
            <a:pPr marL="742950" lvl="1" indent="-285750">
              <a:buFontTx/>
              <a:buChar char="-"/>
            </a:pPr>
            <a:r>
              <a:rPr lang="cs-CZ" dirty="0" smtClean="0"/>
              <a:t>Umístění vstupu</a:t>
            </a:r>
          </a:p>
          <a:p>
            <a:pPr marL="742950" lvl="1" indent="-285750">
              <a:buFontTx/>
              <a:buChar char="-"/>
            </a:pPr>
            <a:r>
              <a:rPr lang="cs-CZ" dirty="0" smtClean="0"/>
              <a:t>Umístění výstupu</a:t>
            </a:r>
          </a:p>
          <a:p>
            <a:pPr marL="742950" lvl="1" indent="-285750">
              <a:buFontTx/>
              <a:buChar char="-"/>
            </a:pPr>
            <a:r>
              <a:rPr lang="cs-CZ" dirty="0" smtClean="0"/>
              <a:t>Definiční soubor .</a:t>
            </a:r>
            <a:r>
              <a:rPr lang="cs-CZ" dirty="0" err="1" smtClean="0"/>
              <a:t>xml</a:t>
            </a:r>
            <a:endParaRPr lang="cs-CZ" dirty="0" smtClean="0"/>
          </a:p>
          <a:p>
            <a:r>
              <a:rPr lang="cs-CZ" dirty="0" smtClean="0"/>
              <a:t>Výpočet – zahájení procesu (může trvat několik minut)</a:t>
            </a:r>
            <a:endParaRPr lang="cs-CZ"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6813" r="-4803" b="1"/>
          <a:stretch/>
        </p:blipFill>
        <p:spPr>
          <a:xfrm>
            <a:off x="1075053" y="4941168"/>
            <a:ext cx="6906589" cy="223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(6)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Výsledek:</a:t>
            </a:r>
          </a:p>
          <a:p>
            <a:r>
              <a:rPr lang="cs-CZ" dirty="0" smtClean="0"/>
              <a:t>	- protokol.txt</a:t>
            </a:r>
          </a:p>
          <a:p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dirty="0" err="1" smtClean="0"/>
              <a:t>protokol.shp</a:t>
            </a:r>
            <a:endParaRPr lang="cs-CZ" dirty="0" smtClean="0"/>
          </a:p>
          <a:p>
            <a:r>
              <a:rPr lang="cs-CZ" dirty="0"/>
              <a:t>	- </a:t>
            </a:r>
            <a:r>
              <a:rPr lang="cs-CZ" dirty="0" smtClean="0"/>
              <a:t> </a:t>
            </a:r>
            <a:r>
              <a:rPr lang="cs-CZ" dirty="0" err="1" smtClean="0"/>
              <a:t>shp</a:t>
            </a:r>
            <a:r>
              <a:rPr lang="cs-CZ" dirty="0" smtClean="0"/>
              <a:t> - </a:t>
            </a:r>
            <a:r>
              <a:rPr lang="cs-CZ" dirty="0" err="1" smtClean="0"/>
              <a:t>ResUZ_p</a:t>
            </a:r>
            <a:r>
              <a:rPr lang="cs-CZ" dirty="0"/>
              <a:t>, </a:t>
            </a:r>
            <a:r>
              <a:rPr lang="cs-CZ" dirty="0" err="1"/>
              <a:t>ZU_p</a:t>
            </a:r>
            <a:r>
              <a:rPr lang="cs-CZ" dirty="0"/>
              <a:t>, </a:t>
            </a:r>
            <a:r>
              <a:rPr lang="cs-CZ" dirty="0" err="1"/>
              <a:t>RZV_p</a:t>
            </a:r>
            <a:r>
              <a:rPr lang="cs-CZ" dirty="0"/>
              <a:t>, </a:t>
            </a:r>
            <a:r>
              <a:rPr lang="cs-CZ" dirty="0" err="1"/>
              <a:t>RP_p</a:t>
            </a:r>
            <a:r>
              <a:rPr lang="cs-CZ" dirty="0"/>
              <a:t>, </a:t>
            </a:r>
            <a:r>
              <a:rPr lang="cs-CZ" dirty="0" err="1"/>
              <a:t>USR_p</a:t>
            </a:r>
            <a:r>
              <a:rPr lang="cs-CZ" dirty="0"/>
              <a:t>, </a:t>
            </a:r>
            <a:r>
              <a:rPr lang="cs-CZ" dirty="0" err="1" smtClean="0"/>
              <a:t>UR_p</a:t>
            </a:r>
            <a:r>
              <a:rPr lang="cs-CZ" dirty="0"/>
              <a:t>, </a:t>
            </a:r>
            <a:r>
              <a:rPr lang="cs-CZ" dirty="0" err="1"/>
              <a:t>VPZP_p</a:t>
            </a:r>
            <a:r>
              <a:rPr lang="cs-CZ" dirty="0"/>
              <a:t>, </a:t>
            </a:r>
            <a:r>
              <a:rPr lang="cs-CZ" dirty="0" smtClean="0"/>
              <a:t>		</a:t>
            </a:r>
            <a:r>
              <a:rPr lang="cs-CZ" dirty="0" err="1" smtClean="0"/>
              <a:t>VPZL_l</a:t>
            </a:r>
            <a:r>
              <a:rPr lang="cs-CZ" dirty="0"/>
              <a:t>, </a:t>
            </a:r>
            <a:r>
              <a:rPr lang="cs-CZ" dirty="0" err="1"/>
              <a:t>VPZB_b</a:t>
            </a:r>
            <a:r>
              <a:rPr lang="cs-CZ" dirty="0"/>
              <a:t>, </a:t>
            </a:r>
            <a:r>
              <a:rPr lang="cs-CZ" dirty="0" err="1" smtClean="0"/>
              <a:t>USES_p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Protokol.txt:</a:t>
            </a:r>
            <a:endParaRPr lang="cs-CZ" dirty="0"/>
          </a:p>
          <a:p>
            <a:endParaRPr lang="cs-CZ" dirty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73016"/>
            <a:ext cx="4563112" cy="323895"/>
          </a:xfrm>
          <a:prstGeom prst="rect">
            <a:avLst/>
          </a:prstGeom>
        </p:spPr>
      </p:pic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193717"/>
            <a:ext cx="5144218" cy="247685"/>
          </a:xfrm>
          <a:prstGeom prst="rect">
            <a:avLst/>
          </a:prstGeom>
        </p:spPr>
      </p:pic>
      <p:pic>
        <p:nvPicPr>
          <p:cNvPr id="6" name="Obrázek 5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80" y="4509120"/>
            <a:ext cx="8173591" cy="207786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6300192" y="4509120"/>
            <a:ext cx="720080" cy="207786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1132786" y="4456514"/>
            <a:ext cx="792088" cy="360040"/>
          </a:xfrm>
          <a:prstGeom prst="ellipse">
            <a:avLst/>
          </a:prstGeom>
          <a:noFill/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2411760" y="4455978"/>
            <a:ext cx="792088" cy="360040"/>
          </a:xfrm>
          <a:prstGeom prst="ellipse">
            <a:avLst/>
          </a:prstGeom>
          <a:noFill/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4626975" y="4483598"/>
            <a:ext cx="792088" cy="360040"/>
          </a:xfrm>
          <a:prstGeom prst="ellipse">
            <a:avLst/>
          </a:prstGeom>
          <a:noFill/>
          <a:ln w="3492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132786" y="5373216"/>
            <a:ext cx="1062950" cy="17483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Pěticípá hvězda 11"/>
          <p:cNvSpPr/>
          <p:nvPr/>
        </p:nvSpPr>
        <p:spPr>
          <a:xfrm>
            <a:off x="663490" y="5373216"/>
            <a:ext cx="216024" cy="200615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4" name="Přímá spojnice 13"/>
          <p:cNvCxnSpPr/>
          <p:nvPr/>
        </p:nvCxnSpPr>
        <p:spPr>
          <a:xfrm flipV="1">
            <a:off x="7020272" y="5589239"/>
            <a:ext cx="1584176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24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9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395536" y="1563234"/>
            <a:ext cx="795937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Zobrazení </a:t>
            </a:r>
            <a:r>
              <a:rPr lang="cs-CZ" dirty="0" err="1" smtClean="0"/>
              <a:t>protokol.shp</a:t>
            </a:r>
            <a:r>
              <a:rPr lang="cs-CZ" dirty="0" smtClean="0"/>
              <a:t> spolu s textovým protokolem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Opakující chyby (neplatná hodnota, prázdná hodnota) - otevření vrstvy </a:t>
            </a:r>
            <a:br>
              <a:rPr lang="cs-CZ" dirty="0" smtClean="0"/>
            </a:br>
            <a:r>
              <a:rPr lang="cs-CZ" dirty="0" smtClean="0"/>
              <a:t>a hromadná oprava </a:t>
            </a:r>
          </a:p>
          <a:p>
            <a:r>
              <a:rPr lang="cs-CZ" dirty="0" smtClean="0"/>
              <a:t>Lokalizace a oprava typů ploch vzhledem k zastavěnému území, VPS apod. </a:t>
            </a:r>
          </a:p>
          <a:p>
            <a:endParaRPr lang="cs-CZ" dirty="0" smtClean="0"/>
          </a:p>
          <a:p>
            <a:r>
              <a:rPr lang="cs-CZ" dirty="0" smtClean="0"/>
              <a:t>– </a:t>
            </a:r>
            <a:r>
              <a:rPr lang="cs-CZ" dirty="0"/>
              <a:t>opravení </a:t>
            </a:r>
            <a:r>
              <a:rPr lang="cs-CZ" dirty="0" smtClean="0"/>
              <a:t>datových vrstev </a:t>
            </a:r>
            <a:r>
              <a:rPr lang="cs-CZ" dirty="0"/>
              <a:t>a provedení kontroly znovu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39"/>
            <a:ext cx="7272808" cy="3023957"/>
          </a:xfrm>
          <a:prstGeom prst="rect">
            <a:avLst/>
          </a:prstGeom>
        </p:spPr>
      </p:pic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(7)</a:t>
            </a:r>
            <a:endParaRPr dirty="0"/>
          </a:p>
        </p:txBody>
      </p:sp>
      <p:sp>
        <p:nvSpPr>
          <p:cNvPr id="9" name="Obdélník 8"/>
          <p:cNvSpPr/>
          <p:nvPr/>
        </p:nvSpPr>
        <p:spPr>
          <a:xfrm>
            <a:off x="1535015" y="1988839"/>
            <a:ext cx="2840209" cy="17483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/>
          <p:cNvSpPr/>
          <p:nvPr/>
        </p:nvSpPr>
        <p:spPr>
          <a:xfrm>
            <a:off x="1535016" y="2708920"/>
            <a:ext cx="4981200" cy="17483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1535015" y="4293096"/>
            <a:ext cx="3098145" cy="17483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094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395536" y="1563234"/>
            <a:ext cx="795937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Další logické chyb z protokolu:</a:t>
            </a:r>
            <a:endParaRPr lang="cs-CZ" dirty="0"/>
          </a:p>
          <a:p>
            <a:r>
              <a:rPr lang="cs-CZ" dirty="0" err="1" smtClean="0"/>
              <a:t>RZV_p</a:t>
            </a:r>
            <a:r>
              <a:rPr lang="cs-CZ" dirty="0" smtClean="0"/>
              <a:t>: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err="1" smtClean="0"/>
              <a:t>USES_p</a:t>
            </a:r>
            <a:r>
              <a:rPr lang="cs-CZ" dirty="0" smtClean="0"/>
              <a:t> – mimo řešené území</a:t>
            </a:r>
          </a:p>
          <a:p>
            <a:r>
              <a:rPr lang="cs-CZ" dirty="0" err="1" smtClean="0"/>
              <a:t>VPZP_p</a:t>
            </a:r>
            <a:r>
              <a:rPr lang="cs-CZ" dirty="0" smtClean="0"/>
              <a:t> – definovaná mimo plochy ÚSES 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563"/>
          <a:stretch/>
        </p:blipFill>
        <p:spPr>
          <a:xfrm>
            <a:off x="217431" y="2301898"/>
            <a:ext cx="8683691" cy="3431358"/>
          </a:xfrm>
          <a:prstGeom prst="rect">
            <a:avLst/>
          </a:prstGeom>
        </p:spPr>
      </p:pic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(8)</a:t>
            </a:r>
            <a:endParaRPr dirty="0"/>
          </a:p>
        </p:txBody>
      </p:sp>
      <p:sp>
        <p:nvSpPr>
          <p:cNvPr id="15" name="Obdélník 14"/>
          <p:cNvSpPr/>
          <p:nvPr/>
        </p:nvSpPr>
        <p:spPr>
          <a:xfrm>
            <a:off x="253971" y="2308714"/>
            <a:ext cx="8685828" cy="4002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251520" y="2708920"/>
            <a:ext cx="8685828" cy="79208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221231" y="3501008"/>
            <a:ext cx="8685828" cy="86409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221231" y="4371186"/>
            <a:ext cx="8685828" cy="42596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217431" y="4807524"/>
            <a:ext cx="8685828" cy="85372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45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Kontrola (8)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95536" y="1563234"/>
            <a:ext cx="79593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Opravuje – zpracovatel</a:t>
            </a:r>
          </a:p>
          <a:p>
            <a:r>
              <a:rPr lang="cs-CZ" dirty="0" smtClean="0"/>
              <a:t>Pořizovatel </a:t>
            </a:r>
          </a:p>
          <a:p>
            <a:r>
              <a:rPr lang="cs-CZ" dirty="0"/>
              <a:t>	</a:t>
            </a:r>
            <a:r>
              <a:rPr lang="cs-CZ" dirty="0" smtClean="0"/>
              <a:t>– upozorňuje na chyby a zaslat výsledek kontroly</a:t>
            </a:r>
          </a:p>
          <a:p>
            <a:r>
              <a:rPr lang="cs-CZ" dirty="0"/>
              <a:t>	</a:t>
            </a:r>
            <a:r>
              <a:rPr lang="cs-CZ" dirty="0" smtClean="0"/>
              <a:t>– může zhodnotit závažnost chyb k opravě</a:t>
            </a:r>
          </a:p>
          <a:p>
            <a:endParaRPr lang="cs-CZ" dirty="0"/>
          </a:p>
          <a:p>
            <a:r>
              <a:rPr lang="cs-CZ" dirty="0" smtClean="0"/>
              <a:t>Krajský úřad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Nabídka konzultace nad ÚP připraveným k odevzdání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Spuštění kontrolního programu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Analýza chyb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Pro pořizovatele i projektanty po vzájemné dohodě</a:t>
            </a:r>
          </a:p>
          <a:p>
            <a:r>
              <a:rPr lang="cs-CZ" dirty="0"/>
              <a:t>	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90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536" y="1563234"/>
            <a:ext cx="7959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Děkujeme za pozornost!</a:t>
            </a:r>
            <a:r>
              <a:rPr lang="cs-CZ" dirty="0"/>
              <a:t>	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80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Proč metodiku zavádíme?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0769" y="1455826"/>
            <a:ext cx="82576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Ministerstvo metodiku nemá, MINIS </a:t>
            </a:r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u="sng" dirty="0" smtClean="0"/>
              <a:t>6 krajích</a:t>
            </a:r>
          </a:p>
          <a:p>
            <a:endParaRPr lang="cs-CZ" dirty="0"/>
          </a:p>
          <a:p>
            <a:r>
              <a:rPr lang="cs-CZ" b="1" dirty="0"/>
              <a:t>n</a:t>
            </a:r>
            <a:r>
              <a:rPr lang="cs-CZ" b="1" dirty="0" smtClean="0"/>
              <a:t>ezbytné minimum - </a:t>
            </a:r>
            <a:r>
              <a:rPr lang="cs-CZ" b="1" dirty="0"/>
              <a:t>n</a:t>
            </a:r>
            <a:r>
              <a:rPr lang="cs-CZ" b="1" dirty="0" smtClean="0"/>
              <a:t>ejde </a:t>
            </a:r>
            <a:r>
              <a:rPr lang="cs-CZ" b="1" dirty="0"/>
              <a:t>jen o digitální </a:t>
            </a:r>
            <a:r>
              <a:rPr lang="cs-CZ" b="1" dirty="0" smtClean="0"/>
              <a:t>podobu</a:t>
            </a:r>
            <a:endParaRPr lang="cs-CZ" b="1" dirty="0"/>
          </a:p>
          <a:p>
            <a:endParaRPr lang="cs-CZ" b="1" dirty="0" smtClean="0"/>
          </a:p>
          <a:p>
            <a:r>
              <a:rPr lang="cs-CZ" dirty="0" smtClean="0"/>
              <a:t>Cíle:</a:t>
            </a:r>
          </a:p>
          <a:p>
            <a:r>
              <a:rPr lang="cs-CZ" b="1" dirty="0" smtClean="0"/>
              <a:t>1) Sjednocení </a:t>
            </a:r>
            <a:r>
              <a:rPr lang="cs-CZ" b="1" dirty="0" smtClean="0"/>
              <a:t>a usnadnění </a:t>
            </a:r>
            <a:r>
              <a:rPr lang="cs-CZ" b="1" dirty="0" smtClean="0">
                <a:solidFill>
                  <a:srgbClr val="FF0000"/>
                </a:solidFill>
              </a:rPr>
              <a:t>používání ÚP</a:t>
            </a:r>
          </a:p>
          <a:p>
            <a:endParaRPr lang="cs-CZ" dirty="0" smtClean="0"/>
          </a:p>
          <a:p>
            <a:r>
              <a:rPr lang="cs-CZ" b="1" dirty="0" smtClean="0"/>
              <a:t>2) Využití </a:t>
            </a:r>
            <a:r>
              <a:rPr lang="cs-CZ" b="1" dirty="0"/>
              <a:t>symboliky pro grafické zpracování = výsledkem bude jednotná podoba výkresů</a:t>
            </a:r>
            <a:r>
              <a:rPr lang="cs-CZ" dirty="0"/>
              <a:t>	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	OOP </a:t>
            </a:r>
            <a:r>
              <a:rPr lang="cs-CZ" dirty="0" smtClean="0"/>
              <a:t>- </a:t>
            </a:r>
            <a:r>
              <a:rPr lang="cs-CZ" dirty="0" smtClean="0"/>
              <a:t>Pro SÚ, </a:t>
            </a:r>
            <a:r>
              <a:rPr lang="cs-CZ" dirty="0" smtClean="0"/>
              <a:t>veřejnost a další uživatele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r>
              <a:rPr lang="cs-CZ" b="1" dirty="0" smtClean="0"/>
              <a:t>3) Digitální </a:t>
            </a:r>
            <a:r>
              <a:rPr lang="cs-CZ" b="1" dirty="0" smtClean="0"/>
              <a:t>data pro přidanou hodnotu ÚP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Využití při zpracování změn a právních stavů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Interaktivní prezentace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Vstup do ÚAP a dále do procesu územního plánování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114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Co vše MINIS požaduje?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0769" y="1455826"/>
            <a:ext cx="825769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Rastrová podoba výkresů ÚP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Jednotná grafika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Formát .</a:t>
            </a:r>
            <a:r>
              <a:rPr lang="cs-CZ" dirty="0" err="1" smtClean="0"/>
              <a:t>png</a:t>
            </a:r>
            <a:r>
              <a:rPr lang="cs-CZ" dirty="0" smtClean="0"/>
              <a:t>, usazeno v souřadnicích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Všechny výkresy</a:t>
            </a:r>
          </a:p>
          <a:p>
            <a:endParaRPr lang="cs-CZ" b="1" dirty="0"/>
          </a:p>
          <a:p>
            <a:r>
              <a:rPr lang="cs-CZ" b="1" dirty="0" smtClean="0"/>
              <a:t>Vektorová data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 GIS/CAD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Standardizovaná</a:t>
            </a:r>
          </a:p>
          <a:p>
            <a:pPr marL="285750" indent="-285750">
              <a:buFontTx/>
              <a:buChar char="-"/>
            </a:pPr>
            <a:endParaRPr lang="cs-CZ" b="1" dirty="0"/>
          </a:p>
          <a:p>
            <a:r>
              <a:rPr lang="cs-CZ" b="1" dirty="0" err="1" smtClean="0"/>
              <a:t>Infotexty</a:t>
            </a:r>
            <a:endParaRPr lang="cs-CZ" b="1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Pro jednotlivé regulované plochy, plochy změn a přestavby, rezervy a VPS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Pro další prezentaci ÚP</a:t>
            </a:r>
          </a:p>
          <a:p>
            <a:pPr marL="285750" indent="-285750">
              <a:buFontTx/>
              <a:buChar char="-"/>
            </a:pPr>
            <a:endParaRPr lang="cs-CZ" b="1" dirty="0"/>
          </a:p>
          <a:p>
            <a:r>
              <a:rPr lang="cs-CZ" b="1" dirty="0" smtClean="0"/>
              <a:t>Textové a výkresové části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Ve formátu .doc a .</a:t>
            </a:r>
            <a:r>
              <a:rPr lang="cs-CZ" dirty="0" err="1" smtClean="0"/>
              <a:t>pdf</a:t>
            </a:r>
            <a:endParaRPr lang="cs-CZ" dirty="0" smtClean="0"/>
          </a:p>
          <a:p>
            <a:endParaRPr lang="cs-CZ" b="1" dirty="0" smtClean="0"/>
          </a:p>
          <a:p>
            <a:r>
              <a:rPr lang="cs-CZ" b="1" dirty="0" smtClean="0"/>
              <a:t>Sjednocení urbanistického pohledu na zpracování ÚP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6791335" y="2276872"/>
            <a:ext cx="194155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Základní pravidla</a:t>
            </a:r>
            <a:endParaRPr lang="cs-CZ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75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Co to znamená požívat MINIS?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0768" y="1461309"/>
            <a:ext cx="82576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Splnit všechny požadavky na zpracování (předchozí </a:t>
            </a:r>
            <a:r>
              <a:rPr lang="cs-CZ" b="1" dirty="0" err="1" smtClean="0"/>
              <a:t>slide</a:t>
            </a:r>
            <a:r>
              <a:rPr lang="cs-CZ" b="1" dirty="0" smtClean="0"/>
              <a:t>)</a:t>
            </a:r>
          </a:p>
          <a:p>
            <a:pPr lvl="1"/>
            <a:r>
              <a:rPr lang="cs-CZ" dirty="0"/>
              <a:t>Pokud </a:t>
            </a:r>
            <a:r>
              <a:rPr lang="cs-CZ" dirty="0" smtClean="0"/>
              <a:t>projektant </a:t>
            </a:r>
            <a:r>
              <a:rPr lang="cs-CZ" dirty="0"/>
              <a:t>uvádí, že ÚP je zpracován v metodice MINIS, znamená to, že ji dodržuje ve všech </a:t>
            </a:r>
            <a:r>
              <a:rPr lang="cs-CZ" dirty="0" smtClean="0"/>
              <a:t>směrech (technicky i urbanisticky):</a:t>
            </a:r>
          </a:p>
          <a:p>
            <a:pPr marL="742950" lvl="1" indent="-285750">
              <a:buFontTx/>
              <a:buChar char="-"/>
            </a:pPr>
            <a:endParaRPr lang="cs-CZ" b="1" dirty="0"/>
          </a:p>
          <a:p>
            <a:pPr lvl="0"/>
            <a:r>
              <a:rPr lang="cs-CZ" dirty="0" smtClean="0"/>
              <a:t>	označení ploch, názvy </a:t>
            </a:r>
            <a:r>
              <a:rPr lang="cs-CZ" dirty="0"/>
              <a:t>souborů, atributů, </a:t>
            </a:r>
            <a:r>
              <a:rPr lang="cs-CZ" dirty="0" smtClean="0"/>
              <a:t>uložení </a:t>
            </a:r>
            <a:r>
              <a:rPr lang="cs-CZ" dirty="0"/>
              <a:t>souborů, </a:t>
            </a:r>
            <a:r>
              <a:rPr lang="cs-CZ" dirty="0" smtClean="0"/>
              <a:t>struktura </a:t>
            </a:r>
            <a:br>
              <a:rPr lang="cs-CZ" dirty="0" smtClean="0"/>
            </a:br>
            <a:r>
              <a:rPr lang="cs-CZ" dirty="0" smtClean="0"/>
              <a:t>	a formáty dat, vizualizace, </a:t>
            </a:r>
            <a:r>
              <a:rPr lang="cs-CZ" dirty="0" err="1" smtClean="0"/>
              <a:t>info</a:t>
            </a:r>
            <a:r>
              <a:rPr lang="cs-CZ" dirty="0" smtClean="0"/>
              <a:t> texty, rastry, texty,…</a:t>
            </a:r>
          </a:p>
          <a:p>
            <a:pPr lvl="0"/>
            <a:endParaRPr lang="cs-CZ" dirty="0"/>
          </a:p>
          <a:p>
            <a:pPr lvl="0"/>
            <a:r>
              <a:rPr lang="cs-CZ" dirty="0" smtClean="0"/>
              <a:t>Pokud je ve smlouvě uvedeno, že </a:t>
            </a:r>
            <a:r>
              <a:rPr lang="cs-CZ" b="1" dirty="0" smtClean="0"/>
              <a:t>má použít</a:t>
            </a:r>
            <a:r>
              <a:rPr lang="cs-CZ" dirty="0" smtClean="0"/>
              <a:t>, případně pokud uvede, že </a:t>
            </a:r>
            <a:r>
              <a:rPr lang="cs-CZ" b="1" dirty="0" smtClean="0"/>
              <a:t>použil 	→ bude využití </a:t>
            </a:r>
            <a:r>
              <a:rPr lang="cs-CZ" b="1" u="sng" dirty="0" smtClean="0"/>
              <a:t>kontrolováno</a:t>
            </a:r>
            <a:endParaRPr lang="cs-CZ" b="1" dirty="0"/>
          </a:p>
          <a:p>
            <a:pPr lvl="0"/>
            <a:endParaRPr lang="cs-CZ" b="1" dirty="0" smtClean="0"/>
          </a:p>
          <a:p>
            <a:pPr lvl="0"/>
            <a:r>
              <a:rPr lang="cs-CZ" b="1" dirty="0" smtClean="0"/>
              <a:t>Odchylka, nevyužití by poté měla být zdůvodněna.</a:t>
            </a:r>
          </a:p>
          <a:p>
            <a:pPr lvl="0"/>
            <a:endParaRPr lang="cs-CZ" b="1" dirty="0"/>
          </a:p>
          <a:p>
            <a:pPr lvl="0"/>
            <a:r>
              <a:rPr lang="cs-CZ" dirty="0" smtClean="0"/>
              <a:t>Je možné využít např. výrazu „</a:t>
            </a:r>
            <a:r>
              <a:rPr lang="cs-CZ" dirty="0" smtClean="0">
                <a:solidFill>
                  <a:srgbClr val="00B050"/>
                </a:solidFill>
              </a:rPr>
              <a:t>volně se inspiroval</a:t>
            </a:r>
            <a:r>
              <a:rPr lang="cs-CZ" dirty="0" smtClean="0"/>
              <a:t>“.</a:t>
            </a:r>
            <a:endParaRPr lang="cs-CZ" dirty="0"/>
          </a:p>
          <a:p>
            <a:pPr marL="742950" lvl="1" indent="-285750">
              <a:buFontTx/>
              <a:buChar char="-"/>
            </a:pPr>
            <a:endParaRPr lang="cs-CZ" b="1" dirty="0" smtClean="0"/>
          </a:p>
          <a:p>
            <a:endParaRPr lang="cs-CZ" dirty="0" smtClean="0"/>
          </a:p>
          <a:p>
            <a:r>
              <a:rPr lang="cs-CZ" dirty="0" smtClean="0"/>
              <a:t>Metodiku využíváme i pro změny a právní stavy.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829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Jaká data projektant dostane?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90768" y="1461309"/>
            <a:ext cx="82576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Výdej z portálu ÚP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Dat ÚAP obcí a kraje</a:t>
            </a:r>
          </a:p>
          <a:p>
            <a:pPr marL="285750" indent="-285750">
              <a:buFontTx/>
              <a:buChar char="-"/>
            </a:pPr>
            <a:endParaRPr lang="cs-CZ" b="1" dirty="0"/>
          </a:p>
          <a:p>
            <a:r>
              <a:rPr lang="cs-CZ" b="1" dirty="0" smtClean="0"/>
              <a:t>Katastrální mapa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DKM – musí zažádat obec na ČÚZK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ÚKM – z portálu</a:t>
            </a:r>
          </a:p>
          <a:p>
            <a:pPr marL="285750" indent="-285750">
              <a:buFontTx/>
              <a:buChar char="-"/>
            </a:pPr>
            <a:endParaRPr lang="cs-CZ" b="1" dirty="0"/>
          </a:p>
          <a:p>
            <a:r>
              <a:rPr lang="cs-CZ" b="1" dirty="0"/>
              <a:t>Ž</a:t>
            </a:r>
            <a:r>
              <a:rPr lang="cs-CZ" b="1" dirty="0" smtClean="0"/>
              <a:t>ádost na portál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Samostatný účet pro projektanta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Žádost na ORP – vyřizuje zadavatel žádosti </a:t>
            </a:r>
          </a:p>
          <a:p>
            <a:pPr marL="285750" indent="-285750">
              <a:buFontTx/>
              <a:buChar char="-"/>
            </a:pPr>
            <a:endParaRPr lang="cs-CZ" b="1" dirty="0"/>
          </a:p>
          <a:p>
            <a:r>
              <a:rPr lang="cs-CZ" b="1" dirty="0" smtClean="0"/>
              <a:t>Vždy jednu obec samostatně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016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Urbanistická část (1)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Vztah SZ a reálného zpracování ÚP</a:t>
            </a:r>
          </a:p>
          <a:p>
            <a:endParaRPr lang="cs-CZ" dirty="0"/>
          </a:p>
          <a:p>
            <a:r>
              <a:rPr lang="cs-CZ" b="1" dirty="0" smtClean="0"/>
              <a:t>Standardní jevy územního plánu </a:t>
            </a:r>
            <a:r>
              <a:rPr lang="cs-CZ" dirty="0"/>
              <a:t>- </a:t>
            </a:r>
            <a:r>
              <a:rPr lang="cs-CZ" dirty="0" smtClean="0"/>
              <a:t>ÚP je vytváří, jeho přidaná hodnota</a:t>
            </a:r>
          </a:p>
          <a:p>
            <a:endParaRPr lang="cs-CZ" dirty="0"/>
          </a:p>
          <a:p>
            <a:r>
              <a:rPr lang="cs-CZ" dirty="0" smtClean="0"/>
              <a:t>1) </a:t>
            </a:r>
            <a:r>
              <a:rPr lang="cs-CZ" b="1" dirty="0" smtClean="0"/>
              <a:t>Řešené území </a:t>
            </a:r>
            <a:r>
              <a:rPr lang="cs-CZ" dirty="0" smtClean="0"/>
              <a:t>– území obce</a:t>
            </a:r>
          </a:p>
          <a:p>
            <a:endParaRPr lang="cs-CZ" dirty="0"/>
          </a:p>
          <a:p>
            <a:r>
              <a:rPr lang="cs-CZ" dirty="0" smtClean="0"/>
              <a:t>2) </a:t>
            </a:r>
            <a:r>
              <a:rPr lang="cs-CZ" b="1" dirty="0" smtClean="0"/>
              <a:t>Zastavěné území </a:t>
            </a:r>
            <a:r>
              <a:rPr lang="cs-CZ" dirty="0" smtClean="0"/>
              <a:t>– dle SZ</a:t>
            </a:r>
          </a:p>
          <a:p>
            <a:endParaRPr lang="cs-CZ" dirty="0"/>
          </a:p>
          <a:p>
            <a:r>
              <a:rPr lang="cs-CZ" dirty="0" smtClean="0"/>
              <a:t>3) </a:t>
            </a:r>
            <a:r>
              <a:rPr lang="cs-CZ" b="1" dirty="0" smtClean="0"/>
              <a:t>Plochy RZV </a:t>
            </a:r>
            <a:r>
              <a:rPr lang="cs-CZ" dirty="0" smtClean="0"/>
              <a:t> </a:t>
            </a:r>
          </a:p>
          <a:p>
            <a:r>
              <a:rPr lang="cs-CZ" dirty="0"/>
              <a:t>	</a:t>
            </a:r>
            <a:r>
              <a:rPr lang="cs-CZ" u="sng" dirty="0" smtClean="0"/>
              <a:t>druh</a:t>
            </a:r>
            <a:r>
              <a:rPr lang="cs-CZ" dirty="0" smtClean="0"/>
              <a:t> dle v. č. 500/2006 Sb.</a:t>
            </a:r>
          </a:p>
          <a:p>
            <a:r>
              <a:rPr lang="cs-CZ" dirty="0"/>
              <a:t>	</a:t>
            </a:r>
            <a:r>
              <a:rPr lang="cs-CZ" u="sng" dirty="0" smtClean="0"/>
              <a:t>typ </a:t>
            </a:r>
            <a:r>
              <a:rPr lang="cs-CZ" dirty="0" smtClean="0"/>
              <a:t>– dvojpísmenný kód</a:t>
            </a:r>
          </a:p>
          <a:p>
            <a:r>
              <a:rPr lang="cs-CZ" dirty="0"/>
              <a:t>	</a:t>
            </a:r>
            <a:r>
              <a:rPr lang="cs-CZ" dirty="0" smtClean="0"/>
              <a:t>	x = specifická plocha</a:t>
            </a:r>
          </a:p>
          <a:p>
            <a:r>
              <a:rPr lang="cs-CZ" dirty="0"/>
              <a:t>	</a:t>
            </a:r>
            <a:r>
              <a:rPr lang="cs-CZ" u="sng" dirty="0" smtClean="0"/>
              <a:t>indexy</a:t>
            </a:r>
            <a:r>
              <a:rPr lang="cs-CZ" dirty="0" smtClean="0"/>
              <a:t> – plochy přírodní NS </a:t>
            </a:r>
          </a:p>
          <a:p>
            <a:r>
              <a:rPr lang="cs-CZ" dirty="0"/>
              <a:t>	</a:t>
            </a:r>
            <a:r>
              <a:rPr lang="cs-CZ" dirty="0" smtClean="0"/>
              <a:t>	ostatní plochy číselné</a:t>
            </a:r>
          </a:p>
          <a:p>
            <a:endParaRPr lang="cs-CZ" dirty="0" smtClean="0"/>
          </a:p>
          <a:p>
            <a:r>
              <a:rPr lang="cs-CZ" dirty="0" smtClean="0"/>
              <a:t>Příklady </a:t>
            </a:r>
            <a:r>
              <a:rPr lang="cs-CZ" dirty="0"/>
              <a:t>označení ploch v ÚP </a:t>
            </a:r>
            <a:endParaRPr lang="cs-CZ" dirty="0" smtClean="0"/>
          </a:p>
          <a:p>
            <a:r>
              <a:rPr lang="cs-CZ" dirty="0" smtClean="0"/>
              <a:t>(</a:t>
            </a:r>
            <a:r>
              <a:rPr lang="cs-CZ" dirty="0"/>
              <a:t>datově jinak):</a:t>
            </a:r>
          </a:p>
          <a:p>
            <a:r>
              <a:rPr lang="cs-CZ" dirty="0">
                <a:solidFill>
                  <a:srgbClr val="C00000"/>
                </a:solidFill>
              </a:rPr>
              <a:t>NS</a:t>
            </a:r>
            <a:r>
              <a:rPr lang="cs-CZ" dirty="0">
                <a:solidFill>
                  <a:srgbClr val="00B050"/>
                </a:solidFill>
              </a:rPr>
              <a:t>plz1</a:t>
            </a:r>
            <a:r>
              <a:rPr lang="cs-CZ" dirty="0"/>
              <a:t>, </a:t>
            </a:r>
            <a:r>
              <a:rPr lang="cs-CZ" dirty="0">
                <a:solidFill>
                  <a:srgbClr val="C00000"/>
                </a:solidFill>
              </a:rPr>
              <a:t>OV</a:t>
            </a:r>
            <a:r>
              <a:rPr lang="cs-CZ" dirty="0">
                <a:solidFill>
                  <a:srgbClr val="00B050"/>
                </a:solidFill>
              </a:rPr>
              <a:t>2</a:t>
            </a:r>
            <a:r>
              <a:rPr lang="cs-CZ" dirty="0"/>
              <a:t>, </a:t>
            </a:r>
            <a:r>
              <a:rPr lang="cs-CZ" dirty="0" err="1">
                <a:solidFill>
                  <a:srgbClr val="C00000"/>
                </a:solidFill>
              </a:rPr>
              <a:t>NS</a:t>
            </a:r>
            <a:r>
              <a:rPr lang="cs-CZ" dirty="0" err="1">
                <a:solidFill>
                  <a:srgbClr val="00B050"/>
                </a:solidFill>
              </a:rPr>
              <a:t>pz</a:t>
            </a:r>
            <a:r>
              <a:rPr lang="cs-CZ" dirty="0"/>
              <a:t>, </a:t>
            </a:r>
            <a:r>
              <a:rPr lang="cs-CZ" dirty="0">
                <a:solidFill>
                  <a:srgbClr val="C00000"/>
                </a:solidFill>
              </a:rPr>
              <a:t>BI</a:t>
            </a:r>
          </a:p>
          <a:p>
            <a:endParaRPr lang="cs-CZ" dirty="0" smtClean="0"/>
          </a:p>
          <a:p>
            <a:r>
              <a:rPr lang="cs-CZ" dirty="0"/>
              <a:t>	</a:t>
            </a:r>
          </a:p>
          <a:p>
            <a:endParaRPr lang="cs-CZ" dirty="0" smtClean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943" y="3717032"/>
            <a:ext cx="4455197" cy="262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5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3559320" y="609480"/>
            <a:ext cx="5279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400" b="1" dirty="0" smtClean="0">
                <a:solidFill>
                  <a:srgbClr val="2D2D8A"/>
                </a:solidFill>
                <a:latin typeface="Tahoma"/>
              </a:rPr>
              <a:t>Urbanistická část (2)</a:t>
            </a:r>
            <a:endParaRPr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2805" y="1556792"/>
            <a:ext cx="84096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3) </a:t>
            </a:r>
            <a:r>
              <a:rPr lang="cs-CZ" b="1" dirty="0" smtClean="0"/>
              <a:t>RZV</a:t>
            </a:r>
            <a:endParaRPr lang="cs-CZ" b="1" dirty="0"/>
          </a:p>
          <a:p>
            <a:r>
              <a:rPr lang="cs-CZ" dirty="0" smtClean="0"/>
              <a:t>Ke každé indexované ploše stanovit (</a:t>
            </a:r>
            <a:r>
              <a:rPr lang="cs-CZ" dirty="0" err="1" smtClean="0"/>
              <a:t>infotext</a:t>
            </a:r>
            <a:r>
              <a:rPr lang="cs-CZ" dirty="0" smtClean="0"/>
              <a:t>):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/>
              <a:t>časový horizont</a:t>
            </a:r>
          </a:p>
          <a:p>
            <a:r>
              <a:rPr lang="cs-CZ" dirty="0"/>
              <a:t>		plochy stabilizované</a:t>
            </a:r>
          </a:p>
          <a:p>
            <a:r>
              <a:rPr lang="cs-CZ" dirty="0"/>
              <a:t>		</a:t>
            </a:r>
            <a:r>
              <a:rPr lang="cs-CZ" dirty="0" smtClean="0"/>
              <a:t>plochy změn</a:t>
            </a:r>
          </a:p>
          <a:p>
            <a:endParaRPr lang="cs-CZ" dirty="0"/>
          </a:p>
          <a:p>
            <a:r>
              <a:rPr lang="cs-CZ" dirty="0"/>
              <a:t>	dle přílohy č. 1 (MINIS) – popis, vazba na §</a:t>
            </a:r>
          </a:p>
          <a:p>
            <a:r>
              <a:rPr lang="cs-CZ" dirty="0"/>
              <a:t>	výskyt (zastavěné území, zastavitelné území, plochy přestavby, 	nezastavěné území)</a:t>
            </a:r>
          </a:p>
          <a:p>
            <a:endParaRPr lang="cs-CZ" dirty="0" smtClean="0"/>
          </a:p>
        </p:txBody>
      </p:sp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6535063" cy="177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3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2542</TotalTime>
  <Words>1285</Words>
  <Application>Microsoft Office PowerPoint</Application>
  <PresentationFormat>Předvádění na obrazovce (4:3)</PresentationFormat>
  <Paragraphs>526</Paragraphs>
  <Slides>38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39" baseType="lpstr"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Valchařová Dagmar</dc:creator>
  <cp:lastModifiedBy>Libuše Dobrá </cp:lastModifiedBy>
  <cp:revision>287</cp:revision>
  <cp:lastPrinted>2015-04-15T09:03:03Z</cp:lastPrinted>
  <dcterms:modified xsi:type="dcterms:W3CDTF">2015-11-26T06:47:57Z</dcterms:modified>
</cp:coreProperties>
</file>