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sldIdLst>
    <p:sldId id="291" r:id="rId2"/>
    <p:sldId id="304" r:id="rId3"/>
    <p:sldId id="306" r:id="rId4"/>
    <p:sldId id="307" r:id="rId5"/>
    <p:sldId id="341" r:id="rId6"/>
    <p:sldId id="309" r:id="rId7"/>
    <p:sldId id="342" r:id="rId8"/>
    <p:sldId id="351" r:id="rId9"/>
    <p:sldId id="352" r:id="rId10"/>
    <p:sldId id="337" r:id="rId11"/>
    <p:sldId id="338" r:id="rId12"/>
    <p:sldId id="343" r:id="rId13"/>
    <p:sldId id="344" r:id="rId14"/>
    <p:sldId id="340" r:id="rId15"/>
    <p:sldId id="323" r:id="rId16"/>
    <p:sldId id="345" r:id="rId17"/>
    <p:sldId id="349" r:id="rId18"/>
    <p:sldId id="350" r:id="rId19"/>
    <p:sldId id="332" r:id="rId20"/>
    <p:sldId id="329" r:id="rId21"/>
    <p:sldId id="346" r:id="rId22"/>
    <p:sldId id="347" r:id="rId23"/>
    <p:sldId id="348" r:id="rId24"/>
    <p:sldId id="321" r:id="rId25"/>
    <p:sldId id="324" r:id="rId26"/>
    <p:sldId id="303" r:id="rId2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5" pos="529" userDrawn="1">
          <p15:clr>
            <a:srgbClr val="A4A3A4"/>
          </p15:clr>
        </p15:guide>
        <p15:guide id="6" orient="horz" userDrawn="1">
          <p15:clr>
            <a:srgbClr val="A4A3A4"/>
          </p15:clr>
        </p15:guide>
        <p15:guide id="7" pos="7151" userDrawn="1">
          <p15:clr>
            <a:srgbClr val="A4A3A4"/>
          </p15:clr>
        </p15:guide>
        <p15:guide id="8" orient="horz" pos="3861" userDrawn="1">
          <p15:clr>
            <a:srgbClr val="A4A3A4"/>
          </p15:clr>
        </p15:guide>
        <p15:guide id="10" orient="horz" pos="1434" userDrawn="1">
          <p15:clr>
            <a:srgbClr val="A4A3A4"/>
          </p15:clr>
        </p15:guide>
        <p15:guide id="11" orient="horz" pos="822" userDrawn="1">
          <p15:clr>
            <a:srgbClr val="A4A3A4"/>
          </p15:clr>
        </p15:guide>
        <p15:guide id="12" orient="horz" pos="1253" userDrawn="1">
          <p15:clr>
            <a:srgbClr val="A4A3A4"/>
          </p15:clr>
        </p15:guide>
        <p15:guide id="15" pos="41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9F"/>
    <a:srgbClr val="578A4C"/>
    <a:srgbClr val="A5C659"/>
    <a:srgbClr val="6BB7EB"/>
    <a:srgbClr val="EABB47"/>
    <a:srgbClr val="C4262E"/>
    <a:srgbClr val="92D400"/>
    <a:srgbClr val="A1C05B"/>
    <a:srgbClr val="93C8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27"/>
  </p:normalViewPr>
  <p:slideViewPr>
    <p:cSldViewPr snapToGrid="0" snapToObjects="1" showGuides="1">
      <p:cViewPr varScale="1">
        <p:scale>
          <a:sx n="114" d="100"/>
          <a:sy n="114" d="100"/>
        </p:scale>
        <p:origin x="474" y="102"/>
      </p:cViewPr>
      <p:guideLst>
        <p:guide pos="3840"/>
        <p:guide pos="529"/>
        <p:guide orient="horz"/>
        <p:guide pos="7151"/>
        <p:guide orient="horz" pos="3861"/>
        <p:guide orient="horz" pos="1434"/>
        <p:guide orient="horz" pos="822"/>
        <p:guide orient="horz" pos="1253"/>
        <p:guide pos="41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E40DC-3E09-D246-ACC8-8D44CF70B152}" type="datetimeFigureOut">
              <a:rPr lang="cs-CZ" smtClean="0"/>
              <a:t>05.02.2024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0055B3-7155-F446-AC50-9C579597B327}" type="slidenum">
              <a:rPr lang="cs-CZ" smtClean="0"/>
              <a:t>‹#›</a:t>
            </a:fld>
            <a:endParaRPr lang="cs-CZ"/>
          </a:p>
        </p:txBody>
      </p:sp>
    </p:spTree>
    <p:extLst>
      <p:ext uri="{BB962C8B-B14F-4D97-AF65-F5344CB8AC3E}">
        <p14:creationId xmlns:p14="http://schemas.microsoft.com/office/powerpoint/2010/main" val="63253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Skupina 6">
            <a:extLst>
              <a:ext uri="{FF2B5EF4-FFF2-40B4-BE49-F238E27FC236}">
                <a16:creationId xmlns:a16="http://schemas.microsoft.com/office/drawing/2014/main" id="{1F89291F-BFF3-F149-8545-E5BD693BB10A}"/>
              </a:ext>
            </a:extLst>
          </p:cNvPr>
          <p:cNvGrpSpPr/>
          <p:nvPr userDrawn="1"/>
        </p:nvGrpSpPr>
        <p:grpSpPr>
          <a:xfrm>
            <a:off x="-1" y="0"/>
            <a:ext cx="12192001" cy="6858000"/>
            <a:chOff x="-1" y="0"/>
            <a:chExt cx="12192001" cy="6858000"/>
          </a:xfrm>
        </p:grpSpPr>
        <p:sp>
          <p:nvSpPr>
            <p:cNvPr id="8" name="Obdélník 7">
              <a:extLst>
                <a:ext uri="{FF2B5EF4-FFF2-40B4-BE49-F238E27FC236}">
                  <a16:creationId xmlns:a16="http://schemas.microsoft.com/office/drawing/2014/main" id="{9B8A71D6-4121-A049-9152-97C298ED2BB1}"/>
                </a:ext>
              </a:extLst>
            </p:cNvPr>
            <p:cNvSpPr/>
            <p:nvPr/>
          </p:nvSpPr>
          <p:spPr>
            <a:xfrm>
              <a:off x="-1"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9" name="Grafický objekt 19">
              <a:extLst>
                <a:ext uri="{FF2B5EF4-FFF2-40B4-BE49-F238E27FC236}">
                  <a16:creationId xmlns:a16="http://schemas.microsoft.com/office/drawing/2014/main" id="{D859EB27-7C8D-FB4C-ABB8-C95E4E3010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68667" y="765706"/>
              <a:ext cx="4259696" cy="532462"/>
            </a:xfrm>
            <a:prstGeom prst="rect">
              <a:avLst/>
            </a:prstGeom>
          </p:spPr>
        </p:pic>
        <p:pic>
          <p:nvPicPr>
            <p:cNvPr id="10" name="Grafický objekt 7">
              <a:extLst>
                <a:ext uri="{FF2B5EF4-FFF2-40B4-BE49-F238E27FC236}">
                  <a16:creationId xmlns:a16="http://schemas.microsoft.com/office/drawing/2014/main" id="{8F093256-8D25-044F-BFF0-EF923A8BDF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 y="0"/>
              <a:ext cx="7896226" cy="5687314"/>
            </a:xfrm>
            <a:prstGeom prst="rect">
              <a:avLst/>
            </a:prstGeom>
          </p:spPr>
        </p:pic>
      </p:grpSp>
      <p:sp>
        <p:nvSpPr>
          <p:cNvPr id="2" name="Nadpis 1">
            <a:extLst>
              <a:ext uri="{FF2B5EF4-FFF2-40B4-BE49-F238E27FC236}">
                <a16:creationId xmlns:a16="http://schemas.microsoft.com/office/drawing/2014/main" id="{E3D64F53-6641-8946-85D8-2D5EA31A8ED3}"/>
              </a:ext>
            </a:extLst>
          </p:cNvPr>
          <p:cNvSpPr>
            <a:spLocks noGrp="1"/>
          </p:cNvSpPr>
          <p:nvPr>
            <p:ph type="ctrTitle"/>
          </p:nvPr>
        </p:nvSpPr>
        <p:spPr>
          <a:xfrm>
            <a:off x="4384800" y="3636000"/>
            <a:ext cx="6750000" cy="1533600"/>
          </a:xfrm>
        </p:spPr>
        <p:txBody>
          <a:bodyPr anchor="b">
            <a:normAutofit/>
          </a:bodyPr>
          <a:lstStyle>
            <a:lvl1pPr algn="r">
              <a:defRPr sz="3600"/>
            </a:lvl1pPr>
          </a:lstStyle>
          <a:p>
            <a:r>
              <a:rPr lang="cs-CZ" dirty="0"/>
              <a:t>Kliknutím lze upravit styl.</a:t>
            </a:r>
          </a:p>
        </p:txBody>
      </p:sp>
      <p:sp>
        <p:nvSpPr>
          <p:cNvPr id="3" name="Podnadpis 2">
            <a:extLst>
              <a:ext uri="{FF2B5EF4-FFF2-40B4-BE49-F238E27FC236}">
                <a16:creationId xmlns:a16="http://schemas.microsoft.com/office/drawing/2014/main" id="{47204E7A-2188-624C-A10B-9B14021961FA}"/>
              </a:ext>
            </a:extLst>
          </p:cNvPr>
          <p:cNvSpPr>
            <a:spLocks noGrp="1"/>
          </p:cNvSpPr>
          <p:nvPr>
            <p:ph type="subTitle" idx="1"/>
          </p:nvPr>
        </p:nvSpPr>
        <p:spPr>
          <a:xfrm>
            <a:off x="4384800" y="5374800"/>
            <a:ext cx="6750000" cy="936000"/>
          </a:xfrm>
        </p:spPr>
        <p:txBody>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Kliknutím můžete upravit styl předlohy.</a:t>
            </a:r>
          </a:p>
        </p:txBody>
      </p:sp>
    </p:spTree>
    <p:extLst>
      <p:ext uri="{BB962C8B-B14F-4D97-AF65-F5344CB8AC3E}">
        <p14:creationId xmlns:p14="http://schemas.microsoft.com/office/powerpoint/2010/main" val="256646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D01DDCC-3029-9F4E-95D9-4BDAF75A3AA7}"/>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B5EB361E-08D2-DE42-9AD2-2722B2FC998B}"/>
              </a:ext>
            </a:extLst>
          </p:cNvPr>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E58958E-BAF2-4043-9B6A-5788E57E134E}"/>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30C7D488-F6DF-344A-AE4B-C17C5131FDDF}"/>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01984AC4-89DC-3048-BE97-584ACDBF8E35}"/>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1337705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C9C61156-2D2A-6349-AB80-D946D1067A9C}"/>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AF63548B-0631-3842-ADED-8A09B1C3201F}"/>
              </a:ext>
            </a:extLst>
          </p:cNvPr>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2C3FE42E-7771-CC48-BD71-BDE25A9F0355}"/>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BC9DAF4E-587E-474E-9EC6-282F2EBC1ED5}"/>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E6F5A078-CFCC-1D48-A208-343756D5F392}"/>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538729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0BC99E-F575-CD4F-BC8C-B6D0F1C7B194}"/>
              </a:ext>
            </a:extLst>
          </p:cNvPr>
          <p:cNvSpPr>
            <a:spLocks noGrp="1"/>
          </p:cNvSpPr>
          <p:nvPr>
            <p:ph type="title"/>
          </p:nvPr>
        </p:nvSpPr>
        <p:spPr/>
        <p:txBody>
          <a:bodyPr/>
          <a:lstStyle>
            <a:lvl1pPr>
              <a:defRPr>
                <a:solidFill>
                  <a:srgbClr val="00549F"/>
                </a:solidFill>
              </a:defRPr>
            </a:lvl1pPr>
          </a:lstStyle>
          <a:p>
            <a:r>
              <a:rPr lang="cs-CZ" dirty="0"/>
              <a:t>Kliknutím lze upravit styl.</a:t>
            </a:r>
          </a:p>
        </p:txBody>
      </p:sp>
      <p:sp>
        <p:nvSpPr>
          <p:cNvPr id="3" name="Zástupný obsah 2">
            <a:extLst>
              <a:ext uri="{FF2B5EF4-FFF2-40B4-BE49-F238E27FC236}">
                <a16:creationId xmlns:a16="http://schemas.microsoft.com/office/drawing/2014/main" id="{846636C4-A3EA-684D-BB48-3F868DD7D6BB}"/>
              </a:ext>
            </a:extLst>
          </p:cNvPr>
          <p:cNvSpPr>
            <a:spLocks noGrp="1"/>
          </p:cNvSpPr>
          <p:nvPr>
            <p:ph idx="1"/>
          </p:nvPr>
        </p:nvSpPr>
        <p:spPr/>
        <p:txBody>
          <a:bodyPr/>
          <a:lstStyle>
            <a:lvl1pPr>
              <a:defRPr>
                <a:solidFill>
                  <a:srgbClr val="00549F"/>
                </a:solidFill>
              </a:defRPr>
            </a:lvl1pPr>
            <a:lvl2pPr>
              <a:defRPr>
                <a:solidFill>
                  <a:srgbClr val="00549F"/>
                </a:solidFill>
              </a:defRPr>
            </a:lvl2pPr>
            <a:lvl3pPr>
              <a:defRPr>
                <a:solidFill>
                  <a:srgbClr val="00549F"/>
                </a:solidFill>
              </a:defRPr>
            </a:lvl3pPr>
            <a:lvl4pPr>
              <a:defRPr>
                <a:solidFill>
                  <a:srgbClr val="00549F"/>
                </a:solidFill>
              </a:defRPr>
            </a:lvl4pPr>
            <a:lvl5pPr>
              <a:defRPr>
                <a:solidFill>
                  <a:srgbClr val="00549F"/>
                </a:solidFill>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77FA1B98-0F0A-804B-9EFB-6541F5139E62}"/>
              </a:ext>
            </a:extLst>
          </p:cNvPr>
          <p:cNvSpPr>
            <a:spLocks noGrp="1"/>
          </p:cNvSpPr>
          <p:nvPr>
            <p:ph type="dt" sz="half" idx="10"/>
          </p:nvPr>
        </p:nvSpPr>
        <p:spPr/>
        <p:txBody>
          <a:bodyPr/>
          <a:lstStyle>
            <a:lvl1pPr>
              <a:defRPr>
                <a:solidFill>
                  <a:srgbClr val="00549F"/>
                </a:solidFill>
              </a:defRPr>
            </a:lvl1pPr>
          </a:lstStyle>
          <a:p>
            <a:r>
              <a:rPr lang="cs-CZ"/>
              <a:t>21.02.2022</a:t>
            </a:r>
          </a:p>
        </p:txBody>
      </p:sp>
      <p:sp>
        <p:nvSpPr>
          <p:cNvPr id="5" name="Zástupný symbol pro zápatí 4">
            <a:extLst>
              <a:ext uri="{FF2B5EF4-FFF2-40B4-BE49-F238E27FC236}">
                <a16:creationId xmlns:a16="http://schemas.microsoft.com/office/drawing/2014/main" id="{CE878FF5-0B17-9941-82F2-75724957087A}"/>
              </a:ext>
            </a:extLst>
          </p:cNvPr>
          <p:cNvSpPr>
            <a:spLocks noGrp="1"/>
          </p:cNvSpPr>
          <p:nvPr>
            <p:ph type="ftr" sz="quarter" idx="11"/>
          </p:nvPr>
        </p:nvSpPr>
        <p:spPr/>
        <p:txBody>
          <a:bodyPr/>
          <a:lstStyle>
            <a:lvl1pPr>
              <a:defRPr>
                <a:solidFill>
                  <a:srgbClr val="00549F"/>
                </a:solidFill>
              </a:defRPr>
            </a:lvl1pPr>
          </a:lstStyle>
          <a:p>
            <a:endParaRPr lang="cs-CZ"/>
          </a:p>
        </p:txBody>
      </p:sp>
      <p:sp>
        <p:nvSpPr>
          <p:cNvPr id="6" name="Zástupný symbol pro číslo snímku 5">
            <a:extLst>
              <a:ext uri="{FF2B5EF4-FFF2-40B4-BE49-F238E27FC236}">
                <a16:creationId xmlns:a16="http://schemas.microsoft.com/office/drawing/2014/main" id="{67649C84-5642-254D-9462-884B59857756}"/>
              </a:ext>
            </a:extLst>
          </p:cNvPr>
          <p:cNvSpPr>
            <a:spLocks noGrp="1"/>
          </p:cNvSpPr>
          <p:nvPr>
            <p:ph type="sldNum" sz="quarter" idx="12"/>
          </p:nvPr>
        </p:nvSpPr>
        <p:spPr/>
        <p:txBody>
          <a:bodyPr/>
          <a:lstStyle>
            <a:lvl1pPr>
              <a:defRPr>
                <a:solidFill>
                  <a:srgbClr val="00549F"/>
                </a:solidFill>
              </a:defRPr>
            </a:lvl1pPr>
          </a:lstStyle>
          <a:p>
            <a:fld id="{F756C1FA-8DED-774F-A9BF-965BD70CC5BD}" type="slidenum">
              <a:rPr lang="cs-CZ" smtClean="0"/>
              <a:pPr/>
              <a:t>‹#›</a:t>
            </a:fld>
            <a:endParaRPr lang="cs-CZ"/>
          </a:p>
        </p:txBody>
      </p:sp>
    </p:spTree>
    <p:extLst>
      <p:ext uri="{BB962C8B-B14F-4D97-AF65-F5344CB8AC3E}">
        <p14:creationId xmlns:p14="http://schemas.microsoft.com/office/powerpoint/2010/main" val="131666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2A1488F-B8BD-6C4D-AB8D-B06252DD25A7}"/>
              </a:ext>
            </a:extLst>
          </p:cNvPr>
          <p:cNvSpPr>
            <a:spLocks noGrp="1"/>
          </p:cNvSpPr>
          <p:nvPr>
            <p:ph type="title"/>
          </p:nvPr>
        </p:nvSpPr>
        <p:spPr>
          <a:xfrm>
            <a:off x="831850" y="1709738"/>
            <a:ext cx="10515600" cy="2852737"/>
          </a:xfrm>
        </p:spPr>
        <p:txBody>
          <a:bodyPr anchor="b"/>
          <a:lstStyle>
            <a:lvl1pPr>
              <a:defRPr sz="6000"/>
            </a:lvl1pPr>
          </a:lstStyle>
          <a:p>
            <a:r>
              <a:rPr lang="cs-CZ" dirty="0"/>
              <a:t>Kliknutím lze upravit styl.</a:t>
            </a:r>
          </a:p>
        </p:txBody>
      </p:sp>
      <p:sp>
        <p:nvSpPr>
          <p:cNvPr id="3" name="Zástupný text 2">
            <a:extLst>
              <a:ext uri="{FF2B5EF4-FFF2-40B4-BE49-F238E27FC236}">
                <a16:creationId xmlns:a16="http://schemas.microsoft.com/office/drawing/2014/main" id="{127B5E2E-DFC9-5A45-A199-DC7437FF0A4A}"/>
              </a:ext>
            </a:extLst>
          </p:cNvPr>
          <p:cNvSpPr>
            <a:spLocks noGrp="1"/>
          </p:cNvSpPr>
          <p:nvPr>
            <p:ph type="body" idx="1"/>
          </p:nvPr>
        </p:nvSpPr>
        <p:spPr>
          <a:xfrm>
            <a:off x="831850" y="4589463"/>
            <a:ext cx="10515600" cy="1500187"/>
          </a:xfrm>
        </p:spPr>
        <p:txBody>
          <a:bodyPr/>
          <a:lstStyle>
            <a:lvl1pPr marL="0" indent="0">
              <a:buNone/>
              <a:defRPr sz="2400">
                <a:solidFill>
                  <a:srgbClr val="00549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dirty="0"/>
              <a:t>Upravte styly předlohy textu.</a:t>
            </a:r>
          </a:p>
        </p:txBody>
      </p:sp>
      <p:sp>
        <p:nvSpPr>
          <p:cNvPr id="4" name="Zástupný symbol pro datum 3">
            <a:extLst>
              <a:ext uri="{FF2B5EF4-FFF2-40B4-BE49-F238E27FC236}">
                <a16:creationId xmlns:a16="http://schemas.microsoft.com/office/drawing/2014/main" id="{2F65DA62-5DB1-1846-9E72-4AF265C87D85}"/>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F8395789-FFA9-6A48-956B-EF1DC9AF13BB}"/>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1AC4762-22A7-B142-A230-5302F205D6AE}"/>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551587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175D58-12AD-B84A-9ACC-A82DD980FC20}"/>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F0F0FCBF-CF8C-0C45-8F30-B1531CB45A9E}"/>
              </a:ext>
            </a:extLst>
          </p:cNvPr>
          <p:cNvSpPr>
            <a:spLocks noGrp="1"/>
          </p:cNvSpPr>
          <p:nvPr>
            <p:ph sz="half" idx="1"/>
          </p:nvPr>
        </p:nvSpPr>
        <p:spPr>
          <a:xfrm>
            <a:off x="838200" y="1990799"/>
            <a:ext cx="5181600" cy="4186163"/>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obsah 3">
            <a:extLst>
              <a:ext uri="{FF2B5EF4-FFF2-40B4-BE49-F238E27FC236}">
                <a16:creationId xmlns:a16="http://schemas.microsoft.com/office/drawing/2014/main" id="{22E56DF1-50BA-E140-92EC-104EAB7003E1}"/>
              </a:ext>
            </a:extLst>
          </p:cNvPr>
          <p:cNvSpPr>
            <a:spLocks noGrp="1"/>
          </p:cNvSpPr>
          <p:nvPr>
            <p:ph sz="half" idx="2"/>
          </p:nvPr>
        </p:nvSpPr>
        <p:spPr>
          <a:xfrm>
            <a:off x="6172200" y="1990799"/>
            <a:ext cx="5181600" cy="4186163"/>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stupný symbol pro datum 4">
            <a:extLst>
              <a:ext uri="{FF2B5EF4-FFF2-40B4-BE49-F238E27FC236}">
                <a16:creationId xmlns:a16="http://schemas.microsoft.com/office/drawing/2014/main" id="{81A118F6-91BB-5B4E-9105-4A744995A2B0}"/>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ED99D79A-A34B-5E4E-BD52-7B47EF30AF67}"/>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2BC3DBA3-F30E-054A-A599-FE6A6D323A5D}"/>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2135713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A4D6D53-2781-654E-BC8D-8DCFAA2C66F3}"/>
              </a:ext>
            </a:extLst>
          </p:cNvPr>
          <p:cNvSpPr>
            <a:spLocks noGrp="1"/>
          </p:cNvSpPr>
          <p:nvPr>
            <p:ph type="title"/>
          </p:nvPr>
        </p:nvSpPr>
        <p:spPr>
          <a:xfrm>
            <a:off x="839788" y="1306800"/>
            <a:ext cx="10515600" cy="684000"/>
          </a:xfrm>
        </p:spPr>
        <p:txBody>
          <a:bodyPr/>
          <a:lstStyle/>
          <a:p>
            <a:r>
              <a:rPr lang="cs-CZ" dirty="0"/>
              <a:t>Kliknutím lze upravit styl.</a:t>
            </a:r>
          </a:p>
        </p:txBody>
      </p:sp>
      <p:sp>
        <p:nvSpPr>
          <p:cNvPr id="3" name="Zástupný text 2">
            <a:extLst>
              <a:ext uri="{FF2B5EF4-FFF2-40B4-BE49-F238E27FC236}">
                <a16:creationId xmlns:a16="http://schemas.microsoft.com/office/drawing/2014/main" id="{3864ED1C-7B69-0348-A11D-AEEBDD71F385}"/>
              </a:ext>
            </a:extLst>
          </p:cNvPr>
          <p:cNvSpPr>
            <a:spLocks noGrp="1"/>
          </p:cNvSpPr>
          <p:nvPr>
            <p:ph type="body" idx="1"/>
          </p:nvPr>
        </p:nvSpPr>
        <p:spPr>
          <a:xfrm>
            <a:off x="839788" y="1990799"/>
            <a:ext cx="5157787" cy="5142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4" name="Zástupný obsah 3">
            <a:extLst>
              <a:ext uri="{FF2B5EF4-FFF2-40B4-BE49-F238E27FC236}">
                <a16:creationId xmlns:a16="http://schemas.microsoft.com/office/drawing/2014/main" id="{356A51F1-1974-AC48-A80F-20A9EEBA9C6F}"/>
              </a:ext>
            </a:extLst>
          </p:cNvPr>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B00F50A2-1C4A-5948-BE8B-49F769660EA8}"/>
              </a:ext>
            </a:extLst>
          </p:cNvPr>
          <p:cNvSpPr>
            <a:spLocks noGrp="1"/>
          </p:cNvSpPr>
          <p:nvPr>
            <p:ph type="body" sz="quarter" idx="3"/>
          </p:nvPr>
        </p:nvSpPr>
        <p:spPr>
          <a:xfrm>
            <a:off x="6172200" y="1990799"/>
            <a:ext cx="5183188" cy="5142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6" name="Zástupný obsah 5">
            <a:extLst>
              <a:ext uri="{FF2B5EF4-FFF2-40B4-BE49-F238E27FC236}">
                <a16:creationId xmlns:a16="http://schemas.microsoft.com/office/drawing/2014/main" id="{7F59BBBA-C966-8046-8253-6FA4A97369FF}"/>
              </a:ext>
            </a:extLst>
          </p:cNvPr>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8431FEF3-E8E8-764A-8425-D76EC96F26B1}"/>
              </a:ext>
            </a:extLst>
          </p:cNvPr>
          <p:cNvSpPr>
            <a:spLocks noGrp="1"/>
          </p:cNvSpPr>
          <p:nvPr>
            <p:ph type="dt" sz="half" idx="10"/>
          </p:nvPr>
        </p:nvSpPr>
        <p:spPr/>
        <p:txBody>
          <a:bodyPr/>
          <a:lstStyle/>
          <a:p>
            <a:r>
              <a:rPr lang="cs-CZ"/>
              <a:t>21.02.2022</a:t>
            </a:r>
          </a:p>
        </p:txBody>
      </p:sp>
      <p:sp>
        <p:nvSpPr>
          <p:cNvPr id="8" name="Zástupný symbol pro zápatí 7">
            <a:extLst>
              <a:ext uri="{FF2B5EF4-FFF2-40B4-BE49-F238E27FC236}">
                <a16:creationId xmlns:a16="http://schemas.microsoft.com/office/drawing/2014/main" id="{57760BE4-BEDE-EC45-829F-8B835D771377}"/>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D55BC128-C9BD-2744-A437-600544B17F2D}"/>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625207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2A329B-A10A-1844-81FE-4F1BA6E8E7B8}"/>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1EC71333-B3E7-D44C-923B-31A328BFD228}"/>
              </a:ext>
            </a:extLst>
          </p:cNvPr>
          <p:cNvSpPr>
            <a:spLocks noGrp="1"/>
          </p:cNvSpPr>
          <p:nvPr>
            <p:ph type="dt" sz="half" idx="10"/>
          </p:nvPr>
        </p:nvSpPr>
        <p:spPr/>
        <p:txBody>
          <a:bodyPr/>
          <a:lstStyle/>
          <a:p>
            <a:r>
              <a:rPr lang="cs-CZ"/>
              <a:t>21.02.2022</a:t>
            </a:r>
          </a:p>
        </p:txBody>
      </p:sp>
      <p:sp>
        <p:nvSpPr>
          <p:cNvPr id="4" name="Zástupný symbol pro zápatí 3">
            <a:extLst>
              <a:ext uri="{FF2B5EF4-FFF2-40B4-BE49-F238E27FC236}">
                <a16:creationId xmlns:a16="http://schemas.microsoft.com/office/drawing/2014/main" id="{8D4F56B5-69F8-9842-89E0-8584572C2676}"/>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A2C60967-6179-1748-9882-4147B7FD1213}"/>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5209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8AFF1581-7E1B-4C4C-9E2B-241D2E59A4A2}"/>
              </a:ext>
            </a:extLst>
          </p:cNvPr>
          <p:cNvSpPr>
            <a:spLocks noGrp="1"/>
          </p:cNvSpPr>
          <p:nvPr>
            <p:ph type="dt" sz="half" idx="10"/>
          </p:nvPr>
        </p:nvSpPr>
        <p:spPr/>
        <p:txBody>
          <a:bodyPr/>
          <a:lstStyle/>
          <a:p>
            <a:r>
              <a:rPr lang="cs-CZ"/>
              <a:t>21.02.2022</a:t>
            </a:r>
          </a:p>
        </p:txBody>
      </p:sp>
      <p:sp>
        <p:nvSpPr>
          <p:cNvPr id="3" name="Zástupný symbol pro zápatí 2">
            <a:extLst>
              <a:ext uri="{FF2B5EF4-FFF2-40B4-BE49-F238E27FC236}">
                <a16:creationId xmlns:a16="http://schemas.microsoft.com/office/drawing/2014/main" id="{662A342E-B1A3-1E42-96F5-03D898A2BBDC}"/>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B41026D2-DDB7-2C4B-B64A-F7847D569F8F}"/>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78173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2A16DA-D7E8-5649-9C03-290A0510B4EE}"/>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A2DB8DE4-6BC5-A348-A7D5-D9F5B9E402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C43F7F5D-4343-F540-A8D8-A55E9F556E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26B22C0C-88B0-3D4C-ABC1-BFCC0119A93B}"/>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E7D2AC44-F960-D746-856F-0488AAABF0ED}"/>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A6E894C3-3974-3841-973A-EBDD4A18BFCB}"/>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220409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B143B6F-9D61-124F-9986-7DE8D91D7896}"/>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B184FF4E-EDAE-4D40-BA8C-F6093CC30A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p>
        </p:txBody>
      </p:sp>
      <p:sp>
        <p:nvSpPr>
          <p:cNvPr id="4" name="Zástupný text 3">
            <a:extLst>
              <a:ext uri="{FF2B5EF4-FFF2-40B4-BE49-F238E27FC236}">
                <a16:creationId xmlns:a16="http://schemas.microsoft.com/office/drawing/2014/main" id="{60206F0B-6F67-3746-8B9F-FB42DE5A4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626AF41B-EB73-B049-ACCD-3FA0E9B4CC1C}"/>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1453D8BE-FDF7-5243-8A49-BBC8AEBE142B}"/>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583D8E34-C96A-0649-A500-4C7413579911}"/>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54234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A1443AAB-CF41-0148-BC90-304F7189D449}"/>
              </a:ext>
            </a:extLst>
          </p:cNvPr>
          <p:cNvSpPr>
            <a:spLocks noGrp="1"/>
          </p:cNvSpPr>
          <p:nvPr>
            <p:ph type="title"/>
          </p:nvPr>
        </p:nvSpPr>
        <p:spPr>
          <a:xfrm>
            <a:off x="838200" y="1306800"/>
            <a:ext cx="10515600" cy="684000"/>
          </a:xfrm>
          <a:prstGeom prst="rect">
            <a:avLst/>
          </a:prstGeom>
        </p:spPr>
        <p:txBody>
          <a:bodyPr vert="horz" lIns="91440" tIns="45720" rIns="91440" bIns="45720" rtlCol="0" anchor="ctr">
            <a:normAutofit/>
          </a:bodyPr>
          <a:lstStyle/>
          <a:p>
            <a:r>
              <a:rPr lang="cs-CZ" dirty="0"/>
              <a:t>Kliknutím lze upravit styl.</a:t>
            </a:r>
          </a:p>
        </p:txBody>
      </p:sp>
      <p:sp>
        <p:nvSpPr>
          <p:cNvPr id="3" name="Zástupný text 2">
            <a:extLst>
              <a:ext uri="{FF2B5EF4-FFF2-40B4-BE49-F238E27FC236}">
                <a16:creationId xmlns:a16="http://schemas.microsoft.com/office/drawing/2014/main" id="{41188D97-627F-714B-A0B0-855A906B52B1}"/>
              </a:ext>
            </a:extLst>
          </p:cNvPr>
          <p:cNvSpPr>
            <a:spLocks noGrp="1"/>
          </p:cNvSpPr>
          <p:nvPr>
            <p:ph type="body" idx="1"/>
          </p:nvPr>
        </p:nvSpPr>
        <p:spPr>
          <a:xfrm>
            <a:off x="838200" y="2268000"/>
            <a:ext cx="10515600" cy="3862800"/>
          </a:xfrm>
          <a:prstGeom prst="rect">
            <a:avLst/>
          </a:prstGeom>
        </p:spPr>
        <p:txBody>
          <a:bodyPr vert="horz" lIns="91440" tIns="45720" rIns="91440" bIns="4572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datum 3">
            <a:extLst>
              <a:ext uri="{FF2B5EF4-FFF2-40B4-BE49-F238E27FC236}">
                <a16:creationId xmlns:a16="http://schemas.microsoft.com/office/drawing/2014/main" id="{BD5F214B-FF17-2E4F-97E8-98C001A5C2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00549F"/>
                </a:solidFill>
              </a:defRPr>
            </a:lvl1pPr>
          </a:lstStyle>
          <a:p>
            <a:r>
              <a:rPr lang="cs-CZ"/>
              <a:t>21.02.2022</a:t>
            </a:r>
            <a:endParaRPr lang="cs-CZ" dirty="0"/>
          </a:p>
        </p:txBody>
      </p:sp>
      <p:sp>
        <p:nvSpPr>
          <p:cNvPr id="5" name="Zástupný symbol pro zápatí 4">
            <a:extLst>
              <a:ext uri="{FF2B5EF4-FFF2-40B4-BE49-F238E27FC236}">
                <a16:creationId xmlns:a16="http://schemas.microsoft.com/office/drawing/2014/main" id="{488D8351-1CFF-8748-B796-579D5EEDD7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rgbClr val="00549F"/>
                </a:solidFill>
              </a:defRPr>
            </a:lvl1pPr>
          </a:lstStyle>
          <a:p>
            <a:endParaRPr lang="cs-CZ"/>
          </a:p>
        </p:txBody>
      </p:sp>
      <p:sp>
        <p:nvSpPr>
          <p:cNvPr id="6" name="Zástupný symbol pro číslo snímku 5">
            <a:extLst>
              <a:ext uri="{FF2B5EF4-FFF2-40B4-BE49-F238E27FC236}">
                <a16:creationId xmlns:a16="http://schemas.microsoft.com/office/drawing/2014/main" id="{D66384A0-3575-644F-943F-3D8B6A8E5F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549F"/>
                </a:solidFill>
              </a:defRPr>
            </a:lvl1pPr>
          </a:lstStyle>
          <a:p>
            <a:fld id="{F756C1FA-8DED-774F-A9BF-965BD70CC5BD}" type="slidenum">
              <a:rPr lang="cs-CZ" smtClean="0"/>
              <a:pPr/>
              <a:t>‹#›</a:t>
            </a:fld>
            <a:endParaRPr lang="cs-CZ"/>
          </a:p>
        </p:txBody>
      </p:sp>
      <p:pic>
        <p:nvPicPr>
          <p:cNvPr id="7" name="Grafický objekt 6">
            <a:extLst>
              <a:ext uri="{FF2B5EF4-FFF2-40B4-BE49-F238E27FC236}">
                <a16:creationId xmlns:a16="http://schemas.microsoft.com/office/drawing/2014/main" id="{7F005F39-F40F-D346-82E7-15471EBD534F}"/>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0" y="0"/>
            <a:ext cx="2111835" cy="1521065"/>
          </a:xfrm>
          <a:prstGeom prst="rect">
            <a:avLst/>
          </a:prstGeom>
        </p:spPr>
      </p:pic>
    </p:spTree>
    <p:extLst>
      <p:ext uri="{BB962C8B-B14F-4D97-AF65-F5344CB8AC3E}">
        <p14:creationId xmlns:p14="http://schemas.microsoft.com/office/powerpoint/2010/main" val="4143737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rgbClr val="00549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549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549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549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49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49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anagementmania.com/cs/penezni-tok" TargetMode="External"/><Relationship Id="rId2" Type="http://schemas.openxmlformats.org/officeDocument/2006/relationships/hyperlink" Target="https://managementmania.com/cs/vydaj" TargetMode="External"/><Relationship Id="rId1" Type="http://schemas.openxmlformats.org/officeDocument/2006/relationships/slideLayout" Target="../slideLayouts/slideLayout2.xml"/><Relationship Id="rId4" Type="http://schemas.openxmlformats.org/officeDocument/2006/relationships/hyperlink" Target="https://managementmania.com/cs/naklady"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mvcr.cz/odk2/" TargetMode="External"/><Relationship Id="rId2" Type="http://schemas.openxmlformats.org/officeDocument/2006/relationships/hyperlink" Target="https://www.mfcr.cz/cs/rozpoctova-politika/uzemni-rozpocty/legislativa-a-metodicka-podpora-uzemnich-rozpoctu" TargetMode="External"/><Relationship Id="rId1" Type="http://schemas.openxmlformats.org/officeDocument/2006/relationships/slideLayout" Target="../slideLayouts/slideLayout6.xml"/><Relationship Id="rId4" Type="http://schemas.openxmlformats.org/officeDocument/2006/relationships/hyperlink" Target="mailto:k.kubickova@olkraj.cz"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olkraj.cz/ucetnictvi-uzemnich-samospravnych-celku-cl-123.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Skupina 13">
            <a:extLst>
              <a:ext uri="{FF2B5EF4-FFF2-40B4-BE49-F238E27FC236}">
                <a16:creationId xmlns:a16="http://schemas.microsoft.com/office/drawing/2014/main" id="{1F89291F-BFF3-F149-8545-E5BD693BB10A}"/>
              </a:ext>
            </a:extLst>
          </p:cNvPr>
          <p:cNvGrpSpPr/>
          <p:nvPr/>
        </p:nvGrpSpPr>
        <p:grpSpPr>
          <a:xfrm>
            <a:off x="-1" y="0"/>
            <a:ext cx="12192001" cy="6858000"/>
            <a:chOff x="-1" y="0"/>
            <a:chExt cx="12192001" cy="6858000"/>
          </a:xfrm>
        </p:grpSpPr>
        <p:sp>
          <p:nvSpPr>
            <p:cNvPr id="7" name="Obdélník 6">
              <a:extLst>
                <a:ext uri="{FF2B5EF4-FFF2-40B4-BE49-F238E27FC236}">
                  <a16:creationId xmlns:a16="http://schemas.microsoft.com/office/drawing/2014/main" id="{9B8A71D6-4121-A049-9152-97C298ED2BB1}"/>
                </a:ext>
              </a:extLst>
            </p:cNvPr>
            <p:cNvSpPr/>
            <p:nvPr/>
          </p:nvSpPr>
          <p:spPr>
            <a:xfrm>
              <a:off x="-1"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0" name="Grafický objekt 19">
              <a:extLst>
                <a:ext uri="{FF2B5EF4-FFF2-40B4-BE49-F238E27FC236}">
                  <a16:creationId xmlns:a16="http://schemas.microsoft.com/office/drawing/2014/main" id="{D859EB27-7C8D-FB4C-ABB8-C95E4E3010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68667" y="765706"/>
              <a:ext cx="4259696" cy="532462"/>
            </a:xfrm>
            <a:prstGeom prst="rect">
              <a:avLst/>
            </a:prstGeom>
          </p:spPr>
        </p:pic>
        <p:pic>
          <p:nvPicPr>
            <p:cNvPr id="8" name="Grafický objekt 7">
              <a:extLst>
                <a:ext uri="{FF2B5EF4-FFF2-40B4-BE49-F238E27FC236}">
                  <a16:creationId xmlns:a16="http://schemas.microsoft.com/office/drawing/2014/main" id="{8F093256-8D25-044F-BFF0-EF923A8BDF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 y="0"/>
              <a:ext cx="7896226" cy="5687314"/>
            </a:xfrm>
            <a:prstGeom prst="rect">
              <a:avLst/>
            </a:prstGeom>
          </p:spPr>
        </p:pic>
      </p:grpSp>
      <p:sp>
        <p:nvSpPr>
          <p:cNvPr id="2" name="Nadpis 1">
            <a:extLst>
              <a:ext uri="{FF2B5EF4-FFF2-40B4-BE49-F238E27FC236}">
                <a16:creationId xmlns:a16="http://schemas.microsoft.com/office/drawing/2014/main" id="{C2A064BA-43CA-F941-BCEA-9499EDA1D9BB}"/>
              </a:ext>
            </a:extLst>
          </p:cNvPr>
          <p:cNvSpPr>
            <a:spLocks noGrp="1"/>
          </p:cNvSpPr>
          <p:nvPr>
            <p:ph type="ctrTitle"/>
          </p:nvPr>
        </p:nvSpPr>
        <p:spPr>
          <a:xfrm>
            <a:off x="4386370" y="3090398"/>
            <a:ext cx="6751435" cy="1002632"/>
          </a:xfrm>
        </p:spPr>
        <p:txBody>
          <a:bodyPr anchor="b">
            <a:normAutofit/>
          </a:bodyPr>
          <a:lstStyle/>
          <a:p>
            <a:pPr algn="ctr"/>
            <a:r>
              <a:rPr lang="cs-CZ" sz="2400" dirty="0">
                <a:latin typeface="Arial" panose="020B0604020202020204" pitchFamily="34" charset="0"/>
                <a:cs typeface="Arial" panose="020B0604020202020204" pitchFamily="34" charset="0"/>
              </a:rPr>
              <a:t>Informace pro obce a DSO Olomouckého kraje</a:t>
            </a:r>
            <a:endParaRPr lang="cs-CZ" sz="2400" dirty="0">
              <a:solidFill>
                <a:srgbClr val="00549F"/>
              </a:solidFill>
              <a:latin typeface="Arial" panose="020B0604020202020204" pitchFamily="34" charset="0"/>
              <a:ea typeface="Inter" panose="02000503000000020004" pitchFamily="2" charset="0"/>
              <a:cs typeface="Arial" panose="020B0604020202020204" pitchFamily="34" charset="0"/>
            </a:endParaRPr>
          </a:p>
        </p:txBody>
      </p:sp>
      <p:sp>
        <p:nvSpPr>
          <p:cNvPr id="3" name="Podnadpis 2">
            <a:extLst>
              <a:ext uri="{FF2B5EF4-FFF2-40B4-BE49-F238E27FC236}">
                <a16:creationId xmlns:a16="http://schemas.microsoft.com/office/drawing/2014/main" id="{130E3B1F-FFD6-DA4C-BD66-F1C7A0B2CBA5}"/>
              </a:ext>
            </a:extLst>
          </p:cNvPr>
          <p:cNvSpPr>
            <a:spLocks noGrp="1"/>
          </p:cNvSpPr>
          <p:nvPr>
            <p:ph type="subTitle" idx="1"/>
          </p:nvPr>
        </p:nvSpPr>
        <p:spPr>
          <a:xfrm>
            <a:off x="4386370" y="5376396"/>
            <a:ext cx="6751435" cy="935027"/>
          </a:xfrm>
        </p:spPr>
        <p:txBody>
          <a:bodyPr>
            <a:normAutofit/>
          </a:bodyPr>
          <a:lstStyle/>
          <a:p>
            <a:pPr algn="ctr"/>
            <a:r>
              <a:rPr lang="cs-CZ" dirty="0">
                <a:latin typeface="Arial" panose="020B0604020202020204" pitchFamily="34" charset="0"/>
                <a:ea typeface="Inter" panose="02000503000000020004" pitchFamily="2" charset="0"/>
                <a:cs typeface="Arial" panose="020B0604020202020204" pitchFamily="34" charset="0"/>
              </a:rPr>
              <a:t>Seminář pro územní celky Olomouckého kraje</a:t>
            </a:r>
          </a:p>
          <a:p>
            <a:pPr algn="ctr"/>
            <a:r>
              <a:rPr lang="cs-CZ" sz="2000" dirty="0">
                <a:solidFill>
                  <a:srgbClr val="00549F"/>
                </a:solidFill>
                <a:latin typeface="Arial" panose="020B0604020202020204" pitchFamily="34" charset="0"/>
                <a:ea typeface="Inter" panose="02000503000000020004" pitchFamily="2" charset="0"/>
                <a:cs typeface="Arial" panose="020B0604020202020204" pitchFamily="34" charset="0"/>
              </a:rPr>
              <a:t> </a:t>
            </a:r>
            <a:r>
              <a:rPr lang="cs-CZ" dirty="0">
                <a:latin typeface="Arial" panose="020B0604020202020204" pitchFamily="34" charset="0"/>
                <a:ea typeface="Inter" panose="02000503000000020004" pitchFamily="2" charset="0"/>
                <a:cs typeface="Arial" panose="020B0604020202020204" pitchFamily="34" charset="0"/>
              </a:rPr>
              <a:t>7</a:t>
            </a:r>
            <a:r>
              <a:rPr lang="cs-CZ" sz="2000" dirty="0">
                <a:solidFill>
                  <a:srgbClr val="00549F"/>
                </a:solidFill>
                <a:latin typeface="Arial" panose="020B0604020202020204" pitchFamily="34" charset="0"/>
                <a:ea typeface="Inter" panose="02000503000000020004" pitchFamily="2" charset="0"/>
                <a:cs typeface="Arial" panose="020B0604020202020204" pitchFamily="34" charset="0"/>
              </a:rPr>
              <a:t>. </a:t>
            </a:r>
            <a:r>
              <a:rPr lang="cs-CZ" dirty="0">
                <a:latin typeface="Arial" panose="020B0604020202020204" pitchFamily="34" charset="0"/>
                <a:ea typeface="Inter" panose="02000503000000020004" pitchFamily="2" charset="0"/>
                <a:cs typeface="Arial" panose="020B0604020202020204" pitchFamily="34" charset="0"/>
              </a:rPr>
              <a:t>12</a:t>
            </a:r>
            <a:r>
              <a:rPr lang="cs-CZ" sz="2000" dirty="0">
                <a:solidFill>
                  <a:srgbClr val="00549F"/>
                </a:solidFill>
                <a:latin typeface="Arial" panose="020B0604020202020204" pitchFamily="34" charset="0"/>
                <a:ea typeface="Inter" panose="02000503000000020004" pitchFamily="2" charset="0"/>
                <a:cs typeface="Arial" panose="020B0604020202020204" pitchFamily="34" charset="0"/>
              </a:rPr>
              <a:t>. 2023</a:t>
            </a:r>
          </a:p>
        </p:txBody>
      </p:sp>
      <p:sp>
        <p:nvSpPr>
          <p:cNvPr id="4" name="TextovéPole 3"/>
          <p:cNvSpPr txBox="1"/>
          <p:nvPr/>
        </p:nvSpPr>
        <p:spPr bwMode="auto">
          <a:xfrm>
            <a:off x="6296297" y="4293651"/>
            <a:ext cx="4110446" cy="741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algn="ctr">
              <a:lnSpc>
                <a:spcPct val="90000"/>
              </a:lnSpc>
              <a:spcBef>
                <a:spcPct val="0"/>
              </a:spcBef>
            </a:pPr>
            <a:r>
              <a:rPr lang="cs-CZ" altLang="cs-CZ" sz="2400" dirty="0">
                <a:solidFill>
                  <a:srgbClr val="00549F"/>
                </a:solidFill>
                <a:latin typeface="Arial" panose="020B0604020202020204" pitchFamily="34" charset="0"/>
                <a:ea typeface="+mj-ea"/>
                <a:cs typeface="Arial" panose="020B0604020202020204" pitchFamily="34" charset="0"/>
              </a:rPr>
              <a:t>Nejčastější dotazy</a:t>
            </a:r>
          </a:p>
          <a:p>
            <a:pPr algn="ctr">
              <a:lnSpc>
                <a:spcPct val="90000"/>
              </a:lnSpc>
              <a:spcBef>
                <a:spcPct val="0"/>
              </a:spcBef>
            </a:pPr>
            <a:r>
              <a:rPr lang="cs-CZ" altLang="cs-CZ" sz="2400" dirty="0">
                <a:solidFill>
                  <a:srgbClr val="00549F"/>
                </a:solidFill>
                <a:latin typeface="Arial" panose="020B0604020202020204" pitchFamily="34" charset="0"/>
                <a:ea typeface="+mj-ea"/>
                <a:cs typeface="Arial" panose="020B0604020202020204" pitchFamily="34" charset="0"/>
              </a:rPr>
              <a:t>Příklady z praxe</a:t>
            </a:r>
          </a:p>
        </p:txBody>
      </p:sp>
    </p:spTree>
    <p:extLst>
      <p:ext uri="{BB962C8B-B14F-4D97-AF65-F5344CB8AC3E}">
        <p14:creationId xmlns:p14="http://schemas.microsoft.com/office/powerpoint/2010/main" val="1653212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FontTx/>
              <a:buNone/>
              <a:defRPr/>
            </a:pPr>
            <a:r>
              <a:rPr lang="cs-CZ" altLang="cs-CZ" sz="2000" b="1" dirty="0">
                <a:latin typeface="Arial" panose="020B0604020202020204" pitchFamily="34" charset="0"/>
                <a:cs typeface="Arial" panose="020B0604020202020204" pitchFamily="34" charset="0"/>
              </a:rPr>
              <a:t>Inventarizace</a:t>
            </a:r>
          </a:p>
          <a:p>
            <a:pPr>
              <a:buFontTx/>
              <a:buChar char="-"/>
              <a:defRPr/>
            </a:pPr>
            <a:r>
              <a:rPr lang="cs-CZ" altLang="cs-CZ" sz="2000" dirty="0">
                <a:latin typeface="Arial" panose="020B0604020202020204" pitchFamily="34" charset="0"/>
                <a:cs typeface="Arial" panose="020B0604020202020204" pitchFamily="34" charset="0"/>
              </a:rPr>
              <a:t>vymezena </a:t>
            </a:r>
            <a:r>
              <a:rPr lang="cs-CZ" altLang="cs-CZ" sz="2000" b="1" dirty="0">
                <a:latin typeface="Arial" panose="020B0604020202020204" pitchFamily="34" charset="0"/>
                <a:cs typeface="Arial" panose="020B0604020202020204" pitchFamily="34" charset="0"/>
              </a:rPr>
              <a:t>v § 29 a § 30 zákona o účetnictví</a:t>
            </a:r>
          </a:p>
          <a:p>
            <a:pPr marL="0" indent="0" algn="just">
              <a:buFontTx/>
              <a:buNone/>
              <a:defRPr/>
            </a:pPr>
            <a:r>
              <a:rPr lang="cs-CZ" altLang="cs-CZ" sz="2000" dirty="0">
                <a:latin typeface="Arial" panose="020B0604020202020204" pitchFamily="34" charset="0"/>
                <a:cs typeface="Arial" panose="020B0604020202020204" pitchFamily="34" charset="0"/>
              </a:rPr>
              <a:t>Proces inventarizace by měl zjišťovat skutečný stav veškerého majetku a závazků, dále porovnat zjištěný skutečný stav se stavem majetku a závazků v účetnictví a vyhodnotit porovnání, zda skutečný stav odpovídá stavu účetnímu.</a:t>
            </a:r>
          </a:p>
          <a:p>
            <a:pPr marL="0" indent="0" algn="just">
              <a:spcBef>
                <a:spcPts val="0"/>
              </a:spcBef>
              <a:buFontTx/>
              <a:buNone/>
              <a:defRPr/>
            </a:pPr>
            <a:endParaRPr lang="cs-CZ" altLang="cs-CZ" sz="2000" dirty="0">
              <a:latin typeface="Arial" panose="020B0604020202020204" pitchFamily="34" charset="0"/>
              <a:cs typeface="Arial" panose="020B0604020202020204" pitchFamily="34" charset="0"/>
            </a:endParaRPr>
          </a:p>
          <a:p>
            <a:pPr algn="just">
              <a:spcBef>
                <a:spcPts val="0"/>
              </a:spcBef>
              <a:buFontTx/>
              <a:buChar char="-"/>
              <a:defRPr/>
            </a:pPr>
            <a:r>
              <a:rPr lang="cs-CZ" altLang="cs-CZ" sz="2000" b="1" dirty="0">
                <a:latin typeface="Arial" panose="020B0604020202020204" pitchFamily="34" charset="0"/>
                <a:cs typeface="Arial" panose="020B0604020202020204" pitchFamily="34" charset="0"/>
              </a:rPr>
              <a:t>vyhláška č. 270/2010 Sb., </a:t>
            </a:r>
            <a:r>
              <a:rPr lang="cs-CZ" altLang="cs-CZ" sz="2000" dirty="0">
                <a:latin typeface="Arial" panose="020B0604020202020204" pitchFamily="34" charset="0"/>
                <a:cs typeface="Arial" panose="020B0604020202020204" pitchFamily="34" charset="0"/>
              </a:rPr>
              <a:t>o inventarizaci majetku a závazků, ve znění pozdějších předpisů</a:t>
            </a:r>
          </a:p>
          <a:p>
            <a:pPr marL="0" indent="0" algn="just">
              <a:buFontTx/>
              <a:buNone/>
              <a:defRPr/>
            </a:pPr>
            <a:endParaRPr lang="cs-CZ" altLang="cs-CZ" sz="2000" dirty="0">
              <a:latin typeface="Arial" panose="020B0604020202020204" pitchFamily="34" charset="0"/>
              <a:cs typeface="Arial" panose="020B0604020202020204" pitchFamily="34" charset="0"/>
            </a:endParaRPr>
          </a:p>
          <a:p>
            <a:pPr marL="0" indent="0" algn="just">
              <a:buFontTx/>
              <a:buNone/>
              <a:defRPr/>
            </a:pPr>
            <a:r>
              <a:rPr lang="cs-CZ" altLang="cs-CZ" sz="2000" dirty="0">
                <a:latin typeface="Arial" panose="020B0604020202020204" pitchFamily="34" charset="0"/>
                <a:cs typeface="Arial" panose="020B0604020202020204" pitchFamily="34" charset="0"/>
              </a:rPr>
              <a:t>Povinnost inventarizovat položky jiných pasiv, např. </a:t>
            </a:r>
            <a:r>
              <a:rPr lang="cs-CZ" altLang="cs-CZ" sz="2000" b="1" dirty="0">
                <a:latin typeface="Arial" panose="020B0604020202020204" pitchFamily="34" charset="0"/>
                <a:cs typeface="Arial" panose="020B0604020202020204" pitchFamily="34" charset="0"/>
              </a:rPr>
              <a:t>vlastní zdroje.</a:t>
            </a:r>
          </a:p>
          <a:p>
            <a:pPr marL="0" indent="0" algn="just">
              <a:buFontTx/>
              <a:buNone/>
              <a:defRPr/>
            </a:pPr>
            <a:r>
              <a:rPr lang="cs-CZ" altLang="cs-CZ" sz="2000" dirty="0">
                <a:latin typeface="Arial" panose="020B0604020202020204" pitchFamily="34" charset="0"/>
                <a:cs typeface="Arial" panose="020B0604020202020204" pitchFamily="34" charset="0"/>
              </a:rPr>
              <a:t>- tato povinnost vyplývá z ustanovení § 30 zákona o účetnictví, který stanoví, že „ustanovení týkající se inventarizace majetku a závazků se použijí i pro inventarizaci jiných aktiv a pasiv, včetně skutečností účtovaných v knize podrozvahových účtů.“</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10</a:t>
            </a:fld>
            <a:endParaRPr lang="cs-CZ"/>
          </a:p>
        </p:txBody>
      </p:sp>
    </p:spTree>
    <p:extLst>
      <p:ext uri="{BB962C8B-B14F-4D97-AF65-F5344CB8AC3E}">
        <p14:creationId xmlns:p14="http://schemas.microsoft.com/office/powerpoint/2010/main" val="2379366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FontTx/>
              <a:buNone/>
              <a:defRPr/>
            </a:pPr>
            <a:endParaRPr lang="cs-CZ" altLang="cs-CZ" sz="2000" b="1" dirty="0">
              <a:latin typeface="Arial" panose="020B0604020202020204" pitchFamily="34" charset="0"/>
              <a:cs typeface="Arial" panose="020B0604020202020204" pitchFamily="34" charset="0"/>
            </a:endParaRPr>
          </a:p>
          <a:p>
            <a:pPr marL="0" indent="0">
              <a:buFontTx/>
              <a:buNone/>
              <a:defRPr/>
            </a:pPr>
            <a:r>
              <a:rPr lang="cs-CZ" altLang="cs-CZ" sz="2000" b="1" dirty="0">
                <a:latin typeface="Arial" panose="020B0604020202020204" pitchFamily="34" charset="0"/>
                <a:cs typeface="Arial" panose="020B0604020202020204" pitchFamily="34" charset="0"/>
              </a:rPr>
              <a:t>Inventarizace</a:t>
            </a:r>
          </a:p>
          <a:p>
            <a:pPr marL="0" indent="0" algn="just">
              <a:buFontTx/>
              <a:buNone/>
              <a:defRPr/>
            </a:pPr>
            <a:r>
              <a:rPr lang="cs-CZ" altLang="cs-CZ" sz="2000" dirty="0">
                <a:latin typeface="Arial" panose="020B0604020202020204" pitchFamily="34" charset="0"/>
                <a:cs typeface="Arial" panose="020B0604020202020204" pitchFamily="34" charset="0"/>
              </a:rPr>
              <a:t>Vlastní zdroje – nejedná se o závazky ani dluhy, jedná se tedy o jiná pasiva, a tudíž jsou předmětem inventarizace.</a:t>
            </a:r>
          </a:p>
          <a:p>
            <a:pPr marL="0" indent="0" algn="just">
              <a:buFontTx/>
              <a:buNone/>
              <a:defRPr/>
            </a:pPr>
            <a:endParaRPr lang="cs-CZ" altLang="cs-CZ" sz="2000" dirty="0">
              <a:latin typeface="Arial" panose="020B0604020202020204" pitchFamily="34" charset="0"/>
              <a:cs typeface="Arial" panose="020B0604020202020204" pitchFamily="34" charset="0"/>
            </a:endParaRPr>
          </a:p>
          <a:p>
            <a:pPr marL="0" indent="0" algn="just">
              <a:buFontTx/>
              <a:buNone/>
              <a:defRPr/>
            </a:pPr>
            <a:r>
              <a:rPr lang="cs-CZ" altLang="cs-CZ" sz="2000" dirty="0">
                <a:latin typeface="Arial" panose="020B0604020202020204" pitchFamily="34" charset="0"/>
                <a:cs typeface="Arial" panose="020B0604020202020204" pitchFamily="34" charset="0"/>
              </a:rPr>
              <a:t>Pro inventarizaci vlastních zdrojů (položek jiných pasiv) byl zaveden pojem </a:t>
            </a:r>
            <a:r>
              <a:rPr lang="cs-CZ" altLang="cs-CZ" sz="2000" b="1" dirty="0">
                <a:latin typeface="Arial" panose="020B0604020202020204" pitchFamily="34" charset="0"/>
                <a:cs typeface="Arial" panose="020B0604020202020204" pitchFamily="34" charset="0"/>
              </a:rPr>
              <a:t>zjednodušená inventura </a:t>
            </a:r>
            <a:r>
              <a:rPr lang="cs-CZ" altLang="cs-CZ" sz="2000" dirty="0">
                <a:latin typeface="Arial" panose="020B0604020202020204" pitchFamily="34" charset="0"/>
                <a:cs typeface="Arial" panose="020B0604020202020204" pitchFamily="34" charset="0"/>
              </a:rPr>
              <a:t>– spočívá v prokázání alespoň přírůstků a úbytků stavu jiných pasiv za účetní období (rozdíl mezi počátečním a konečným stavem) – např. účet 401 – Jmění účetní jednotky, s výjimkou účtu 403 – Transfery.</a:t>
            </a:r>
          </a:p>
          <a:p>
            <a:pPr marL="0" indent="0" algn="just">
              <a:buFontTx/>
              <a:buNone/>
              <a:defRPr/>
            </a:pPr>
            <a:r>
              <a:rPr lang="cs-CZ" altLang="cs-CZ" sz="2000" dirty="0">
                <a:latin typeface="Arial" panose="020B0604020202020204" pitchFamily="34" charset="0"/>
                <a:cs typeface="Arial" panose="020B0604020202020204" pitchFamily="34" charset="0"/>
              </a:rPr>
              <a:t>V případě provedení zjednodušené inventury jsou vyhotovovány </a:t>
            </a:r>
            <a:r>
              <a:rPr lang="cs-CZ" altLang="cs-CZ" sz="2000" b="1" dirty="0">
                <a:latin typeface="Arial" panose="020B0604020202020204" pitchFamily="34" charset="0"/>
                <a:cs typeface="Arial" panose="020B0604020202020204" pitchFamily="34" charset="0"/>
              </a:rPr>
              <a:t>zjednodušené inventurní soupisy</a:t>
            </a:r>
            <a:r>
              <a:rPr lang="cs-CZ" altLang="cs-CZ" sz="2000" dirty="0">
                <a:latin typeface="Arial" panose="020B0604020202020204" pitchFamily="34" charset="0"/>
                <a:cs typeface="Arial" panose="020B0604020202020204" pitchFamily="34" charset="0"/>
              </a:rPr>
              <a:t> (§ 2 písm. p) a q) vyhlášky)</a:t>
            </a:r>
            <a:endParaRPr lang="cs-CZ" altLang="cs-CZ" sz="2000" b="1" dirty="0">
              <a:latin typeface="Arial" panose="020B0604020202020204" pitchFamily="34" charset="0"/>
              <a:cs typeface="Arial" panose="020B0604020202020204" pitchFamily="34" charset="0"/>
            </a:endParaRPr>
          </a:p>
          <a:p>
            <a:pPr>
              <a:buNone/>
              <a:defRPr/>
            </a:pPr>
            <a:endParaRPr lang="cs-CZ" altLang="cs-CZ" sz="2000" dirty="0">
              <a:latin typeface="Arial" panose="020B0604020202020204" pitchFamily="34" charset="0"/>
              <a:cs typeface="Arial" panose="020B0604020202020204" pitchFamily="34" charset="0"/>
            </a:endParaRPr>
          </a:p>
          <a:p>
            <a:pPr marL="0">
              <a:spcBef>
                <a:spcPts val="0"/>
              </a:spcBef>
              <a:buNone/>
              <a:defRPr/>
            </a:pPr>
            <a:r>
              <a:rPr lang="cs-CZ" altLang="cs-CZ" sz="2000" dirty="0">
                <a:latin typeface="Arial" panose="020B0604020202020204" pitchFamily="34" charset="0"/>
                <a:cs typeface="Arial" panose="020B0604020202020204" pitchFamily="34" charset="0"/>
              </a:rPr>
              <a:t>Účetní jednotky musí být schopné prokázat provedení inventarizace (inventurní soupis = průkazný účetní záznam )</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11</a:t>
            </a:fld>
            <a:endParaRPr lang="cs-CZ"/>
          </a:p>
        </p:txBody>
      </p:sp>
    </p:spTree>
    <p:extLst>
      <p:ext uri="{BB962C8B-B14F-4D97-AF65-F5344CB8AC3E}">
        <p14:creationId xmlns:p14="http://schemas.microsoft.com/office/powerpoint/2010/main" val="166495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endParaRPr lang="cs-CZ" sz="2000" b="1" dirty="0">
              <a:latin typeface="Arial" panose="020B0604020202020204" pitchFamily="34" charset="0"/>
              <a:cs typeface="Arial" panose="020B0604020202020204" pitchFamily="34" charset="0"/>
            </a:endParaRPr>
          </a:p>
          <a:p>
            <a:pPr marL="0" indent="0">
              <a:buNone/>
            </a:pPr>
            <a:r>
              <a:rPr lang="cs-CZ" sz="2000" b="1" dirty="0">
                <a:latin typeface="Arial" panose="020B0604020202020204" pitchFamily="34" charset="0"/>
                <a:cs typeface="Arial" panose="020B0604020202020204" pitchFamily="34" charset="0"/>
              </a:rPr>
              <a:t>Dotaz:</a:t>
            </a:r>
          </a:p>
          <a:p>
            <a:pPr marL="0" indent="0" algn="just">
              <a:buNone/>
            </a:pPr>
            <a:r>
              <a:rPr lang="cs-CZ" sz="2000" dirty="0">
                <a:latin typeface="Arial" panose="020B0604020202020204" pitchFamily="34" charset="0"/>
                <a:cs typeface="Arial" panose="020B0604020202020204" pitchFamily="34" charset="0"/>
              </a:rPr>
              <a:t>Musí členové inventarizační komise podepisovat každou stranu příloh inventurního soupisu?</a:t>
            </a:r>
          </a:p>
          <a:p>
            <a:pPr marL="0" indent="0">
              <a:spcBef>
                <a:spcPts val="0"/>
              </a:spcBef>
              <a:buNone/>
            </a:pPr>
            <a:endParaRPr lang="cs-CZ" sz="2000" dirty="0">
              <a:latin typeface="Arial" panose="020B0604020202020204" pitchFamily="34" charset="0"/>
              <a:cs typeface="Arial" panose="020B0604020202020204" pitchFamily="34" charset="0"/>
            </a:endParaRPr>
          </a:p>
          <a:p>
            <a:pPr marL="0" indent="0">
              <a:spcBef>
                <a:spcPts val="0"/>
              </a:spcBef>
              <a:buNone/>
            </a:pPr>
            <a:r>
              <a:rPr lang="cs-CZ" sz="2000" b="1" dirty="0">
                <a:latin typeface="Arial" panose="020B0604020202020204" pitchFamily="34" charset="0"/>
                <a:cs typeface="Arial" panose="020B0604020202020204" pitchFamily="34" charset="0"/>
              </a:rPr>
              <a:t>Odpověď:</a:t>
            </a:r>
          </a:p>
          <a:p>
            <a:pPr marL="0" indent="0">
              <a:buNone/>
            </a:pPr>
            <a:r>
              <a:rPr lang="cs-CZ" sz="2000" dirty="0">
                <a:latin typeface="Arial" panose="020B0604020202020204" pitchFamily="34" charset="0"/>
                <a:cs typeface="Arial" panose="020B0604020202020204" pitchFamily="34" charset="0"/>
              </a:rPr>
              <a:t>Podle odst. 6 písm. b) § 30 zákona o účetnictví musí inventurní soupisy obsahovat:</a:t>
            </a:r>
          </a:p>
          <a:p>
            <a:pPr>
              <a:spcBef>
                <a:spcPts val="600"/>
              </a:spcBef>
              <a:buFontTx/>
              <a:buChar char="-"/>
            </a:pPr>
            <a:r>
              <a:rPr lang="cs-CZ" sz="2000" dirty="0">
                <a:latin typeface="Arial" panose="020B0604020202020204" pitchFamily="34" charset="0"/>
                <a:cs typeface="Arial" panose="020B0604020202020204" pitchFamily="34" charset="0"/>
              </a:rPr>
              <a:t>podpisový záznam osoby odpovědné za zjištění skutečností a </a:t>
            </a:r>
          </a:p>
          <a:p>
            <a:pPr>
              <a:spcBef>
                <a:spcPts val="0"/>
              </a:spcBef>
              <a:buFontTx/>
              <a:buChar char="-"/>
            </a:pPr>
            <a:r>
              <a:rPr lang="cs-CZ" sz="2000" dirty="0">
                <a:latin typeface="Arial" panose="020B0604020202020204" pitchFamily="34" charset="0"/>
                <a:cs typeface="Arial" panose="020B0604020202020204" pitchFamily="34" charset="0"/>
              </a:rPr>
              <a:t>podpisový záznam osoby odpovědné za provedení inventury.</a:t>
            </a:r>
          </a:p>
          <a:p>
            <a:pPr marL="0" indent="0" algn="just">
              <a:spcBef>
                <a:spcPts val="1800"/>
              </a:spcBef>
              <a:buNone/>
            </a:pPr>
            <a:r>
              <a:rPr lang="cs-CZ" sz="2000" dirty="0">
                <a:latin typeface="Arial" panose="020B0604020202020204" pitchFamily="34" charset="0"/>
                <a:cs typeface="Arial" panose="020B0604020202020204" pitchFamily="34" charset="0"/>
              </a:rPr>
              <a:t>Kromě toho pak podle § 8 odst. 2 písm. h) a písm. j) prováděcí vyhlášky č. 270/2010 Sb.       o inventarizaci majetku a závazků inventurní soupisy obsahují </a:t>
            </a:r>
          </a:p>
          <a:p>
            <a:pPr>
              <a:spcBef>
                <a:spcPts val="600"/>
              </a:spcBef>
              <a:buFontTx/>
              <a:buChar char="-"/>
            </a:pPr>
            <a:r>
              <a:rPr lang="cs-CZ" sz="2000" dirty="0">
                <a:latin typeface="Arial" panose="020B0604020202020204" pitchFamily="34" charset="0"/>
                <a:cs typeface="Arial" panose="020B0604020202020204" pitchFamily="34" charset="0"/>
              </a:rPr>
              <a:t>jména osob, které jsou členy inventarizační komise.</a:t>
            </a:r>
          </a:p>
          <a:p>
            <a:pPr marL="0" indent="0">
              <a:spcBef>
                <a:spcPts val="600"/>
              </a:spcBef>
              <a:buNone/>
            </a:pPr>
            <a:endParaRPr lang="cs-CZ" sz="2000" dirty="0">
              <a:latin typeface="Arial" panose="020B0604020202020204" pitchFamily="34" charset="0"/>
              <a:cs typeface="Arial" panose="020B0604020202020204" pitchFamily="34" charset="0"/>
            </a:endParaRPr>
          </a:p>
          <a:p>
            <a:pPr marL="0" indent="0">
              <a:spcBef>
                <a:spcPts val="600"/>
              </a:spcBef>
              <a:buNone/>
            </a:pPr>
            <a:endParaRPr lang="cs-CZ" sz="2000" dirty="0">
              <a:latin typeface="Arial" panose="020B0604020202020204" pitchFamily="34" charset="0"/>
              <a:cs typeface="Arial" panose="020B0604020202020204" pitchFamily="34" charset="0"/>
            </a:endParaRPr>
          </a:p>
          <a:p>
            <a:pPr marL="0" indent="0">
              <a:spcBef>
                <a:spcPts val="600"/>
              </a:spcBef>
              <a:buNone/>
            </a:pPr>
            <a:r>
              <a:rPr lang="cs-CZ" sz="2000" dirty="0">
                <a:latin typeface="Arial" panose="020B0604020202020204" pitchFamily="34" charset="0"/>
                <a:cs typeface="Arial" panose="020B0604020202020204" pitchFamily="34" charset="0"/>
              </a:rPr>
              <a:t>  </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12</a:t>
            </a:fld>
            <a:endParaRPr lang="cs-CZ"/>
          </a:p>
        </p:txBody>
      </p:sp>
    </p:spTree>
    <p:extLst>
      <p:ext uri="{BB962C8B-B14F-4D97-AF65-F5344CB8AC3E}">
        <p14:creationId xmlns:p14="http://schemas.microsoft.com/office/powerpoint/2010/main" val="2051829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endParaRPr lang="cs-CZ" sz="2000" b="1" dirty="0">
              <a:latin typeface="Arial" panose="020B0604020202020204" pitchFamily="34" charset="0"/>
              <a:cs typeface="Arial" panose="020B0604020202020204" pitchFamily="34" charset="0"/>
            </a:endParaRPr>
          </a:p>
          <a:p>
            <a:pPr marL="0" indent="0">
              <a:buNone/>
            </a:pPr>
            <a:r>
              <a:rPr lang="cs-CZ" sz="1600" b="1" dirty="0">
                <a:latin typeface="Arial" panose="020B0604020202020204" pitchFamily="34" charset="0"/>
                <a:cs typeface="Arial" panose="020B0604020202020204" pitchFamily="34" charset="0"/>
              </a:rPr>
              <a:t>Dotaz:</a:t>
            </a:r>
          </a:p>
          <a:p>
            <a:pPr marL="0" indent="0" algn="just">
              <a:buNone/>
            </a:pPr>
            <a:r>
              <a:rPr lang="cs-CZ" sz="1600" dirty="0">
                <a:latin typeface="Arial" panose="020B0604020202020204" pitchFamily="34" charset="0"/>
                <a:cs typeface="Arial" panose="020B0604020202020204" pitchFamily="34" charset="0"/>
              </a:rPr>
              <a:t>Musí členové inventarizační komise podepisovat každou stranu příloh inventurního soupisu?</a:t>
            </a:r>
          </a:p>
          <a:p>
            <a:pPr marL="0" indent="0">
              <a:spcBef>
                <a:spcPts val="0"/>
              </a:spcBef>
              <a:buNone/>
            </a:pPr>
            <a:endParaRPr lang="cs-CZ" sz="2000" dirty="0">
              <a:latin typeface="Arial" panose="020B0604020202020204" pitchFamily="34" charset="0"/>
              <a:cs typeface="Arial" panose="020B0604020202020204" pitchFamily="34" charset="0"/>
            </a:endParaRPr>
          </a:p>
          <a:p>
            <a:pPr marL="0" indent="0">
              <a:spcBef>
                <a:spcPts val="0"/>
              </a:spcBef>
              <a:buNone/>
            </a:pPr>
            <a:r>
              <a:rPr lang="cs-CZ" sz="2000" b="1" dirty="0">
                <a:latin typeface="Arial" panose="020B0604020202020204" pitchFamily="34" charset="0"/>
                <a:cs typeface="Arial" panose="020B0604020202020204" pitchFamily="34" charset="0"/>
              </a:rPr>
              <a:t>Odpověď - pokračování:</a:t>
            </a:r>
          </a:p>
          <a:p>
            <a:pPr marL="0" indent="0">
              <a:spcBef>
                <a:spcPts val="1200"/>
              </a:spcBef>
              <a:buNone/>
            </a:pPr>
            <a:r>
              <a:rPr lang="cs-CZ" sz="2000" dirty="0">
                <a:latin typeface="Arial" panose="020B0604020202020204" pitchFamily="34" charset="0"/>
                <a:cs typeface="Arial" panose="020B0604020202020204" pitchFamily="34" charset="0"/>
              </a:rPr>
              <a:t>V praxi to znamená, že:</a:t>
            </a:r>
          </a:p>
          <a:p>
            <a:pPr marL="0" indent="0">
              <a:spcBef>
                <a:spcPts val="600"/>
              </a:spcBef>
              <a:buNone/>
            </a:pPr>
            <a:r>
              <a:rPr lang="cs-CZ" sz="2000" dirty="0">
                <a:latin typeface="Arial" panose="020B0604020202020204" pitchFamily="34" charset="0"/>
                <a:cs typeface="Arial" panose="020B0604020202020204" pitchFamily="34" charset="0"/>
              </a:rPr>
              <a:t>- Inventuru provádí členové inventarizační komise </a:t>
            </a:r>
            <a:r>
              <a:rPr lang="cs-CZ" sz="1600" dirty="0">
                <a:latin typeface="Arial" panose="020B0604020202020204" pitchFamily="34" charset="0"/>
                <a:cs typeface="Arial" panose="020B0604020202020204" pitchFamily="34" charset="0"/>
              </a:rPr>
              <a:t>(bude uvedeno ve vnitřní směrnici k inventarizaci nebo na inventurním soupisu)</a:t>
            </a:r>
            <a:r>
              <a:rPr lang="cs-CZ" sz="2000" dirty="0">
                <a:latin typeface="Arial" panose="020B0604020202020204" pitchFamily="34" charset="0"/>
                <a:cs typeface="Arial" panose="020B0604020202020204" pitchFamily="34" charset="0"/>
              </a:rPr>
              <a:t> – na inventurním soupisu budou uvedena pouze jména členů inventarizační komise s jejich podpisy a datem připojení podpisu</a:t>
            </a:r>
          </a:p>
          <a:p>
            <a:pPr marL="0" indent="0">
              <a:spcBef>
                <a:spcPts val="1800"/>
              </a:spcBef>
              <a:buNone/>
            </a:pPr>
            <a:r>
              <a:rPr lang="cs-CZ" sz="2000" dirty="0">
                <a:latin typeface="Arial" panose="020B0604020202020204" pitchFamily="34" charset="0"/>
                <a:cs typeface="Arial" panose="020B0604020202020204" pitchFamily="34" charset="0"/>
              </a:rPr>
              <a:t>- Inventuru provádí inventarizační komise s pomocí jiných osob (např. zaměstnanci obce) – na inventurním soupisu budou uvedena jména členů inventarizační komise s jejich podpisy a datem připojení podpisu a dále jména osob, které inventuru prováděly, s jejich podpisy a uvedením data podpisu.</a:t>
            </a:r>
          </a:p>
          <a:p>
            <a:pPr marL="0" indent="0">
              <a:spcBef>
                <a:spcPts val="0"/>
              </a:spcBef>
              <a:buNone/>
            </a:pPr>
            <a:endParaRPr lang="cs-CZ" sz="1800" dirty="0">
              <a:latin typeface="Arial" panose="020B0604020202020204" pitchFamily="34" charset="0"/>
              <a:cs typeface="Arial" panose="020B0604020202020204" pitchFamily="34" charset="0"/>
            </a:endParaRPr>
          </a:p>
          <a:p>
            <a:pPr marL="0" indent="0" algn="just">
              <a:spcBef>
                <a:spcPts val="0"/>
              </a:spcBef>
              <a:buNone/>
            </a:pPr>
            <a:r>
              <a:rPr lang="cs-CZ" sz="1400" dirty="0">
                <a:latin typeface="Arial" panose="020B0604020202020204" pitchFamily="34" charset="0"/>
                <a:cs typeface="Arial" panose="020B0604020202020204" pitchFamily="34" charset="0"/>
              </a:rPr>
              <a:t>Inventurní soupis = průkazný účetní záznam (musí obsahovat skutečnosti podle § 30 odst. 7 písm. a) zákona, a to tak aby bylo možné zjištěný majetek a závazky též jednoznačné určit včetně podpisů); podpisy příloh inventurního soupisu  zákon ani vyhláška neřeší – nejedná se tedy o povinnost</a:t>
            </a:r>
          </a:p>
          <a:p>
            <a:pPr marL="0" indent="0">
              <a:spcBef>
                <a:spcPts val="600"/>
              </a:spcBef>
              <a:buNone/>
            </a:pPr>
            <a:endParaRPr lang="cs-CZ" sz="14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13</a:t>
            </a:fld>
            <a:endParaRPr lang="cs-CZ"/>
          </a:p>
        </p:txBody>
      </p:sp>
    </p:spTree>
    <p:extLst>
      <p:ext uri="{BB962C8B-B14F-4D97-AF65-F5344CB8AC3E}">
        <p14:creationId xmlns:p14="http://schemas.microsoft.com/office/powerpoint/2010/main" val="89212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spcBef>
                <a:spcPts val="1800"/>
              </a:spcBef>
              <a:buFontTx/>
              <a:buNone/>
              <a:defRPr/>
            </a:pPr>
            <a:endParaRPr lang="cs-CZ" altLang="cs-CZ" sz="2400" b="1" dirty="0"/>
          </a:p>
          <a:p>
            <a:pPr marL="0" indent="0">
              <a:spcBef>
                <a:spcPts val="600"/>
              </a:spcBef>
              <a:buFontTx/>
              <a:buNone/>
              <a:defRPr/>
            </a:pPr>
            <a:r>
              <a:rPr lang="cs-CZ" altLang="cs-CZ" sz="2000" b="1" dirty="0">
                <a:latin typeface="Arial" panose="020B0604020202020204" pitchFamily="34" charset="0"/>
                <a:cs typeface="Arial" panose="020B0604020202020204" pitchFamily="34" charset="0"/>
              </a:rPr>
              <a:t>Nejčastější nesprávnosti při inventarizaci:</a:t>
            </a:r>
          </a:p>
          <a:p>
            <a:pPr algn="just">
              <a:buFontTx/>
              <a:buChar char="-"/>
              <a:defRPr/>
            </a:pPr>
            <a:r>
              <a:rPr lang="cs-CZ" altLang="cs-CZ" sz="2000" dirty="0">
                <a:latin typeface="Arial" panose="020B0604020202020204" pitchFamily="34" charset="0"/>
                <a:cs typeface="Arial" panose="020B0604020202020204" pitchFamily="34" charset="0"/>
              </a:rPr>
              <a:t>za doklad o provedení dokladové inventury je vydávána počítačová „sjetina“ daného účtu, bez odpovídajících náležitostí příslušejících inventurnímu soupisu,</a:t>
            </a:r>
          </a:p>
          <a:p>
            <a:pPr algn="just">
              <a:buFontTx/>
              <a:buChar char="-"/>
              <a:defRPr/>
            </a:pPr>
            <a:r>
              <a:rPr lang="cs-CZ" altLang="cs-CZ" sz="2000" dirty="0">
                <a:latin typeface="Arial" panose="020B0604020202020204" pitchFamily="34" charset="0"/>
                <a:cs typeface="Arial" panose="020B0604020202020204" pitchFamily="34" charset="0"/>
              </a:rPr>
              <a:t>inventurní soupisy neobsahují potřebné náležitostmi (datum provedení inventury, vyčíslení inventarizačních rozdílů a návrh na jejich vypořádání),</a:t>
            </a:r>
          </a:p>
          <a:p>
            <a:pPr algn="just">
              <a:buFontTx/>
              <a:buChar char="-"/>
              <a:defRPr/>
            </a:pPr>
            <a:r>
              <a:rPr lang="cs-CZ" altLang="cs-CZ" sz="2000" dirty="0">
                <a:latin typeface="Arial" panose="020B0604020202020204" pitchFamily="34" charset="0"/>
                <a:cs typeface="Arial" panose="020B0604020202020204" pitchFamily="34" charset="0"/>
              </a:rPr>
              <a:t>v případě, že inventura majetku byla provedena k jinému datu než  k datu účetní závěrky, chybí prokázání přírůstků a úbytků za období mezi inventurou a závěrkou,</a:t>
            </a:r>
          </a:p>
          <a:p>
            <a:pPr algn="just">
              <a:buFontTx/>
              <a:buChar char="-"/>
              <a:defRPr/>
            </a:pPr>
            <a:r>
              <a:rPr lang="cs-CZ" altLang="cs-CZ" sz="2000" dirty="0">
                <a:latin typeface="Arial" panose="020B0604020202020204" pitchFamily="34" charset="0"/>
                <a:cs typeface="Arial" panose="020B0604020202020204" pitchFamily="34" charset="0"/>
              </a:rPr>
              <a:t>inventarizační rozdíly nejsou proúčtovány do období, za které se inventarizací ověřuje stav rozvahových položek, </a:t>
            </a:r>
          </a:p>
          <a:p>
            <a:pPr algn="just">
              <a:buFontTx/>
              <a:buChar char="-"/>
              <a:defRPr/>
            </a:pPr>
            <a:r>
              <a:rPr lang="cs-CZ" altLang="cs-CZ" sz="2000" dirty="0">
                <a:latin typeface="Arial" panose="020B0604020202020204" pitchFamily="34" charset="0"/>
                <a:cs typeface="Arial" panose="020B0604020202020204" pitchFamily="34" charset="0"/>
              </a:rPr>
              <a:t>neinventarizují se účty, které ke dni, ke kterému se provádí inventarizace, vykazují nulový zůstatek, ale v průběhu účetního období vykazovaly pohyby.</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14</a:t>
            </a:fld>
            <a:endParaRPr lang="cs-CZ"/>
          </a:p>
        </p:txBody>
      </p:sp>
    </p:spTree>
    <p:extLst>
      <p:ext uri="{BB962C8B-B14F-4D97-AF65-F5344CB8AC3E}">
        <p14:creationId xmlns:p14="http://schemas.microsoft.com/office/powerpoint/2010/main" val="3759524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praxe</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000" b="1" dirty="0">
                <a:latin typeface="Arial" panose="020B0604020202020204" pitchFamily="34" charset="0"/>
                <a:cs typeface="Arial" panose="020B0604020202020204" pitchFamily="34" charset="0"/>
              </a:rPr>
              <a:t>Dotaz:</a:t>
            </a:r>
          </a:p>
          <a:p>
            <a:pPr marL="0" indent="0">
              <a:buNone/>
            </a:pPr>
            <a:r>
              <a:rPr lang="cs-CZ" sz="2000" dirty="0">
                <a:latin typeface="Arial" panose="020B0604020202020204" pitchFamily="34" charset="0"/>
                <a:cs typeface="Arial" panose="020B0604020202020204" pitchFamily="34" charset="0"/>
              </a:rPr>
              <a:t>Je možné vyhlásit veřejnou zakázku, respektive je možné uzavřít smlouvu s dodavatelem, aniž by měl územní samosprávný celek v rozpočtu zajištěné veškeré finanční prostředky?</a:t>
            </a:r>
          </a:p>
          <a:p>
            <a:pPr marL="0" indent="0">
              <a:buNone/>
            </a:pPr>
            <a:r>
              <a:rPr lang="cs-CZ" sz="2000" b="1" dirty="0">
                <a:latin typeface="Arial" panose="020B0604020202020204" pitchFamily="34" charset="0"/>
                <a:cs typeface="Arial" panose="020B0604020202020204" pitchFamily="34" charset="0"/>
              </a:rPr>
              <a:t>Odpověď:</a:t>
            </a:r>
          </a:p>
          <a:p>
            <a:pPr marL="0" indent="0" algn="just">
              <a:buNone/>
            </a:pPr>
            <a:r>
              <a:rPr lang="cs-CZ" sz="2000" dirty="0">
                <a:latin typeface="Arial" panose="020B0604020202020204" pitchFamily="34" charset="0"/>
                <a:cs typeface="Arial" panose="020B0604020202020204" pitchFamily="34" charset="0"/>
              </a:rPr>
              <a:t>Tento postup je možný a není v rozporu s platnými právními předpisy za předpokladu, že má územní samosprávný celek pro připravovanou finanční operaci zajištěné finanční zdroje.</a:t>
            </a:r>
          </a:p>
          <a:p>
            <a:pPr marL="0" indent="0" algn="just">
              <a:buNone/>
            </a:pPr>
            <a:r>
              <a:rPr lang="cs-CZ" sz="2000" dirty="0">
                <a:latin typeface="Arial" panose="020B0604020202020204" pitchFamily="34" charset="0"/>
                <a:cs typeface="Arial" panose="020B0604020202020204" pitchFamily="34" charset="0"/>
              </a:rPr>
              <a:t>Zákon č. 320/2001 Sb., o finanční kontrole, upravuje povinnost provádět předběžnou řídící kontrolu u všech plánovaných a připravovaných operací – vyhlášení veřejné zakázky i smlouva s vybraným dodavatelem, jakožto finanční operace, podléhá schvalovacímu postupu řídící kontroly.</a:t>
            </a:r>
          </a:p>
          <a:p>
            <a:pPr marL="0" indent="0" algn="just">
              <a:buNone/>
            </a:pPr>
            <a:r>
              <a:rPr lang="cs-CZ" sz="1800" dirty="0">
                <a:latin typeface="Arial" panose="020B0604020202020204" pitchFamily="34" charset="0"/>
                <a:cs typeface="Arial" panose="020B0604020202020204" pitchFamily="34" charset="0"/>
              </a:rPr>
              <a:t>Příkazce operace – prověří, zda je připravovaná operace nezbytná k zajištění stanovených úkolů a schválených záměrů, zda je v souladu s právními předpisy, principy účelnosti, hospodárnosti a efektivity, zda je doložena věcně správnými a úplnými podklady</a:t>
            </a:r>
          </a:p>
          <a:p>
            <a:pPr marL="0" indent="0" algn="just">
              <a:buNone/>
            </a:pPr>
            <a:r>
              <a:rPr lang="cs-CZ" sz="1800" dirty="0">
                <a:latin typeface="Arial" panose="020B0604020202020204" pitchFamily="34" charset="0"/>
                <a:cs typeface="Arial" panose="020B0604020202020204" pitchFamily="34" charset="0"/>
              </a:rPr>
              <a:t>Správce rozpočtu – ověřuje, zda je finanční operace v souladu se schválenými výdaji, programy, projekty, uzavřenými smlouvami nebo jinými rozhodnutími o nakládání s veřejnými prostředky</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15</a:t>
            </a:fld>
            <a:endParaRPr lang="cs-CZ"/>
          </a:p>
        </p:txBody>
      </p:sp>
    </p:spTree>
    <p:extLst>
      <p:ext uri="{BB962C8B-B14F-4D97-AF65-F5344CB8AC3E}">
        <p14:creationId xmlns:p14="http://schemas.microsoft.com/office/powerpoint/2010/main" val="3347074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praxe</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1600" b="1" dirty="0">
                <a:latin typeface="Arial" panose="020B0604020202020204" pitchFamily="34" charset="0"/>
                <a:cs typeface="Arial" panose="020B0604020202020204" pitchFamily="34" charset="0"/>
              </a:rPr>
              <a:t>Dotaz:</a:t>
            </a:r>
          </a:p>
          <a:p>
            <a:pPr marL="0" indent="0">
              <a:buNone/>
            </a:pPr>
            <a:r>
              <a:rPr lang="cs-CZ" sz="1600" dirty="0">
                <a:latin typeface="Arial" panose="020B0604020202020204" pitchFamily="34" charset="0"/>
                <a:cs typeface="Arial" panose="020B0604020202020204" pitchFamily="34" charset="0"/>
              </a:rPr>
              <a:t>Je možné vyhlásit veřejnou zakázku, respektive je možné uzavřít smlouvu s dodavatelem, aniž by měl územní samosprávný celek v rozpočtu zajištěné veškeré finanční prostředky?</a:t>
            </a:r>
          </a:p>
          <a:p>
            <a:pPr marL="0" indent="0">
              <a:buNone/>
            </a:pPr>
            <a:r>
              <a:rPr lang="cs-CZ" sz="1800" b="1" dirty="0">
                <a:latin typeface="Arial" panose="020B0604020202020204" pitchFamily="34" charset="0"/>
                <a:cs typeface="Arial" panose="020B0604020202020204" pitchFamily="34" charset="0"/>
              </a:rPr>
              <a:t>Odpověď - pokračování:</a:t>
            </a:r>
          </a:p>
          <a:p>
            <a:pPr marL="0" indent="0">
              <a:buNone/>
            </a:pPr>
            <a:r>
              <a:rPr lang="cs-CZ" sz="1800" dirty="0">
                <a:latin typeface="Arial" panose="020B0604020202020204" pitchFamily="34" charset="0"/>
                <a:cs typeface="Arial" panose="020B0604020202020204" pitchFamily="34" charset="0"/>
              </a:rPr>
              <a:t>Schvalovacím postupem příkazce operace a správce rozpočtu není stanovena povinnost rezervování či alokování finanční částky v rozpočtu.</a:t>
            </a:r>
          </a:p>
          <a:p>
            <a:pPr marL="0" indent="0">
              <a:buNone/>
            </a:pPr>
            <a:r>
              <a:rPr lang="cs-CZ" sz="1800" dirty="0">
                <a:latin typeface="Arial" panose="020B0604020202020204" pitchFamily="34" charset="0"/>
                <a:cs typeface="Arial" panose="020B0604020202020204" pitchFamily="34" charset="0"/>
              </a:rPr>
              <a:t>Dle zákona o finanční kontrole:</a:t>
            </a:r>
          </a:p>
          <a:p>
            <a:pPr>
              <a:buFontTx/>
              <a:buChar char="-"/>
            </a:pPr>
            <a:r>
              <a:rPr lang="cs-CZ" sz="1800" dirty="0">
                <a:latin typeface="Arial" panose="020B0604020202020204" pitchFamily="34" charset="0"/>
                <a:cs typeface="Arial" panose="020B0604020202020204" pitchFamily="34" charset="0"/>
              </a:rPr>
              <a:t>skutečnost, že v rozpočtu nejsou zajištěny finanční prostředky ke krytí dané finanční operace, není překážkou pro provedení předběžné řídící kontroly před vznikem závazku.</a:t>
            </a:r>
          </a:p>
          <a:p>
            <a:pPr marL="0" indent="0">
              <a:buNone/>
            </a:pPr>
            <a:r>
              <a:rPr lang="cs-CZ" sz="1800" dirty="0">
                <a:latin typeface="Arial" panose="020B0604020202020204" pitchFamily="34" charset="0"/>
                <a:cs typeface="Arial" panose="020B0604020202020204" pitchFamily="34" charset="0"/>
              </a:rPr>
              <a:t>Dle zákona č. 250/2000 Sb., o rozpočtových pravidlech územních rozpočtů:</a:t>
            </a:r>
          </a:p>
          <a:p>
            <a:pPr>
              <a:buFontTx/>
              <a:buChar char="-"/>
            </a:pPr>
            <a:r>
              <a:rPr lang="cs-CZ" sz="1800" dirty="0">
                <a:latin typeface="Arial" panose="020B0604020202020204" pitchFamily="34" charset="0"/>
                <a:cs typeface="Arial" panose="020B0604020202020204" pitchFamily="34" charset="0"/>
              </a:rPr>
              <a:t>v případě, že rozpočet s příslušným výdajem nepočítá, je potřebné, aby příslušný orgán územního samosprávného celku provedl rozpočtové opatření (§ 16), a to před provedením rozpočtem nezajištěného výdaje, tj. nejpozději před provedením úhrady.</a:t>
            </a:r>
          </a:p>
          <a:p>
            <a:pPr marL="0" indent="0">
              <a:spcBef>
                <a:spcPts val="0"/>
              </a:spcBef>
              <a:buNone/>
            </a:pPr>
            <a:endParaRPr lang="cs-CZ" sz="1800" dirty="0">
              <a:latin typeface="Arial" panose="020B0604020202020204" pitchFamily="34" charset="0"/>
              <a:cs typeface="Arial" panose="020B0604020202020204" pitchFamily="34" charset="0"/>
            </a:endParaRPr>
          </a:p>
          <a:p>
            <a:pPr marL="0" indent="0">
              <a:spcBef>
                <a:spcPts val="0"/>
              </a:spcBef>
              <a:buNone/>
            </a:pPr>
            <a:r>
              <a:rPr lang="cs-CZ" sz="1800" dirty="0">
                <a:latin typeface="Arial" panose="020B0604020202020204" pitchFamily="34" charset="0"/>
                <a:cs typeface="Arial" panose="020B0604020202020204" pitchFamily="34" charset="0"/>
              </a:rPr>
              <a:t>Z důvodu minimalizace rizika lze doporučit provedení rozpočtového opatření současně se schválením příslušné smlouvy.  (v případě víceleté smlouvy – aktualizace střednědobého výhledu rozpočtu) </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16</a:t>
            </a:fld>
            <a:endParaRPr lang="cs-CZ"/>
          </a:p>
        </p:txBody>
      </p:sp>
    </p:spTree>
    <p:extLst>
      <p:ext uri="{BB962C8B-B14F-4D97-AF65-F5344CB8AC3E}">
        <p14:creationId xmlns:p14="http://schemas.microsoft.com/office/powerpoint/2010/main" val="2504851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praxe</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000" b="1" dirty="0">
                <a:latin typeface="Arial" panose="020B0604020202020204" pitchFamily="34" charset="0"/>
                <a:cs typeface="Arial" panose="020B0604020202020204" pitchFamily="34" charset="0"/>
              </a:rPr>
              <a:t>Dotaz:</a:t>
            </a:r>
          </a:p>
          <a:p>
            <a:pPr marL="0" indent="0">
              <a:buNone/>
            </a:pPr>
            <a:r>
              <a:rPr lang="cs-CZ" sz="2000" dirty="0">
                <a:latin typeface="Arial" panose="020B0604020202020204" pitchFamily="34" charset="0"/>
                <a:cs typeface="Arial" panose="020B0604020202020204" pitchFamily="34" charset="0"/>
              </a:rPr>
              <a:t>Musí smlouvu podepsat příkazce operace, který provedl předběžnou řídící kontrolu?</a:t>
            </a:r>
          </a:p>
          <a:p>
            <a:pPr marL="0" indent="0">
              <a:buNone/>
            </a:pPr>
            <a:r>
              <a:rPr lang="cs-CZ" sz="2000" b="1" dirty="0">
                <a:latin typeface="Arial" panose="020B0604020202020204" pitchFamily="34" charset="0"/>
                <a:cs typeface="Arial" panose="020B0604020202020204" pitchFamily="34" charset="0"/>
              </a:rPr>
              <a:t>Odpověď:</a:t>
            </a:r>
          </a:p>
          <a:p>
            <a:pPr marL="0" indent="0" algn="just">
              <a:buNone/>
            </a:pPr>
            <a:r>
              <a:rPr lang="cs-CZ" sz="2000" dirty="0">
                <a:latin typeface="Arial" panose="020B0604020202020204" pitchFamily="34" charset="0"/>
                <a:cs typeface="Arial" panose="020B0604020202020204" pitchFamily="34" charset="0"/>
              </a:rPr>
              <a:t>Podepisování smluv není součástí řídící kontroly a není předmětem zákona o finanční kontrole. Vyplývá z ustanovení příslušných právních předpisů, které upravují jednání za orgán veřejné správy a z navazujících vnitřních pravidel, např. oběhu účetních dokladů – podpisové vzory.</a:t>
            </a:r>
          </a:p>
          <a:p>
            <a:pPr marL="0" indent="0" algn="just">
              <a:buNone/>
            </a:pPr>
            <a:r>
              <a:rPr lang="cs-CZ" sz="2000" dirty="0">
                <a:latin typeface="Arial" panose="020B0604020202020204" pitchFamily="34" charset="0"/>
                <a:cs typeface="Arial" panose="020B0604020202020204" pitchFamily="34" charset="0"/>
              </a:rPr>
              <a:t>Zákon o finanční kontrole nestanoví podmínku, že příkazce operace, který je pověřen výkonem předběžné řídící kontroly musí zároveň vystupovat jménem orgánu veřejné správy a podepisovat dokumenty vztahující se k jeho právnímu jednání.</a:t>
            </a:r>
          </a:p>
          <a:p>
            <a:pPr marL="0" indent="0" algn="just">
              <a:spcBef>
                <a:spcPts val="1800"/>
              </a:spcBef>
              <a:buNone/>
            </a:pPr>
            <a:r>
              <a:rPr lang="cs-CZ" sz="1600" dirty="0">
                <a:latin typeface="Arial" panose="020B0604020202020204" pitchFamily="34" charset="0"/>
                <a:cs typeface="Arial" panose="020B0604020202020204" pitchFamily="34" charset="0"/>
              </a:rPr>
              <a:t>Funkci příkazce operace vykonává ze zákona vedoucí orgánu veřejné správy. Výkonem této funkce může pověřit vedoucího zaměstnance orgánu veřejné správy. Požadavek na to, aby funkci příkazce operace vykonával vedoucí zaměstnanec vychází z odpovědnosti, se kterou se výkon této funkce váže.</a:t>
            </a:r>
          </a:p>
          <a:p>
            <a:pPr marL="0" indent="0" algn="just">
              <a:buNone/>
            </a:pPr>
            <a:r>
              <a:rPr lang="cs-CZ" sz="1600" dirty="0">
                <a:latin typeface="Arial" panose="020B0604020202020204" pitchFamily="34" charset="0"/>
                <a:cs typeface="Arial" panose="020B0604020202020204" pitchFamily="34" charset="0"/>
              </a:rPr>
              <a:t>Dle § 26 odst. 7 v případě obcí, městských obvodů a části statutárního města příkazcem operace může být funkcí příkazce operace pověřen člen zastupitelstva, např. místostarosta obce (není zaměstnancem, ale často provádí kontrolu věcně odpovídající příkazci operace a finanční operace reálně schvaluje)</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17</a:t>
            </a:fld>
            <a:endParaRPr lang="cs-CZ"/>
          </a:p>
        </p:txBody>
      </p:sp>
    </p:spTree>
    <p:extLst>
      <p:ext uri="{BB962C8B-B14F-4D97-AF65-F5344CB8AC3E}">
        <p14:creationId xmlns:p14="http://schemas.microsoft.com/office/powerpoint/2010/main" val="1186171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praxe</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000" b="1" dirty="0">
                <a:latin typeface="Arial" panose="020B0604020202020204" pitchFamily="34" charset="0"/>
                <a:cs typeface="Arial" panose="020B0604020202020204" pitchFamily="34" charset="0"/>
              </a:rPr>
              <a:t>Dotaz:</a:t>
            </a:r>
          </a:p>
          <a:p>
            <a:pPr marL="0" indent="0">
              <a:buNone/>
            </a:pPr>
            <a:r>
              <a:rPr lang="cs-CZ" sz="2000" dirty="0">
                <a:latin typeface="Arial" panose="020B0604020202020204" pitchFamily="34" charset="0"/>
                <a:cs typeface="Arial" panose="020B0604020202020204" pitchFamily="34" charset="0"/>
              </a:rPr>
              <a:t>Víceletý závazek (např. investiční akce) a předběžná řídící kontrola před vznikem závazku</a:t>
            </a:r>
          </a:p>
          <a:p>
            <a:pPr marL="0" indent="0">
              <a:buNone/>
            </a:pPr>
            <a:r>
              <a:rPr lang="cs-CZ" sz="2000" b="1" dirty="0">
                <a:latin typeface="Arial" panose="020B0604020202020204" pitchFamily="34" charset="0"/>
                <a:cs typeface="Arial" panose="020B0604020202020204" pitchFamily="34" charset="0"/>
              </a:rPr>
              <a:t>Odpověď:</a:t>
            </a:r>
          </a:p>
          <a:p>
            <a:pPr algn="just">
              <a:buFontTx/>
              <a:buChar char="-"/>
            </a:pPr>
            <a:r>
              <a:rPr lang="cs-CZ" sz="2000" dirty="0">
                <a:latin typeface="Arial" panose="020B0604020202020204" pitchFamily="34" charset="0"/>
                <a:cs typeface="Arial" panose="020B0604020202020204" pitchFamily="34" charset="0"/>
              </a:rPr>
              <a:t>Podléhá povinnosti provést předběžnou řídící kontrolu před vznikem závazku v plném rozsahu dle § 3 prováděcí vyhlášky č. 416/2004 Sb.</a:t>
            </a:r>
          </a:p>
          <a:p>
            <a:pPr algn="just">
              <a:buFontTx/>
              <a:buChar char="-"/>
            </a:pPr>
            <a:r>
              <a:rPr lang="cs-CZ" sz="2000" dirty="0">
                <a:latin typeface="Arial" panose="020B0604020202020204" pitchFamily="34" charset="0"/>
                <a:cs typeface="Arial" panose="020B0604020202020204" pitchFamily="34" charset="0"/>
              </a:rPr>
              <a:t>Příkazce operace i správce rozpočtu schvalují celý závazek, tzn. celkový objem plnění</a:t>
            </a:r>
          </a:p>
          <a:p>
            <a:pPr algn="just">
              <a:buFontTx/>
              <a:buChar char="-"/>
            </a:pPr>
            <a:r>
              <a:rPr lang="cs-CZ" sz="2000" dirty="0">
                <a:latin typeface="Arial" panose="020B0604020202020204" pitchFamily="34" charset="0"/>
                <a:cs typeface="Arial" panose="020B0604020202020204" pitchFamily="34" charset="0"/>
              </a:rPr>
              <a:t>Z hlediska rozpočtu je stěžejní role správce rozpočtu, který ověří, zda je připravovaná operace v souladu se schválenými programy, projekty, uzavřenými smlouvami nebo jinými rozhodnutími o nakládání s veřejnými prostředky.</a:t>
            </a:r>
          </a:p>
          <a:p>
            <a:pPr marL="0" indent="0" algn="just">
              <a:buNone/>
            </a:pPr>
            <a:r>
              <a:rPr lang="cs-CZ" sz="2000" dirty="0">
                <a:latin typeface="Arial" panose="020B0604020202020204" pitchFamily="34" charset="0"/>
                <a:cs typeface="Arial" panose="020B0604020202020204" pitchFamily="34" charset="0"/>
              </a:rPr>
              <a:t>Z tohoto ustanovení však nevyplývá povinnost plánovat všechny výdaje na celý víceletý závazek v rámci rozpočtu na rozpočtový rok, ve kterém dochází ke schválení víceletého závazku. Do rozpočtu se promítne pouze částka, u níž se předpokládá čerpání v daném rozpočtovém roce. Předpoklad čerpání v dalších letech se promítne do střednědobého výhledu rozpočtu.</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18</a:t>
            </a:fld>
            <a:endParaRPr lang="cs-CZ"/>
          </a:p>
        </p:txBody>
      </p:sp>
    </p:spTree>
    <p:extLst>
      <p:ext uri="{BB962C8B-B14F-4D97-AF65-F5344CB8AC3E}">
        <p14:creationId xmlns:p14="http://schemas.microsoft.com/office/powerpoint/2010/main" val="2242356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a:t>
            </a:r>
            <a:r>
              <a:rPr lang="cs-CZ" sz="1600" dirty="0" err="1">
                <a:latin typeface="Arial" panose="020B0604020202020204" pitchFamily="34" charset="0"/>
                <a:cs typeface="Arial" panose="020B0604020202020204" pitchFamily="34" charset="0"/>
              </a:rPr>
              <a:t>praxepitelstva</a:t>
            </a: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797725"/>
            <a:ext cx="10515600" cy="5428904"/>
          </a:xfrm>
        </p:spPr>
        <p:txBody>
          <a:bodyPr>
            <a:noAutofit/>
          </a:bodyPr>
          <a:lstStyle/>
          <a:p>
            <a:pPr marL="0" indent="0" algn="just">
              <a:buNone/>
            </a:pPr>
            <a:endParaRPr lang="cs-CZ" sz="2000" b="1" u="sng" dirty="0">
              <a:latin typeface="Arial" panose="020B0604020202020204" pitchFamily="34" charset="0"/>
              <a:cs typeface="Arial" panose="020B0604020202020204" pitchFamily="34" charset="0"/>
            </a:endParaRPr>
          </a:p>
          <a:p>
            <a:pPr marL="0" indent="0" algn="just">
              <a:buNone/>
            </a:pPr>
            <a:r>
              <a:rPr lang="cs-CZ" sz="2000" b="1" u="sng" dirty="0">
                <a:latin typeface="Arial" panose="020B0604020202020204" pitchFamily="34" charset="0"/>
                <a:cs typeface="Arial" panose="020B0604020202020204" pitchFamily="34" charset="0"/>
              </a:rPr>
              <a:t>Dotaz:</a:t>
            </a:r>
          </a:p>
          <a:p>
            <a:pPr marL="0" indent="0" algn="just">
              <a:buNone/>
            </a:pPr>
            <a:r>
              <a:rPr lang="cs-CZ" sz="2000" dirty="0">
                <a:latin typeface="Arial" panose="020B0604020202020204" pitchFamily="34" charset="0"/>
                <a:cs typeface="Arial" panose="020B0604020202020204" pitchFamily="34" charset="0"/>
              </a:rPr>
              <a:t>Může se člen zastupitelstva měsíční odměny vzdát?</a:t>
            </a:r>
          </a:p>
          <a:p>
            <a:pPr marL="0" indent="0" algn="just">
              <a:spcBef>
                <a:spcPts val="600"/>
              </a:spcBef>
              <a:buNone/>
            </a:pPr>
            <a:endParaRPr lang="cs-CZ" sz="2000" b="1" dirty="0">
              <a:latin typeface="Arial" panose="020B0604020202020204" pitchFamily="34" charset="0"/>
              <a:cs typeface="Arial" panose="020B0604020202020204" pitchFamily="34" charset="0"/>
            </a:endParaRPr>
          </a:p>
          <a:p>
            <a:pPr marL="0" indent="0" algn="just">
              <a:spcBef>
                <a:spcPts val="0"/>
              </a:spcBef>
              <a:buNone/>
            </a:pPr>
            <a:r>
              <a:rPr lang="cs-CZ" sz="2000" b="1" dirty="0">
                <a:latin typeface="Arial" panose="020B0604020202020204" pitchFamily="34" charset="0"/>
                <a:cs typeface="Arial" panose="020B0604020202020204" pitchFamily="34" charset="0"/>
              </a:rPr>
              <a:t>Odpověď:</a:t>
            </a:r>
          </a:p>
          <a:p>
            <a:pPr marL="0" indent="0" algn="just">
              <a:buNone/>
            </a:pPr>
            <a:r>
              <a:rPr lang="cs-CZ" sz="2000" b="1" dirty="0">
                <a:latin typeface="Arial" panose="020B0604020202020204" pitchFamily="34" charset="0"/>
                <a:cs typeface="Arial" panose="020B0604020202020204" pitchFamily="34" charset="0"/>
              </a:rPr>
              <a:t>Ne. </a:t>
            </a:r>
            <a:r>
              <a:rPr lang="cs-CZ" sz="2000" dirty="0">
                <a:latin typeface="Arial" panose="020B0604020202020204" pitchFamily="34" charset="0"/>
                <a:cs typeface="Arial" panose="020B0604020202020204" pitchFamily="34" charset="0"/>
              </a:rPr>
              <a:t>Žádný z členů zastupitelstva obce, kterému byla přiznána odměna, ať již ze zákona nebo z rozhodnutí zastupitelstva obce), se této odměny nemůže vzdát. </a:t>
            </a:r>
          </a:p>
          <a:p>
            <a:pPr marL="0" indent="0" algn="just">
              <a:buNone/>
            </a:pPr>
            <a:r>
              <a:rPr lang="cs-CZ" sz="2000" dirty="0">
                <a:latin typeface="Arial" panose="020B0604020202020204" pitchFamily="34" charset="0"/>
                <a:cs typeface="Arial" panose="020B0604020202020204" pitchFamily="34" charset="0"/>
              </a:rPr>
              <a:t>I přes vzdání se odměny má obec stále povinnost odměnu vyplácet a odvádět z ní související odvody. </a:t>
            </a:r>
          </a:p>
          <a:p>
            <a:pPr marL="0" indent="0" algn="just">
              <a:spcBef>
                <a:spcPts val="0"/>
              </a:spcBef>
              <a:buNone/>
            </a:pPr>
            <a:r>
              <a:rPr lang="cs-CZ" sz="2000" dirty="0">
                <a:latin typeface="Arial" panose="020B0604020202020204" pitchFamily="34" charset="0"/>
                <a:cs typeface="Arial" panose="020B0604020202020204" pitchFamily="34" charset="0"/>
              </a:rPr>
              <a:t>Až následně je možné, aby dotčený člen zastupitelstva obce ze své vůle vyplacenou část odměny obci formou daru vrátit.</a:t>
            </a:r>
          </a:p>
          <a:p>
            <a:pPr marL="0" indent="0" algn="just">
              <a:buNone/>
            </a:pPr>
            <a:r>
              <a:rPr lang="cs-CZ" sz="2000" dirty="0">
                <a:latin typeface="Arial" panose="020B0604020202020204" pitchFamily="34" charset="0"/>
                <a:cs typeface="Arial" panose="020B0604020202020204" pitchFamily="34" charset="0"/>
              </a:rPr>
              <a:t>Neuvolněný člen zastupitelstva má možnost zastupitelstvu obce sám navrhnout, aby mu zastupitelstvo obce stanovilo odměnu v nulové výši. Bude na něm, zda a jak to zdůvodní (např. že chce vykonávat funkci bez nároku na jakoukoliv odměnu …)</a:t>
            </a:r>
            <a:endParaRPr lang="cs-CZ" sz="2000" b="1" dirty="0">
              <a:latin typeface="Arial" panose="020B0604020202020204" pitchFamily="34" charset="0"/>
              <a:cs typeface="Arial" panose="020B0604020202020204" pitchFamily="34" charset="0"/>
            </a:endParaRP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19</a:t>
            </a:fld>
            <a:endParaRPr lang="cs-CZ"/>
          </a:p>
        </p:txBody>
      </p:sp>
    </p:spTree>
    <p:extLst>
      <p:ext uri="{BB962C8B-B14F-4D97-AF65-F5344CB8AC3E}">
        <p14:creationId xmlns:p14="http://schemas.microsoft.com/office/powerpoint/2010/main" val="409190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714103" y="1789029"/>
            <a:ext cx="10639697" cy="1929531"/>
          </a:xfrm>
        </p:spPr>
        <p:txBody>
          <a:bodyPr>
            <a:normAutofit/>
          </a:bodyPr>
          <a:lstStyle/>
          <a:p>
            <a:r>
              <a:rPr lang="cs-CZ" sz="2600" dirty="0">
                <a:latin typeface="Arial" panose="020B0604020202020204" pitchFamily="34" charset="0"/>
                <a:cs typeface="Arial" panose="020B0604020202020204" pitchFamily="34" charset="0"/>
              </a:rPr>
              <a:t>Krajský úřad Olomouckého kraje</a:t>
            </a:r>
            <a:br>
              <a:rPr lang="cs-CZ" sz="2600" dirty="0">
                <a:latin typeface="Arial" panose="020B0604020202020204" pitchFamily="34" charset="0"/>
                <a:cs typeface="Arial" panose="020B0604020202020204" pitchFamily="34" charset="0"/>
              </a:rPr>
            </a:br>
            <a:r>
              <a:rPr lang="cs-CZ" sz="2000" dirty="0">
                <a:latin typeface="Arial" panose="020B0604020202020204" pitchFamily="34" charset="0"/>
                <a:cs typeface="Arial" panose="020B0604020202020204" pitchFamily="34" charset="0"/>
              </a:rPr>
              <a:t>-</a:t>
            </a:r>
            <a:r>
              <a:rPr lang="cs-CZ" sz="3600" dirty="0"/>
              <a:t> </a:t>
            </a:r>
            <a:r>
              <a:rPr lang="cs-CZ" altLang="cs-CZ" sz="2200" dirty="0">
                <a:latin typeface="Arial" panose="020B0604020202020204" pitchFamily="34" charset="0"/>
                <a:cs typeface="Arial" panose="020B0604020202020204" pitchFamily="34" charset="0"/>
              </a:rPr>
              <a:t>Přezkoumání hospodaření územních samosprávných celků  a dobrovolných svazku obcí podle zákona č. 420/2004 Sb., ve znění pozdějších předpisů</a:t>
            </a:r>
            <a:br>
              <a:rPr lang="cs-CZ" altLang="cs-CZ" sz="2200" dirty="0">
                <a:latin typeface="Arial" panose="020B0604020202020204" pitchFamily="34" charset="0"/>
                <a:cs typeface="Arial" panose="020B0604020202020204" pitchFamily="34" charset="0"/>
              </a:rPr>
            </a:br>
            <a:endParaRPr lang="cs-CZ" sz="22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a:t>
            </a:fld>
            <a:endParaRPr lang="cs-CZ"/>
          </a:p>
        </p:txBody>
      </p:sp>
      <p:sp>
        <p:nvSpPr>
          <p:cNvPr id="8" name="TextovéPole 7"/>
          <p:cNvSpPr txBox="1"/>
          <p:nvPr/>
        </p:nvSpPr>
        <p:spPr bwMode="auto">
          <a:xfrm>
            <a:off x="838200" y="3944847"/>
            <a:ext cx="10444993" cy="1123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marL="457200" indent="-457200">
              <a:buFont typeface="Arial" panose="020B0604020202020204" pitchFamily="34" charset="0"/>
              <a:buChar char="•"/>
            </a:pPr>
            <a:r>
              <a:rPr lang="cs-CZ" altLang="cs-CZ" sz="2600" dirty="0">
                <a:solidFill>
                  <a:srgbClr val="00549F"/>
                </a:solidFill>
                <a:latin typeface="Arial" panose="020B0604020202020204" pitchFamily="34" charset="0"/>
                <a:cs typeface="Arial" panose="020B0604020202020204" pitchFamily="34" charset="0"/>
              </a:rPr>
              <a:t>Webové stránky Ministerstva financí ČR </a:t>
            </a:r>
          </a:p>
          <a:p>
            <a:pPr>
              <a:spcBef>
                <a:spcPct val="0"/>
              </a:spcBef>
            </a:pPr>
            <a:r>
              <a:rPr lang="cs-CZ" altLang="cs-CZ" sz="2600" dirty="0">
                <a:solidFill>
                  <a:srgbClr val="00549F"/>
                </a:solidFill>
                <a:latin typeface="Arial" panose="020B0604020202020204" pitchFamily="34" charset="0"/>
                <a:cs typeface="Arial" panose="020B0604020202020204" pitchFamily="34" charset="0"/>
              </a:rPr>
              <a:t>- </a:t>
            </a:r>
            <a:r>
              <a:rPr lang="cs-CZ" altLang="cs-CZ" sz="2000" dirty="0">
                <a:solidFill>
                  <a:srgbClr val="00549F"/>
                </a:solidFill>
                <a:latin typeface="Arial" panose="020B0604020202020204" pitchFamily="34" charset="0"/>
                <a:cs typeface="Arial" panose="020B0604020202020204" pitchFamily="34" charset="0"/>
              </a:rPr>
              <a:t>Metodická podpora pro obce k tématu územních rozpočtů.</a:t>
            </a:r>
          </a:p>
          <a:p>
            <a:r>
              <a:rPr lang="cs-CZ" altLang="cs-CZ" sz="1600" dirty="0">
                <a:latin typeface="Arial" panose="020B0604020202020204" pitchFamily="34" charset="0"/>
                <a:cs typeface="Arial" panose="020B0604020202020204" pitchFamily="34" charset="0"/>
              </a:rPr>
              <a:t>    https://www.mfcr.cz/cs/rozpoctova-politika/uzemni-rozpocty/legislativa-a-metodicka-podpora-uzemnich-rozpoctu</a:t>
            </a:r>
          </a:p>
        </p:txBody>
      </p:sp>
    </p:spTree>
    <p:extLst>
      <p:ext uri="{BB962C8B-B14F-4D97-AF65-F5344CB8AC3E}">
        <p14:creationId xmlns:p14="http://schemas.microsoft.com/office/powerpoint/2010/main" val="3452800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Nejčastější dotazy, příklady z praxe</a:t>
            </a:r>
          </a:p>
        </p:txBody>
      </p:sp>
      <p:sp>
        <p:nvSpPr>
          <p:cNvPr id="3" name="Zástupný symbol pro obsah 2"/>
          <p:cNvSpPr>
            <a:spLocks noGrp="1"/>
          </p:cNvSpPr>
          <p:nvPr>
            <p:ph idx="1"/>
          </p:nvPr>
        </p:nvSpPr>
        <p:spPr>
          <a:xfrm>
            <a:off x="759823" y="1001486"/>
            <a:ext cx="10515600" cy="5016137"/>
          </a:xfrm>
        </p:spPr>
        <p:txBody>
          <a:bodyPr>
            <a:noAutofit/>
          </a:bodyPr>
          <a:lstStyle/>
          <a:p>
            <a:pPr marL="0" indent="0" algn="just">
              <a:spcBef>
                <a:spcPts val="600"/>
              </a:spcBef>
              <a:buNone/>
              <a:defRPr/>
            </a:pPr>
            <a:r>
              <a:rPr lang="cs-CZ" sz="2000" dirty="0">
                <a:latin typeface="Arial" panose="020B0604020202020204" pitchFamily="34" charset="0"/>
                <a:cs typeface="Arial" panose="020B0604020202020204" pitchFamily="34" charset="0"/>
              </a:rPr>
              <a:t>Dotaz:</a:t>
            </a:r>
          </a:p>
          <a:p>
            <a:pPr marL="0" indent="0" algn="just">
              <a:spcBef>
                <a:spcPts val="600"/>
              </a:spcBef>
              <a:buNone/>
              <a:defRPr/>
            </a:pPr>
            <a:r>
              <a:rPr lang="cs-CZ" sz="2000" dirty="0">
                <a:latin typeface="Arial" panose="020B0604020202020204" pitchFamily="34" charset="0"/>
                <a:cs typeface="Arial" panose="020B0604020202020204" pitchFamily="34" charset="0"/>
              </a:rPr>
              <a:t>Uzavření pracovněprávního vztahu mezi obcí a členem zastupitelstva bez předchozího souhlasu zastupitelstva.</a:t>
            </a:r>
          </a:p>
          <a:p>
            <a:pPr marL="0" indent="0" algn="just">
              <a:spcBef>
                <a:spcPts val="600"/>
              </a:spcBef>
              <a:buFontTx/>
              <a:buNone/>
              <a:defRPr/>
            </a:pPr>
            <a:endParaRPr lang="cs-CZ" sz="2000" dirty="0">
              <a:latin typeface="Arial" panose="020B0604020202020204" pitchFamily="34" charset="0"/>
              <a:cs typeface="Arial" panose="020B0604020202020204" pitchFamily="34" charset="0"/>
            </a:endParaRPr>
          </a:p>
          <a:p>
            <a:pPr marL="0" indent="0" algn="just">
              <a:spcBef>
                <a:spcPts val="0"/>
              </a:spcBef>
              <a:buFontTx/>
              <a:buNone/>
              <a:defRPr/>
            </a:pPr>
            <a:r>
              <a:rPr lang="cs-CZ" sz="2000" dirty="0">
                <a:latin typeface="Arial" panose="020B0604020202020204" pitchFamily="34" charset="0"/>
                <a:cs typeface="Arial" panose="020B0604020202020204" pitchFamily="34" charset="0"/>
              </a:rPr>
              <a:t>Odpověď:</a:t>
            </a:r>
          </a:p>
          <a:p>
            <a:pPr marL="0" indent="0" algn="just">
              <a:spcBef>
                <a:spcPts val="600"/>
              </a:spcBef>
              <a:buFontTx/>
              <a:buNone/>
              <a:defRPr/>
            </a:pPr>
            <a:r>
              <a:rPr lang="cs-CZ" sz="2000" dirty="0">
                <a:latin typeface="Arial" panose="020B0604020202020204" pitchFamily="34" charset="0"/>
                <a:cs typeface="Arial" panose="020B0604020202020204" pitchFamily="34" charset="0"/>
              </a:rPr>
              <a:t>Se vznikem pracovněprávního vztahu mezi obcí a členem zastupitelstva obce, uvolněným či neuvolněným, musí v souladu s § 84 odst. 2 vyslovit souhlas zastupitelstvo obce. Tento souhlas musí předcházet uzavření pracovněprávního vztahu.</a:t>
            </a:r>
          </a:p>
          <a:p>
            <a:pPr marL="0" indent="0" algn="just">
              <a:spcBef>
                <a:spcPts val="600"/>
              </a:spcBef>
              <a:buFontTx/>
              <a:buNone/>
              <a:defRPr/>
            </a:pPr>
            <a:r>
              <a:rPr lang="cs-CZ" sz="1800" dirty="0">
                <a:latin typeface="Arial" panose="020B0604020202020204" pitchFamily="34" charset="0"/>
                <a:cs typeface="Arial" panose="020B0604020202020204" pitchFamily="34" charset="0"/>
              </a:rPr>
              <a:t>Obec uzavře pracovněprávní vztah bez přechozího souhlasu zastupitelstva – porušení zákona o obcích a takové právní jednání bude absolutně neplatné.</a:t>
            </a:r>
          </a:p>
          <a:p>
            <a:pPr marL="0" indent="0" algn="just">
              <a:spcBef>
                <a:spcPts val="600"/>
              </a:spcBef>
              <a:buFontTx/>
              <a:buNone/>
              <a:defRPr/>
            </a:pPr>
            <a:endParaRPr lang="cs-CZ" sz="1800" dirty="0"/>
          </a:p>
          <a:p>
            <a:pPr algn="just">
              <a:spcBef>
                <a:spcPts val="600"/>
              </a:spcBef>
              <a:defRPr/>
            </a:pPr>
            <a:r>
              <a:rPr lang="cs-CZ" sz="2000" b="1" dirty="0">
                <a:latin typeface="Arial" panose="020B0604020202020204" pitchFamily="34" charset="0"/>
                <a:cs typeface="Arial" panose="020B0604020202020204" pitchFamily="34" charset="0"/>
              </a:rPr>
              <a:t>Opatření k nápravě:</a:t>
            </a:r>
          </a:p>
          <a:p>
            <a:pPr marL="0" indent="0" algn="just">
              <a:spcBef>
                <a:spcPts val="600"/>
              </a:spcBef>
              <a:buFontTx/>
              <a:buNone/>
              <a:defRPr/>
            </a:pPr>
            <a:r>
              <a:rPr lang="cs-CZ" sz="2000" dirty="0">
                <a:latin typeface="Arial" panose="020B0604020202020204" pitchFamily="34" charset="0"/>
                <a:cs typeface="Arial" panose="020B0604020202020204" pitchFamily="34" charset="0"/>
              </a:rPr>
              <a:t>Dodatečný souhlas zastupitelstva obce nemůže uvedené porušení zákona zhojit. </a:t>
            </a:r>
          </a:p>
          <a:p>
            <a:pPr marL="0" indent="0" algn="just">
              <a:spcBef>
                <a:spcPts val="0"/>
              </a:spcBef>
              <a:buFontTx/>
              <a:buNone/>
              <a:defRPr/>
            </a:pPr>
            <a:r>
              <a:rPr lang="cs-CZ" sz="2000" dirty="0">
                <a:latin typeface="Arial" panose="020B0604020202020204" pitchFamily="34" charset="0"/>
                <a:cs typeface="Arial" panose="020B0604020202020204" pitchFamily="34" charset="0"/>
              </a:rPr>
              <a:t>Je možné doporučit zopakování celého procesu, kdy bude po řádně uděleném souhlasu zastupitelstva obce uzavřen nový pracovněprávní vztah.</a:t>
            </a:r>
          </a:p>
          <a:p>
            <a:pPr marL="0" indent="0" algn="just">
              <a:spcBef>
                <a:spcPts val="600"/>
              </a:spcBef>
              <a:buFontTx/>
              <a:buNone/>
              <a:defRPr/>
            </a:pPr>
            <a:r>
              <a:rPr lang="cs-CZ" sz="1400" i="1" dirty="0">
                <a:latin typeface="Arial" panose="020B0604020202020204" pitchFamily="34" charset="0"/>
                <a:cs typeface="Arial" panose="020B0604020202020204" pitchFamily="34" charset="0"/>
              </a:rPr>
              <a:t>Zdroj: Stanovisko Ministerstva vnitra č. 6/2019</a:t>
            </a:r>
          </a:p>
          <a:p>
            <a:pPr marL="0" indent="0" algn="just">
              <a:buNone/>
            </a:pPr>
            <a:r>
              <a:rPr lang="cs-CZ" sz="14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20</a:t>
            </a:fld>
            <a:endParaRPr lang="cs-CZ"/>
          </a:p>
        </p:txBody>
      </p:sp>
    </p:spTree>
    <p:extLst>
      <p:ext uri="{BB962C8B-B14F-4D97-AF65-F5344CB8AC3E}">
        <p14:creationId xmlns:p14="http://schemas.microsoft.com/office/powerpoint/2010/main" val="930113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42703" y="640731"/>
            <a:ext cx="10515600" cy="684000"/>
          </a:xfrm>
        </p:spPr>
        <p:txBody>
          <a:bodyPr>
            <a:normAutofit/>
          </a:bodyPr>
          <a:lstStyle/>
          <a:p>
            <a:pPr algn="ctr"/>
            <a:r>
              <a:rPr lang="cs-CZ" sz="1600" dirty="0">
                <a:latin typeface="Arial" panose="020B0604020202020204" pitchFamily="34" charset="0"/>
                <a:cs typeface="Arial" panose="020B0604020202020204" pitchFamily="34" charset="0"/>
              </a:rPr>
              <a:t>Transpoziční novela zákoníku práce a některých dalších zákonů</a:t>
            </a:r>
            <a:br>
              <a:rPr lang="cs-CZ" sz="1600" dirty="0">
                <a:latin typeface="Arial" panose="020B0604020202020204" pitchFamily="34" charset="0"/>
                <a:cs typeface="Arial" panose="020B0604020202020204" pitchFamily="34" charset="0"/>
              </a:rPr>
            </a:br>
            <a:r>
              <a:rPr lang="cs-CZ" sz="1600" dirty="0">
                <a:latin typeface="Arial" panose="020B0604020202020204" pitchFamily="34" charset="0"/>
                <a:cs typeface="Arial" panose="020B0604020202020204" pitchFamily="34" charset="0"/>
              </a:rPr>
              <a:t>zákon č. 281/2023 Sb.</a:t>
            </a:r>
          </a:p>
        </p:txBody>
      </p:sp>
      <p:sp>
        <p:nvSpPr>
          <p:cNvPr id="3" name="Zástupný symbol pro obsah 2"/>
          <p:cNvSpPr>
            <a:spLocks noGrp="1"/>
          </p:cNvSpPr>
          <p:nvPr>
            <p:ph idx="1"/>
          </p:nvPr>
        </p:nvSpPr>
        <p:spPr>
          <a:xfrm>
            <a:off x="838199" y="1580022"/>
            <a:ext cx="10620103" cy="4776328"/>
          </a:xfrm>
        </p:spPr>
        <p:txBody>
          <a:bodyPr>
            <a:normAutofit lnSpcReduction="10000"/>
          </a:bodyPr>
          <a:lstStyle/>
          <a:p>
            <a:pPr marL="0" indent="0">
              <a:buNone/>
            </a:pPr>
            <a:r>
              <a:rPr lang="cs-CZ" sz="2000" dirty="0">
                <a:latin typeface="Arial" panose="020B0604020202020204" pitchFamily="34" charset="0"/>
                <a:cs typeface="Arial" panose="020B0604020202020204" pitchFamily="34" charset="0"/>
              </a:rPr>
              <a:t>Novela zákoníku práce vstoupila v platnost 19. 9. 2023</a:t>
            </a:r>
          </a:p>
          <a:p>
            <a:pPr marL="0" indent="0">
              <a:buNone/>
            </a:pPr>
            <a:r>
              <a:rPr lang="cs-CZ" sz="2000" dirty="0">
                <a:latin typeface="Arial" panose="020B0604020202020204" pitchFamily="34" charset="0"/>
                <a:cs typeface="Arial" panose="020B0604020202020204" pitchFamily="34" charset="0"/>
              </a:rPr>
              <a:t>Dělená účinnost:</a:t>
            </a:r>
          </a:p>
          <a:p>
            <a:pPr>
              <a:buFontTx/>
              <a:buChar char="-"/>
            </a:pPr>
            <a:r>
              <a:rPr lang="cs-CZ" sz="2000" dirty="0">
                <a:latin typeface="Arial" panose="020B0604020202020204" pitchFamily="34" charset="0"/>
                <a:cs typeface="Arial" panose="020B0604020202020204" pitchFamily="34" charset="0"/>
              </a:rPr>
              <a:t>1. 10. 2023 – naprostá většina změn</a:t>
            </a:r>
          </a:p>
          <a:p>
            <a:pPr algn="just">
              <a:buFontTx/>
              <a:buChar char="-"/>
            </a:pPr>
            <a:r>
              <a:rPr lang="cs-CZ" sz="2000" dirty="0">
                <a:latin typeface="Arial" panose="020B0604020202020204" pitchFamily="34" charset="0"/>
                <a:cs typeface="Arial" panose="020B0604020202020204" pitchFamily="34" charset="0"/>
              </a:rPr>
              <a:t>1. 1. 2024 – právo na dovolenou pro zaměstnance pracující na základě dohod o pracích konaných mimo pracovní poměr; změna, pokud jde o odměnu za členství některých zaměstnanců v řídících a kontrolních orgánech podnikajících právnických osob a změna    v pojetí nepřetržitého odpočinku v týdnu</a:t>
            </a:r>
          </a:p>
          <a:p>
            <a:pPr marL="0" indent="0">
              <a:spcBef>
                <a:spcPts val="0"/>
              </a:spcBef>
              <a:buNone/>
            </a:pPr>
            <a:endParaRPr lang="cs-CZ" sz="2000" dirty="0">
              <a:latin typeface="Arial" panose="020B0604020202020204" pitchFamily="34" charset="0"/>
              <a:cs typeface="Arial" panose="020B0604020202020204" pitchFamily="34" charset="0"/>
            </a:endParaRPr>
          </a:p>
          <a:p>
            <a:pPr marL="0" indent="0">
              <a:spcBef>
                <a:spcPts val="0"/>
              </a:spcBef>
              <a:buNone/>
            </a:pPr>
            <a:r>
              <a:rPr lang="cs-CZ" sz="2000" dirty="0">
                <a:latin typeface="Arial" panose="020B0604020202020204" pitchFamily="34" charset="0"/>
                <a:cs typeface="Arial" panose="020B0604020202020204" pitchFamily="34" charset="0"/>
              </a:rPr>
              <a:t>Jedna z hlavních změn – změny u dohod o pracích konaných mimo pracovní poměr </a:t>
            </a:r>
            <a:r>
              <a:rPr lang="cs-CZ" sz="1400" dirty="0">
                <a:latin typeface="Arial" panose="020B0604020202020204" pitchFamily="34" charset="0"/>
                <a:cs typeface="Arial" panose="020B0604020202020204" pitchFamily="34" charset="0"/>
              </a:rPr>
              <a:t>(DPP, DPČ)</a:t>
            </a:r>
          </a:p>
          <a:p>
            <a:pPr>
              <a:spcBef>
                <a:spcPts val="600"/>
              </a:spcBef>
              <a:buFontTx/>
              <a:buChar char="-"/>
            </a:pPr>
            <a:r>
              <a:rPr lang="cs-CZ" sz="1600" dirty="0">
                <a:latin typeface="Arial" panose="020B0604020202020204" pitchFamily="34" charset="0"/>
                <a:cs typeface="Arial" panose="020B0604020202020204" pitchFamily="34" charset="0"/>
              </a:rPr>
              <a:t>rozvrhování pracovní doby (písemný rozvrh pracovní doby – zaměstnanec s ní musí být seznámen nejpozději 3 dny před začátkem směny)</a:t>
            </a:r>
          </a:p>
          <a:p>
            <a:pPr>
              <a:spcBef>
                <a:spcPts val="600"/>
              </a:spcBef>
              <a:buFontTx/>
              <a:buChar char="-"/>
            </a:pPr>
            <a:r>
              <a:rPr lang="cs-CZ" sz="1600" dirty="0">
                <a:latin typeface="Arial" panose="020B0604020202020204" pitchFamily="34" charset="0"/>
                <a:cs typeface="Arial" panose="020B0604020202020204" pitchFamily="34" charset="0"/>
              </a:rPr>
              <a:t>překážky v práci na straně zaměstnance dle nařízení vlády č. 590/2006 Sb. (ošetření u lékaře, svatba, pohřeb atd.) a z důvodu obecného zájmu (darování krve, tábory atd.) – zaměstnanci náleží pracovní volno, avšak bez náhrady odměny z dohody</a:t>
            </a:r>
          </a:p>
          <a:p>
            <a:pPr>
              <a:spcBef>
                <a:spcPts val="600"/>
              </a:spcBef>
              <a:buFontTx/>
              <a:buChar char="-"/>
            </a:pPr>
            <a:r>
              <a:rPr lang="cs-CZ" sz="1600" dirty="0">
                <a:latin typeface="Arial" panose="020B0604020202020204" pitchFamily="34" charset="0"/>
                <a:cs typeface="Arial" panose="020B0604020202020204" pitchFamily="34" charset="0"/>
              </a:rPr>
              <a:t>U DPP (nikoli DPČ) se do celoročního limitu 300 hodin nezapočítávají tzv. náhradní doby podle § 348 odst. 1 ZP (tzn. Bere se v potaz pouze faktický výkon práce, nikoli např. doba zameškaná z důvodu překážky v práci či čerpání dovolené)</a:t>
            </a:r>
          </a:p>
          <a:p>
            <a:pPr>
              <a:spcBef>
                <a:spcPts val="0"/>
              </a:spcBef>
              <a:buFontTx/>
              <a:buChar char="-"/>
            </a:pPr>
            <a:endParaRPr lang="cs-CZ" sz="16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21</a:t>
            </a:fld>
            <a:endParaRPr lang="cs-CZ"/>
          </a:p>
        </p:txBody>
      </p:sp>
    </p:spTree>
    <p:extLst>
      <p:ext uri="{BB962C8B-B14F-4D97-AF65-F5344CB8AC3E}">
        <p14:creationId xmlns:p14="http://schemas.microsoft.com/office/powerpoint/2010/main" val="2055656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42703" y="640731"/>
            <a:ext cx="10515600" cy="684000"/>
          </a:xfrm>
        </p:spPr>
        <p:txBody>
          <a:bodyPr>
            <a:normAutofit/>
          </a:bodyPr>
          <a:lstStyle/>
          <a:p>
            <a:pPr algn="ctr"/>
            <a:r>
              <a:rPr lang="cs-CZ" sz="1600" dirty="0">
                <a:latin typeface="Arial" panose="020B0604020202020204" pitchFamily="34" charset="0"/>
                <a:cs typeface="Arial" panose="020B0604020202020204" pitchFamily="34" charset="0"/>
              </a:rPr>
              <a:t>Připravovaná novelizace zákona o obcích</a:t>
            </a:r>
          </a:p>
        </p:txBody>
      </p:sp>
      <p:sp>
        <p:nvSpPr>
          <p:cNvPr id="3" name="Zástupný symbol pro obsah 2"/>
          <p:cNvSpPr>
            <a:spLocks noGrp="1"/>
          </p:cNvSpPr>
          <p:nvPr>
            <p:ph idx="1"/>
          </p:nvPr>
        </p:nvSpPr>
        <p:spPr>
          <a:xfrm>
            <a:off x="838199" y="1580022"/>
            <a:ext cx="10620103" cy="4776328"/>
          </a:xfrm>
        </p:spPr>
        <p:txBody>
          <a:bodyPr>
            <a:normAutofit/>
          </a:bodyPr>
          <a:lstStyle/>
          <a:p>
            <a:pPr marL="0" indent="0">
              <a:spcBef>
                <a:spcPts val="0"/>
              </a:spcBef>
              <a:buNone/>
            </a:pPr>
            <a:r>
              <a:rPr lang="cs-CZ" sz="2000" dirty="0">
                <a:latin typeface="Arial" panose="020B0604020202020204" pitchFamily="34" charset="0"/>
                <a:cs typeface="Arial" panose="020B0604020202020204" pitchFamily="34" charset="0"/>
              </a:rPr>
              <a:t>Tematické zaměření novely</a:t>
            </a:r>
          </a:p>
          <a:p>
            <a:pPr>
              <a:spcBef>
                <a:spcPts val="600"/>
              </a:spcBef>
            </a:pPr>
            <a:r>
              <a:rPr lang="cs-CZ" sz="2000" dirty="0">
                <a:latin typeface="Arial" panose="020B0604020202020204" pitchFamily="34" charset="0"/>
                <a:cs typeface="Arial" panose="020B0604020202020204" pitchFamily="34" charset="0"/>
              </a:rPr>
              <a:t>Společenství obcí – specifická forma dobrovolného svazku obcí </a:t>
            </a:r>
          </a:p>
          <a:p>
            <a:pPr lvl="1">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Zajišťování koordinace veřejných služeb na území členských obcí a strategického rozvoje tohoto území.</a:t>
            </a:r>
          </a:p>
          <a:p>
            <a:pPr lvl="1">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Zajištění zaměstnance, který bude jménem členské obce vykonávat správní činnosti (tzv. létající úředník)</a:t>
            </a:r>
          </a:p>
          <a:p>
            <a:pPr lvl="1">
              <a:spcBef>
                <a:spcPts val="600"/>
              </a:spcBef>
              <a:buFont typeface="Wingdings" panose="05000000000000000000" pitchFamily="2" charset="2"/>
              <a:buChar char="Ø"/>
            </a:pPr>
            <a:endParaRPr lang="cs-CZ" sz="1600" dirty="0">
              <a:latin typeface="Arial" panose="020B0604020202020204" pitchFamily="34" charset="0"/>
              <a:cs typeface="Arial" panose="020B0604020202020204" pitchFamily="34" charset="0"/>
            </a:endParaRPr>
          </a:p>
          <a:p>
            <a:pPr marL="285750" lvl="1" indent="-285750">
              <a:spcBef>
                <a:spcPts val="600"/>
              </a:spcBef>
            </a:pPr>
            <a:r>
              <a:rPr lang="cs-CZ" sz="2000" dirty="0">
                <a:latin typeface="Arial" panose="020B0604020202020204" pitchFamily="34" charset="0"/>
                <a:cs typeface="Arial" panose="020B0604020202020204" pitchFamily="34" charset="0"/>
              </a:rPr>
              <a:t>Změny v oblasti odměňování</a:t>
            </a:r>
          </a:p>
          <a:p>
            <a:pPr marL="742950" lvl="2" indent="-285750" algn="just">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Automatická valorizace </a:t>
            </a:r>
          </a:p>
          <a:p>
            <a:pPr marL="742950" lvl="2" indent="-285750" algn="just">
              <a:spcBef>
                <a:spcPts val="600"/>
              </a:spcBef>
              <a:buFontTx/>
              <a:buChar char="-"/>
            </a:pPr>
            <a:r>
              <a:rPr lang="cs-CZ" sz="1600" dirty="0">
                <a:latin typeface="Arial" panose="020B0604020202020204" pitchFamily="34" charset="0"/>
                <a:cs typeface="Arial" panose="020B0604020202020204" pitchFamily="34" charset="0"/>
              </a:rPr>
              <a:t>opouští se stávající systém určování odměn v nařízení vlády (= výše odměny závislé na rozhodnutí vlády)</a:t>
            </a:r>
          </a:p>
          <a:p>
            <a:pPr marL="742950" lvl="2" indent="-285750" algn="just">
              <a:spcBef>
                <a:spcPts val="600"/>
              </a:spcBef>
              <a:buFontTx/>
              <a:buChar char="-"/>
            </a:pPr>
            <a:r>
              <a:rPr lang="cs-CZ" sz="1600" dirty="0">
                <a:latin typeface="Arial" panose="020B0604020202020204" pitchFamily="34" charset="0"/>
                <a:cs typeface="Arial" panose="020B0604020202020204" pitchFamily="34" charset="0"/>
              </a:rPr>
              <a:t>nově budou odměny vypočítávány dle stanoveného vzorce vycházejícího z průměrné hrubé měsíční nominální mzdy na přepočtené počty zaměstnanců v národním hospodářství (za první pololetí předchozího kalendářního roku, dle údajů ČSÚ k 1. říjnu předchozího kalendářního roku, bude publikovat MV sdělením ve Sbírce zákonů a mezinárodních smluv). V příloze zákona o obcích by měl být stanoven koeficient, který reflektuje velikostní kategorii konkrétní obce a zastupitelem zastávanou funkci.</a:t>
            </a:r>
          </a:p>
          <a:p>
            <a:pPr marL="742950" lvl="2" indent="-285750" algn="just">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Mimořádné odměny – nově nebude nutné návrh na přiznání odměny „předem“ zveřejnit v informaci podle    § 93 odst. 1 (pozvánce)</a:t>
            </a:r>
          </a:p>
          <a:p>
            <a:pPr marL="742950" lvl="2" indent="-285750" algn="just">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Automatické proplácení nevyčerpané dovolené uvolněného zastupitele (po ukončení výkonu funkce)</a:t>
            </a:r>
          </a:p>
          <a:p>
            <a:pPr marL="742950" lvl="2" indent="-285750" algn="just">
              <a:spcBef>
                <a:spcPts val="600"/>
              </a:spcBef>
              <a:buFontTx/>
              <a:buChar char="-"/>
            </a:pPr>
            <a:endParaRPr lang="cs-CZ" sz="1600" dirty="0">
              <a:latin typeface="Arial" panose="020B0604020202020204" pitchFamily="34" charset="0"/>
              <a:cs typeface="Arial" panose="020B0604020202020204" pitchFamily="34" charset="0"/>
            </a:endParaRPr>
          </a:p>
          <a:p>
            <a:pPr marL="457200" lvl="2" indent="0">
              <a:spcBef>
                <a:spcPts val="600"/>
              </a:spcBef>
              <a:buNone/>
            </a:pPr>
            <a:endParaRPr lang="cs-CZ" sz="16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22</a:t>
            </a:fld>
            <a:endParaRPr lang="cs-CZ"/>
          </a:p>
        </p:txBody>
      </p:sp>
    </p:spTree>
    <p:extLst>
      <p:ext uri="{BB962C8B-B14F-4D97-AF65-F5344CB8AC3E}">
        <p14:creationId xmlns:p14="http://schemas.microsoft.com/office/powerpoint/2010/main" val="3684181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42703" y="640731"/>
            <a:ext cx="10515600" cy="684000"/>
          </a:xfrm>
        </p:spPr>
        <p:txBody>
          <a:bodyPr>
            <a:normAutofit/>
          </a:bodyPr>
          <a:lstStyle/>
          <a:p>
            <a:pPr algn="ctr"/>
            <a:r>
              <a:rPr lang="cs-CZ" sz="1600" dirty="0">
                <a:latin typeface="Arial" panose="020B0604020202020204" pitchFamily="34" charset="0"/>
                <a:cs typeface="Arial" panose="020B0604020202020204" pitchFamily="34" charset="0"/>
              </a:rPr>
              <a:t>Připravovaná novelizace zákona o obcích</a:t>
            </a:r>
          </a:p>
        </p:txBody>
      </p:sp>
      <p:sp>
        <p:nvSpPr>
          <p:cNvPr id="3" name="Zástupný symbol pro obsah 2"/>
          <p:cNvSpPr>
            <a:spLocks noGrp="1"/>
          </p:cNvSpPr>
          <p:nvPr>
            <p:ph idx="1"/>
          </p:nvPr>
        </p:nvSpPr>
        <p:spPr>
          <a:xfrm>
            <a:off x="838199" y="1580022"/>
            <a:ext cx="10620103" cy="4776328"/>
          </a:xfrm>
        </p:spPr>
        <p:txBody>
          <a:bodyPr>
            <a:normAutofit/>
          </a:bodyPr>
          <a:lstStyle/>
          <a:p>
            <a:pPr marL="0" indent="0">
              <a:spcBef>
                <a:spcPts val="0"/>
              </a:spcBef>
              <a:buNone/>
            </a:pPr>
            <a:endParaRPr lang="cs-CZ" sz="2000" dirty="0">
              <a:latin typeface="Arial" panose="020B0604020202020204" pitchFamily="34" charset="0"/>
              <a:cs typeface="Arial" panose="020B0604020202020204" pitchFamily="34" charset="0"/>
            </a:endParaRPr>
          </a:p>
          <a:p>
            <a:pPr marL="0" indent="0">
              <a:spcBef>
                <a:spcPts val="0"/>
              </a:spcBef>
              <a:buNone/>
            </a:pPr>
            <a:r>
              <a:rPr lang="cs-CZ" sz="2000" dirty="0">
                <a:latin typeface="Arial" panose="020B0604020202020204" pitchFamily="34" charset="0"/>
                <a:cs typeface="Arial" panose="020B0604020202020204" pitchFamily="34" charset="0"/>
              </a:rPr>
              <a:t>Tematické zaměření novely</a:t>
            </a:r>
          </a:p>
          <a:p>
            <a:pPr marL="0" indent="0">
              <a:spcBef>
                <a:spcPts val="0"/>
              </a:spcBef>
              <a:buNone/>
            </a:pPr>
            <a:endParaRPr lang="cs-CZ" sz="2000" dirty="0">
              <a:latin typeface="Arial" panose="020B0604020202020204" pitchFamily="34" charset="0"/>
              <a:cs typeface="Arial" panose="020B0604020202020204" pitchFamily="34" charset="0"/>
            </a:endParaRPr>
          </a:p>
          <a:p>
            <a:pPr>
              <a:spcBef>
                <a:spcPts val="1800"/>
              </a:spcBef>
            </a:pPr>
            <a:r>
              <a:rPr lang="cs-CZ" sz="2000" dirty="0">
                <a:latin typeface="Arial" panose="020B0604020202020204" pitchFamily="34" charset="0"/>
                <a:cs typeface="Arial" panose="020B0604020202020204" pitchFamily="34" charset="0"/>
              </a:rPr>
              <a:t>Distanční účast na jednání obecních orgánů (jednání „na dálku“)</a:t>
            </a:r>
          </a:p>
          <a:p>
            <a:pPr>
              <a:spcBef>
                <a:spcPts val="1200"/>
              </a:spcBef>
            </a:pPr>
            <a:r>
              <a:rPr lang="cs-CZ" sz="2000" dirty="0">
                <a:latin typeface="Arial" panose="020B0604020202020204" pitchFamily="34" charset="0"/>
                <a:cs typeface="Arial" panose="020B0604020202020204" pitchFamily="34" charset="0"/>
              </a:rPr>
              <a:t>Posílení rozhodovací pravomoci starosty pro řešení „mimořádných situací“</a:t>
            </a:r>
          </a:p>
          <a:p>
            <a:pPr>
              <a:spcBef>
                <a:spcPts val="1200"/>
              </a:spcBef>
            </a:pPr>
            <a:r>
              <a:rPr lang="cs-CZ" sz="2000" dirty="0">
                <a:latin typeface="Arial" panose="020B0604020202020204" pitchFamily="34" charset="0"/>
                <a:cs typeface="Arial" panose="020B0604020202020204" pitchFamily="34" charset="0"/>
              </a:rPr>
              <a:t>Zvýšení limitů pro vyhrazené rozhodování zastupitelstva obce</a:t>
            </a:r>
          </a:p>
          <a:p>
            <a:pPr lvl="1">
              <a:spcBef>
                <a:spcPts val="12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Stávající znění zákona o obcích svěřuje rozhodování o určitých úkonech v majetkové oblasti v hodnotě nad 20 000 Kč do vyhrazené pravomoci zastupitelstva (§ 85)</a:t>
            </a:r>
          </a:p>
          <a:p>
            <a:pPr lvl="1">
              <a:spcBef>
                <a:spcPts val="12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Předpokládá se navýšení na 100 000 Kč</a:t>
            </a:r>
          </a:p>
          <a:p>
            <a:pPr marL="457200" lvl="1" indent="0">
              <a:spcBef>
                <a:spcPts val="1200"/>
              </a:spcBef>
              <a:buNone/>
            </a:pPr>
            <a:endParaRPr lang="cs-CZ" sz="1600" dirty="0">
              <a:latin typeface="Arial" panose="020B0604020202020204" pitchFamily="34" charset="0"/>
              <a:cs typeface="Arial" panose="020B0604020202020204" pitchFamily="34" charset="0"/>
            </a:endParaRPr>
          </a:p>
          <a:p>
            <a:pPr marL="285750" lvl="1" indent="-285750">
              <a:spcBef>
                <a:spcPts val="0"/>
              </a:spcBef>
            </a:pPr>
            <a:r>
              <a:rPr lang="cs-CZ" sz="2000" dirty="0">
                <a:latin typeface="Arial" panose="020B0604020202020204" pitchFamily="34" charset="0"/>
                <a:cs typeface="Arial" panose="020B0604020202020204" pitchFamily="34" charset="0"/>
              </a:rPr>
              <a:t>Úprava správy obce v době „volebního mezidobí“ </a:t>
            </a:r>
          </a:p>
          <a:p>
            <a:pPr marL="742950" lvl="2" indent="-285750">
              <a:spcBef>
                <a:spcPts val="600"/>
              </a:spcBef>
              <a:buFont typeface="Wingdings" panose="05000000000000000000" pitchFamily="2" charset="2"/>
              <a:buChar char="Ø"/>
            </a:pPr>
            <a:r>
              <a:rPr lang="cs-CZ" sz="1600" dirty="0">
                <a:latin typeface="Arial" panose="020B0604020202020204" pitchFamily="34" charset="0"/>
                <a:cs typeface="Arial" panose="020B0604020202020204" pitchFamily="34" charset="0"/>
              </a:rPr>
              <a:t>Veškeré nové obecní orgány (nový starosta a rada) se ujímají výkonu funkcí současně (do té doby vede obec dosavadní starosta i rada)</a:t>
            </a:r>
          </a:p>
          <a:p>
            <a:pPr lvl="1">
              <a:spcBef>
                <a:spcPts val="1200"/>
              </a:spcBef>
              <a:buFont typeface="Wingdings" panose="05000000000000000000" pitchFamily="2" charset="2"/>
              <a:buChar char="Ø"/>
            </a:pPr>
            <a:endParaRPr lang="cs-CZ" sz="2000" dirty="0">
              <a:latin typeface="Arial" panose="020B0604020202020204" pitchFamily="34" charset="0"/>
              <a:cs typeface="Arial" panose="020B0604020202020204" pitchFamily="34" charset="0"/>
            </a:endParaRPr>
          </a:p>
          <a:p>
            <a:pPr marL="457200" lvl="2" indent="0">
              <a:spcBef>
                <a:spcPts val="600"/>
              </a:spcBef>
              <a:buNone/>
            </a:pPr>
            <a:endParaRPr lang="cs-CZ" sz="16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23</a:t>
            </a:fld>
            <a:endParaRPr lang="cs-CZ"/>
          </a:p>
        </p:txBody>
      </p:sp>
    </p:spTree>
    <p:extLst>
      <p:ext uri="{BB962C8B-B14F-4D97-AF65-F5344CB8AC3E}">
        <p14:creationId xmlns:p14="http://schemas.microsoft.com/office/powerpoint/2010/main" val="1916271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Finanční vyúčtování dotací – metodická podpora</a:t>
            </a:r>
          </a:p>
        </p:txBody>
      </p:sp>
      <p:sp>
        <p:nvSpPr>
          <p:cNvPr id="3" name="Zástupný symbol pro obsah 2"/>
          <p:cNvSpPr>
            <a:spLocks noGrp="1"/>
          </p:cNvSpPr>
          <p:nvPr>
            <p:ph idx="1"/>
          </p:nvPr>
        </p:nvSpPr>
        <p:spPr>
          <a:xfrm>
            <a:off x="759823" y="1184366"/>
            <a:ext cx="10515600" cy="4859383"/>
          </a:xfrm>
        </p:spPr>
        <p:txBody>
          <a:bodyPr>
            <a:noAutofit/>
          </a:bodyPr>
          <a:lstStyle/>
          <a:p>
            <a:pPr marL="0" indent="0" algn="just">
              <a:buNone/>
            </a:pPr>
            <a:r>
              <a:rPr lang="cs-CZ" sz="2400" dirty="0">
                <a:latin typeface="Arial" panose="020B0604020202020204" pitchFamily="34" charset="0"/>
                <a:cs typeface="Arial" panose="020B0604020202020204" pitchFamily="34" charset="0"/>
              </a:rPr>
              <a:t>Finanční vyúčtování dotací</a:t>
            </a:r>
          </a:p>
          <a:p>
            <a:pPr algn="just"/>
            <a:r>
              <a:rPr lang="cs-CZ" sz="2000" dirty="0">
                <a:latin typeface="Arial" panose="020B0604020202020204" pitchFamily="34" charset="0"/>
                <a:cs typeface="Arial" panose="020B0604020202020204" pitchFamily="34" charset="0"/>
              </a:rPr>
              <a:t>Pro vyúčtování dotací poskytnutých v roce 2023 bude používán jednotný interaktivní formulář (na akci i činnost) vložený do systému RAP (Portál komunikace pro občany). Přihlášení do systému RAP bude stejné jako při podání žádosti o dotaci. Po vyplnění formuláře finančního vyúčtování dotace proveďte kontrolu, uložte a odešlete včetně všech příloh v systému RAP. </a:t>
            </a:r>
          </a:p>
          <a:p>
            <a:pPr algn="just"/>
            <a:r>
              <a:rPr lang="cs-CZ" sz="2000" dirty="0">
                <a:latin typeface="Arial" panose="020B0604020202020204" pitchFamily="34" charset="0"/>
                <a:cs typeface="Arial" panose="020B0604020202020204" pitchFamily="34" charset="0"/>
              </a:rPr>
              <a:t>Vyplněný a odeslaný formulář finančního vyúčtování poskytnuté dotace si následně přes tlačítko „opis k tisku“ stáhněte ve formátu PDF s </a:t>
            </a:r>
            <a:r>
              <a:rPr lang="cs-CZ" altLang="cs-CZ" sz="2000" dirty="0">
                <a:latin typeface="Arial" panose="020B0604020202020204" pitchFamily="34" charset="0"/>
                <a:cs typeface="Arial" panose="020B0604020202020204" pitchFamily="34" charset="0"/>
              </a:rPr>
              <a:t>vygenerovaným PID (čárový kód).</a:t>
            </a:r>
          </a:p>
          <a:p>
            <a:pPr algn="just"/>
            <a:r>
              <a:rPr lang="cs-CZ" altLang="cs-CZ" sz="2000" dirty="0">
                <a:latin typeface="Arial" panose="020B0604020202020204" pitchFamily="34" charset="0"/>
                <a:cs typeface="Arial" panose="020B0604020202020204" pitchFamily="34" charset="0"/>
              </a:rPr>
              <a:t>Formulář finančního vyúčtování s čárovým kódem doručte poskytovateli dotace prostřednictvím datové schránky ve formátu PDF podepsaný elektronickým podpisem       s časovým razítkem. Do datové schránky již není nutné znovu vkládat všechny přílohy</a:t>
            </a:r>
          </a:p>
          <a:p>
            <a:pPr algn="just"/>
            <a:r>
              <a:rPr lang="cs-CZ" altLang="cs-CZ" sz="2000" dirty="0">
                <a:latin typeface="Arial" panose="020B0604020202020204" pitchFamily="34" charset="0"/>
                <a:cs typeface="Arial" panose="020B0604020202020204" pitchFamily="34" charset="0"/>
              </a:rPr>
              <a:t>Vygenerované vyplněné finanční vyúčtování poskytnuté dotace předložte poskytovateli prostřednictvím datové schránky </a:t>
            </a:r>
            <a:r>
              <a:rPr lang="cs-CZ" altLang="cs-CZ" sz="2000" b="1" dirty="0">
                <a:latin typeface="Arial" panose="020B0604020202020204" pitchFamily="34" charset="0"/>
                <a:cs typeface="Arial" panose="020B0604020202020204" pitchFamily="34" charset="0"/>
              </a:rPr>
              <a:t>nejpozději do 5 dnů </a:t>
            </a:r>
            <a:r>
              <a:rPr lang="cs-CZ" altLang="cs-CZ" sz="2000" dirty="0">
                <a:latin typeface="Arial" panose="020B0604020202020204" pitchFamily="34" charset="0"/>
                <a:cs typeface="Arial" panose="020B0604020202020204" pitchFamily="34" charset="0"/>
              </a:rPr>
              <a:t>od předložení vyúčtování prostřednictvím systému RAP.</a:t>
            </a:r>
          </a:p>
          <a:p>
            <a:pPr algn="just"/>
            <a:endParaRPr lang="cs-CZ" altLang="cs-CZ" sz="2000" dirty="0">
              <a:latin typeface="Arial" panose="020B0604020202020204" pitchFamily="34" charset="0"/>
              <a:cs typeface="Arial" panose="020B0604020202020204" pitchFamily="34" charset="0"/>
            </a:endParaRPr>
          </a:p>
          <a:p>
            <a:pPr algn="just"/>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24</a:t>
            </a:fld>
            <a:endParaRPr lang="cs-CZ"/>
          </a:p>
        </p:txBody>
      </p:sp>
    </p:spTree>
    <p:extLst>
      <p:ext uri="{BB962C8B-B14F-4D97-AF65-F5344CB8AC3E}">
        <p14:creationId xmlns:p14="http://schemas.microsoft.com/office/powerpoint/2010/main" val="1621662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Finanční vyúčtování dotací – nejčastější nedostatky</a:t>
            </a:r>
          </a:p>
        </p:txBody>
      </p:sp>
      <p:sp>
        <p:nvSpPr>
          <p:cNvPr id="3" name="Zástupný symbol pro obsah 2"/>
          <p:cNvSpPr>
            <a:spLocks noGrp="1"/>
          </p:cNvSpPr>
          <p:nvPr>
            <p:ph idx="1"/>
          </p:nvPr>
        </p:nvSpPr>
        <p:spPr>
          <a:xfrm>
            <a:off x="759823" y="797725"/>
            <a:ext cx="10515600" cy="5428904"/>
          </a:xfrm>
        </p:spPr>
        <p:txBody>
          <a:bodyPr>
            <a:noAutofit/>
          </a:bodyPr>
          <a:lstStyle/>
          <a:p>
            <a:pPr marL="0" indent="0">
              <a:buFontTx/>
              <a:buNone/>
              <a:defRPr/>
            </a:pPr>
            <a:r>
              <a:rPr lang="cs-CZ" sz="2000" b="1" dirty="0">
                <a:latin typeface="Arial" panose="020B0604020202020204" pitchFamily="34" charset="0"/>
                <a:cs typeface="Arial" panose="020B0604020202020204" pitchFamily="34" charset="0"/>
              </a:rPr>
              <a:t>Nejčastější kontrolní zjištění – finanční vyúčtování dotace</a:t>
            </a:r>
          </a:p>
          <a:p>
            <a:pPr marL="0" indent="0">
              <a:spcBef>
                <a:spcPts val="2400"/>
              </a:spcBef>
              <a:buFontTx/>
              <a:buNone/>
              <a:defRPr/>
            </a:pPr>
            <a:r>
              <a:rPr lang="cs-CZ" sz="2000" b="1" dirty="0">
                <a:latin typeface="Arial" panose="020B0604020202020204" pitchFamily="34" charset="0"/>
                <a:cs typeface="Arial" panose="020B0604020202020204" pitchFamily="34" charset="0"/>
              </a:rPr>
              <a:t>Nedodržení termínu použití dotace</a:t>
            </a:r>
          </a:p>
          <a:p>
            <a:pPr>
              <a:defRPr/>
            </a:pPr>
            <a:r>
              <a:rPr lang="cs-CZ" sz="2000" dirty="0">
                <a:latin typeface="Arial" panose="020B0604020202020204" pitchFamily="34" charset="0"/>
                <a:cs typeface="Arial" panose="020B0604020202020204" pitchFamily="34" charset="0"/>
              </a:rPr>
              <a:t>termín použití dotace je stanoven v čl. II. odst. 2 smlouvy</a:t>
            </a:r>
          </a:p>
          <a:p>
            <a:pPr marL="0" indent="0">
              <a:spcBef>
                <a:spcPts val="1800"/>
              </a:spcBef>
              <a:buFontTx/>
              <a:buNone/>
              <a:defRPr/>
            </a:pPr>
            <a:r>
              <a:rPr lang="cs-CZ" altLang="cs-CZ" sz="2000" u="sng" dirty="0">
                <a:latin typeface="Arial" panose="020B0604020202020204" pitchFamily="34" charset="0"/>
                <a:cs typeface="Arial" panose="020B0604020202020204" pitchFamily="34" charset="0"/>
              </a:rPr>
              <a:t>Nedostatky zjištěné kontrolou dodržení termínu</a:t>
            </a:r>
            <a:r>
              <a:rPr lang="cs-CZ" altLang="cs-CZ" sz="2000" dirty="0">
                <a:latin typeface="Arial" panose="020B0604020202020204" pitchFamily="34" charset="0"/>
                <a:cs typeface="Arial" panose="020B0604020202020204" pitchFamily="34" charset="0"/>
              </a:rPr>
              <a:t>:</a:t>
            </a:r>
          </a:p>
          <a:p>
            <a:pPr>
              <a:spcBef>
                <a:spcPts val="1200"/>
              </a:spcBef>
              <a:defRPr/>
            </a:pPr>
            <a:r>
              <a:rPr lang="cs-CZ" sz="2000" dirty="0">
                <a:latin typeface="Arial" panose="020B0604020202020204" pitchFamily="34" charset="0"/>
                <a:cs typeface="Arial" panose="020B0604020202020204" pitchFamily="34" charset="0"/>
              </a:rPr>
              <a:t>výdaje vznikly v jiném časovém období, než je uvedeno ve smlouvě (týká se zejména mzdových nákladů za prosinec – výdaje v lednu následujícího roku)</a:t>
            </a:r>
          </a:p>
          <a:p>
            <a:pPr marL="0" indent="0">
              <a:buFontTx/>
              <a:buNone/>
              <a:defRPr/>
            </a:pPr>
            <a:endParaRPr lang="cs-CZ" sz="2000" i="1" dirty="0">
              <a:latin typeface="Arial" panose="020B0604020202020204" pitchFamily="34" charset="0"/>
              <a:cs typeface="Arial" panose="020B0604020202020204" pitchFamily="34" charset="0"/>
            </a:endParaRPr>
          </a:p>
          <a:p>
            <a:pPr marL="0" indent="0" algn="just">
              <a:buFontTx/>
              <a:buNone/>
            </a:pPr>
            <a:r>
              <a:rPr lang="cs-CZ" altLang="cs-CZ" sz="2000" dirty="0">
                <a:latin typeface="Arial" panose="020B0604020202020204" pitchFamily="34" charset="0"/>
                <a:cs typeface="Arial" panose="020B0604020202020204" pitchFamily="34" charset="0"/>
                <a:hlinkClick r:id="rId2" tooltip="Výdaj (Expenditure)"/>
              </a:rPr>
              <a:t>Výdaje</a:t>
            </a:r>
            <a:r>
              <a:rPr lang="cs-CZ" altLang="cs-CZ" sz="2000" dirty="0">
                <a:latin typeface="Arial" panose="020B0604020202020204" pitchFamily="34" charset="0"/>
                <a:cs typeface="Arial" panose="020B0604020202020204" pitchFamily="34" charset="0"/>
              </a:rPr>
              <a:t> - jsou reálné </a:t>
            </a:r>
            <a:r>
              <a:rPr lang="cs-CZ" altLang="cs-CZ" sz="2000" dirty="0">
                <a:latin typeface="Arial" panose="020B0604020202020204" pitchFamily="34" charset="0"/>
                <a:cs typeface="Arial" panose="020B0604020202020204" pitchFamily="34" charset="0"/>
                <a:hlinkClick r:id="rId3" tooltip="Peněžní tok (Cash flow)"/>
              </a:rPr>
              <a:t>peněžní toky</a:t>
            </a:r>
            <a:r>
              <a:rPr lang="cs-CZ" altLang="cs-CZ" sz="2000" dirty="0">
                <a:latin typeface="Arial" panose="020B0604020202020204" pitchFamily="34" charset="0"/>
                <a:cs typeface="Arial" panose="020B0604020202020204" pitchFamily="34" charset="0"/>
              </a:rPr>
              <a:t> – jedná se o </a:t>
            </a:r>
            <a:r>
              <a:rPr lang="cs-CZ" altLang="cs-CZ" sz="2000" b="1" dirty="0">
                <a:latin typeface="Arial" panose="020B0604020202020204" pitchFamily="34" charset="0"/>
                <a:cs typeface="Arial" panose="020B0604020202020204" pitchFamily="34" charset="0"/>
              </a:rPr>
              <a:t>úbytky finančních prostředků</a:t>
            </a:r>
            <a:r>
              <a:rPr lang="cs-CZ" altLang="cs-CZ" sz="2000" dirty="0">
                <a:latin typeface="Arial" panose="020B0604020202020204" pitchFamily="34" charset="0"/>
                <a:cs typeface="Arial" panose="020B0604020202020204" pitchFamily="34" charset="0"/>
              </a:rPr>
              <a:t>). Jejich výsledkem je snížení množství finančních prostředků na účtu nebo v pokladně (bankovní výpisy, výdajové pokladní doklady. </a:t>
            </a:r>
          </a:p>
          <a:p>
            <a:pPr marL="0" indent="0" algn="just">
              <a:buFontTx/>
              <a:buNone/>
            </a:pPr>
            <a:r>
              <a:rPr lang="cs-CZ" altLang="cs-CZ" sz="2000" dirty="0">
                <a:latin typeface="Arial" panose="020B0604020202020204" pitchFamily="34" charset="0"/>
                <a:cs typeface="Arial" panose="020B0604020202020204" pitchFamily="34" charset="0"/>
                <a:hlinkClick r:id="rId4" tooltip="Náklady (Costs)"/>
              </a:rPr>
              <a:t>Náklady</a:t>
            </a:r>
            <a:r>
              <a:rPr lang="cs-CZ" altLang="cs-CZ" sz="2000" dirty="0">
                <a:latin typeface="Arial" panose="020B0604020202020204" pitchFamily="34" charset="0"/>
                <a:cs typeface="Arial" panose="020B0604020202020204" pitchFamily="34" charset="0"/>
              </a:rPr>
              <a:t> vznikají spotřebou ekonomického zdroje, které je obvykle spojené se současným nebo budoucím výdejem peněz. </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25</a:t>
            </a:fld>
            <a:endParaRPr lang="cs-CZ"/>
          </a:p>
        </p:txBody>
      </p:sp>
    </p:spTree>
    <p:extLst>
      <p:ext uri="{BB962C8B-B14F-4D97-AF65-F5344CB8AC3E}">
        <p14:creationId xmlns:p14="http://schemas.microsoft.com/office/powerpoint/2010/main" val="2120003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689184"/>
            <a:ext cx="10515600" cy="1393649"/>
          </a:xfrm>
        </p:spPr>
        <p:txBody>
          <a:bodyPr>
            <a:normAutofit fontScale="90000"/>
          </a:bodyPr>
          <a:lstStyle/>
          <a:p>
            <a:pPr algn="ctr">
              <a:spcBef>
                <a:spcPts val="1200"/>
              </a:spcBef>
              <a:defRPr/>
            </a:pPr>
            <a:br>
              <a:rPr lang="cs-CZ" altLang="cs-CZ" sz="2700" dirty="0">
                <a:latin typeface="Arial" panose="020B0604020202020204" pitchFamily="34" charset="0"/>
                <a:cs typeface="Arial" panose="020B0604020202020204" pitchFamily="34" charset="0"/>
              </a:rPr>
            </a:b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Tato prezentace byla zpracována jako metodická podpora </a:t>
            </a: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pro obce a dobrovolné svazky obcí </a:t>
            </a: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na území Olomouckého kraje</a:t>
            </a:r>
            <a:br>
              <a:rPr lang="cs-CZ" altLang="cs-CZ" sz="2700" dirty="0">
                <a:latin typeface="Arial" panose="020B0604020202020204" pitchFamily="34" charset="0"/>
                <a:cs typeface="Arial" panose="020B0604020202020204" pitchFamily="34" charset="0"/>
              </a:rPr>
            </a:br>
            <a:br>
              <a:rPr lang="cs-CZ" altLang="cs-CZ" sz="3600" dirty="0"/>
            </a:br>
            <a:r>
              <a:rPr lang="cs-CZ" altLang="cs-CZ" sz="2200" dirty="0">
                <a:latin typeface="Arial" panose="020B0604020202020204" pitchFamily="34" charset="0"/>
                <a:cs typeface="Arial" panose="020B0604020202020204" pitchFamily="34" charset="0"/>
              </a:rPr>
              <a:t>na základě zkušeností získaných při výkonu přezkoumání hospodaření,</a:t>
            </a:r>
            <a:br>
              <a:rPr lang="cs-CZ" altLang="cs-CZ" sz="2200" dirty="0">
                <a:latin typeface="Arial" panose="020B0604020202020204" pitchFamily="34" charset="0"/>
                <a:cs typeface="Arial" panose="020B0604020202020204" pitchFamily="34" charset="0"/>
              </a:rPr>
            </a:br>
            <a:r>
              <a:rPr lang="cs-CZ" altLang="cs-CZ" sz="2200" dirty="0">
                <a:latin typeface="Arial" panose="020B0604020202020204" pitchFamily="34" charset="0"/>
                <a:cs typeface="Arial" panose="020B0604020202020204" pitchFamily="34" charset="0"/>
              </a:rPr>
              <a:t>odpovědí a dotazů zveřejněných na webových stránkách Ministerstva financí</a:t>
            </a:r>
            <a:r>
              <a:rPr lang="cs-CZ" altLang="cs-CZ" sz="2200">
                <a:latin typeface="Arial" panose="020B0604020202020204" pitchFamily="34" charset="0"/>
                <a:cs typeface="Arial" panose="020B0604020202020204" pitchFamily="34" charset="0"/>
              </a:rPr>
              <a:t>, </a:t>
            </a:r>
            <a:r>
              <a:rPr lang="cs-CZ" altLang="cs-CZ" sz="2200">
                <a:latin typeface="Arial" panose="020B0604020202020204" pitchFamily="34" charset="0"/>
                <a:cs typeface="Arial" panose="020B0604020202020204" pitchFamily="34" charset="0"/>
                <a:hlinkClick r:id="rId2"/>
              </a:rPr>
              <a:t>https://www.mfcr.cz/cs/rozpoctova-politika/uzemni-rozpocty/legislativa-a-metodicka-podpora-uzemnich-rozpoctu</a:t>
            </a:r>
            <a:r>
              <a:rPr lang="cs-CZ" altLang="cs-CZ" sz="2200">
                <a:latin typeface="Arial" panose="020B0604020202020204" pitchFamily="34" charset="0"/>
                <a:cs typeface="Arial" panose="020B0604020202020204" pitchFamily="34" charset="0"/>
              </a:rPr>
              <a:t> </a:t>
            </a:r>
            <a:br>
              <a:rPr lang="cs-CZ" altLang="cs-CZ" sz="2200" dirty="0">
                <a:latin typeface="Arial" panose="020B0604020202020204" pitchFamily="34" charset="0"/>
                <a:cs typeface="Arial" panose="020B0604020202020204" pitchFamily="34" charset="0"/>
              </a:rPr>
            </a:br>
            <a:r>
              <a:rPr lang="cs-CZ" altLang="cs-CZ" sz="2200" dirty="0">
                <a:latin typeface="Arial" panose="020B0604020202020204" pitchFamily="34" charset="0"/>
                <a:cs typeface="Arial" panose="020B0604020202020204" pitchFamily="34" charset="0"/>
              </a:rPr>
              <a:t>dokumentů zveřejněných na webových stránkách ministerstva vnitra, </a:t>
            </a:r>
            <a:r>
              <a:rPr lang="cs-CZ" altLang="cs-CZ" sz="2200" dirty="0">
                <a:latin typeface="Arial" panose="020B0604020202020204" pitchFamily="34" charset="0"/>
                <a:cs typeface="Arial" panose="020B0604020202020204" pitchFamily="34" charset="0"/>
                <a:hlinkClick r:id="rId3"/>
              </a:rPr>
              <a:t>https://www.mvcr.cz/odk2/</a:t>
            </a:r>
            <a:br>
              <a:rPr lang="cs-CZ" altLang="cs-CZ" sz="2200" dirty="0">
                <a:latin typeface="Arial" panose="020B0604020202020204" pitchFamily="34" charset="0"/>
                <a:cs typeface="Arial" panose="020B0604020202020204" pitchFamily="34" charset="0"/>
              </a:rPr>
            </a:br>
            <a:endParaRPr lang="cs-CZ" sz="2200" dirty="0">
              <a:latin typeface="Arial" panose="020B0604020202020204" pitchFamily="34" charset="0"/>
              <a:cs typeface="Arial" panose="020B0604020202020204" pitchFamily="34" charset="0"/>
            </a:endParaRPr>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26</a:t>
            </a:fld>
            <a:endParaRPr lang="cs-CZ"/>
          </a:p>
        </p:txBody>
      </p:sp>
      <p:sp>
        <p:nvSpPr>
          <p:cNvPr id="6" name="TextovéPole 5"/>
          <p:cNvSpPr txBox="1"/>
          <p:nvPr/>
        </p:nvSpPr>
        <p:spPr bwMode="auto">
          <a:xfrm>
            <a:off x="670561" y="3389282"/>
            <a:ext cx="6749143" cy="2662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r>
              <a:rPr lang="cs-CZ" sz="1400" dirty="0">
                <a:latin typeface="Arial" panose="020B0604020202020204" pitchFamily="34" charset="0"/>
                <a:cs typeface="Arial" panose="020B0604020202020204" pitchFamily="34" charset="0"/>
                <a:sym typeface="Wingdings" panose="05000000000000000000" pitchFamily="2" charset="2"/>
              </a:rPr>
              <a:t>Odbor kontroly, oddělení kontroly obcí a dotací</a:t>
            </a:r>
          </a:p>
          <a:p>
            <a:pPr>
              <a:defRPr/>
            </a:pPr>
            <a:r>
              <a:rPr lang="cs-CZ" sz="1400" dirty="0">
                <a:latin typeface="Arial" panose="020B0604020202020204" pitchFamily="34" charset="0"/>
                <a:cs typeface="Arial" panose="020B0604020202020204" pitchFamily="34" charset="0"/>
                <a:sym typeface="Wingdings" panose="05000000000000000000" pitchFamily="2" charset="2"/>
              </a:rPr>
              <a:t>Kontakt pro dotazy:</a:t>
            </a:r>
          </a:p>
          <a:p>
            <a:pPr>
              <a:defRPr/>
            </a:pPr>
            <a:r>
              <a:rPr lang="cs-CZ" sz="1400" dirty="0">
                <a:latin typeface="Arial" panose="020B0604020202020204" pitchFamily="34" charset="0"/>
                <a:cs typeface="Arial" panose="020B0604020202020204" pitchFamily="34" charset="0"/>
                <a:sym typeface="Wingdings" panose="05000000000000000000" pitchFamily="2" charset="2"/>
              </a:rPr>
              <a:t>Mgr. Kamila Kubíčková, vedoucí oddělení kontroly obcí a dotací</a:t>
            </a:r>
          </a:p>
          <a:p>
            <a:pPr>
              <a:defRPr/>
            </a:pPr>
            <a:r>
              <a:rPr lang="cs-CZ" sz="1400" dirty="0">
                <a:latin typeface="Arial" panose="020B0604020202020204" pitchFamily="34" charset="0"/>
                <a:cs typeface="Arial" panose="020B0604020202020204" pitchFamily="34" charset="0"/>
                <a:sym typeface="Wingdings" panose="05000000000000000000" pitchFamily="2" charset="2"/>
              </a:rPr>
              <a:t>Tel. 585 508 260, mobil 728 408 802, e-mail: </a:t>
            </a:r>
            <a:r>
              <a:rPr lang="cs-CZ" sz="1400" dirty="0">
                <a:latin typeface="Arial" panose="020B0604020202020204" pitchFamily="34" charset="0"/>
                <a:cs typeface="Arial" panose="020B0604020202020204" pitchFamily="34" charset="0"/>
                <a:sym typeface="Wingdings" panose="05000000000000000000" pitchFamily="2" charset="2"/>
                <a:hlinkClick r:id="rId4"/>
              </a:rPr>
              <a:t>k.kubickova@olkraj.cz</a:t>
            </a: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r>
              <a:rPr lang="cs-CZ" sz="1400" dirty="0">
                <a:latin typeface="Arial" panose="020B0604020202020204" pitchFamily="34" charset="0"/>
                <a:cs typeface="Arial" panose="020B0604020202020204" pitchFamily="34" charset="0"/>
                <a:sym typeface="Wingdings" panose="05000000000000000000" pitchFamily="2" charset="2"/>
              </a:rPr>
              <a:t>Zpracováno dne: 7. 12. 2023</a:t>
            </a:r>
          </a:p>
        </p:txBody>
      </p:sp>
    </p:spTree>
    <p:extLst>
      <p:ext uri="{BB962C8B-B14F-4D97-AF65-F5344CB8AC3E}">
        <p14:creationId xmlns:p14="http://schemas.microsoft.com/office/powerpoint/2010/main" val="2163890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lgn="just">
              <a:spcBef>
                <a:spcPts val="600"/>
              </a:spcBef>
              <a:buNone/>
              <a:defRPr/>
            </a:pPr>
            <a:endParaRPr lang="cs-CZ" altLang="cs-CZ" sz="2000" dirty="0">
              <a:latin typeface="Arial" panose="020B0604020202020204" pitchFamily="34" charset="0"/>
              <a:cs typeface="Arial" panose="020B0604020202020204" pitchFamily="34" charset="0"/>
            </a:endParaRPr>
          </a:p>
          <a:p>
            <a:pPr marL="0" indent="0" algn="just">
              <a:spcBef>
                <a:spcPts val="600"/>
              </a:spcBef>
              <a:buNone/>
              <a:defRPr/>
            </a:pPr>
            <a:r>
              <a:rPr lang="cs-CZ" altLang="cs-CZ" sz="2000" b="1" dirty="0">
                <a:latin typeface="Arial" panose="020B0604020202020204" pitchFamily="34" charset="0"/>
                <a:cs typeface="Arial" panose="020B0604020202020204" pitchFamily="34" charset="0"/>
              </a:rPr>
              <a:t>Dotaz:</a:t>
            </a:r>
          </a:p>
          <a:p>
            <a:pPr marL="0" indent="0" algn="just">
              <a:spcBef>
                <a:spcPts val="600"/>
              </a:spcBef>
              <a:buNone/>
              <a:defRPr/>
            </a:pPr>
            <a:r>
              <a:rPr lang="cs-CZ" altLang="cs-CZ" sz="2000" dirty="0">
                <a:latin typeface="Arial" panose="020B0604020202020204" pitchFamily="34" charset="0"/>
                <a:cs typeface="Arial" panose="020B0604020202020204" pitchFamily="34" charset="0"/>
              </a:rPr>
              <a:t>Obec podala žádost o dotaci na výstavbu ČOV. Zahrnout požadovanou částku dotace do rozpočtu obce?</a:t>
            </a:r>
          </a:p>
          <a:p>
            <a:pPr marL="0" indent="0" algn="just">
              <a:spcBef>
                <a:spcPts val="600"/>
              </a:spcBef>
              <a:buNone/>
              <a:defRPr/>
            </a:pPr>
            <a:endParaRPr lang="cs-CZ" altLang="cs-CZ" sz="2000" dirty="0">
              <a:latin typeface="Arial" panose="020B0604020202020204" pitchFamily="34" charset="0"/>
              <a:cs typeface="Arial" panose="020B0604020202020204" pitchFamily="34" charset="0"/>
            </a:endParaRPr>
          </a:p>
          <a:p>
            <a:pPr marL="0" indent="0" algn="just">
              <a:spcBef>
                <a:spcPts val="600"/>
              </a:spcBef>
              <a:buNone/>
              <a:defRPr/>
            </a:pPr>
            <a:r>
              <a:rPr lang="cs-CZ" altLang="cs-CZ" sz="2000" b="1" dirty="0">
                <a:latin typeface="Arial" panose="020B0604020202020204" pitchFamily="34" charset="0"/>
                <a:cs typeface="Arial" panose="020B0604020202020204" pitchFamily="34" charset="0"/>
              </a:rPr>
              <a:t>Odpověď:</a:t>
            </a:r>
          </a:p>
          <a:p>
            <a:pPr algn="just"/>
            <a:r>
              <a:rPr lang="cs-CZ" sz="2000" dirty="0">
                <a:latin typeface="Arial" panose="020B0604020202020204" pitchFamily="34" charset="0"/>
                <a:cs typeface="Arial" panose="020B0604020202020204" pitchFamily="34" charset="0"/>
              </a:rPr>
              <a:t>Obsahem rozpočtu obce jsou příjmy, výdaje a ostatní peněžní operace, včetně tvorby        a použití peněžních fondů. Mimo rozpočet se uskutečňují peněžní operace týkající se cizích prostředků, sdružených prostředků a podnikatelské činnosti obce. </a:t>
            </a:r>
          </a:p>
          <a:p>
            <a:pPr algn="just"/>
            <a:r>
              <a:rPr lang="cs-CZ" sz="2000" dirty="0">
                <a:latin typeface="Arial" panose="020B0604020202020204" pitchFamily="34" charset="0"/>
                <a:cs typeface="Arial" panose="020B0604020202020204" pitchFamily="34" charset="0"/>
              </a:rPr>
              <a:t>V případě, že se obec podílí na realizaci projektu spolufinancovaného z rozpočtu Evropské unie, musí rozpočet na příslušný kalendářní rok obsahovat objem finančních prostředků účelově určených </a:t>
            </a:r>
            <a:r>
              <a:rPr lang="cs-CZ" sz="2000" b="1" dirty="0">
                <a:latin typeface="Arial" panose="020B0604020202020204" pitchFamily="34" charset="0"/>
                <a:cs typeface="Arial" panose="020B0604020202020204" pitchFamily="34" charset="0"/>
              </a:rPr>
              <a:t>na spolufinancování programu nebo projektu </a:t>
            </a:r>
            <a:r>
              <a:rPr lang="cs-CZ" sz="2000" dirty="0">
                <a:latin typeface="Arial" panose="020B0604020202020204" pitchFamily="34" charset="0"/>
                <a:cs typeface="Arial" panose="020B0604020202020204" pitchFamily="34" charset="0"/>
              </a:rPr>
              <a:t>z Evropské unie. </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a:t>
            </a:fld>
            <a:endParaRPr lang="cs-CZ"/>
          </a:p>
        </p:txBody>
      </p:sp>
    </p:spTree>
    <p:extLst>
      <p:ext uri="{BB962C8B-B14F-4D97-AF65-F5344CB8AC3E}">
        <p14:creationId xmlns:p14="http://schemas.microsoft.com/office/powerpoint/2010/main" val="2145324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spcBef>
                <a:spcPts val="600"/>
              </a:spcBef>
              <a:buNone/>
              <a:defRPr/>
            </a:pPr>
            <a:r>
              <a:rPr lang="cs-CZ" altLang="cs-CZ" sz="2000" b="1" dirty="0">
                <a:latin typeface="Arial" panose="020B0604020202020204" pitchFamily="34" charset="0"/>
                <a:cs typeface="Arial" panose="020B0604020202020204" pitchFamily="34" charset="0"/>
              </a:rPr>
              <a:t>Dotaz: </a:t>
            </a:r>
          </a:p>
          <a:p>
            <a:pPr marL="0" indent="0">
              <a:spcBef>
                <a:spcPts val="600"/>
              </a:spcBef>
              <a:buNone/>
              <a:defRPr/>
            </a:pPr>
            <a:r>
              <a:rPr lang="cs-CZ" altLang="cs-CZ" sz="2000" dirty="0">
                <a:latin typeface="Arial" panose="020B0604020202020204" pitchFamily="34" charset="0"/>
                <a:cs typeface="Arial" panose="020B0604020202020204" pitchFamily="34" charset="0"/>
              </a:rPr>
              <a:t>Příspěvek na nákup akcií – Odpady Olomouckého kraje </a:t>
            </a:r>
          </a:p>
          <a:p>
            <a:pPr marL="0" indent="0">
              <a:spcBef>
                <a:spcPts val="0"/>
              </a:spcBef>
              <a:buNone/>
              <a:defRPr/>
            </a:pPr>
            <a:endParaRPr lang="cs-CZ" altLang="cs-CZ" sz="2000" dirty="0">
              <a:latin typeface="Arial" panose="020B0604020202020204" pitchFamily="34" charset="0"/>
              <a:cs typeface="Arial" panose="020B0604020202020204" pitchFamily="34" charset="0"/>
            </a:endParaRPr>
          </a:p>
          <a:p>
            <a:pPr marL="0" indent="0">
              <a:spcBef>
                <a:spcPts val="0"/>
              </a:spcBef>
              <a:buNone/>
              <a:defRPr/>
            </a:pPr>
            <a:r>
              <a:rPr lang="cs-CZ" altLang="cs-CZ" sz="2000" b="1" dirty="0">
                <a:latin typeface="Arial" panose="020B0604020202020204" pitchFamily="34" charset="0"/>
                <a:cs typeface="Arial" panose="020B0604020202020204" pitchFamily="34" charset="0"/>
              </a:rPr>
              <a:t>Odpověď – 1. část:</a:t>
            </a:r>
          </a:p>
          <a:p>
            <a:pPr marL="0" indent="0">
              <a:spcBef>
                <a:spcPts val="600"/>
              </a:spcBef>
              <a:buNone/>
              <a:defRPr/>
            </a:pPr>
            <a:r>
              <a:rPr lang="cs-CZ" altLang="cs-CZ" sz="2000" b="1" dirty="0">
                <a:latin typeface="Arial" panose="020B0604020202020204" pitchFamily="34" charset="0"/>
                <a:cs typeface="Arial" panose="020B0604020202020204" pitchFamily="34" charset="0"/>
              </a:rPr>
              <a:t>Obce, které jsou členy spolku Odpady Olomouckého kraje, </a:t>
            </a:r>
            <a:r>
              <a:rPr lang="cs-CZ" altLang="cs-CZ" sz="2000" b="1" dirty="0" err="1">
                <a:latin typeface="Arial" panose="020B0604020202020204" pitchFamily="34" charset="0"/>
                <a:cs typeface="Arial" panose="020B0604020202020204" pitchFamily="34" charset="0"/>
              </a:rPr>
              <a:t>z.s</a:t>
            </a:r>
            <a:r>
              <a:rPr lang="cs-CZ" altLang="cs-CZ" sz="2000" b="1" dirty="0">
                <a:latin typeface="Arial" panose="020B0604020202020204" pitchFamily="34" charset="0"/>
                <a:cs typeface="Arial" panose="020B0604020202020204" pitchFamily="34" charset="0"/>
              </a:rPr>
              <a:t>.</a:t>
            </a:r>
          </a:p>
          <a:p>
            <a:pPr algn="just">
              <a:buFontTx/>
              <a:buChar char="-"/>
            </a:pPr>
            <a:r>
              <a:rPr lang="cs-CZ" sz="2000" dirty="0">
                <a:latin typeface="Arial" panose="020B0604020202020204" pitchFamily="34" charset="0"/>
                <a:cs typeface="Arial" panose="020B0604020202020204" pitchFamily="34" charset="0"/>
              </a:rPr>
              <a:t>Příspěvek na nákup akcií za účelem zvýšení akcionářského podílu spolku v Servisní společnosti odpady Olomouckého kraje, a.s.</a:t>
            </a:r>
          </a:p>
          <a:p>
            <a:pPr marL="0" indent="0">
              <a:buNone/>
            </a:pPr>
            <a:r>
              <a:rPr lang="cs-CZ" sz="2000" dirty="0">
                <a:latin typeface="Arial" panose="020B0604020202020204" pitchFamily="34" charset="0"/>
                <a:cs typeface="Arial" panose="020B0604020202020204" pitchFamily="34" charset="0"/>
              </a:rPr>
              <a:t>Předpis závazku: 	572 / 345</a:t>
            </a:r>
          </a:p>
          <a:p>
            <a:pPr marL="0" indent="0">
              <a:spcBef>
                <a:spcPts val="0"/>
              </a:spcBef>
              <a:buNone/>
            </a:pPr>
            <a:r>
              <a:rPr lang="cs-CZ" sz="2000" dirty="0">
                <a:latin typeface="Arial" panose="020B0604020202020204" pitchFamily="34" charset="0"/>
                <a:cs typeface="Arial" panose="020B0604020202020204" pitchFamily="34" charset="0"/>
              </a:rPr>
              <a:t>Úhrada:			345 / 231, § 3722, pol. 6322</a:t>
            </a:r>
          </a:p>
          <a:p>
            <a:pPr marL="0" indent="0" algn="just">
              <a:buNone/>
            </a:pPr>
            <a:r>
              <a:rPr lang="cs-CZ" sz="1800" dirty="0">
                <a:latin typeface="Arial" panose="020B0604020202020204" pitchFamily="34" charset="0"/>
                <a:cs typeface="Arial" panose="020B0604020202020204" pitchFamily="34" charset="0"/>
              </a:rPr>
              <a:t>Obec se stává nepřímým akcionářem, akcie nakupuje zapsaný spolek odpady Olomouckého kraje       a vede je v majetku</a:t>
            </a:r>
          </a:p>
          <a:p>
            <a:pPr>
              <a:buFontTx/>
              <a:buChar char="-"/>
            </a:pPr>
            <a:r>
              <a:rPr lang="cs-CZ" sz="2000" dirty="0">
                <a:latin typeface="Arial" panose="020B0604020202020204" pitchFamily="34" charset="0"/>
                <a:cs typeface="Arial" panose="020B0604020202020204" pitchFamily="34" charset="0"/>
              </a:rPr>
              <a:t>Členské příspěvky</a:t>
            </a:r>
          </a:p>
          <a:p>
            <a:pPr marL="0" indent="0">
              <a:buNone/>
            </a:pPr>
            <a:r>
              <a:rPr lang="cs-CZ" sz="2000" dirty="0">
                <a:latin typeface="Arial" panose="020B0604020202020204" pitchFamily="34" charset="0"/>
                <a:cs typeface="Arial" panose="020B0604020202020204" pitchFamily="34" charset="0"/>
              </a:rPr>
              <a:t>Předpis závazku: 	572 / 345</a:t>
            </a:r>
          </a:p>
          <a:p>
            <a:pPr marL="0" indent="0">
              <a:spcBef>
                <a:spcPts val="0"/>
              </a:spcBef>
              <a:buNone/>
            </a:pPr>
            <a:r>
              <a:rPr lang="cs-CZ" sz="2000" dirty="0">
                <a:latin typeface="Arial" panose="020B0604020202020204" pitchFamily="34" charset="0"/>
                <a:cs typeface="Arial" panose="020B0604020202020204" pitchFamily="34" charset="0"/>
              </a:rPr>
              <a:t>Úhrada:			345 / 231, § 3722, pol. 5179 </a:t>
            </a:r>
          </a:p>
          <a:p>
            <a:pPr marL="0" indent="0">
              <a:spcBef>
                <a:spcPts val="600"/>
              </a:spcBef>
              <a:buNone/>
            </a:pPr>
            <a:r>
              <a:rPr lang="cs-CZ" sz="1800" dirty="0">
                <a:latin typeface="Arial" panose="020B0604020202020204" pitchFamily="34" charset="0"/>
                <a:cs typeface="Arial" panose="020B0604020202020204" pitchFamily="34" charset="0"/>
              </a:rPr>
              <a:t>(neinvestiční příspěvek nad rámec členského příspěvku – pol. 5222)</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4</a:t>
            </a:fld>
            <a:endParaRPr lang="cs-CZ"/>
          </a:p>
        </p:txBody>
      </p:sp>
    </p:spTree>
    <p:extLst>
      <p:ext uri="{BB962C8B-B14F-4D97-AF65-F5344CB8AC3E}">
        <p14:creationId xmlns:p14="http://schemas.microsoft.com/office/powerpoint/2010/main" val="2055730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spcBef>
                <a:spcPts val="600"/>
              </a:spcBef>
              <a:buNone/>
              <a:defRPr/>
            </a:pPr>
            <a:r>
              <a:rPr lang="cs-CZ" altLang="cs-CZ" sz="2000" b="1" dirty="0">
                <a:latin typeface="Arial" panose="020B0604020202020204" pitchFamily="34" charset="0"/>
                <a:cs typeface="Arial" panose="020B0604020202020204" pitchFamily="34" charset="0"/>
              </a:rPr>
              <a:t>Dotaz: </a:t>
            </a:r>
          </a:p>
          <a:p>
            <a:pPr marL="0" indent="0">
              <a:spcBef>
                <a:spcPts val="600"/>
              </a:spcBef>
              <a:buNone/>
              <a:defRPr/>
            </a:pPr>
            <a:r>
              <a:rPr lang="cs-CZ" altLang="cs-CZ" sz="2000" dirty="0">
                <a:latin typeface="Arial" panose="020B0604020202020204" pitchFamily="34" charset="0"/>
                <a:cs typeface="Arial" panose="020B0604020202020204" pitchFamily="34" charset="0"/>
              </a:rPr>
              <a:t>Příspěvek na nákup akcií – Odpady Olomouckého kraje </a:t>
            </a:r>
          </a:p>
          <a:p>
            <a:pPr marL="0" indent="0">
              <a:spcBef>
                <a:spcPts val="0"/>
              </a:spcBef>
              <a:buNone/>
              <a:defRPr/>
            </a:pPr>
            <a:endParaRPr lang="cs-CZ" altLang="cs-CZ" sz="2000" dirty="0">
              <a:latin typeface="Arial" panose="020B0604020202020204" pitchFamily="34" charset="0"/>
              <a:cs typeface="Arial" panose="020B0604020202020204" pitchFamily="34" charset="0"/>
            </a:endParaRPr>
          </a:p>
          <a:p>
            <a:pPr marL="0" indent="0">
              <a:spcBef>
                <a:spcPts val="0"/>
              </a:spcBef>
              <a:buNone/>
              <a:defRPr/>
            </a:pPr>
            <a:r>
              <a:rPr lang="cs-CZ" altLang="cs-CZ" sz="2000" b="1" dirty="0">
                <a:latin typeface="Arial" panose="020B0604020202020204" pitchFamily="34" charset="0"/>
                <a:cs typeface="Arial" panose="020B0604020202020204" pitchFamily="34" charset="0"/>
              </a:rPr>
              <a:t>Odpověď – 2. část:</a:t>
            </a:r>
          </a:p>
          <a:p>
            <a:pPr marL="0" indent="0" algn="just">
              <a:buNone/>
            </a:pPr>
            <a:r>
              <a:rPr lang="cs-CZ" sz="2000" b="1" dirty="0">
                <a:latin typeface="Arial" panose="020B0604020202020204" pitchFamily="34" charset="0"/>
                <a:cs typeface="Arial" panose="020B0604020202020204" pitchFamily="34" charset="0"/>
              </a:rPr>
              <a:t>Města, obce a DSO, které jsou přímými akcionáři Servisní společnosti Odpady Olomouckého kraje a.s.</a:t>
            </a:r>
          </a:p>
          <a:p>
            <a:pPr marL="0" indent="0" algn="just">
              <a:buNone/>
            </a:pPr>
            <a:r>
              <a:rPr lang="cs-CZ" sz="2000" dirty="0">
                <a:latin typeface="Arial" panose="020B0604020202020204" pitchFamily="34" charset="0"/>
                <a:cs typeface="Arial" panose="020B0604020202020204" pitchFamily="34" charset="0"/>
              </a:rPr>
              <a:t>Předpis závazku:		043 / 368</a:t>
            </a:r>
          </a:p>
          <a:p>
            <a:pPr marL="0" indent="0" algn="just">
              <a:buNone/>
            </a:pPr>
            <a:r>
              <a:rPr lang="cs-CZ" sz="2000" dirty="0">
                <a:latin typeface="Arial" panose="020B0604020202020204" pitchFamily="34" charset="0"/>
                <a:cs typeface="Arial" panose="020B0604020202020204" pitchFamily="34" charset="0"/>
              </a:rPr>
              <a:t>Úhrada:				368 / 231, § 3722, pol. 6201</a:t>
            </a:r>
          </a:p>
          <a:p>
            <a:pPr marL="0" indent="0" algn="just">
              <a:buNone/>
            </a:pPr>
            <a:r>
              <a:rPr lang="cs-CZ" sz="2000" dirty="0">
                <a:latin typeface="Arial" panose="020B0604020202020204" pitchFamily="34" charset="0"/>
                <a:cs typeface="Arial" panose="020B0604020202020204" pitchFamily="34" charset="0"/>
              </a:rPr>
              <a:t>Zaúčtování na majetkový účet:	06x / 043</a:t>
            </a:r>
          </a:p>
          <a:p>
            <a:pPr marL="0" indent="0" algn="just">
              <a:spcBef>
                <a:spcPts val="1200"/>
              </a:spcBef>
              <a:buNone/>
            </a:pPr>
            <a:r>
              <a:rPr lang="cs-CZ" sz="1600" dirty="0">
                <a:latin typeface="Arial" panose="020B0604020202020204" pitchFamily="34" charset="0"/>
                <a:cs typeface="Arial" panose="020B0604020202020204" pitchFamily="34" charset="0"/>
              </a:rPr>
              <a:t>Majetkový účet 06x volíme podle vlivu na ovládání společnosti:</a:t>
            </a:r>
          </a:p>
          <a:p>
            <a:pPr marL="0" indent="0" algn="just">
              <a:buNone/>
            </a:pPr>
            <a:r>
              <a:rPr lang="cs-CZ" sz="1600" dirty="0">
                <a:latin typeface="Arial" panose="020B0604020202020204" pitchFamily="34" charset="0"/>
                <a:cs typeface="Arial" panose="020B0604020202020204" pitchFamily="34" charset="0"/>
              </a:rPr>
              <a:t>061 – majetkové účasti s rozhodujícím vlivem (nad 50% hlasovacích práv)</a:t>
            </a:r>
          </a:p>
          <a:p>
            <a:pPr marL="0" indent="0" algn="just">
              <a:buNone/>
            </a:pPr>
            <a:r>
              <a:rPr lang="cs-CZ" sz="1600" dirty="0">
                <a:latin typeface="Arial" panose="020B0604020202020204" pitchFamily="34" charset="0"/>
                <a:cs typeface="Arial" panose="020B0604020202020204" pitchFamily="34" charset="0"/>
              </a:rPr>
              <a:t>062 – majetkové účasti s podstatným vlivem (nad 20% hlasovacích práv)</a:t>
            </a:r>
          </a:p>
          <a:p>
            <a:pPr marL="0" indent="0" algn="just">
              <a:buNone/>
            </a:pPr>
            <a:r>
              <a:rPr lang="cs-CZ" sz="1600" dirty="0">
                <a:latin typeface="Arial" panose="020B0604020202020204" pitchFamily="34" charset="0"/>
                <a:cs typeface="Arial" panose="020B0604020202020204" pitchFamily="34" charset="0"/>
              </a:rPr>
              <a:t>069 – ostatní dlouhodobý finanční majetek </a:t>
            </a:r>
          </a:p>
          <a:p>
            <a:pPr marL="0" indent="0" algn="just">
              <a:spcBef>
                <a:spcPts val="0"/>
              </a:spcBef>
              <a:buNone/>
            </a:pPr>
            <a:endParaRPr lang="cs-CZ" sz="1600" dirty="0">
              <a:latin typeface="Arial" panose="020B0604020202020204" pitchFamily="34" charset="0"/>
              <a:cs typeface="Arial" panose="020B0604020202020204" pitchFamily="34" charset="0"/>
            </a:endParaRPr>
          </a:p>
          <a:p>
            <a:pPr marL="0" indent="0" algn="just">
              <a:spcBef>
                <a:spcPts val="0"/>
              </a:spcBef>
              <a:buNone/>
            </a:pPr>
            <a:r>
              <a:rPr lang="cs-CZ" sz="1600" dirty="0">
                <a:latin typeface="Arial" panose="020B0604020202020204" pitchFamily="34" charset="0"/>
                <a:cs typeface="Arial" panose="020B0604020202020204" pitchFamily="34" charset="0"/>
              </a:rPr>
              <a:t>metodika: </a:t>
            </a:r>
            <a:r>
              <a:rPr lang="cs-CZ" sz="1600" dirty="0">
                <a:latin typeface="Arial" panose="020B0604020202020204" pitchFamily="34" charset="0"/>
                <a:cs typeface="Arial" panose="020B0604020202020204" pitchFamily="34" charset="0"/>
                <a:hlinkClick r:id="rId2"/>
              </a:rPr>
              <a:t>https://www.olkraj.cz/ucetnictvi-uzemnich-samospravnych-celku-cl-123.html</a:t>
            </a:r>
            <a:endParaRPr lang="cs-CZ" sz="1600" dirty="0">
              <a:latin typeface="Arial" panose="020B0604020202020204" pitchFamily="34" charset="0"/>
              <a:cs typeface="Arial" panose="020B0604020202020204" pitchFamily="34" charset="0"/>
            </a:endParaRPr>
          </a:p>
          <a:p>
            <a:pPr marL="0" indent="0" algn="just">
              <a:buNone/>
            </a:pPr>
            <a:endParaRPr lang="cs-CZ" sz="1600" dirty="0">
              <a:latin typeface="Arial" panose="020B0604020202020204" pitchFamily="34" charset="0"/>
              <a:cs typeface="Arial" panose="020B0604020202020204" pitchFamily="34" charset="0"/>
            </a:endParaRPr>
          </a:p>
          <a:p>
            <a:pPr marL="0" indent="0" algn="just">
              <a:buNone/>
            </a:pPr>
            <a:endParaRPr lang="cs-CZ" sz="2000" dirty="0">
              <a:latin typeface="Arial" panose="020B0604020202020204" pitchFamily="34" charset="0"/>
              <a:cs typeface="Arial" panose="020B0604020202020204" pitchFamily="34" charset="0"/>
            </a:endParaRPr>
          </a:p>
          <a:p>
            <a:pPr marL="0" indent="0" algn="just">
              <a:buNone/>
            </a:pPr>
            <a:endParaRPr lang="cs-CZ" sz="2000" b="1"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5</a:t>
            </a:fld>
            <a:endParaRPr lang="cs-CZ"/>
          </a:p>
        </p:txBody>
      </p:sp>
    </p:spTree>
    <p:extLst>
      <p:ext uri="{BB962C8B-B14F-4D97-AF65-F5344CB8AC3E}">
        <p14:creationId xmlns:p14="http://schemas.microsoft.com/office/powerpoint/2010/main" val="504985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a:t>
            </a:r>
          </a:p>
          <a:p>
            <a:pPr marL="0" algn="just">
              <a:buNone/>
              <a:defRPr/>
            </a:pPr>
            <a:r>
              <a:rPr lang="cs-CZ" sz="2000" dirty="0">
                <a:latin typeface="Arial" panose="020B0604020202020204" pitchFamily="34" charset="0"/>
                <a:cs typeface="Arial" panose="020B0604020202020204" pitchFamily="34" charset="0"/>
              </a:rPr>
              <a:t>Obec si bude zakládat termínovaný vklad. Jak v tomhle případě postupovat se zaúčtováním, rozpočtovým opatřením apod. </a:t>
            </a:r>
            <a:endParaRPr lang="cs-CZ" sz="2000" b="1" dirty="0">
              <a:latin typeface="Arial" panose="020B0604020202020204" pitchFamily="34" charset="0"/>
              <a:cs typeface="Arial" panose="020B0604020202020204" pitchFamily="34" charset="0"/>
            </a:endParaRPr>
          </a:p>
          <a:p>
            <a:pPr marL="0" algn="just">
              <a:spcBef>
                <a:spcPts val="1800"/>
              </a:spcBef>
              <a:buNone/>
              <a:defRPr/>
            </a:pPr>
            <a:r>
              <a:rPr lang="cs-CZ" altLang="cs-CZ" sz="2000" b="1" dirty="0">
                <a:latin typeface="Arial" panose="020B0604020202020204" pitchFamily="34" charset="0"/>
                <a:cs typeface="Arial" panose="020B0604020202020204" pitchFamily="34" charset="0"/>
              </a:rPr>
              <a:t>Odpověď:</a:t>
            </a:r>
            <a:endParaRPr lang="cs-CZ" sz="2000" dirty="0">
              <a:latin typeface="Arial" panose="020B0604020202020204" pitchFamily="34" charset="0"/>
              <a:cs typeface="Arial" panose="020B0604020202020204" pitchFamily="34" charset="0"/>
            </a:endParaRPr>
          </a:p>
          <a:p>
            <a:pPr marL="0" indent="0">
              <a:buNone/>
            </a:pPr>
            <a:r>
              <a:rPr lang="cs-CZ" sz="2000" dirty="0">
                <a:latin typeface="Arial" panose="020B0604020202020204" pitchFamily="34" charset="0"/>
                <a:cs typeface="Arial" panose="020B0604020202020204" pitchFamily="34" charset="0"/>
              </a:rPr>
              <a:t>- Účtování termínované vkladu: 262 MD/231 8118 D; 244 MD/ 262 D.</a:t>
            </a:r>
          </a:p>
          <a:p>
            <a:pPr marL="0" indent="0">
              <a:buNone/>
            </a:pPr>
            <a:r>
              <a:rPr lang="cs-CZ" sz="2000" dirty="0">
                <a:latin typeface="Arial" panose="020B0604020202020204" pitchFamily="34" charset="0"/>
                <a:cs typeface="Arial" panose="020B0604020202020204" pitchFamily="34" charset="0"/>
              </a:rPr>
              <a:t>- Rozpočtové opatření stačí  takto: 231 10 8117 MD, 23110 8118 D - obojí ve financování. </a:t>
            </a:r>
          </a:p>
          <a:p>
            <a:pPr marL="0" indent="0">
              <a:buNone/>
            </a:pPr>
            <a:r>
              <a:rPr lang="cs-CZ" sz="1600" dirty="0">
                <a:latin typeface="Arial" panose="020B0604020202020204" pitchFamily="34" charset="0"/>
                <a:cs typeface="Arial" panose="020B0604020202020204" pitchFamily="34" charset="0"/>
              </a:rPr>
              <a:t>Nejedná se o povinné rozpočtové opatření, stačí toto provést jen v rámci rozpisu rozpočtu (s ohledem na nastavené závazné ukazatele) – doporučujeme dát zastupitelstvu obce aspoň na vědomí. </a:t>
            </a:r>
          </a:p>
          <a:p>
            <a:pPr marL="0" indent="0">
              <a:buNone/>
            </a:pPr>
            <a:r>
              <a:rPr lang="cs-CZ" sz="1600" dirty="0">
                <a:latin typeface="Arial" panose="020B0604020202020204" pitchFamily="34" charset="0"/>
                <a:cs typeface="Arial" panose="020B0604020202020204" pitchFamily="34" charset="0"/>
              </a:rPr>
              <a:t>Z hlediska terminologie v rozpočtové skladbě se v případě záporného financování (8118) nejedná o výdaje, tedy lze provést výdaj - převod na termínovaný vklad i před schválením rozpočtového opatření (§16, odst.4 zákona č. 250/2000 Sb.). </a:t>
            </a:r>
          </a:p>
          <a:p>
            <a:pPr marL="0" indent="0">
              <a:spcBef>
                <a:spcPts val="1800"/>
              </a:spcBef>
              <a:buNone/>
              <a:defRPr/>
            </a:pPr>
            <a:r>
              <a:rPr lang="cs-CZ" altLang="cs-CZ" sz="1800" dirty="0">
                <a:latin typeface="Arial" panose="020B0604020202020204" pitchFamily="34" charset="0"/>
                <a:cs typeface="Arial" panose="020B0604020202020204" pitchFamily="34" charset="0"/>
              </a:rPr>
              <a:t>Poznámka:</a:t>
            </a:r>
          </a:p>
          <a:p>
            <a:pPr marL="0" indent="0">
              <a:buNone/>
              <a:defRPr/>
            </a:pPr>
            <a:r>
              <a:rPr lang="cs-CZ" altLang="cs-CZ" sz="2000" dirty="0">
                <a:latin typeface="Arial" panose="020B0604020202020204" pitchFamily="34" charset="0"/>
                <a:cs typeface="Arial" panose="020B0604020202020204" pitchFamily="34" charset="0"/>
              </a:rPr>
              <a:t>Spořící účet – jedná se o převod mezi 2 běžnými účty (AU, konsolidační položky) – nemusí se rozpočtovat</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6</a:t>
            </a:fld>
            <a:endParaRPr lang="cs-CZ"/>
          </a:p>
        </p:txBody>
      </p:sp>
    </p:spTree>
    <p:extLst>
      <p:ext uri="{BB962C8B-B14F-4D97-AF65-F5344CB8AC3E}">
        <p14:creationId xmlns:p14="http://schemas.microsoft.com/office/powerpoint/2010/main" val="3633559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a:t>
            </a:r>
          </a:p>
          <a:p>
            <a:pPr>
              <a:buFontTx/>
              <a:buNone/>
              <a:defRPr/>
            </a:pPr>
            <a:r>
              <a:rPr lang="cs-CZ" altLang="cs-CZ" sz="2000" dirty="0">
                <a:latin typeface="Arial" panose="020B0604020202020204" pitchFamily="34" charset="0"/>
                <a:cs typeface="Arial" panose="020B0604020202020204" pitchFamily="34" charset="0"/>
              </a:rPr>
              <a:t>Prodloužená záruka a pojištění dlouhodobého hmotného majetku pořízeného formou koupě </a:t>
            </a:r>
          </a:p>
          <a:p>
            <a:pPr>
              <a:spcBef>
                <a:spcPts val="1800"/>
              </a:spcBef>
              <a:buFontTx/>
              <a:buNone/>
              <a:defRPr/>
            </a:pPr>
            <a:r>
              <a:rPr lang="cs-CZ" altLang="cs-CZ" sz="2000" b="1" dirty="0">
                <a:latin typeface="Arial" panose="020B0604020202020204" pitchFamily="34" charset="0"/>
                <a:cs typeface="Arial" panose="020B0604020202020204" pitchFamily="34" charset="0"/>
              </a:rPr>
              <a:t>Odpověď:</a:t>
            </a:r>
          </a:p>
          <a:p>
            <a:pPr marL="0">
              <a:spcBef>
                <a:spcPts val="1800"/>
              </a:spcBef>
              <a:buFontTx/>
              <a:buNone/>
              <a:defRPr/>
            </a:pPr>
            <a:r>
              <a:rPr lang="cs-CZ" altLang="cs-CZ" sz="2000" dirty="0">
                <a:latin typeface="Arial" panose="020B0604020202020204" pitchFamily="34" charset="0"/>
                <a:cs typeface="Arial" panose="020B0604020202020204" pitchFamily="34" charset="0"/>
              </a:rPr>
              <a:t>Dle ustanovení vyhlášky č. 410/2009 Sb., kterou se provádějí některá ustanovení zákona o účetnictví, ve znění pozdějších předpisů, pro některé vybrané účetní jednotky:</a:t>
            </a:r>
          </a:p>
          <a:p>
            <a:pPr marL="457200" indent="-457200">
              <a:spcBef>
                <a:spcPts val="1800"/>
              </a:spcBef>
              <a:buFontTx/>
              <a:buAutoNum type="alphaLcParenR"/>
              <a:defRPr/>
            </a:pPr>
            <a:r>
              <a:rPr lang="cs-CZ" altLang="cs-CZ" sz="2000" dirty="0">
                <a:latin typeface="Arial" panose="020B0604020202020204" pitchFamily="34" charset="0"/>
                <a:cs typeface="Arial" panose="020B0604020202020204" pitchFamily="34" charset="0"/>
              </a:rPr>
              <a:t>jsou zahrnuty do nákladů souvisejících s pořízením dlouhodobého majetku platby za prodloužené záruky (§ 55 odst. 1 písm. a)</a:t>
            </a:r>
          </a:p>
          <a:p>
            <a:pPr marL="457200" indent="-457200">
              <a:spcBef>
                <a:spcPts val="1800"/>
              </a:spcBef>
              <a:buFontTx/>
              <a:buAutoNum type="alphaLcParenR"/>
              <a:defRPr/>
            </a:pPr>
            <a:r>
              <a:rPr lang="cs-CZ" altLang="cs-CZ" sz="2000" dirty="0">
                <a:latin typeface="Arial" panose="020B0604020202020204" pitchFamily="34" charset="0"/>
                <a:cs typeface="Arial" panose="020B0604020202020204" pitchFamily="34" charset="0"/>
              </a:rPr>
              <a:t>nejsou zahrnuty do nákladů souvisejících s pořízením dlouhodobého majetku platby za pojištění majetku </a:t>
            </a:r>
          </a:p>
          <a:p>
            <a:pPr>
              <a:buFontTx/>
              <a:buNone/>
              <a:defRPr/>
            </a:pPr>
            <a:endParaRPr lang="cs-CZ" sz="2000" dirty="0">
              <a:latin typeface="Arial" panose="020B0604020202020204" pitchFamily="34" charset="0"/>
              <a:cs typeface="Arial" panose="020B0604020202020204" pitchFamily="34" charset="0"/>
            </a:endParaRPr>
          </a:p>
          <a:p>
            <a:pPr>
              <a:spcBef>
                <a:spcPts val="0"/>
              </a:spcBef>
              <a:buFontTx/>
              <a:buNone/>
              <a:defRPr/>
            </a:pPr>
            <a:r>
              <a:rPr lang="cs-CZ" sz="1800" dirty="0">
                <a:latin typeface="Arial" panose="020B0604020202020204" pitchFamily="34" charset="0"/>
                <a:cs typeface="Arial" panose="020B0604020202020204" pitchFamily="34" charset="0"/>
              </a:rPr>
              <a:t>Účet 042 – pořizovací cena, doprava, prodloužená záruka</a:t>
            </a:r>
          </a:p>
          <a:p>
            <a:pPr>
              <a:spcBef>
                <a:spcPts val="0"/>
              </a:spcBef>
              <a:buFontTx/>
              <a:buNone/>
              <a:defRPr/>
            </a:pPr>
            <a:r>
              <a:rPr lang="cs-CZ" sz="1800" dirty="0">
                <a:latin typeface="Arial" panose="020B0604020202020204" pitchFamily="34" charset="0"/>
                <a:cs typeface="Arial" panose="020B0604020202020204" pitchFamily="34" charset="0"/>
              </a:rPr>
              <a:t>Účet 549 – pojištění majetku</a:t>
            </a:r>
          </a:p>
          <a:p>
            <a:pPr>
              <a:spcBef>
                <a:spcPts val="0"/>
              </a:spcBef>
              <a:buFontTx/>
              <a:buNone/>
              <a:defRPr/>
            </a:pPr>
            <a:r>
              <a:rPr lang="cs-CZ" sz="1800" dirty="0">
                <a:latin typeface="Arial" panose="020B0604020202020204" pitchFamily="34" charset="0"/>
                <a:cs typeface="Arial" panose="020B0604020202020204" pitchFamily="34" charset="0"/>
              </a:rPr>
              <a:t>Účet 518 – zaškolení personálu</a:t>
            </a:r>
          </a:p>
          <a:p>
            <a:pPr>
              <a:buFontTx/>
              <a:buNone/>
              <a:defRPr/>
            </a:pPr>
            <a:endParaRPr lang="cs-CZ" sz="2000"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7</a:t>
            </a:fld>
            <a:endParaRPr lang="cs-CZ"/>
          </a:p>
        </p:txBody>
      </p:sp>
    </p:spTree>
    <p:extLst>
      <p:ext uri="{BB962C8B-B14F-4D97-AF65-F5344CB8AC3E}">
        <p14:creationId xmlns:p14="http://schemas.microsoft.com/office/powerpoint/2010/main" val="219160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a:t>
            </a:r>
          </a:p>
          <a:p>
            <a:pPr marL="0" algn="just">
              <a:buFontTx/>
              <a:buNone/>
              <a:defRPr/>
            </a:pPr>
            <a:r>
              <a:rPr lang="cs-CZ" altLang="cs-CZ" sz="1800" dirty="0">
                <a:latin typeface="Arial" panose="020B0604020202020204" pitchFamily="34" charset="0"/>
                <a:cs typeface="Arial" panose="020B0604020202020204" pitchFamily="34" charset="0"/>
              </a:rPr>
              <a:t>Musí ÚSC předat k hospodaření jím zřízené příspěvkové organizaci technické zhodnoc</a:t>
            </a:r>
            <a:r>
              <a:rPr lang="cs-CZ" altLang="cs-CZ" sz="2000" dirty="0">
                <a:latin typeface="Arial" panose="020B0604020202020204" pitchFamily="34" charset="0"/>
                <a:cs typeface="Arial" panose="020B0604020202020204" pitchFamily="34" charset="0"/>
              </a:rPr>
              <a:t>ení </a:t>
            </a:r>
            <a:r>
              <a:rPr lang="cs-CZ" altLang="cs-CZ" sz="1800" dirty="0">
                <a:latin typeface="Arial" panose="020B0604020202020204" pitchFamily="34" charset="0"/>
                <a:cs typeface="Arial" panose="020B0604020202020204" pitchFamily="34" charset="0"/>
              </a:rPr>
              <a:t>provedeném na dlouhodobém majetku již předaném k hospodaření (svěřený majetek)? </a:t>
            </a:r>
          </a:p>
          <a:p>
            <a:pPr algn="just">
              <a:spcBef>
                <a:spcPts val="1800"/>
              </a:spcBef>
              <a:buFontTx/>
              <a:buNone/>
              <a:defRPr/>
            </a:pPr>
            <a:r>
              <a:rPr lang="cs-CZ" altLang="cs-CZ" sz="2000" b="1" dirty="0">
                <a:latin typeface="Arial" panose="020B0604020202020204" pitchFamily="34" charset="0"/>
                <a:cs typeface="Arial" panose="020B0604020202020204" pitchFamily="34" charset="0"/>
              </a:rPr>
              <a:t>Odpověď:</a:t>
            </a:r>
          </a:p>
          <a:p>
            <a:pPr marL="0" algn="just">
              <a:buFontTx/>
              <a:buNone/>
              <a:defRPr/>
            </a:pPr>
            <a:r>
              <a:rPr lang="cs-CZ" sz="1800" dirty="0">
                <a:latin typeface="Arial" panose="020B0604020202020204" pitchFamily="34" charset="0"/>
                <a:cs typeface="Arial" panose="020B0604020202020204" pitchFamily="34" charset="0"/>
              </a:rPr>
              <a:t>V uvedeném případě se neprovádí změna zřizovací listiny z titulu svěření majetku (provedeného technického zhodnocení). </a:t>
            </a:r>
          </a:p>
          <a:p>
            <a:pPr marL="0" algn="just">
              <a:spcBef>
                <a:spcPts val="1200"/>
              </a:spcBef>
              <a:buFontTx/>
              <a:buNone/>
              <a:defRPr/>
            </a:pPr>
            <a:r>
              <a:rPr lang="cs-CZ" sz="1800" dirty="0">
                <a:latin typeface="Arial" panose="020B0604020202020204" pitchFamily="34" charset="0"/>
                <a:cs typeface="Arial" panose="020B0604020202020204" pitchFamily="34" charset="0"/>
              </a:rPr>
              <a:t>Technické zhodnocení provedené zřizovatelem na majetku již předaném k hospodaření příspěvkové organizaci je součástí svěřeného majetku</a:t>
            </a:r>
            <a:r>
              <a:rPr lang="cs-CZ" sz="2000" dirty="0">
                <a:latin typeface="Arial" panose="020B0604020202020204" pitchFamily="34" charset="0"/>
                <a:cs typeface="Arial" panose="020B0604020202020204" pitchFamily="34" charset="0"/>
              </a:rPr>
              <a:t> </a:t>
            </a:r>
            <a:r>
              <a:rPr lang="cs-CZ" sz="1800" dirty="0">
                <a:latin typeface="Arial" panose="020B0604020202020204" pitchFamily="34" charset="0"/>
                <a:cs typeface="Arial" panose="020B0604020202020204" pitchFamily="34" charset="0"/>
              </a:rPr>
              <a:t>(s ohledem na ustanovení § 27 odst. 2 písm. e) zákona č. 250/2000 Sb. – institut svěření majetku k hospodaření se vztahuje na majetek jako celek, tj. včetně technického zhodnocení provedeného na předmětném majetku po okamžiku jeho svěření).</a:t>
            </a:r>
          </a:p>
          <a:p>
            <a:pPr marL="0" algn="just">
              <a:spcBef>
                <a:spcPts val="1800"/>
              </a:spcBef>
              <a:buFontTx/>
              <a:buNone/>
              <a:defRPr/>
            </a:pPr>
            <a:r>
              <a:rPr lang="cs-CZ" sz="1800" dirty="0">
                <a:latin typeface="Arial" panose="020B0604020202020204" pitchFamily="34" charset="0"/>
                <a:cs typeface="Arial" panose="020B0604020202020204" pitchFamily="34" charset="0"/>
              </a:rPr>
              <a:t>Majetek předaný k hospodaření (svěřený majetek) </a:t>
            </a:r>
          </a:p>
          <a:p>
            <a:pPr marL="57150" indent="-285750" algn="just">
              <a:spcBef>
                <a:spcPts val="600"/>
              </a:spcBef>
              <a:buFontTx/>
              <a:buChar char="-"/>
              <a:defRPr/>
            </a:pPr>
            <a:r>
              <a:rPr lang="cs-CZ" sz="1800" dirty="0">
                <a:latin typeface="Arial" panose="020B0604020202020204" pitchFamily="34" charset="0"/>
                <a:cs typeface="Arial" panose="020B0604020202020204" pitchFamily="34" charset="0"/>
              </a:rPr>
              <a:t>účtuje o něm příspěvková organizace v rozvaze, zřizovatel na podrozvaze (účet 909)</a:t>
            </a:r>
          </a:p>
          <a:p>
            <a:pPr marL="57150" indent="-285750" algn="just">
              <a:spcBef>
                <a:spcPts val="0"/>
              </a:spcBef>
              <a:buFontTx/>
              <a:buChar char="-"/>
              <a:defRPr/>
            </a:pPr>
            <a:r>
              <a:rPr lang="cs-CZ" sz="1800" dirty="0">
                <a:latin typeface="Arial" panose="020B0604020202020204" pitchFamily="34" charset="0"/>
                <a:cs typeface="Arial" panose="020B0604020202020204" pitchFamily="34" charset="0"/>
              </a:rPr>
              <a:t>odpisuje jej příspěvková organizace,</a:t>
            </a:r>
          </a:p>
          <a:p>
            <a:pPr marL="288000" indent="-285750" algn="just">
              <a:spcBef>
                <a:spcPts val="0"/>
              </a:spcBef>
              <a:buFontTx/>
              <a:buChar char="-"/>
              <a:defRPr/>
            </a:pPr>
            <a:r>
              <a:rPr lang="cs-CZ" sz="1800" dirty="0">
                <a:latin typeface="Arial" panose="020B0604020202020204" pitchFamily="34" charset="0"/>
                <a:cs typeface="Arial" panose="020B0604020202020204" pitchFamily="34" charset="0"/>
              </a:rPr>
              <a:t>k okamžiku uvedení technického zhodnocení do stavu způsobilého k užívání je nutné aktualizovat    cenu předmětného majetku a aktualizovat jeho odpisový plán</a:t>
            </a:r>
          </a:p>
          <a:p>
            <a:pPr marL="0" indent="0" algn="just">
              <a:spcBef>
                <a:spcPts val="0"/>
              </a:spcBef>
              <a:buNone/>
              <a:defRPr/>
            </a:pPr>
            <a:endParaRPr lang="cs-CZ" sz="1800" dirty="0">
              <a:latin typeface="Arial" panose="020B0604020202020204" pitchFamily="34" charset="0"/>
              <a:cs typeface="Arial" panose="020B0604020202020204" pitchFamily="34" charset="0"/>
            </a:endParaRPr>
          </a:p>
          <a:p>
            <a:pPr marL="57150" indent="-285750" algn="just">
              <a:spcBef>
                <a:spcPts val="0"/>
              </a:spcBef>
              <a:buFontTx/>
              <a:buChar char="-"/>
              <a:defRPr/>
            </a:pPr>
            <a:endParaRPr lang="cs-CZ" sz="1800" dirty="0">
              <a:latin typeface="Arial" panose="020B0604020202020204" pitchFamily="34" charset="0"/>
              <a:cs typeface="Arial" panose="020B0604020202020204" pitchFamily="34" charset="0"/>
            </a:endParaRPr>
          </a:p>
          <a:p>
            <a:pPr marL="0" algn="just">
              <a:spcBef>
                <a:spcPts val="1200"/>
              </a:spcBef>
              <a:buFontTx/>
              <a:buNone/>
              <a:defRPr/>
            </a:pPr>
            <a:endParaRPr lang="cs-CZ" sz="1800"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8</a:t>
            </a:fld>
            <a:endParaRPr lang="cs-CZ"/>
          </a:p>
        </p:txBody>
      </p:sp>
    </p:spTree>
    <p:extLst>
      <p:ext uri="{BB962C8B-B14F-4D97-AF65-F5344CB8AC3E}">
        <p14:creationId xmlns:p14="http://schemas.microsoft.com/office/powerpoint/2010/main" val="3172199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Nejčastější dotazy, příklady z praxe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a:t>
            </a:r>
          </a:p>
          <a:p>
            <a:pPr algn="just">
              <a:spcBef>
                <a:spcPts val="1200"/>
              </a:spcBef>
              <a:buFontTx/>
              <a:buNone/>
              <a:defRPr/>
            </a:pPr>
            <a:r>
              <a:rPr lang="cs-CZ" altLang="cs-CZ" sz="2000" dirty="0">
                <a:latin typeface="Arial" panose="020B0604020202020204" pitchFamily="34" charset="0"/>
                <a:cs typeface="Arial" panose="020B0604020202020204" pitchFamily="34" charset="0"/>
              </a:rPr>
              <a:t>Digitalizace </a:t>
            </a:r>
            <a:r>
              <a:rPr lang="cs-CZ" altLang="cs-CZ" sz="1600" dirty="0">
                <a:latin typeface="Arial" panose="020B0604020202020204" pitchFamily="34" charset="0"/>
                <a:cs typeface="Arial" panose="020B0604020202020204" pitchFamily="34" charset="0"/>
              </a:rPr>
              <a:t>(přenos dat ze starých pozemkových map do digitální podoby)</a:t>
            </a:r>
            <a:r>
              <a:rPr lang="cs-CZ" altLang="cs-CZ" sz="2000" dirty="0">
                <a:latin typeface="Arial" panose="020B0604020202020204" pitchFamily="34" charset="0"/>
                <a:cs typeface="Arial" panose="020B0604020202020204" pitchFamily="34" charset="0"/>
              </a:rPr>
              <a:t> a ocenění pozemků</a:t>
            </a:r>
          </a:p>
          <a:p>
            <a:pPr algn="just">
              <a:spcBef>
                <a:spcPts val="1800"/>
              </a:spcBef>
              <a:buFontTx/>
              <a:buNone/>
              <a:defRPr/>
            </a:pPr>
            <a:r>
              <a:rPr lang="cs-CZ" altLang="cs-CZ" sz="2000" b="1" dirty="0">
                <a:latin typeface="Arial" panose="020B0604020202020204" pitchFamily="34" charset="0"/>
                <a:cs typeface="Arial" panose="020B0604020202020204" pitchFamily="34" charset="0"/>
              </a:rPr>
              <a:t>Odpověď:</a:t>
            </a:r>
          </a:p>
          <a:p>
            <a:pPr algn="just">
              <a:spcBef>
                <a:spcPts val="600"/>
              </a:spcBef>
              <a:buFontTx/>
              <a:buChar char="-"/>
              <a:defRPr/>
            </a:pPr>
            <a:r>
              <a:rPr lang="cs-CZ" sz="1800" dirty="0">
                <a:latin typeface="Arial" panose="020B0604020202020204" pitchFamily="34" charset="0"/>
                <a:cs typeface="Arial" panose="020B0604020202020204" pitchFamily="34" charset="0"/>
              </a:rPr>
              <a:t>Zpřesněním údajů o pozemkovém vlastnictví účetní jednotky, jako např. změna výměry nebo zatřídění pozemků v katastru nemovitostí, se </a:t>
            </a:r>
            <a:r>
              <a:rPr lang="cs-CZ" sz="1800" b="1" dirty="0">
                <a:latin typeface="Arial" panose="020B0604020202020204" pitchFamily="34" charset="0"/>
                <a:cs typeface="Arial" panose="020B0604020202020204" pitchFamily="34" charset="0"/>
              </a:rPr>
              <a:t>ocenění pozemků v účetnictví nemění</a:t>
            </a:r>
            <a:r>
              <a:rPr lang="cs-CZ" sz="1800" dirty="0">
                <a:latin typeface="Arial" panose="020B0604020202020204" pitchFamily="34" charset="0"/>
                <a:cs typeface="Arial" panose="020B0604020202020204" pitchFamily="34" charset="0"/>
              </a:rPr>
              <a:t>. Zpřesněné údaje se zachytí pouze na inventární kartě a v inventuře.</a:t>
            </a:r>
          </a:p>
          <a:p>
            <a:pPr algn="just">
              <a:spcBef>
                <a:spcPts val="600"/>
              </a:spcBef>
              <a:buFontTx/>
              <a:buChar char="-"/>
              <a:defRPr/>
            </a:pPr>
            <a:r>
              <a:rPr lang="cs-CZ" sz="1800" dirty="0">
                <a:latin typeface="Arial" panose="020B0604020202020204" pitchFamily="34" charset="0"/>
                <a:cs typeface="Arial" panose="020B0604020202020204" pitchFamily="34" charset="0"/>
              </a:rPr>
              <a:t>Pokud se na základě výpisu z katastru nemovitostí zjistí, že účetní jednotka je vlastníkem pozemku, který nemá ve svém účetnictví, pak tento pozemek zahrne do účetnictví obce účetním zápisem MD účtu 031 – Pozemky se souvztažným zápisem ve prospěch účtu D 401 – Jmění účetní jednotky. Pozemek se ocení podle platných předpisů, tj. zákona č. 151/1997 Sb., o oceňování majetku           a prováděcí vyhlášky č. 337/2022 Sb., kterou se mění vyhláška č. 441/2013 Sb.</a:t>
            </a:r>
          </a:p>
          <a:p>
            <a:pPr algn="just">
              <a:spcBef>
                <a:spcPts val="600"/>
              </a:spcBef>
              <a:buFontTx/>
              <a:buChar char="-"/>
              <a:defRPr/>
            </a:pPr>
            <a:r>
              <a:rPr lang="cs-CZ" sz="1800" dirty="0">
                <a:latin typeface="Arial" panose="020B0604020202020204" pitchFamily="34" charset="0"/>
                <a:cs typeface="Arial" panose="020B0604020202020204" pitchFamily="34" charset="0"/>
              </a:rPr>
              <a:t>Jestliže se na základě výpisu z katastru nemovitostí zjistí, že účetní jednotka má ve svém účetnictví pozemek, ke kterému nemá vlastnické právo, postupuje v účetnictví účetním zápisem MD 401 – Jmění účetní jednotky se souvztažným zápisem D účtu 031 – Pozemky (vyřazení pozemku              z účetnictví obce)</a:t>
            </a:r>
          </a:p>
          <a:p>
            <a:pPr marL="0" indent="0" algn="just">
              <a:spcBef>
                <a:spcPts val="1800"/>
              </a:spcBef>
              <a:buNone/>
              <a:defRPr/>
            </a:pPr>
            <a:r>
              <a:rPr lang="cs-CZ" sz="1600" dirty="0">
                <a:latin typeface="Arial" panose="020B0604020202020204" pitchFamily="34" charset="0"/>
                <a:cs typeface="Arial" panose="020B0604020202020204" pitchFamily="34" charset="0"/>
              </a:rPr>
              <a:t>České finanční účetnictví a oceňování dlouhodobého majetku je založeno na principu historických cen.</a:t>
            </a:r>
          </a:p>
          <a:p>
            <a:pPr algn="just">
              <a:spcBef>
                <a:spcPts val="600"/>
              </a:spcBef>
              <a:buFontTx/>
              <a:buChar char="-"/>
              <a:defRPr/>
            </a:pPr>
            <a:endParaRPr lang="cs-CZ" sz="1800" dirty="0">
              <a:latin typeface="Arial" panose="020B0604020202020204" pitchFamily="34" charset="0"/>
              <a:cs typeface="Arial" panose="020B0604020202020204" pitchFamily="34" charset="0"/>
            </a:endParaRPr>
          </a:p>
          <a:p>
            <a:pPr marL="0" indent="0" algn="just">
              <a:spcBef>
                <a:spcPts val="0"/>
              </a:spcBef>
              <a:buNone/>
              <a:defRPr/>
            </a:pPr>
            <a:endParaRPr lang="cs-CZ" sz="1800" dirty="0">
              <a:latin typeface="Arial" panose="020B0604020202020204" pitchFamily="34" charset="0"/>
              <a:cs typeface="Arial" panose="020B0604020202020204" pitchFamily="34" charset="0"/>
            </a:endParaRPr>
          </a:p>
          <a:p>
            <a:pPr marL="0" algn="just">
              <a:spcBef>
                <a:spcPts val="1200"/>
              </a:spcBef>
              <a:buFontTx/>
              <a:buNone/>
              <a:defRPr/>
            </a:pPr>
            <a:endParaRPr lang="cs-CZ" sz="1800"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9</a:t>
            </a:fld>
            <a:endParaRPr lang="cs-CZ"/>
          </a:p>
        </p:txBody>
      </p:sp>
    </p:spTree>
    <p:extLst>
      <p:ext uri="{BB962C8B-B14F-4D97-AF65-F5344CB8AC3E}">
        <p14:creationId xmlns:p14="http://schemas.microsoft.com/office/powerpoint/2010/main" val="3468463397"/>
      </p:ext>
    </p:extLst>
  </p:cSld>
  <p:clrMapOvr>
    <a:masterClrMapping/>
  </p:clrMapOvr>
</p:sld>
</file>

<file path=ppt/theme/theme1.xml><?xml version="1.0" encoding="utf-8"?>
<a:theme xmlns:a="http://schemas.openxmlformats.org/drawingml/2006/main" name="Motiv Office">
  <a:themeElements>
    <a:clrScheme name="Olomoucký kraj">
      <a:dk1>
        <a:srgbClr val="000000"/>
      </a:dk1>
      <a:lt1>
        <a:srgbClr val="FFFFFF"/>
      </a:lt1>
      <a:dk2>
        <a:srgbClr val="02539F"/>
      </a:dk2>
      <a:lt2>
        <a:srgbClr val="E7E6E6"/>
      </a:lt2>
      <a:accent1>
        <a:srgbClr val="02539F"/>
      </a:accent1>
      <a:accent2>
        <a:srgbClr val="58894C"/>
      </a:accent2>
      <a:accent3>
        <a:srgbClr val="C4262D"/>
      </a:accent3>
      <a:accent4>
        <a:srgbClr val="9FBF5B"/>
      </a:accent4>
      <a:accent5>
        <a:srgbClr val="6AB6EA"/>
      </a:accent5>
      <a:accent6>
        <a:srgbClr val="E9BB46"/>
      </a:accent6>
      <a:hlink>
        <a:srgbClr val="0563C1"/>
      </a:hlink>
      <a:folHlink>
        <a:srgbClr val="954F72"/>
      </a:folHlink>
    </a:clrScheme>
    <a:fontScheme name="Inter">
      <a:majorFont>
        <a:latin typeface="Inter"/>
        <a:ea typeface=""/>
        <a:cs typeface=""/>
      </a:majorFont>
      <a:minorFont>
        <a:latin typeface="In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lIns="38100" tIns="38100" rIns="38100" bIns="38100"/>
      <a:lstStyle>
        <a:defPPr algn="l">
          <a:lnSpc>
            <a:spcPct val="150000"/>
          </a:lnSpc>
          <a:defRPr sz="1400" dirty="0">
            <a:solidFill>
              <a:schemeClr val="tx2"/>
            </a:solidFill>
            <a:ea typeface="+mj-ea"/>
          </a:defRPr>
        </a:defPPr>
      </a:lstStyle>
    </a:txDef>
  </a:objectDefaults>
  <a:extraClrSchemeLst/>
  <a:extLst>
    <a:ext uri="{05A4C25C-085E-4340-85A3-A5531E510DB2}">
      <thm15:themeFamily xmlns:thm15="http://schemas.microsoft.com/office/thememl/2012/main" name="Prezentace OK.potx" id="{6F3F9BF8-1F67-4B46-B308-B76B3766940E}" vid="{C58A957F-67F5-6440-9449-FF9D378E82FB}"/>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Prezentace OK</Template>
  <TotalTime>1313</TotalTime>
  <Words>3596</Words>
  <Application>Microsoft Office PowerPoint</Application>
  <PresentationFormat>Širokoúhlá obrazovka</PresentationFormat>
  <Paragraphs>287</Paragraphs>
  <Slides>26</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26</vt:i4>
      </vt:variant>
    </vt:vector>
  </HeadingPairs>
  <TitlesOfParts>
    <vt:vector size="31" baseType="lpstr">
      <vt:lpstr>Arial</vt:lpstr>
      <vt:lpstr>Calibri</vt:lpstr>
      <vt:lpstr>Inter</vt:lpstr>
      <vt:lpstr>Wingdings</vt:lpstr>
      <vt:lpstr>Motiv Office</vt:lpstr>
      <vt:lpstr>Informace pro obce a DSO Olomouckého kraje</vt:lpstr>
      <vt:lpstr>Prezentace aplikace PowerPoint</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vt:lpstr>
      <vt:lpstr>Nejčastější dotazy, příklady z praxepitelstva</vt:lpstr>
      <vt:lpstr>Nejčastější dotazy, příklady z praxe</vt:lpstr>
      <vt:lpstr>Transpoziční novela zákoníku práce a některých dalších zákonů zákon č. 281/2023 Sb.</vt:lpstr>
      <vt:lpstr>Připravovaná novelizace zákona o obcích</vt:lpstr>
      <vt:lpstr>Připravovaná novelizace zákona o obcích</vt:lpstr>
      <vt:lpstr>Finanční vyúčtování dotací – metodická podpora</vt:lpstr>
      <vt:lpstr>Finanční vyúčtování dotací – nejčastější nedostatky</vt:lpstr>
      <vt:lpstr>  Tato prezentace byla zpracována jako metodická podpora  pro obce a dobrovolné svazky obcí  na území Olomouckého kraje  na základě zkušeností získaných při výkonu přezkoumání hospodaření, odpovědí a dotazů zveřejněných na webových stránkách Ministerstva financí, https://www.mfcr.cz/cs/rozpoctova-politika/uzemni-rozpocty/legislativa-a-metodicka-podpora-uzemnich-rozpoctu  dokumentů zveřejněných na webových stránkách ministerstva vnitra, https://www.mvcr.cz/odk2/ </vt:lpstr>
    </vt:vector>
  </TitlesOfParts>
  <Company>VDI0101W10</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Niče Luděk</dc:creator>
  <cp:lastModifiedBy>Kamila Kubíčková</cp:lastModifiedBy>
  <cp:revision>129</cp:revision>
  <dcterms:created xsi:type="dcterms:W3CDTF">2022-03-10T07:10:19Z</dcterms:created>
  <dcterms:modified xsi:type="dcterms:W3CDTF">2024-02-05T11:44:46Z</dcterms:modified>
</cp:coreProperties>
</file>