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91" r:id="rId2"/>
    <p:sldId id="292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15" d="100"/>
          <a:sy n="115" d="100"/>
        </p:scale>
        <p:origin x="432" y="108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15.05.2023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smtClean="0"/>
              <a:t>21.02.2022</a:t>
            </a:r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r>
              <a:rPr lang="cs-CZ" smtClean="0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b.vlacilova@olkraj.cz" TargetMode="External"/><Relationship Id="rId2" Type="http://schemas.openxmlformats.org/officeDocument/2006/relationships/hyperlink" Target="mailto:l.polachova@olkraj.cz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mr.cz/cs/microsites/uzemni-dimenze/regionalni-rozvoj/ra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07229" y="3636974"/>
            <a:ext cx="7330575" cy="1533451"/>
          </a:xfrm>
        </p:spPr>
        <p:txBody>
          <a:bodyPr anchor="b">
            <a:noAutofit/>
          </a:bodyPr>
          <a:lstStyle/>
          <a:p>
            <a:r>
              <a:rPr lang="cs-CZ" sz="4000" b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Soubor dokumentů KAP III</a:t>
            </a:r>
            <a:r>
              <a:rPr lang="cs-CZ" b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 </a:t>
            </a:r>
            <a:r>
              <a:rPr lang="cs-CZ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/>
            </a:r>
            <a:br>
              <a:rPr lang="cs-CZ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</a:br>
            <a:r>
              <a:rPr lang="cs-CZ" sz="20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(Krajský akční plán rozvoje vzdělávání Olomouckého kraje III</a:t>
            </a:r>
            <a:r>
              <a:rPr lang="cs-CZ" sz="2000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)</a:t>
            </a:r>
            <a:r>
              <a:rPr lang="cs-CZ" sz="20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/>
            </a:r>
            <a:br>
              <a:rPr lang="cs-CZ" sz="20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</a:br>
            <a:endParaRPr lang="cs-CZ" sz="2000" dirty="0">
              <a:solidFill>
                <a:srgbClr val="00549F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Autofit/>
          </a:bodyPr>
          <a:lstStyle/>
          <a:p>
            <a:pPr algn="r"/>
            <a:r>
              <a:rPr lang="cs-CZ" sz="2000" dirty="0" smtClean="0">
                <a:solidFill>
                  <a:srgbClr val="00549F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13. jednání PS Vzdělávání RSK OK</a:t>
            </a:r>
          </a:p>
          <a:p>
            <a:pPr algn="r"/>
            <a:r>
              <a:rPr lang="cs-CZ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17. 5. 2023, Olomouc</a:t>
            </a:r>
            <a:endParaRPr lang="cs-CZ" sz="2000" dirty="0">
              <a:solidFill>
                <a:srgbClr val="00549F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06087"/>
            <a:ext cx="10515600" cy="714895"/>
          </a:xfrm>
        </p:spPr>
        <p:txBody>
          <a:bodyPr>
            <a:normAutofit/>
          </a:bodyPr>
          <a:lstStyle/>
          <a:p>
            <a:pPr algn="r"/>
            <a:r>
              <a:rPr lang="cs-CZ" sz="3200" b="1" dirty="0"/>
              <a:t>3. Akční plány 2023, 2024 a 2025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20982"/>
            <a:ext cx="10683240" cy="45051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/>
              <a:t>Obecná </a:t>
            </a:r>
            <a:r>
              <a:rPr lang="cs-CZ" sz="2400" dirty="0"/>
              <a:t>struktura akčního plánu rozvoje </a:t>
            </a:r>
            <a:r>
              <a:rPr lang="cs-CZ" sz="2400" dirty="0"/>
              <a:t>vzdělávání: </a:t>
            </a:r>
          </a:p>
          <a:p>
            <a:pPr marL="0" indent="0">
              <a:buNone/>
            </a:pPr>
            <a:r>
              <a:rPr lang="cs-CZ" sz="2400" b="1" dirty="0"/>
              <a:t>O</a:t>
            </a:r>
            <a:r>
              <a:rPr lang="cs-CZ" sz="2400" b="1" dirty="0"/>
              <a:t>becné </a:t>
            </a:r>
            <a:r>
              <a:rPr lang="cs-CZ" sz="2400" b="1" dirty="0"/>
              <a:t>priority →  cíle → činnosti (opatření) →zdroje financování→ zapojené subjekty →kritéria splnění</a:t>
            </a:r>
            <a:r>
              <a:rPr lang="cs-CZ" sz="2400" b="1" dirty="0"/>
              <a:t>.</a:t>
            </a:r>
          </a:p>
          <a:p>
            <a:pPr marL="0" indent="0">
              <a:buNone/>
            </a:pPr>
            <a:r>
              <a:rPr lang="cs-CZ" sz="2400" dirty="0"/>
              <a:t>Jednotlivé priority byly seřazeny dle stupně důležitosti pro kraj. </a:t>
            </a:r>
            <a:endParaRPr lang="cs-CZ" sz="2400" dirty="0"/>
          </a:p>
          <a:p>
            <a:pPr marL="0" indent="0">
              <a:buNone/>
            </a:pPr>
            <a:r>
              <a:rPr lang="cs-CZ" sz="2400" dirty="0"/>
              <a:t>Faktory</a:t>
            </a:r>
            <a:r>
              <a:rPr lang="cs-CZ" sz="2400" dirty="0"/>
              <a:t>, které byly zvažovány, jsou zejména:</a:t>
            </a:r>
          </a:p>
          <a:p>
            <a:pPr marL="0" indent="0">
              <a:buNone/>
            </a:pPr>
            <a:r>
              <a:rPr lang="cs-CZ" sz="2400" dirty="0"/>
              <a:t>    • </a:t>
            </a:r>
            <a:r>
              <a:rPr lang="cs-CZ" sz="2400" dirty="0" smtClean="0"/>
              <a:t>Možná podpora </a:t>
            </a:r>
            <a:r>
              <a:rPr lang="cs-CZ" sz="2400" dirty="0"/>
              <a:t>ze strany projektů </a:t>
            </a:r>
            <a:r>
              <a:rPr lang="cs-CZ" sz="2400" dirty="0"/>
              <a:t>ESF – především OP </a:t>
            </a:r>
            <a:r>
              <a:rPr lang="cs-CZ" sz="2400" dirty="0"/>
              <a:t>JAK a</a:t>
            </a:r>
            <a:r>
              <a:rPr lang="cs-CZ" sz="2400" dirty="0"/>
              <a:t> </a:t>
            </a:r>
            <a:r>
              <a:rPr lang="cs-CZ" sz="2400" dirty="0"/>
              <a:t>IROP </a:t>
            </a:r>
            <a:r>
              <a:rPr lang="cs-CZ" sz="2400" dirty="0"/>
              <a:t>2021-2027, </a:t>
            </a:r>
            <a:r>
              <a:rPr lang="cs-CZ" sz="2400" dirty="0"/>
              <a:t>případně ze strany dalších OP z </a:t>
            </a:r>
            <a:r>
              <a:rPr lang="cs-CZ" sz="2400" dirty="0" smtClean="0"/>
              <a:t>program. </a:t>
            </a:r>
            <a:r>
              <a:rPr lang="cs-CZ" sz="2400" dirty="0" err="1"/>
              <a:t>o</a:t>
            </a:r>
            <a:r>
              <a:rPr lang="cs-CZ" sz="2400" dirty="0" err="1" smtClean="0"/>
              <a:t>bd</a:t>
            </a:r>
            <a:r>
              <a:rPr lang="cs-CZ" sz="2400" dirty="0" smtClean="0"/>
              <a:t>. </a:t>
            </a:r>
            <a:r>
              <a:rPr lang="cs-CZ" sz="2400" dirty="0"/>
              <a:t>2021-2027. </a:t>
            </a:r>
          </a:p>
          <a:p>
            <a:pPr marL="0" indent="0">
              <a:buNone/>
            </a:pPr>
            <a:r>
              <a:rPr lang="cs-CZ" sz="2400" dirty="0"/>
              <a:t>   • Časová náročnost. </a:t>
            </a:r>
          </a:p>
        </p:txBody>
      </p:sp>
      <p:sp>
        <p:nvSpPr>
          <p:cNvPr id="4" name="Zaoblený obdélník 3"/>
          <p:cNvSpPr/>
          <p:nvPr/>
        </p:nvSpPr>
        <p:spPr>
          <a:xfrm>
            <a:off x="2135560" y="5478087"/>
            <a:ext cx="9218240" cy="12053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Návrh akčního plánu byl sestaven </a:t>
            </a:r>
            <a:r>
              <a:rPr lang="cs-CZ" dirty="0"/>
              <a:t>ve </a:t>
            </a:r>
            <a:r>
              <a:rPr lang="cs-CZ" dirty="0"/>
              <a:t>spolupráci realizačního týmu projektu </a:t>
            </a:r>
            <a:r>
              <a:rPr lang="cs-CZ" dirty="0"/>
              <a:t/>
            </a:r>
            <a:br>
              <a:rPr lang="cs-CZ" dirty="0"/>
            </a:br>
            <a:r>
              <a:rPr lang="cs-CZ" dirty="0"/>
              <a:t>s </a:t>
            </a:r>
            <a:r>
              <a:rPr lang="cs-CZ" dirty="0"/>
              <a:t>odbornými pracovníky </a:t>
            </a:r>
            <a:r>
              <a:rPr lang="cs-CZ" dirty="0"/>
              <a:t>v </a:t>
            </a:r>
            <a:r>
              <a:rPr lang="cs-CZ" dirty="0"/>
              <a:t>pracovních skupinách – platformách KAP </a:t>
            </a:r>
            <a:r>
              <a:rPr lang="cs-CZ" dirty="0"/>
              <a:t>III.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5125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 smtClean="0"/>
              <a:t>Proces schvalování KAP III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61308"/>
            <a:ext cx="10515600" cy="3969491"/>
          </a:xfrm>
        </p:spPr>
        <p:txBody>
          <a:bodyPr/>
          <a:lstStyle/>
          <a:p>
            <a:r>
              <a:rPr lang="cs-CZ" dirty="0" smtClean="0"/>
              <a:t>Schvalovací doložka </a:t>
            </a:r>
            <a:r>
              <a:rPr lang="cs-CZ" dirty="0"/>
              <a:t>konzultanta akčního plánování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z </a:t>
            </a:r>
            <a:r>
              <a:rPr lang="cs-CZ" dirty="0"/>
              <a:t>projektu </a:t>
            </a:r>
            <a:r>
              <a:rPr lang="cs-CZ" dirty="0" smtClean="0"/>
              <a:t>P-AP 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Projednání v PS </a:t>
            </a:r>
            <a:r>
              <a:rPr lang="cs-CZ" dirty="0" smtClean="0"/>
              <a:t>Vzdělávání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Regionální stálá konference </a:t>
            </a:r>
            <a:r>
              <a:rPr lang="cs-CZ" dirty="0" smtClean="0"/>
              <a:t>Olomouckého </a:t>
            </a:r>
            <a:r>
              <a:rPr lang="cs-CZ" dirty="0" smtClean="0"/>
              <a:t>kraje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MŠMT ČR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6741622" y="5544588"/>
            <a:ext cx="4447308" cy="10141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/>
              <a:t>Dotazy, připomínky </a:t>
            </a:r>
            <a:r>
              <a:rPr lang="cs-CZ" sz="3200" dirty="0"/>
              <a:t>?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038352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 smtClean="0"/>
              <a:t>Návrh </a:t>
            </a:r>
            <a:r>
              <a:rPr lang="cs-CZ" b="1" dirty="0" smtClean="0"/>
              <a:t>usnesení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Pracovní </a:t>
            </a:r>
            <a:r>
              <a:rPr lang="cs-CZ" b="1" dirty="0"/>
              <a:t>skupina Vzdělávání</a:t>
            </a:r>
            <a:r>
              <a:rPr lang="cs-CZ" b="1" dirty="0" smtClean="0"/>
              <a:t>: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dirty="0"/>
              <a:t>-	projednala Krajský akční plán </a:t>
            </a:r>
            <a:r>
              <a:rPr lang="cs-CZ" dirty="0" smtClean="0"/>
              <a:t>rozvoje vzdělávání </a:t>
            </a:r>
            <a:r>
              <a:rPr lang="cs-CZ" dirty="0"/>
              <a:t>Olomouckého kraje III</a:t>
            </a:r>
          </a:p>
          <a:p>
            <a:pPr marL="0" indent="0">
              <a:buNone/>
            </a:pPr>
            <a:r>
              <a:rPr lang="cs-CZ" dirty="0" smtClean="0"/>
              <a:t>-</a:t>
            </a:r>
            <a:r>
              <a:rPr lang="cs-CZ" dirty="0"/>
              <a:t>	doporučuje RSK OK schválit Krajský akční plán </a:t>
            </a:r>
            <a:r>
              <a:rPr lang="cs-CZ" dirty="0" smtClean="0"/>
              <a:t>rozvoje vzdělávání </a:t>
            </a:r>
            <a:r>
              <a:rPr lang="cs-CZ" dirty="0"/>
              <a:t>Olomouckého kraje III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38005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 smtClean="0"/>
              <a:t>Děkujeme </a:t>
            </a:r>
            <a:r>
              <a:rPr lang="cs-CZ" sz="4000" b="1" dirty="0" smtClean="0"/>
              <a:t>za pozornost</a:t>
            </a:r>
            <a:endParaRPr lang="cs-CZ" sz="40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Ing. Lenka Polachová, </a:t>
            </a:r>
            <a:r>
              <a:rPr lang="cs-CZ" dirty="0" smtClean="0">
                <a:hlinkClick r:id="rId2"/>
              </a:rPr>
              <a:t>l.polachova@olkraj.cz</a:t>
            </a:r>
            <a:endParaRPr lang="cs-CZ" dirty="0" smtClean="0"/>
          </a:p>
          <a:p>
            <a:r>
              <a:rPr lang="cs-CZ" dirty="0" smtClean="0"/>
              <a:t>RNDr. Bronislava Vláčilová, </a:t>
            </a:r>
            <a:r>
              <a:rPr lang="cs-CZ" dirty="0" smtClean="0">
                <a:hlinkClick r:id="rId3"/>
              </a:rPr>
              <a:t>b.vlacilova@olkraj.cz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47424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 smtClean="0"/>
              <a:t>Charakteristika KAP III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Krajský akční plán </a:t>
            </a:r>
            <a:r>
              <a:rPr lang="cs-CZ" dirty="0" smtClean="0"/>
              <a:t>rozvoje vzdělávání </a:t>
            </a:r>
            <a:r>
              <a:rPr lang="cs-CZ" dirty="0"/>
              <a:t>(KAP) je zaměřen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na </a:t>
            </a:r>
            <a:r>
              <a:rPr lang="cs-CZ" dirty="0"/>
              <a:t>zvýšení kvality vzdělávání ve </a:t>
            </a:r>
            <a:r>
              <a:rPr lang="cs-CZ" dirty="0" smtClean="0"/>
              <a:t>SŠ, VOŠ </a:t>
            </a:r>
            <a:r>
              <a:rPr lang="cs-CZ" dirty="0"/>
              <a:t>a konzervatořích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a </a:t>
            </a:r>
            <a:r>
              <a:rPr lang="cs-CZ" dirty="0"/>
              <a:t>na oblasti vzdělávání, které se přímo dotýkají regionálního trhu </a:t>
            </a:r>
            <a:r>
              <a:rPr lang="cs-CZ" dirty="0" smtClean="0"/>
              <a:t>práce.</a:t>
            </a:r>
          </a:p>
          <a:p>
            <a:r>
              <a:rPr lang="cs-CZ" dirty="0"/>
              <a:t>V </a:t>
            </a:r>
            <a:r>
              <a:rPr lang="cs-CZ" dirty="0" smtClean="0"/>
              <a:t>klíčových </a:t>
            </a:r>
            <a:r>
              <a:rPr lang="cs-CZ" dirty="0"/>
              <a:t>tématech </a:t>
            </a:r>
            <a:r>
              <a:rPr lang="cs-CZ" dirty="0" smtClean="0"/>
              <a:t>byl </a:t>
            </a:r>
            <a:r>
              <a:rPr lang="cs-CZ" dirty="0"/>
              <a:t>vždy zohledněn zájem a potřeby základních a mateřských škol a zájmového a neformálního vzdělávání.</a:t>
            </a:r>
          </a:p>
        </p:txBody>
      </p:sp>
    </p:spTree>
    <p:extLst>
      <p:ext uri="{BB962C8B-B14F-4D97-AF65-F5344CB8AC3E}">
        <p14:creationId xmlns:p14="http://schemas.microsoft.com/office/powerpoint/2010/main" val="1235902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 smtClean="0"/>
              <a:t>Klíčová témata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cs-CZ" dirty="0"/>
              <a:t>podpora podnikavosti, iniciativy a kreativity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cs-CZ" dirty="0" smtClean="0"/>
              <a:t>podpora </a:t>
            </a:r>
            <a:r>
              <a:rPr lang="cs-CZ" dirty="0"/>
              <a:t>polytechnického vzdělávání 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cs-CZ" dirty="0" smtClean="0"/>
              <a:t>podpora </a:t>
            </a:r>
            <a:r>
              <a:rPr lang="cs-CZ" dirty="0"/>
              <a:t>odborného vzdělávání a spolupráce škol a zaměstnavatelů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cs-CZ" dirty="0" smtClean="0"/>
              <a:t>rozvoj </a:t>
            </a:r>
            <a:r>
              <a:rPr lang="cs-CZ" dirty="0"/>
              <a:t>kariérového poradenství 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cs-CZ" dirty="0" smtClean="0"/>
              <a:t>podpora </a:t>
            </a:r>
            <a:r>
              <a:rPr lang="cs-CZ" dirty="0"/>
              <a:t>gramotností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cs-CZ" dirty="0" smtClean="0"/>
              <a:t>rozvoj </a:t>
            </a:r>
            <a:r>
              <a:rPr lang="cs-CZ" dirty="0"/>
              <a:t>potenciálu každého žáka, studenta či účastníka neformálního vzdělávání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cs-CZ" dirty="0" smtClean="0"/>
              <a:t>podpora </a:t>
            </a:r>
            <a:r>
              <a:rPr lang="cs-CZ" dirty="0"/>
              <a:t>digitalizace ve vzdělávání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cs-CZ" dirty="0" smtClean="0"/>
              <a:t>podpora </a:t>
            </a:r>
            <a:r>
              <a:rPr lang="cs-CZ" dirty="0"/>
              <a:t>pedagogických, didaktických a manažerských kompetencí pracovníků ve vzdělávání</a:t>
            </a:r>
          </a:p>
        </p:txBody>
      </p:sp>
    </p:spTree>
    <p:extLst>
      <p:ext uri="{BB962C8B-B14F-4D97-AF65-F5344CB8AC3E}">
        <p14:creationId xmlns:p14="http://schemas.microsoft.com/office/powerpoint/2010/main" val="1271320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 smtClean="0"/>
              <a:t>Obsah souboru KAP III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4000" dirty="0"/>
              <a:t>Analytická část</a:t>
            </a:r>
          </a:p>
          <a:p>
            <a:r>
              <a:rPr lang="cs-CZ" sz="4000" dirty="0" err="1"/>
              <a:t>Prioritizace</a:t>
            </a:r>
            <a:r>
              <a:rPr lang="cs-CZ" sz="4000" dirty="0"/>
              <a:t> potřeb</a:t>
            </a:r>
          </a:p>
          <a:p>
            <a:r>
              <a:rPr lang="cs-CZ" sz="4000" dirty="0"/>
              <a:t>Akční plány 2023, 2024 a 2025</a:t>
            </a:r>
            <a:endParaRPr lang="cs-CZ" sz="4000" dirty="0"/>
          </a:p>
        </p:txBody>
      </p:sp>
      <p:sp>
        <p:nvSpPr>
          <p:cNvPr id="5" name="Zaoblený obdélník 4"/>
          <p:cNvSpPr/>
          <p:nvPr/>
        </p:nvSpPr>
        <p:spPr>
          <a:xfrm>
            <a:off x="6872104" y="4395655"/>
            <a:ext cx="3312368" cy="16344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/>
              <a:t>+ přílohy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3305871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 smtClean="0"/>
              <a:t>1. Analytická část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990800"/>
            <a:ext cx="10515600" cy="4140000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Obsah:</a:t>
            </a:r>
          </a:p>
          <a:p>
            <a:pPr marL="514350" indent="-514350">
              <a:buAutoNum type="arabicPeriod"/>
            </a:pPr>
            <a:r>
              <a:rPr lang="cs-CZ" dirty="0" smtClean="0"/>
              <a:t>Socioekonomická </a:t>
            </a:r>
            <a:r>
              <a:rPr lang="cs-CZ" dirty="0"/>
              <a:t>analýza </a:t>
            </a:r>
            <a:r>
              <a:rPr lang="cs-CZ" dirty="0" smtClean="0"/>
              <a:t>území</a:t>
            </a:r>
          </a:p>
          <a:p>
            <a:pPr marL="514350" indent="-514350">
              <a:buAutoNum type="arabicPeriod"/>
            </a:pPr>
            <a:r>
              <a:rPr lang="cs-CZ" dirty="0" smtClean="0"/>
              <a:t>Analýza </a:t>
            </a:r>
            <a:r>
              <a:rPr lang="cs-CZ" dirty="0"/>
              <a:t>potřeb území a rozvojové priority v oblasti </a:t>
            </a:r>
            <a:r>
              <a:rPr lang="cs-CZ" dirty="0" smtClean="0"/>
              <a:t>vzdělávání</a:t>
            </a:r>
          </a:p>
          <a:p>
            <a:pPr marL="514350" indent="-514350">
              <a:buAutoNum type="arabicPeriod"/>
            </a:pPr>
            <a:r>
              <a:rPr lang="cs-CZ" dirty="0"/>
              <a:t>Analýza potřeb ve školách</a:t>
            </a:r>
          </a:p>
        </p:txBody>
      </p:sp>
      <p:sp>
        <p:nvSpPr>
          <p:cNvPr id="4" name="Zaoblený obdélník 3"/>
          <p:cNvSpPr/>
          <p:nvPr/>
        </p:nvSpPr>
        <p:spPr>
          <a:xfrm>
            <a:off x="5295207" y="4480559"/>
            <a:ext cx="6184668" cy="21613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Strategické dokumenty – krajské, národní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Statistiky a datové soubory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Výstupy z dotazníkových šetření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Platformy odborných spolupracovníků v území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Tematická jednání a workshopy se zástupci škol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Spolupráce se zástupci RT MAP v kraji </a:t>
            </a:r>
          </a:p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52139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 smtClean="0"/>
              <a:t>2. </a:t>
            </a:r>
            <a:r>
              <a:rPr lang="cs-CZ" b="1" dirty="0" err="1" smtClean="0"/>
              <a:t>Prioritizace</a:t>
            </a:r>
            <a:r>
              <a:rPr lang="cs-CZ" b="1" dirty="0" smtClean="0"/>
              <a:t> potřeb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Souhrn výsledků analýzy potřeb v území v oblasti </a:t>
            </a:r>
            <a:r>
              <a:rPr lang="cs-CZ" dirty="0" smtClean="0"/>
              <a:t>vzdělávání jako soubor </a:t>
            </a:r>
            <a:r>
              <a:rPr lang="cs-CZ" dirty="0"/>
              <a:t>logických linek „problémy – příčiny – cíle“ </a:t>
            </a:r>
            <a:r>
              <a:rPr lang="cs-CZ" dirty="0" smtClean="0"/>
              <a:t>v </a:t>
            </a:r>
            <a:r>
              <a:rPr lang="cs-CZ" dirty="0"/>
              <a:t>oblasti </a:t>
            </a:r>
            <a:r>
              <a:rPr lang="cs-CZ" dirty="0" smtClean="0"/>
              <a:t>rozvoje vzdělávání </a:t>
            </a:r>
            <a:r>
              <a:rPr lang="cs-CZ" dirty="0"/>
              <a:t>v </a:t>
            </a:r>
            <a:r>
              <a:rPr lang="cs-CZ" dirty="0" smtClean="0"/>
              <a:t>kraji</a:t>
            </a:r>
          </a:p>
          <a:p>
            <a:r>
              <a:rPr lang="cs-CZ" dirty="0" smtClean="0"/>
              <a:t>Podklady projednány v </a:t>
            </a:r>
            <a:r>
              <a:rPr lang="cs-CZ" dirty="0" err="1" smtClean="0"/>
              <a:t>minitýmech</a:t>
            </a:r>
            <a:r>
              <a:rPr lang="cs-CZ" dirty="0" smtClean="0"/>
              <a:t>, platformách dle klíčových témat</a:t>
            </a:r>
          </a:p>
          <a:p>
            <a:r>
              <a:rPr lang="cs-CZ" dirty="0" smtClean="0"/>
              <a:t>Hlasování v PS vzdělávání (10/2022) – stanovení priorit kraje v kategorii A,B,C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1858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 smtClean="0"/>
              <a:t>Priority KAP III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1643" y="2236123"/>
            <a:ext cx="10781607" cy="417298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cs-CZ" sz="7200" b="1" dirty="0"/>
              <a:t>Hlavní </a:t>
            </a:r>
            <a:r>
              <a:rPr lang="cs-CZ" sz="7200" b="1" dirty="0"/>
              <a:t>obecné </a:t>
            </a:r>
            <a:r>
              <a:rPr lang="cs-CZ" sz="7200" b="1" dirty="0"/>
              <a:t>priority </a:t>
            </a:r>
            <a:r>
              <a:rPr lang="cs-CZ" sz="7200" b="1" dirty="0"/>
              <a:t>s nejvyšší důležitostí pro kraj jsou tyto</a:t>
            </a:r>
            <a:r>
              <a:rPr lang="cs-CZ" sz="7200" b="1" dirty="0"/>
              <a:t>:</a:t>
            </a:r>
          </a:p>
          <a:p>
            <a:pPr marL="0" indent="0">
              <a:buNone/>
            </a:pPr>
            <a:endParaRPr lang="cs-CZ" sz="7200" b="1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7200" dirty="0"/>
              <a:t>Obecná priorita A1: </a:t>
            </a:r>
            <a:r>
              <a:rPr lang="cs-CZ" sz="7200" b="1" dirty="0"/>
              <a:t>Podpora polytechnického </a:t>
            </a:r>
            <a:r>
              <a:rPr lang="cs-CZ" sz="7200" b="1" dirty="0" smtClean="0"/>
              <a:t>vzdělávání </a:t>
            </a:r>
            <a:r>
              <a:rPr lang="cs-CZ" sz="7200" dirty="0" smtClean="0"/>
              <a:t>(přírodovědné</a:t>
            </a:r>
            <a:r>
              <a:rPr lang="cs-CZ" sz="7200" dirty="0"/>
              <a:t>, technické a environmentální vzdělávání), také tato podpora je určena VOŠ, SŠ, ZŠ a </a:t>
            </a:r>
            <a:r>
              <a:rPr lang="cs-CZ" sz="7200" dirty="0" smtClean="0"/>
              <a:t>MŠ</a:t>
            </a:r>
            <a:endParaRPr lang="cs-CZ" sz="72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7200" dirty="0"/>
              <a:t>Obecná priorita A2: </a:t>
            </a:r>
            <a:r>
              <a:rPr lang="cs-CZ" sz="7200" b="1" dirty="0"/>
              <a:t>Podpora odborného vzdělávání včetně spolupráce škol a </a:t>
            </a:r>
            <a:r>
              <a:rPr lang="cs-CZ" sz="7200" b="1" dirty="0" smtClean="0"/>
              <a:t>zaměstnavatelů</a:t>
            </a:r>
            <a:endParaRPr lang="cs-CZ" sz="72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7200" dirty="0"/>
              <a:t>Obecná priorita A3: </a:t>
            </a:r>
            <a:r>
              <a:rPr lang="cs-CZ" sz="7200" b="1" dirty="0"/>
              <a:t>Podpora digitální </a:t>
            </a:r>
            <a:r>
              <a:rPr lang="cs-CZ" sz="7200" b="1" dirty="0" smtClean="0"/>
              <a:t>gramotnosti</a:t>
            </a:r>
            <a:endParaRPr lang="cs-CZ" sz="72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7200" dirty="0"/>
              <a:t>Obecná priorita A4: </a:t>
            </a:r>
            <a:r>
              <a:rPr lang="cs-CZ" sz="7200" b="1" dirty="0"/>
              <a:t>Podpora kompetencí k podnikavosti, iniciativě a kreativitě</a:t>
            </a:r>
            <a:r>
              <a:rPr lang="cs-CZ" sz="7200" dirty="0"/>
              <a:t>, a to průřezově pro VOŠ, SŠ, ZŠ a pro oblast iniciativy a kreativity také pro </a:t>
            </a:r>
            <a:r>
              <a:rPr lang="cs-CZ" sz="7200" dirty="0" smtClean="0"/>
              <a:t>MŠ</a:t>
            </a:r>
            <a:endParaRPr lang="cs-CZ" sz="72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7200" dirty="0"/>
              <a:t>Obecná priorita A5: </a:t>
            </a:r>
            <a:r>
              <a:rPr lang="cs-CZ" sz="7200" b="1" dirty="0"/>
              <a:t>Podpora digitalizace ve </a:t>
            </a:r>
            <a:r>
              <a:rPr lang="cs-CZ" sz="7200" b="1" dirty="0" smtClean="0"/>
              <a:t>vzdělávání</a:t>
            </a:r>
            <a:endParaRPr lang="cs-CZ" sz="72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7200" dirty="0"/>
              <a:t>Obecná priorita A6: </a:t>
            </a:r>
            <a:r>
              <a:rPr lang="cs-CZ" sz="7200" b="1" dirty="0"/>
              <a:t>Podpora pedagogických, didaktických a manažerských kompetencí pracovníků ve </a:t>
            </a:r>
            <a:r>
              <a:rPr lang="cs-CZ" sz="7200" b="1" dirty="0" smtClean="0"/>
              <a:t>vzdělávání</a:t>
            </a:r>
            <a:endParaRPr lang="cs-CZ" sz="72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7200" dirty="0"/>
              <a:t>Obecná priorita A7: </a:t>
            </a:r>
            <a:r>
              <a:rPr lang="cs-CZ" sz="7200" b="1" dirty="0"/>
              <a:t>Podpora pohybové gramotnosti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cs-CZ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cs-CZ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3454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 smtClean="0"/>
              <a:t>Priority KAP III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64276" y="1990800"/>
            <a:ext cx="10389524" cy="35371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200" b="1" dirty="0"/>
              <a:t>Hlavní obecné priority </a:t>
            </a:r>
            <a:r>
              <a:rPr lang="cs-CZ" sz="2200" b="1" dirty="0"/>
              <a:t>se </a:t>
            </a:r>
            <a:r>
              <a:rPr lang="cs-CZ" sz="2200" b="1" dirty="0"/>
              <a:t>střední důležitostí pro kraj jsou tyto</a:t>
            </a:r>
            <a:r>
              <a:rPr lang="cs-CZ" sz="2200" b="1" dirty="0"/>
              <a:t>:</a:t>
            </a:r>
          </a:p>
          <a:p>
            <a:pPr marL="0" indent="0">
              <a:buNone/>
            </a:pPr>
            <a:endParaRPr lang="cs-CZ" sz="2200" b="1" dirty="0"/>
          </a:p>
          <a:p>
            <a:r>
              <a:rPr lang="cs-CZ" sz="2200" dirty="0"/>
              <a:t>Obecná priorita B1: </a:t>
            </a:r>
            <a:r>
              <a:rPr lang="cs-CZ" sz="2200" b="1" dirty="0"/>
              <a:t>Rozvoj kariérového </a:t>
            </a:r>
            <a:r>
              <a:rPr lang="cs-CZ" sz="2200" b="1" dirty="0" smtClean="0"/>
              <a:t>poradenství</a:t>
            </a:r>
            <a:endParaRPr lang="cs-CZ" sz="2200" dirty="0"/>
          </a:p>
          <a:p>
            <a:r>
              <a:rPr lang="cs-CZ" sz="2200" dirty="0"/>
              <a:t>Obecná priorita B2: </a:t>
            </a:r>
            <a:r>
              <a:rPr lang="cs-CZ" sz="2200" b="1" dirty="0"/>
              <a:t>Podpora čtenářské </a:t>
            </a:r>
            <a:r>
              <a:rPr lang="cs-CZ" sz="2200" b="1" dirty="0" smtClean="0"/>
              <a:t>gramotnosti</a:t>
            </a:r>
            <a:endParaRPr lang="cs-CZ" sz="2200" dirty="0"/>
          </a:p>
          <a:p>
            <a:r>
              <a:rPr lang="cs-CZ" sz="2200" dirty="0"/>
              <a:t>Obecná priorita B3: </a:t>
            </a:r>
            <a:r>
              <a:rPr lang="cs-CZ" sz="2200" b="1" dirty="0"/>
              <a:t>Podpora </a:t>
            </a:r>
            <a:r>
              <a:rPr lang="cs-CZ" sz="2200" b="1" dirty="0" err="1"/>
              <a:t>multigramotnosti</a:t>
            </a:r>
            <a:r>
              <a:rPr lang="cs-CZ" sz="2200" b="1" dirty="0"/>
              <a:t> </a:t>
            </a:r>
            <a:r>
              <a:rPr lang="cs-CZ" sz="2200" dirty="0"/>
              <a:t>(podpora efektivních způsobů rozvoje základních gramotností ve vzájemných souvislostech</a:t>
            </a:r>
            <a:r>
              <a:rPr lang="cs-CZ" sz="2200" dirty="0" smtClean="0"/>
              <a:t>)</a:t>
            </a:r>
            <a:endParaRPr lang="cs-CZ" sz="2200" dirty="0"/>
          </a:p>
          <a:p>
            <a:r>
              <a:rPr lang="cs-CZ" sz="2200" dirty="0"/>
              <a:t>Obecná priorita B4: </a:t>
            </a:r>
            <a:r>
              <a:rPr lang="cs-CZ" sz="2200" b="1" dirty="0"/>
              <a:t>Podpora matematické </a:t>
            </a:r>
            <a:r>
              <a:rPr lang="cs-CZ" sz="2200" b="1" dirty="0" smtClean="0"/>
              <a:t>gramotnosti</a:t>
            </a:r>
            <a:endParaRPr lang="cs-CZ" sz="2200" dirty="0"/>
          </a:p>
          <a:p>
            <a:r>
              <a:rPr lang="cs-CZ" sz="2200" dirty="0"/>
              <a:t>Obecná priorita B5: </a:t>
            </a:r>
            <a:r>
              <a:rPr lang="cs-CZ" sz="2200" b="1" dirty="0"/>
              <a:t>Rozvoj potenciálu </a:t>
            </a:r>
            <a:r>
              <a:rPr lang="cs-CZ" sz="2200" b="1" dirty="0"/>
              <a:t>každého </a:t>
            </a:r>
            <a:r>
              <a:rPr lang="cs-CZ" sz="2200" b="1" dirty="0" smtClean="0"/>
              <a:t>dítěte/žáka/studenta nebo účastníka </a:t>
            </a:r>
            <a:r>
              <a:rPr lang="cs-CZ" sz="2200" b="1" dirty="0"/>
              <a:t>neformálního vzdělávání</a:t>
            </a:r>
          </a:p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4583832" y="5943601"/>
            <a:ext cx="5832648" cy="653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Mezi priority s nižší důležitostí (C) nebyly zařazeny žádné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82473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889462"/>
            <a:ext cx="10515600" cy="1101338"/>
          </a:xfrm>
        </p:spPr>
        <p:txBody>
          <a:bodyPr>
            <a:noAutofit/>
          </a:bodyPr>
          <a:lstStyle/>
          <a:p>
            <a:pPr algn="r"/>
            <a:r>
              <a:rPr lang="cs-CZ" sz="3600" b="1" dirty="0"/>
              <a:t>Souhrnné rámce </a:t>
            </a:r>
            <a:r>
              <a:rPr lang="cs-CZ" sz="3600" b="1" dirty="0"/>
              <a:t/>
            </a:r>
            <a:br>
              <a:rPr lang="cs-CZ" sz="3600" b="1" dirty="0"/>
            </a:br>
            <a:r>
              <a:rPr lang="cs-CZ" sz="3600" b="1" dirty="0"/>
              <a:t>pro </a:t>
            </a:r>
            <a:r>
              <a:rPr lang="cs-CZ" sz="3600" b="1" dirty="0"/>
              <a:t>investice </a:t>
            </a:r>
            <a:r>
              <a:rPr lang="cs-CZ" sz="3600" b="1" dirty="0"/>
              <a:t>do </a:t>
            </a:r>
            <a:r>
              <a:rPr lang="cs-CZ" sz="3600" b="1" dirty="0"/>
              <a:t>infrastruktury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Souhrnný </a:t>
            </a:r>
            <a:r>
              <a:rPr lang="cs-CZ" sz="2400" dirty="0"/>
              <a:t>rámec pro investice do infrastruktury SŠ a </a:t>
            </a:r>
            <a:r>
              <a:rPr lang="cs-CZ" sz="2400" dirty="0" smtClean="0"/>
              <a:t>VOŠ, </a:t>
            </a:r>
            <a:r>
              <a:rPr lang="cs-CZ" sz="2000" dirty="0" smtClean="0"/>
              <a:t>schválená </a:t>
            </a:r>
            <a:r>
              <a:rPr lang="cs-CZ" sz="2000" dirty="0"/>
              <a:t>verze je uveřejněna </a:t>
            </a:r>
            <a:r>
              <a:rPr lang="cs-CZ" sz="2000" dirty="0" smtClean="0"/>
              <a:t>na:</a:t>
            </a:r>
          </a:p>
          <a:p>
            <a:pPr marL="0" indent="0">
              <a:buNone/>
            </a:pPr>
            <a:r>
              <a:rPr lang="cs-CZ" sz="2000" dirty="0" smtClean="0">
                <a:hlinkClick r:id="rId2"/>
              </a:rPr>
              <a:t>https</a:t>
            </a:r>
            <a:r>
              <a:rPr lang="cs-CZ" sz="2000" dirty="0">
                <a:hlinkClick r:id="rId2"/>
              </a:rPr>
              <a:t>://</a:t>
            </a:r>
            <a:r>
              <a:rPr lang="cs-CZ" sz="2000" dirty="0" smtClean="0">
                <a:hlinkClick r:id="rId2"/>
              </a:rPr>
              <a:t>www.mmr.cz/cs/microsites/uzemni-dimenze/regionalni-rozvoj/rap</a:t>
            </a:r>
            <a:endParaRPr lang="cs-CZ" sz="2000" dirty="0" smtClean="0"/>
          </a:p>
          <a:p>
            <a:pPr marL="0" indent="0">
              <a:buNone/>
            </a:pPr>
            <a:endParaRPr lang="cs-CZ" sz="2000" dirty="0"/>
          </a:p>
          <a:p>
            <a:r>
              <a:rPr lang="cs-CZ" sz="2400" dirty="0"/>
              <a:t>Souhrnný rámec pro investice do infrastruktury školských poradenských zařízení a vzdělávání ve školách a třídách zřízených dle § 16 odst. </a:t>
            </a:r>
            <a:r>
              <a:rPr lang="cs-CZ" sz="2400" dirty="0"/>
              <a:t>9 školského </a:t>
            </a:r>
            <a:r>
              <a:rPr lang="cs-CZ" sz="2400" dirty="0" smtClean="0"/>
              <a:t>zákona</a:t>
            </a:r>
          </a:p>
          <a:p>
            <a:pPr marL="0" indent="0">
              <a:buNone/>
            </a:pPr>
            <a:endParaRPr lang="cs-CZ" sz="2400" dirty="0"/>
          </a:p>
          <a:p>
            <a:r>
              <a:rPr lang="cs-CZ" sz="2400" dirty="0"/>
              <a:t>Souhrnný rámec pro investice do infrastruktury pro zájmové, neformální vzdělávání a celoživotní učení (2021-2027)</a:t>
            </a:r>
          </a:p>
        </p:txBody>
      </p:sp>
    </p:spTree>
    <p:extLst>
      <p:ext uri="{BB962C8B-B14F-4D97-AF65-F5344CB8AC3E}">
        <p14:creationId xmlns:p14="http://schemas.microsoft.com/office/powerpoint/2010/main" val="160401963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390</TotalTime>
  <Words>705</Words>
  <Application>Microsoft Office PowerPoint</Application>
  <PresentationFormat>Širokoúhlá obrazovka</PresentationFormat>
  <Paragraphs>88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7" baseType="lpstr">
      <vt:lpstr>Arial</vt:lpstr>
      <vt:lpstr>Calibri</vt:lpstr>
      <vt:lpstr>Inter</vt:lpstr>
      <vt:lpstr>Motiv Office</vt:lpstr>
      <vt:lpstr>Soubor dokumentů KAP III  (Krajský akční plán rozvoje vzdělávání Olomouckého kraje III) </vt:lpstr>
      <vt:lpstr>Charakteristika KAP III</vt:lpstr>
      <vt:lpstr>Klíčová témata</vt:lpstr>
      <vt:lpstr>Obsah souboru KAP III</vt:lpstr>
      <vt:lpstr>1. Analytická část</vt:lpstr>
      <vt:lpstr>2. Prioritizace potřeb</vt:lpstr>
      <vt:lpstr>Priority KAP III</vt:lpstr>
      <vt:lpstr>Priority KAP III</vt:lpstr>
      <vt:lpstr>Souhrnné rámce  pro investice do infrastruktury</vt:lpstr>
      <vt:lpstr>3. Akční plány 2023, 2024 a 2025</vt:lpstr>
      <vt:lpstr>Proces schvalování KAP III</vt:lpstr>
      <vt:lpstr>Návrh usnesení </vt:lpstr>
      <vt:lpstr>Děkujeme za pozornost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Vláčilová Bronislava</cp:lastModifiedBy>
  <cp:revision>46</cp:revision>
  <dcterms:created xsi:type="dcterms:W3CDTF">2022-03-10T07:10:19Z</dcterms:created>
  <dcterms:modified xsi:type="dcterms:W3CDTF">2023-05-15T08:05:40Z</dcterms:modified>
</cp:coreProperties>
</file>