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92" r:id="rId2"/>
    <p:sldId id="291" r:id="rId3"/>
    <p:sldId id="297" r:id="rId4"/>
    <p:sldId id="298" r:id="rId5"/>
    <p:sldId id="300" r:id="rId6"/>
    <p:sldId id="296" r:id="rId7"/>
    <p:sldId id="295" r:id="rId8"/>
    <p:sldId id="299" r:id="rId9"/>
    <p:sldId id="301" r:id="rId10"/>
    <p:sldId id="302" r:id="rId11"/>
    <p:sldId id="303" r:id="rId12"/>
  </p:sldIdLst>
  <p:sldSz cx="9144000" cy="6858000" type="screen4x3"/>
  <p:notesSz cx="6662738" cy="9926638"/>
  <p:custShowLst>
    <p:custShow name="Vlastní prezentace 1" id="0">
      <p:sldLst/>
    </p:custShow>
  </p:custShow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45" autoAdjust="0"/>
  </p:normalViewPr>
  <p:slideViewPr>
    <p:cSldViewPr>
      <p:cViewPr>
        <p:scale>
          <a:sx n="107" d="100"/>
          <a:sy n="107" d="100"/>
        </p:scale>
        <p:origin x="-7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FBFCA-3CAC-469A-B161-3AFEEF64CCA7}" type="datetimeFigureOut">
              <a:rPr lang="cs-CZ" smtClean="0"/>
              <a:t>2.2.2015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B7C8D-0A6B-4620-88B4-15216EAD616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50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D33F-F7E1-4EF3-8C5E-3DB340A1B06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634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3B8EF-3665-4981-A5D1-7FED2BCA5D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6106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47AD4-4A0A-4BFC-B4FB-EE1842D72DC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989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48C16-D8F2-4213-936F-4659C2A6F6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704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493DE-27FA-4091-B739-0DF53D8C4B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668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8B0F4-4A28-40AA-A87E-197334F16E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458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2220F-B317-473B-A726-5C2EFD80523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453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54C2D-FDE2-4ACB-A280-E1F472F317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05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53C76-6CCC-468B-84AD-3E58C31F39F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459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3FD45-4474-4A83-9670-80C2ADBD9F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3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9A9B1-9E4D-4021-8556-44B84AA82E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8150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2D1980B-49CE-417A-A7F5-3C6CB09971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r-olomoucky.cz/prezentace-ze-skoleni-obci-cl-1274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828800"/>
          </a:xfrm>
        </p:spPr>
        <p:txBody>
          <a:bodyPr/>
          <a:lstStyle/>
          <a:p>
            <a:pPr eaLnBrk="1" hangingPunct="1"/>
            <a:r>
              <a:rPr lang="cs-CZ" altLang="cs-CZ" dirty="0" smtClean="0">
                <a:latin typeface="Times New Roman" pitchFamily="18" charset="0"/>
              </a:rPr>
              <a:t>Pohledávky obcí 2015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38800" y="6096000"/>
            <a:ext cx="3200400" cy="609600"/>
          </a:xfrm>
        </p:spPr>
        <p:txBody>
          <a:bodyPr/>
          <a:lstStyle/>
          <a:p>
            <a:pPr algn="l" eaLnBrk="1" hangingPunct="1"/>
            <a:r>
              <a:rPr lang="cs-CZ" altLang="cs-CZ" sz="2400" b="1" i="1" smtClean="0">
                <a:latin typeface="Times New Roman" pitchFamily="18" charset="0"/>
              </a:rPr>
              <a:t>Ing. Michal Obrusník</a:t>
            </a:r>
          </a:p>
          <a:p>
            <a:pPr algn="l" eaLnBrk="1" hangingPunct="1"/>
            <a:endParaRPr lang="cs-CZ" altLang="cs-CZ" sz="2400" b="1" i="1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Pohledávky vzniklé ze správní činnosti obce 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sz="2800" dirty="0" smtClean="0"/>
              <a:t>K vymáhání peněžitých pohledávek ze správní činnosti obce slouží daňová exekuce.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sz="2800" dirty="0" smtClean="0"/>
              <a:t>Vymáhajícím orgánem a zároveň v pozici oprávněného je správce daně, který kromě využití tohoto typu exekučního řízení může podat i návrh na provedení exekuce prostřednictvím soudního exekutora.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cs-CZ" altLang="cs-CZ" sz="2800" dirty="0" smtClean="0"/>
              <a:t>Právní úprava daňové exekuce je obsažena v zákoně č. 280/2009 Sb., daňový řád a podpůrně využívá zákon č. 99/1963 Sb. občanský soudní řád. 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alt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329150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Pohledávky vzniklé ze správní činnosti obce 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533400" y="1524000"/>
            <a:ext cx="8077200" cy="4648200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sz="2700" dirty="0" smtClean="0"/>
              <a:t>Podrobně je průběh daňové exekuce vysvětlen v prezentaci umístěné na stránkách Olomouckého kraje </a:t>
            </a:r>
            <a:r>
              <a:rPr lang="cs-CZ" altLang="cs-CZ" sz="2700" dirty="0" smtClean="0">
                <a:hlinkClick r:id="rId2"/>
              </a:rPr>
              <a:t>ZDE</a:t>
            </a:r>
            <a:r>
              <a:rPr lang="cs-CZ" altLang="cs-CZ" sz="2700" dirty="0" smtClean="0"/>
              <a:t>.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sz="2700" dirty="0" smtClean="0"/>
              <a:t>I v daňovém řízení je možné odepsat nedobytnou pohledávku a to postupem dle § 158 zákona č. 280/2009 Sb., daňový řád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sz="2700" dirty="0" smtClean="0"/>
              <a:t>Zákon explicitně zdůrazňuje skutečnost, že odepsáním pohledávka nezaniká, ale trvá dále. K definitivnímu zániku pohledávky dojde až uplynutím lhůty pro placení daně dle § 160 daňového řádu.</a:t>
            </a:r>
          </a:p>
        </p:txBody>
      </p:sp>
    </p:spTree>
    <p:extLst>
      <p:ext uri="{BB962C8B-B14F-4D97-AF65-F5344CB8AC3E}">
        <p14:creationId xmlns:p14="http://schemas.microsoft.com/office/powerpoint/2010/main" val="271625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Pohledávka jako majetek obce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2400" dirty="0" smtClean="0"/>
              <a:t>§ 38 zákona č. 128/2000 Sb., o obcích, uvádí základní povinnosti obcí při hospodaření a nakládání s majetkem:</a:t>
            </a:r>
          </a:p>
          <a:p>
            <a:pPr algn="just">
              <a:buFontTx/>
              <a:buChar char="-"/>
            </a:pPr>
            <a:r>
              <a:rPr lang="cs-CZ" altLang="cs-CZ" sz="2400" dirty="0" smtClean="0"/>
              <a:t>Obec je povinna pečovat o zachování a rozvoj svého majetku.</a:t>
            </a:r>
          </a:p>
          <a:p>
            <a:pPr algn="just">
              <a:buFontTx/>
              <a:buChar char="-"/>
            </a:pPr>
            <a:r>
              <a:rPr lang="cs-CZ" altLang="cs-CZ" sz="2400" dirty="0" smtClean="0"/>
              <a:t>Obec je povinna chránit svůj majetek před neoprávněnými zásahy a včas uplatňovat právo na náhradu škody a právo na vydání bezdůvodného obohacení.</a:t>
            </a:r>
          </a:p>
          <a:p>
            <a:pPr algn="just">
              <a:buFontTx/>
              <a:buChar char="-"/>
            </a:pPr>
            <a:r>
              <a:rPr lang="cs-CZ" altLang="cs-CZ" sz="2400" dirty="0" smtClean="0"/>
              <a:t>Obec je povinna trvale sledovat, zda dlužníci včas a řádně plní své závazky, a zabezpečit, aby nedošlo k promlčení nebo zániku z nich vyplývajících práv.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Typy pohledávek obcí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2800" dirty="0" smtClean="0"/>
              <a:t>Pohledávky obcí je možné rozdělit podle způsobu jejich vzniku na:</a:t>
            </a:r>
          </a:p>
          <a:p>
            <a:pPr marL="0" indent="0" algn="just">
              <a:buFontTx/>
              <a:buNone/>
            </a:pPr>
            <a:endParaRPr lang="cs-CZ" altLang="cs-CZ" sz="2800" dirty="0" smtClean="0"/>
          </a:p>
          <a:p>
            <a:pPr marL="514350" indent="-514350" algn="just">
              <a:buFont typeface="+mj-lt"/>
              <a:buAutoNum type="arabicParenR"/>
            </a:pPr>
            <a:r>
              <a:rPr lang="cs-CZ" altLang="cs-CZ" sz="2800" dirty="0" smtClean="0"/>
              <a:t>Pohledávky vzniklé z občanskoprávních smluv a vztahů (smlouva o nájmu, kupní smlouva, náhrada škody, atd.). Sem patří i pohledávky obecních příspěvkových organizací.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cs-CZ" altLang="cs-CZ" sz="2800" dirty="0" smtClean="0"/>
              <a:t>Pohledávky vzniklé ze správní činnosti obce (daně, poplatky, pokuty, odvody, atd.)</a:t>
            </a:r>
          </a:p>
        </p:txBody>
      </p:sp>
    </p:spTree>
    <p:extLst>
      <p:ext uri="{BB962C8B-B14F-4D97-AF65-F5344CB8AC3E}">
        <p14:creationId xmlns:p14="http://schemas.microsoft.com/office/powerpoint/2010/main" val="8364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Pohledávky vzniklé z občanskoprávních smluv a vztahů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2400" dirty="0" smtClean="0"/>
              <a:t>Zákon č. 89/2012 Sb., občanský zákoník, sjednocuje úpravu smluv a vztahů, z nichž mohou pohledávky vznikat a klade přitom velký důraz na smluvní volnost stran. </a:t>
            </a:r>
          </a:p>
          <a:p>
            <a:pPr marL="0" indent="0" algn="just">
              <a:buFontTx/>
              <a:buNone/>
            </a:pPr>
            <a:r>
              <a:rPr lang="cs-CZ" altLang="cs-CZ" sz="2400" dirty="0" smtClean="0"/>
              <a:t>Pro správné hospodaření s pohledávkami je klíčové, aby byly vždy řádně smluvně zakotveny (důvod, výše, splatnost, určitost) a případně i zajištěny. </a:t>
            </a:r>
          </a:p>
          <a:p>
            <a:pPr marL="0" indent="0" algn="just">
              <a:buFontTx/>
              <a:buNone/>
            </a:pPr>
            <a:r>
              <a:rPr lang="cs-CZ" altLang="cs-CZ" sz="2400" dirty="0" smtClean="0"/>
              <a:t>Nový občanský zákoník pracuje oproti původnímu zákoníku častěji s pojmem „dluh“ a tato terminologie je postupně přenášena do souvisejících právních předpisů (viz. § 85 zákona o obcích: </a:t>
            </a:r>
            <a:r>
              <a:rPr lang="cs-CZ" altLang="cs-CZ" sz="2400" i="1" dirty="0" smtClean="0"/>
              <a:t>„f) vzdání se práva a prominutí </a:t>
            </a:r>
            <a:r>
              <a:rPr lang="cs-CZ" altLang="cs-CZ" sz="2400" i="1" strike="sngStrike" dirty="0" smtClean="0">
                <a:solidFill>
                  <a:srgbClr val="FF0000"/>
                </a:solidFill>
              </a:rPr>
              <a:t>pohledávky</a:t>
            </a:r>
            <a:r>
              <a:rPr lang="cs-CZ" altLang="cs-CZ" sz="2400" i="1" dirty="0" smtClean="0"/>
              <a:t> </a:t>
            </a:r>
            <a:r>
              <a:rPr lang="cs-CZ" altLang="cs-CZ" sz="2400" i="1" dirty="0" smtClean="0">
                <a:solidFill>
                  <a:srgbClr val="0070C0"/>
                </a:solidFill>
              </a:rPr>
              <a:t>dluhu</a:t>
            </a:r>
            <a:r>
              <a:rPr lang="cs-CZ" altLang="cs-CZ" sz="2400" i="1" dirty="0" smtClean="0"/>
              <a:t> vyšší než 20 000 Kč“</a:t>
            </a:r>
            <a:r>
              <a:rPr lang="cs-CZ" altLang="cs-CZ" sz="2400" dirty="0"/>
              <a:t>.</a:t>
            </a:r>
            <a:endParaRPr lang="cs-CZ" alt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57027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Exekuční titul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cs-CZ" altLang="cs-CZ" sz="2400" dirty="0" smtClean="0"/>
              <a:t>Je-li pohledávka řádně smluvně zakotvena, nebývá zpravidla problém případného dlužníka úspěšně žalovat o zaplacení dlužné částky a vydobýt si tak k pohledávce prostřednictvím soudního rozhodnutí exekuční titul.</a:t>
            </a:r>
          </a:p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cs-CZ" altLang="cs-CZ" sz="2400" dirty="0" smtClean="0"/>
              <a:t>Exekučním titulem je rozhodnutí nebo jiná listina, vydaná k tomu oprávněným orgánem, sloužící jako podklad pro exekuci, pokud není dobrovolně splněna povinnost v něm obsažená.</a:t>
            </a:r>
          </a:p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cs-CZ" altLang="cs-CZ" sz="2400" dirty="0" smtClean="0"/>
              <a:t>Ke zvýšení šancí na realizaci pohledávky lze ve smlouvě nebo i mimo ni použít zajišťovací nebo utvrzovací  prostředky uvedené v občanském zákoníku.</a:t>
            </a:r>
          </a:p>
        </p:txBody>
      </p:sp>
    </p:spTree>
    <p:extLst>
      <p:ext uri="{BB962C8B-B14F-4D97-AF65-F5344CB8AC3E}">
        <p14:creationId xmlns:p14="http://schemas.microsoft.com/office/powerpoint/2010/main" val="16636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Zajištění dluhu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2800" b="1" dirty="0" smtClean="0"/>
              <a:t>Zajištění</a:t>
            </a:r>
            <a:r>
              <a:rPr lang="cs-CZ" altLang="cs-CZ" sz="2800" dirty="0" smtClean="0"/>
              <a:t> </a:t>
            </a:r>
            <a:r>
              <a:rPr lang="cs-CZ" sz="2800" b="1" dirty="0" smtClean="0"/>
              <a:t>dluhu</a:t>
            </a:r>
            <a:r>
              <a:rPr lang="cs-CZ" sz="2800" dirty="0" smtClean="0"/>
              <a:t> </a:t>
            </a:r>
            <a:r>
              <a:rPr lang="cs-CZ" altLang="cs-CZ" sz="2800" dirty="0" smtClean="0"/>
              <a:t>spočívá v možnosti věřitele, který se nedočkal plnění od dlužníka, uspokojit svou pohledávku jiným způsobem. Patří sem: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pt-BR" altLang="cs-CZ" sz="2800" u="sng" dirty="0" smtClean="0"/>
              <a:t>Zástavní právo</a:t>
            </a:r>
            <a:r>
              <a:rPr lang="pt-BR" altLang="cs-CZ" sz="2800" dirty="0" smtClean="0"/>
              <a:t> (§ 1309 an. OZ)</a:t>
            </a:r>
            <a:r>
              <a:rPr lang="cs-CZ" altLang="cs-CZ" sz="2800" dirty="0" smtClean="0"/>
              <a:t>, 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cs-CZ" sz="2800" u="sng" dirty="0" err="1" smtClean="0"/>
              <a:t>Podzástavní</a:t>
            </a:r>
            <a:r>
              <a:rPr lang="cs-CZ" sz="2800" u="sng" dirty="0" smtClean="0"/>
              <a:t> </a:t>
            </a:r>
            <a:r>
              <a:rPr lang="cs-CZ" sz="2800" u="sng" dirty="0"/>
              <a:t>právo</a:t>
            </a:r>
            <a:r>
              <a:rPr lang="cs-CZ" sz="2800" dirty="0"/>
              <a:t> (§ </a:t>
            </a:r>
            <a:r>
              <a:rPr lang="cs-CZ" sz="2800" dirty="0" smtClean="0"/>
              <a:t>1390 OZ), 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cs-CZ" sz="2800" u="sng" dirty="0" smtClean="0"/>
              <a:t>Zadržovací právo</a:t>
            </a:r>
            <a:r>
              <a:rPr lang="cs-CZ" sz="2800" dirty="0" smtClean="0"/>
              <a:t> (§ 1395 </a:t>
            </a:r>
            <a:r>
              <a:rPr lang="cs-CZ" sz="2800" dirty="0" err="1" smtClean="0"/>
              <a:t>an</a:t>
            </a:r>
            <a:r>
              <a:rPr lang="cs-CZ" sz="2800" dirty="0" smtClean="0"/>
              <a:t>. OZ), 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cs-CZ" sz="2800" u="sng" dirty="0" smtClean="0"/>
              <a:t>Ručení</a:t>
            </a:r>
            <a:r>
              <a:rPr lang="cs-CZ" sz="2800" dirty="0" smtClean="0"/>
              <a:t> (§ 2018 </a:t>
            </a:r>
            <a:r>
              <a:rPr lang="cs-CZ" sz="2800" dirty="0" err="1" smtClean="0"/>
              <a:t>an</a:t>
            </a:r>
            <a:r>
              <a:rPr lang="cs-CZ" sz="2800" dirty="0" smtClean="0"/>
              <a:t>. OZ), 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cs-CZ" sz="2800" u="sng" dirty="0" smtClean="0"/>
              <a:t>Finanční záruka</a:t>
            </a:r>
            <a:r>
              <a:rPr lang="cs-CZ" sz="2800" dirty="0" smtClean="0"/>
              <a:t> (§ 2029 </a:t>
            </a:r>
            <a:r>
              <a:rPr lang="cs-CZ" sz="2800" dirty="0" err="1" smtClean="0"/>
              <a:t>an</a:t>
            </a:r>
            <a:r>
              <a:rPr lang="cs-CZ" sz="2800" dirty="0" smtClean="0"/>
              <a:t>. OZ), 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cs-CZ" sz="2800" u="sng" dirty="0" smtClean="0"/>
              <a:t>Závdavek </a:t>
            </a:r>
            <a:r>
              <a:rPr lang="cs-CZ" sz="2800" dirty="0" smtClean="0"/>
              <a:t>(§ 1808 OZ)</a:t>
            </a:r>
            <a:endParaRPr lang="cs-CZ" alt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80507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Utvrzení dluhu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cs-CZ" sz="2800" dirty="0" smtClean="0"/>
              <a:t>Utvrzení </a:t>
            </a:r>
            <a:r>
              <a:rPr lang="cs-CZ" sz="2800" dirty="0"/>
              <a:t>dluhu </a:t>
            </a:r>
            <a:r>
              <a:rPr lang="cs-CZ" sz="2800" dirty="0" smtClean="0"/>
              <a:t>nezajišťuje vymožení pohledávky jiným způsobem, ale slouží </a:t>
            </a:r>
            <a:r>
              <a:rPr lang="cs-CZ" sz="2800" dirty="0"/>
              <a:t>především jako preventivní prostředek </a:t>
            </a:r>
            <a:r>
              <a:rPr lang="cs-CZ" sz="2800" dirty="0" smtClean="0"/>
              <a:t>a k posílení procesní </a:t>
            </a:r>
            <a:r>
              <a:rPr lang="cs-CZ" sz="2800" dirty="0"/>
              <a:t>pozice </a:t>
            </a:r>
            <a:r>
              <a:rPr lang="cs-CZ" sz="2800" dirty="0" smtClean="0"/>
              <a:t>věřitele. Patří sem:</a:t>
            </a:r>
          </a:p>
          <a:p>
            <a:pPr marL="0" indent="0" algn="just">
              <a:buFontTx/>
              <a:buNone/>
            </a:pPr>
            <a:endParaRPr lang="cs-CZ" sz="2800" dirty="0"/>
          </a:p>
          <a:p>
            <a:pPr marL="514350" indent="-514350" algn="just">
              <a:buFont typeface="+mj-lt"/>
              <a:buAutoNum type="arabicParenR"/>
            </a:pPr>
            <a:r>
              <a:rPr lang="cs-CZ" sz="2800" u="sng" dirty="0" smtClean="0"/>
              <a:t>Uznání dluhu </a:t>
            </a:r>
            <a:r>
              <a:rPr lang="pt-BR" altLang="cs-CZ" sz="2800" dirty="0" smtClean="0"/>
              <a:t>(§ </a:t>
            </a:r>
            <a:r>
              <a:rPr lang="cs-CZ" altLang="cs-CZ" sz="2800" dirty="0" smtClean="0"/>
              <a:t>2053 </a:t>
            </a:r>
            <a:r>
              <a:rPr lang="pt-BR" altLang="cs-CZ" sz="2800" dirty="0" smtClean="0"/>
              <a:t>an. OZ</a:t>
            </a:r>
            <a:r>
              <a:rPr lang="cs-CZ" altLang="cs-CZ" sz="2800" dirty="0" smtClean="0"/>
              <a:t>)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cs-CZ" sz="2800" u="sng" dirty="0" smtClean="0"/>
              <a:t>Smluvní pokuta </a:t>
            </a:r>
            <a:r>
              <a:rPr lang="pt-BR" altLang="cs-CZ" sz="2800" dirty="0" smtClean="0"/>
              <a:t>(§ </a:t>
            </a:r>
            <a:r>
              <a:rPr lang="cs-CZ" altLang="cs-CZ" sz="2800" dirty="0" smtClean="0"/>
              <a:t>2048 </a:t>
            </a:r>
            <a:r>
              <a:rPr lang="pt-BR" altLang="cs-CZ" sz="2800" dirty="0" smtClean="0"/>
              <a:t>an. OZ</a:t>
            </a:r>
            <a:r>
              <a:rPr lang="cs-CZ" altLang="cs-CZ" sz="2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8252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Vymáhání dluhu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cs-CZ" sz="2400" dirty="0" smtClean="0"/>
              <a:t>Dluh vzniklý z občanskoprávních smluv a vztahů lze vymáhat: </a:t>
            </a:r>
          </a:p>
          <a:p>
            <a:pPr marL="514350" indent="-514350" algn="just">
              <a:spcBef>
                <a:spcPts val="1200"/>
              </a:spcBef>
              <a:buFontTx/>
              <a:buAutoNum type="arabicParenR"/>
            </a:pPr>
            <a:r>
              <a:rPr lang="cs-CZ" sz="2400" dirty="0" smtClean="0"/>
              <a:t>Soudním výkonem rozhodnutí</a:t>
            </a:r>
          </a:p>
          <a:p>
            <a:pPr marL="514350" indent="-514350" algn="just">
              <a:spcBef>
                <a:spcPts val="1200"/>
              </a:spcBef>
              <a:buFontTx/>
              <a:buAutoNum type="arabicParenR"/>
            </a:pPr>
            <a:r>
              <a:rPr lang="cs-CZ" sz="2400" dirty="0" smtClean="0"/>
              <a:t>Exekucí prostřednictvím soudního exekutora</a:t>
            </a:r>
          </a:p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cs-CZ" sz="2400" dirty="0" smtClean="0"/>
              <a:t>Provedení soudního výkonu rozhodnutí zajišťuje </a:t>
            </a:r>
            <a:r>
              <a:rPr lang="cs-CZ" sz="2400" b="1" dirty="0" smtClean="0"/>
              <a:t>soudní</a:t>
            </a:r>
            <a:r>
              <a:rPr lang="cs-CZ" sz="2400" dirty="0" smtClean="0"/>
              <a:t> </a:t>
            </a:r>
            <a:r>
              <a:rPr lang="cs-CZ" sz="2400" b="1" dirty="0" smtClean="0"/>
              <a:t>vykonavatel</a:t>
            </a:r>
            <a:r>
              <a:rPr lang="cs-CZ" sz="2400" dirty="0" smtClean="0"/>
              <a:t> podle občanského soudního řádu. </a:t>
            </a:r>
          </a:p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cs-CZ" sz="2400" dirty="0" smtClean="0"/>
              <a:t>Exekuci provádí </a:t>
            </a:r>
            <a:r>
              <a:rPr lang="cs-CZ" sz="2400" b="1" dirty="0" smtClean="0"/>
              <a:t>soudní</a:t>
            </a:r>
            <a:r>
              <a:rPr lang="cs-CZ" sz="2400" dirty="0" smtClean="0"/>
              <a:t> </a:t>
            </a:r>
            <a:r>
              <a:rPr lang="cs-CZ" sz="2400" b="1" dirty="0" smtClean="0"/>
              <a:t>exekutor</a:t>
            </a:r>
            <a:r>
              <a:rPr lang="cs-CZ" sz="2400" dirty="0" smtClean="0"/>
              <a:t> podle exekučního řádu.</a:t>
            </a:r>
          </a:p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cs-CZ" altLang="cs-CZ" sz="2400" dirty="0" smtClean="0"/>
              <a:t>Při rozhodování o způsobu vymáhání pohledávky přitom platí, že soudní výkon rozhodnutí zpravidla trvá déle, ale je levnější, zatímco exekuce je nákladnější, ale rychlejší.</a:t>
            </a:r>
          </a:p>
        </p:txBody>
      </p:sp>
    </p:spTree>
    <p:extLst>
      <p:ext uri="{BB962C8B-B14F-4D97-AF65-F5344CB8AC3E}">
        <p14:creationId xmlns:p14="http://schemas.microsoft.com/office/powerpoint/2010/main" val="32531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cs-CZ" altLang="cs-CZ" sz="2800" b="1" dirty="0" smtClean="0"/>
              <a:t>Nevymahatelné pohledávky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cs-CZ" sz="2700" dirty="0" smtClean="0"/>
              <a:t>Vede-li obec v účetnictví pohledávku, jejíž vymáhání se prokazatelně jeví jako neúspěšné, nebo by náklady spojené s vymáháním převýšily pohledávku samotnou, může v závislosti na charakteru pohledávky buď </a:t>
            </a:r>
            <a:r>
              <a:rPr lang="cs-CZ" sz="2700" b="1" dirty="0" smtClean="0"/>
              <a:t>dočasně upustit od vymáhání</a:t>
            </a:r>
            <a:r>
              <a:rPr lang="cs-CZ" sz="2700" dirty="0" smtClean="0"/>
              <a:t> pohledávky (pohledávka nezaniká) nebo v souladu s § 85 písm. f) zákona o obcích rozhodnout o jednostranném </a:t>
            </a:r>
            <a:r>
              <a:rPr lang="cs-CZ" sz="2700" b="1" dirty="0" smtClean="0"/>
              <a:t>prominutí dluhu </a:t>
            </a:r>
            <a:r>
              <a:rPr lang="cs-CZ" sz="2700" dirty="0" smtClean="0"/>
              <a:t>(dluh zaniká).</a:t>
            </a:r>
          </a:p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cs-CZ" altLang="cs-CZ" sz="2700" dirty="0" smtClean="0"/>
              <a:t>O prominutí dluhu do 20.000,- Kč rozhoduje rada obce, nad 20.000,- Kč rozhoduje zastupitelstvo obce.</a:t>
            </a:r>
          </a:p>
        </p:txBody>
      </p:sp>
    </p:spTree>
    <p:extLst>
      <p:ext uri="{BB962C8B-B14F-4D97-AF65-F5344CB8AC3E}">
        <p14:creationId xmlns:p14="http://schemas.microsoft.com/office/powerpoint/2010/main" val="134977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</TotalTime>
  <Words>762</Words>
  <Application>Microsoft Office PowerPoint</Application>
  <PresentationFormat>Předvádění na obrazovce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  <vt:variant>
        <vt:lpstr>Vlastní prezentace</vt:lpstr>
      </vt:variant>
      <vt:variant>
        <vt:i4>1</vt:i4>
      </vt:variant>
    </vt:vector>
  </HeadingPairs>
  <TitlesOfParts>
    <vt:vector size="13" baseType="lpstr">
      <vt:lpstr>Výchozí návrh</vt:lpstr>
      <vt:lpstr>Pohledávky obcí 2015</vt:lpstr>
      <vt:lpstr>Pohledávka jako majetek obce</vt:lpstr>
      <vt:lpstr>Typy pohledávek obcí</vt:lpstr>
      <vt:lpstr>Pohledávky vzniklé z občanskoprávních smluv a vztahů</vt:lpstr>
      <vt:lpstr>Exekuční titul</vt:lpstr>
      <vt:lpstr>Zajištění dluhu</vt:lpstr>
      <vt:lpstr>Utvrzení dluhu</vt:lpstr>
      <vt:lpstr>Vymáhání dluhu</vt:lpstr>
      <vt:lpstr>Nevymahatelné pohledávky</vt:lpstr>
      <vt:lpstr>Pohledávky vzniklé ze správní činnosti obce </vt:lpstr>
      <vt:lpstr>Pohledávky vzniklé ze správní činnosti obce </vt:lpstr>
      <vt:lpstr>Vlastní prezentace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obrusník</dc:creator>
  <cp:lastModifiedBy>Obrusník Michal</cp:lastModifiedBy>
  <cp:revision>110</cp:revision>
  <cp:lastPrinted>2015-02-02T10:00:50Z</cp:lastPrinted>
  <dcterms:created xsi:type="dcterms:W3CDTF">2008-01-15T11:19:01Z</dcterms:created>
  <dcterms:modified xsi:type="dcterms:W3CDTF">2015-02-02T12:37:48Z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