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3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1F5C5-E6F9-432F-9460-5A97DAD54F0C}" type="datetimeFigureOut">
              <a:rPr lang="cs-CZ" smtClean="0"/>
              <a:t>16.05.2022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882B1-CAD5-435E-A9FD-01DFDAA9C0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0487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ssea.cz/" TargetMode="External"/><Relationship Id="rId2" Type="http://schemas.openxmlformats.org/officeDocument/2006/relationships/hyperlink" Target="https://ceske-socialni-podnikani.cz/socialni-podnikani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hyperlink" Target="http://www.abilityspolek.cz/" TargetMode="External"/><Relationship Id="rId4" Type="http://schemas.openxmlformats.org/officeDocument/2006/relationships/hyperlink" Target="http://www.esfcr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03623C-F18B-4073-A4CC-F590E62C0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1093" y="665361"/>
            <a:ext cx="5806911" cy="5562947"/>
          </a:xfrm>
        </p:spPr>
        <p:txBody>
          <a:bodyPr anchor="t"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1. </a:t>
            </a:r>
            <a:r>
              <a:rPr lang="cs-CZ" sz="2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cs-CZ" sz="2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eletrh sociálního podnikání</a:t>
            </a:r>
            <a:br>
              <a:rPr lang="cs-CZ" sz="2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Olomouckého kraje</a:t>
            </a:r>
            <a: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„</a:t>
            </a: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Rádi bychom udělali něco podobného jako v Pardubicích.“</a:t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Ing. Marta Novotná</a:t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Ing. Markéta Paličková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b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Ing. Jan Šafařík - náměstek hejtmana </a:t>
            </a:r>
            <a:b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Mgr. Ivo </a:t>
            </a:r>
            <a:r>
              <a:rPr lang="cs-CZ" sz="2000" dirty="0" err="1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Slavotínek</a:t>
            </a:r>
            <a: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- 1. náměstek hejtmana</a:t>
            </a:r>
            <a:b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Mgr. Stanislav Hyrák - konzultant MPSV</a:t>
            </a:r>
            <a:r>
              <a:rPr lang="cs-CZ" sz="4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cs-CZ" sz="4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s-CZ" sz="16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cs-CZ" sz="16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sz="16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65DB9B0-6C53-7AA7-9AAA-03FFAA154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5116" y="665361"/>
            <a:ext cx="4325770" cy="432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4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03623C-F18B-4073-A4CC-F590E62C0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4517" y="665361"/>
            <a:ext cx="6163487" cy="5562947"/>
          </a:xfrm>
        </p:spPr>
        <p:txBody>
          <a:bodyPr anchor="t"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7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Sociální podnikání v Olomouckém </a:t>
            </a:r>
            <a:br>
              <a:rPr lang="cs-CZ" sz="27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7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kraji?</a:t>
            </a:r>
            <a:r>
              <a:rPr lang="cs-CZ" sz="28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8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8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					</a:t>
            </a:r>
            <a:r>
              <a:rPr lang="cs-CZ" sz="4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2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ří</a:t>
            </a: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ž</a:t>
            </a: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ito</a:t>
            </a:r>
            <a: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- Lokální projekty s přidanou hodnotou dostávají stále větší smysl a je o ně zájem</a:t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- Environmentální a cirkulární ekonomika je jedna z priorit v Evropě</a:t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- Sociální princip v podnikání má hluboký smysl a dává práci silný potenciál</a:t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Ekonomický princip v sociálním podnikání opravdově řeší situaci osob se specifickými potřebami</a:t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- Blíží se podpora z programu OPZ+</a:t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cs-CZ" sz="16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5CC13315-9EA0-4D21-A669-31620E9A6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5116" y="665361"/>
            <a:ext cx="4325770" cy="432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385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03623C-F18B-4073-A4CC-F590E62C0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1094" y="665361"/>
            <a:ext cx="5700276" cy="5562947"/>
          </a:xfrm>
        </p:spPr>
        <p:txBody>
          <a:bodyPr anchor="t"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Olomoucký kraj je inspirativní</a:t>
            </a:r>
            <a:br>
              <a:rPr lang="cs-CZ" sz="2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- podporuje sociální podnikání</a:t>
            </a:r>
            <a:b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- je otevřený příležitostem</a:t>
            </a:r>
            <a:b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- dívá se do budoucnosti</a:t>
            </a:r>
            <a:b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NOVINKA</a:t>
            </a:r>
            <a:b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b="0" i="0" dirty="0">
                <a:solidFill>
                  <a:srgbClr val="000000"/>
                </a:solidFill>
                <a:effectLst/>
                <a:latin typeface="+mn-lt"/>
              </a:rPr>
              <a:t>Olomoucký kraj zahájil spolupráci s Ministerstvem práce a sociálních věcí na pilotním testování </a:t>
            </a:r>
            <a:r>
              <a:rPr lang="cs-CZ" sz="1800" b="1" i="0" dirty="0">
                <a:solidFill>
                  <a:srgbClr val="000000"/>
                </a:solidFill>
                <a:effectLst/>
                <a:latin typeface="+mn-lt"/>
              </a:rPr>
              <a:t>Regionálního centra </a:t>
            </a:r>
            <a:r>
              <a:rPr lang="cs-CZ" sz="1800" b="0" i="0" dirty="0">
                <a:solidFill>
                  <a:srgbClr val="000000"/>
                </a:solidFill>
                <a:effectLst/>
                <a:latin typeface="+mn-lt"/>
              </a:rPr>
              <a:t>v rámci projektu Rozvoj ekosystému sociálního podnikání na období </a:t>
            </a:r>
            <a:br>
              <a:rPr lang="cs-CZ" sz="1800" b="0" i="0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cs-CZ" sz="1800" b="0" i="0" dirty="0">
                <a:solidFill>
                  <a:srgbClr val="000000"/>
                </a:solidFill>
                <a:effectLst/>
                <a:latin typeface="+mn-lt"/>
              </a:rPr>
              <a:t>2021-2027.</a:t>
            </a:r>
            <a:br>
              <a:rPr lang="cs-CZ" sz="1800" b="0" i="0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cs-CZ" sz="1800" b="0" i="0" dirty="0">
                <a:solidFill>
                  <a:srgbClr val="000000"/>
                </a:solidFill>
                <a:effectLst/>
                <a:latin typeface="+mn-lt"/>
              </a:rPr>
              <a:t/>
            </a:r>
            <a:br>
              <a:rPr lang="cs-CZ" sz="1800" b="0" i="0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cs-CZ" sz="2000" b="0" i="0" dirty="0">
                <a:solidFill>
                  <a:srgbClr val="000000"/>
                </a:solidFill>
                <a:effectLst/>
                <a:latin typeface="+mn-lt"/>
              </a:rPr>
              <a:t/>
            </a:r>
            <a:br>
              <a:rPr lang="cs-CZ" sz="2000" b="0" i="0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cs-CZ" sz="2000" b="0" i="0" dirty="0">
                <a:solidFill>
                  <a:srgbClr val="000000"/>
                </a:solidFill>
                <a:effectLst/>
                <a:latin typeface="+mn-lt"/>
              </a:rPr>
              <a:t>Cesta k informacím a financování z OPZ+</a:t>
            </a:r>
            <a:endParaRPr lang="cs-CZ" sz="2000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2998615-3C18-1A3F-2FF7-C7C9CE079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872" y="665361"/>
            <a:ext cx="4233810" cy="423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141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03623C-F18B-4073-A4CC-F590E62C0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1093" y="528506"/>
            <a:ext cx="5806911" cy="6199465"/>
          </a:xfrm>
        </p:spPr>
        <p:txBody>
          <a:bodyPr anchor="t">
            <a:normAutofit/>
          </a:bodyPr>
          <a:lstStyle/>
          <a:p>
            <a:pPr>
              <a:spcAft>
                <a:spcPts val="800"/>
              </a:spcAft>
            </a:pPr>
            <a:r>
              <a:rPr lang="cs-CZ" sz="27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Dobrá praxe z Olomouce</a:t>
            </a:r>
            <a:r>
              <a:rPr lang="cs-CZ" sz="2700" u="sng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cs-CZ" sz="2700" u="sng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700" u="sng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700" u="sng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 err="1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Caritas</a:t>
            </a:r>
            <a: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cs-CZ" sz="1800" dirty="0" err="1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VOŠs</a:t>
            </a:r>
            <a: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Olomouc</a:t>
            </a:r>
            <a:br>
              <a:rPr lang="cs-CZ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b="0" i="0" dirty="0">
                <a:solidFill>
                  <a:srgbClr val="000000"/>
                </a:solidFill>
                <a:effectLst/>
                <a:latin typeface="+mn-lt"/>
              </a:rPr>
              <a:t>Mgr. Martin Bednář, Ph.D.</a:t>
            </a:r>
            <a: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800" b="1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Naše Kafé </a:t>
            </a:r>
            <a:r>
              <a:rPr lang="cs-CZ" sz="1800" dirty="0" err="1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Caritaska</a:t>
            </a:r>
            <a:r>
              <a:rPr lang="cs-CZ" sz="1800" b="0" i="0" u="sng" dirty="0">
                <a:solidFill>
                  <a:srgbClr val="0645AD"/>
                </a:solidFill>
                <a:effectLst/>
                <a:latin typeface="Arial CE" panose="020B0604020202020204" pitchFamily="34" charset="0"/>
              </a:rPr>
              <a:t/>
            </a:r>
            <a:br>
              <a:rPr lang="cs-CZ" sz="1800" b="0" i="0" u="sng" dirty="0">
                <a:solidFill>
                  <a:srgbClr val="0645AD"/>
                </a:solidFill>
                <a:effectLst/>
                <a:latin typeface="Arial CE" panose="020B0604020202020204" pitchFamily="34" charset="0"/>
              </a:rPr>
            </a:br>
            <a:r>
              <a:rPr lang="cs-CZ" sz="1800" b="0" i="0" dirty="0">
                <a:solidFill>
                  <a:srgbClr val="0645AD"/>
                </a:solidFill>
                <a:effectLst/>
                <a:latin typeface="Arial CE" panose="020B0604020202020204" pitchFamily="34" charset="0"/>
              </a:rPr>
              <a:t/>
            </a:r>
            <a:br>
              <a:rPr lang="cs-CZ" sz="1800" b="0" i="0" dirty="0">
                <a:solidFill>
                  <a:srgbClr val="0645AD"/>
                </a:solidFill>
                <a:effectLst/>
                <a:latin typeface="Arial CE" panose="020B0604020202020204" pitchFamily="34" charset="0"/>
              </a:rPr>
            </a:br>
            <a:r>
              <a:rPr lang="cs-CZ" sz="1800" b="0" i="0" dirty="0">
                <a:solidFill>
                  <a:schemeClr val="tx1"/>
                </a:solidFill>
                <a:effectLst/>
                <a:latin typeface="+mn-lt"/>
              </a:rPr>
              <a:t>Ze sociálních sítí: </a:t>
            </a:r>
            <a: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 takové úžasné dobroty naleznete u nás 🤩. A k tomu samozřejmě naši skvělou kávičku. Stavte se k nám na zahrádku užít si trochu pohodičky a načerpat energii, těšíme se na Vás... ❤️</a:t>
            </a:r>
            <a:b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24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24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6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6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6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6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6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6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16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6C30FF2-FEFE-064E-F9D4-F67E0F8C0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9452" y="528506"/>
            <a:ext cx="4135772" cy="413577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096A8E71-938D-14BC-CA20-578583329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436" y="4244828"/>
            <a:ext cx="2274687" cy="2274687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242EE6AB-79ED-4D6C-2C4C-7EAB68F7A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6184" y="4244829"/>
            <a:ext cx="2298312" cy="227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7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03623C-F18B-4073-A4CC-F590E62C0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1354" y="394282"/>
            <a:ext cx="5780016" cy="6056851"/>
          </a:xfrm>
        </p:spPr>
        <p:txBody>
          <a:bodyPr anchor="t"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Sociální podnikání, jasná volba.</a:t>
            </a:r>
            <a:br>
              <a:rPr lang="cs-CZ" sz="2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Navštivte stánky sociálních podniků v atriu a poznejte jejich práci.</a:t>
            </a:r>
            <a:b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Děkuji</a:t>
            </a:r>
            <a:r>
              <a:rPr lang="cs-CZ" sz="2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2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Stanislav Hyrák</a:t>
            </a:r>
            <a: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Zdroje informací  o sociálním podnikání</a:t>
            </a:r>
            <a:r>
              <a:rPr lang="cs-CZ" sz="4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cs-CZ" sz="4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cs-CZ" sz="1050" dirty="0"/>
              <a:t/>
            </a:r>
            <a:br>
              <a:rPr lang="cs-CZ" sz="1050" dirty="0"/>
            </a:b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České sociální podnikání</a:t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hlinkClick r:id="rId2"/>
              </a:rPr>
              <a:t>www.ceske-socialni-podnikani.cz)</a:t>
            </a: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Tessea</a:t>
            </a: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hlinkClick r:id="rId3"/>
              </a:rPr>
              <a:t>www.tessea.cz</a:t>
            </a: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ESF OPZ MPSV</a:t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hlinkClick r:id="rId4"/>
              </a:rPr>
              <a:t>www.esfcr.cz</a:t>
            </a: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Odpovědné zadávání veřejných zakázek</a:t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hlinkClick r:id="rId4"/>
              </a:rPr>
              <a:t>www.sovz.cz</a:t>
            </a:r>
            <a: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b="1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4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b="1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Spolek </a:t>
            </a:r>
            <a:r>
              <a:rPr lang="cs-CZ" sz="1400" dirty="0" err="1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Ability</a:t>
            </a:r>
            <a: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400" dirty="0" err="1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z.s</a:t>
            </a:r>
            <a: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www.abilityspolek.cz</a:t>
            </a:r>
            <a: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14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7818C7C-4048-5D9B-07EC-842A463ECF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8004" y="665361"/>
            <a:ext cx="4325771" cy="432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220218"/>
      </p:ext>
    </p:extLst>
  </p:cSld>
  <p:clrMapOvr>
    <a:masterClrMapping/>
  </p:clrMapOvr>
</p:sld>
</file>

<file path=ppt/theme/theme1.xml><?xml version="1.0" encoding="utf-8"?>
<a:theme xmlns:a="http://schemas.openxmlformats.org/drawingml/2006/main" name="Stébla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1379</TotalTime>
  <Words>359</Words>
  <Application>Microsoft Office PowerPoint</Application>
  <PresentationFormat>Širokoúhlá obrazovka</PresentationFormat>
  <Paragraphs>5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2" baseType="lpstr">
      <vt:lpstr>Arial</vt:lpstr>
      <vt:lpstr>Arial CE</vt:lpstr>
      <vt:lpstr>Calibri</vt:lpstr>
      <vt:lpstr>Century Gothic</vt:lpstr>
      <vt:lpstr>Times New Roman</vt:lpstr>
      <vt:lpstr>Wingdings 3</vt:lpstr>
      <vt:lpstr>Stébla</vt:lpstr>
      <vt:lpstr>1. Veletrh sociálního podnikání Olomouckého kraje  „Rádi bychom udělali něco podobného jako v Pardubicích.“  Ing. Marta Novotná Ing. Markéta Paličková   Ing. Jan Šafařík - náměstek hejtmana  Mgr. Ivo Slavotínek - 1. náměstek hejtmana  Mgr. Stanislav Hyrák - konzultant MPSV  </vt:lpstr>
      <vt:lpstr>Sociální podnikání v Olomouckém  kraji?      Příležitost - Lokální projekty s přidanou hodnotou dostávají stále větší smysl a je o ně zájem  - Environmentální a cirkulární ekonomika je jedna z priorit v Evropě  - Sociální princip v podnikání má hluboký smysl a dává práci silný potenciál  Ekonomický princip v sociálním podnikání opravdově řeší situaci osob se specifickými potřebami  - Blíží se podpora z programu OPZ+   </vt:lpstr>
      <vt:lpstr>Olomoucký kraj je inspirativní  - podporuje sociální podnikání - je otevřený příležitostem - dívá se do budoucnosti  NOVINKA  Olomoucký kraj zahájil spolupráci s Ministerstvem práce a sociálních věcí na pilotním testování Regionálního centra v rámci projektu Rozvoj ekosystému sociálního podnikání na období  2021-2027.   Cesta k informacím a financování z OPZ+</vt:lpstr>
      <vt:lpstr>Dobrá praxe z Olomouce   Caritas - VOŠs Olomouc Mgr. Martin Bednář, Ph.D.   Naše Kafé Caritaska  Ze sociálních sítí:  I takové úžasné dobroty naleznete u nás 🤩. A k tomu samozřejmě naši skvělou kávičku. Stavte se k nám na zahrádku užít si trochu pohodičky a načerpat energii, těšíme se na Vás... ❤️         </vt:lpstr>
      <vt:lpstr>Sociální podnikání, jasná volba.  Navštivte stánky sociálních podniků v atriu a poznejte jejich práci.  Děkuji Stanislav Hyrák  Zdroje informací  o sociálním podnikání  České sociální podnikání www.ceske-socialni-podnikani.cz)  Tessea www.tessea.cz  ESF OPZ MPSV www.esfcr.cz  Odpovědné zadávání veřejných zakázek www.sovz.cz    Spolek Ability, z.s. www.abilityspolek.cz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Sociální podnikání a integrační aktivity jako účinný nástroj pro znevýhodněné zaměstnance I.  1.PŘEDSTAVENÍ Představení lektora jsem člověk, který se snaží hledat to lepší co v lidech je jsem speciální pedagog jsem osoba pečující o osobu blízkou jsem konzultant MPSV pro sociální podnikání jsem lektor integrační podpory v sociálních firmách jsem sociální podnikatel jsem fanoušek sociálního a environmentálního podnikání  Představení hostů  Video 1</dc:title>
  <dc:creator>Stanislav Hyrák</dc:creator>
  <cp:lastModifiedBy>Paličková Markéta</cp:lastModifiedBy>
  <cp:revision>141</cp:revision>
  <dcterms:created xsi:type="dcterms:W3CDTF">2021-07-24T09:31:43Z</dcterms:created>
  <dcterms:modified xsi:type="dcterms:W3CDTF">2022-05-16T03:57:48Z</dcterms:modified>
</cp:coreProperties>
</file>