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9" r:id="rId2"/>
    <p:sldId id="305" r:id="rId3"/>
    <p:sldId id="328" r:id="rId4"/>
    <p:sldId id="330" r:id="rId5"/>
    <p:sldId id="327" r:id="rId6"/>
    <p:sldId id="331" r:id="rId7"/>
    <p:sldId id="307" r:id="rId8"/>
    <p:sldId id="308" r:id="rId9"/>
    <p:sldId id="332" r:id="rId10"/>
    <p:sldId id="333" r:id="rId11"/>
    <p:sldId id="309" r:id="rId12"/>
    <p:sldId id="310" r:id="rId13"/>
    <p:sldId id="311" r:id="rId14"/>
    <p:sldId id="334" r:id="rId15"/>
    <p:sldId id="281" r:id="rId16"/>
  </p:sldIdLst>
  <p:sldSz cx="9144000" cy="6858000" type="screen4x3"/>
  <p:notesSz cx="9926638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řidalová Kateřina" initials="PK" lastIdx="0" clrIdx="0">
    <p:extLst>
      <p:ext uri="{19B8F6BF-5375-455C-9EA6-DF929625EA0E}">
        <p15:presenceInfo xmlns:p15="http://schemas.microsoft.com/office/powerpoint/2012/main" userId="S-1-5-21-1345087706-903693047-1615293757-73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37" autoAdjust="0"/>
    <p:restoredTop sz="86369" autoAdjust="0"/>
  </p:normalViewPr>
  <p:slideViewPr>
    <p:cSldViewPr>
      <p:cViewPr varScale="1">
        <p:scale>
          <a:sx n="99" d="100"/>
          <a:sy n="99" d="100"/>
        </p:scale>
        <p:origin x="214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8227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9" d="100"/>
          <a:sy n="109" d="100"/>
        </p:scale>
        <p:origin x="42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1697" y="3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EA1FC-45EB-403F-AF00-911FCA49C2D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1697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DB5E8-8C3B-4DB6-BCB8-028C87625E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5823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1697" y="3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819699-4E47-46FF-AF95-EB85F21D3520}" type="datetimeFigureOut">
              <a:rPr lang="cs-CZ"/>
              <a:pPr>
                <a:defRPr/>
              </a:pPr>
              <a:t>12.12.2023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201" y="3228598"/>
            <a:ext cx="7942238" cy="30588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1697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8E1E1F-60EF-478F-B809-07B06C05E3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7692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8E1E1F-60EF-478F-B809-07B06C05E32D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4378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8E1E1F-60EF-478F-B809-07B06C05E32D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387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8E1E1F-60EF-478F-B809-07B06C05E32D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69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F007B-4588-4D74-A9EF-DF6A69045D8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9C161-CA89-41E1-8071-3F321C5187E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46299-87A4-4B84-8065-2ACE31AA65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23CBC-3517-4283-8B8A-AE06F1848D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300EA-EB7E-4275-BE27-B9DA258EA3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BDA03-8708-41F3-AE12-8EB2B7DE73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92D40-C857-4AD5-9F6A-C8BC5DA823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4A2F-A044-4286-8F86-44FBE84250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8F82-919F-451C-A7B1-2144DF7460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ADAE2-51E7-483B-B43E-FD18619295C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5EC9A-0A8E-4D37-9073-0097F50DC6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7C92F1-FF4D-4FA4-BE56-4659EE638E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lkraj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2800" dirty="0" smtClean="0"/>
              <a:t>Školení obcí Olomouckého kraje</a:t>
            </a:r>
          </a:p>
          <a:p>
            <a:pPr marL="0" indent="0" algn="ctr">
              <a:buNone/>
            </a:pPr>
            <a:r>
              <a:rPr lang="cs-CZ" sz="2800" dirty="0" smtClean="0"/>
              <a:t>Listopad/prosinec 2023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MÍSTNÍ POPLATKY PO NOVELE</a:t>
            </a:r>
          </a:p>
          <a:p>
            <a:pPr marL="0" indent="0" algn="ctr">
              <a:buNone/>
            </a:pPr>
            <a:r>
              <a:rPr lang="cs-CZ" sz="24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Zákon č. 252/2023 Sb. </a:t>
            </a:r>
          </a:p>
          <a:p>
            <a:pPr marL="0" indent="0" algn="ctr">
              <a:buNone/>
            </a:pPr>
            <a:r>
              <a:rPr lang="cs-CZ" sz="2400" b="1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Změny účinné od 1. 1. 2024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136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2024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400" b="1" dirty="0"/>
              <a:t>Opakovaně doměřit je možné jen výjimečně: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400" dirty="0" smtClean="0"/>
              <a:t>správce </a:t>
            </a:r>
            <a:r>
              <a:rPr lang="cs-CZ" sz="2400" dirty="0"/>
              <a:t>poplatku zjistí nové skutečnosti nebo důkazy, které nemohly být bez zavinění správce poplatku uplatněny v předcházejícím řízení</a:t>
            </a:r>
            <a:r>
              <a:rPr lang="cs-CZ" sz="2400" dirty="0" smtClean="0"/>
              <a:t>,</a:t>
            </a:r>
            <a:endParaRPr lang="cs-CZ" sz="2400" dirty="0"/>
          </a:p>
          <a:p>
            <a:r>
              <a:rPr lang="cs-CZ" sz="2400" dirty="0" smtClean="0"/>
              <a:t>poplatkový subjekt učiní úkon, kterým změní své dosavadní ohlášení, pokud nové skutečnosti vyplývající ze změny ohlášení nezavinil.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08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2024</a:t>
            </a:r>
            <a:endParaRPr lang="cs-CZ" sz="2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marL="0" indent="0" algn="ctr">
              <a:buNone/>
            </a:pPr>
            <a:r>
              <a:rPr lang="cs-CZ" sz="2400" b="1" u="sng" dirty="0"/>
              <a:t>8</a:t>
            </a:r>
            <a:r>
              <a:rPr lang="cs-CZ" sz="2400" b="1" u="sng" dirty="0" smtClean="0"/>
              <a:t>. Společná ustanovení pro stanovení poplatku § 11b odst. 2 a 3</a:t>
            </a:r>
          </a:p>
          <a:p>
            <a:pPr marL="0" indent="0" algn="just">
              <a:buNone/>
            </a:pPr>
            <a:r>
              <a:rPr lang="cs-CZ" sz="2400" dirty="0" smtClean="0"/>
              <a:t>Pro nedoplatky vzniklé po datu 1. 1. 2024 stanovené PV či HPS, budou tato </a:t>
            </a:r>
            <a:r>
              <a:rPr lang="cs-CZ" sz="2400" b="1" dirty="0" smtClean="0"/>
              <a:t>rozhodnutí splatná ve lhůtě 30 dnů ode dne oznámení (doručení). </a:t>
            </a:r>
            <a:r>
              <a:rPr lang="cs-CZ" sz="2400" dirty="0" smtClean="0"/>
              <a:t>Jedná se o tzv. „náhradní lhůtu splatnosti“, vyjma poplatku za odkládání KO z nemovité věci se základem dle hmotnosti nebo objemu. </a:t>
            </a:r>
          </a:p>
          <a:p>
            <a:pPr marL="0" indent="0" algn="just">
              <a:buNone/>
            </a:pPr>
            <a:r>
              <a:rPr lang="cs-CZ" sz="2400" u="sng" dirty="0" smtClean="0"/>
              <a:t>Nedoplatky vzniklé před 1. 1. 2024 se řídí platnou legislativou v okamžiku jejich vzniku.</a:t>
            </a:r>
          </a:p>
          <a:p>
            <a:pPr marL="0" indent="0" algn="just">
              <a:buNone/>
            </a:pPr>
            <a:r>
              <a:rPr lang="cs-CZ" sz="2400" b="1" dirty="0" smtClean="0"/>
              <a:t>V případě, kdy si poplatník požádá o PV a toto rozhodnutí je vydáno přede dnem splatnosti dle OZV, je rozhodnutí splatné v den splatnosti uvedený v OZV.</a:t>
            </a:r>
            <a:endParaRPr lang="cs-CZ" sz="24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627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2024</a:t>
            </a:r>
            <a:endParaRPr lang="cs-CZ" sz="2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 algn="just">
              <a:buNone/>
            </a:pPr>
            <a:endParaRPr lang="cs-CZ" sz="2400" b="1" dirty="0" smtClean="0"/>
          </a:p>
          <a:p>
            <a:pPr marL="0" indent="0" algn="just">
              <a:buNone/>
            </a:pPr>
            <a:r>
              <a:rPr lang="cs-CZ" sz="2400" b="1" dirty="0" smtClean="0"/>
              <a:t>Nově lhůta pro stanovení poplatku, jehož poplatkovým obdobím je kalendářní rok (KO, pes), počne běžet prvním dnem bezprostředně následujícím po skončení poplatkového období, tj. od 1. 1. tři roky</a:t>
            </a:r>
            <a:r>
              <a:rPr lang="cs-CZ" sz="2400" dirty="0" smtClean="0"/>
              <a:t> (nikoliv jak nyní od splatnosti v OZV).</a:t>
            </a:r>
          </a:p>
          <a:p>
            <a:pPr marL="0" indent="0" algn="just">
              <a:buNone/>
            </a:pPr>
            <a:endParaRPr lang="cs-CZ" sz="2400" dirty="0"/>
          </a:p>
          <a:p>
            <a:pPr marL="0" indent="0" algn="just">
              <a:buNone/>
            </a:pPr>
            <a:r>
              <a:rPr lang="cs-CZ" sz="2400" b="1" dirty="0" smtClean="0"/>
              <a:t>POZOR</a:t>
            </a:r>
            <a:r>
              <a:rPr lang="cs-CZ" sz="2400" dirty="0" smtClean="0"/>
              <a:t> – stále platí, že správce poplatku vydá rozhodnutí až po skončení poplatkového období.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6416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2024</a:t>
            </a:r>
            <a:endParaRPr lang="cs-CZ" sz="2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9. Zvýšení poplatku § 11c ZMP</a:t>
            </a:r>
            <a:endParaRPr lang="cs-CZ" sz="2400" b="1" u="sng" dirty="0"/>
          </a:p>
          <a:p>
            <a:pPr marL="0" indent="0" algn="just">
              <a:buNone/>
            </a:pPr>
            <a:endParaRPr lang="cs-CZ" sz="2400" dirty="0" smtClean="0"/>
          </a:p>
          <a:p>
            <a:pPr marL="0" indent="0" algn="just">
              <a:buNone/>
            </a:pPr>
            <a:r>
              <a:rPr lang="cs-CZ" sz="2400" dirty="0" smtClean="0"/>
              <a:t>Maximální výše zvýšení poplatku zachována – jinak popsána.</a:t>
            </a:r>
          </a:p>
          <a:p>
            <a:pPr marL="0" indent="0" algn="just">
              <a:buNone/>
            </a:pPr>
            <a:r>
              <a:rPr lang="cs-CZ" sz="2400" b="1" dirty="0" smtClean="0"/>
              <a:t>Zvýšení lze uložit maximálně do výše dvojnásobku rozdílu mezi částkou poplatku, kterou má uhradit a částkou uhrazenou do původního dne splatnosti poplatku – vždy odůvodnit!!!!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400" dirty="0"/>
              <a:t>k</a:t>
            </a:r>
            <a:r>
              <a:rPr lang="cs-CZ" sz="2400" dirty="0" smtClean="0"/>
              <a:t>e dni splatnosti OZV </a:t>
            </a:r>
            <a:r>
              <a:rPr lang="cs-CZ" sz="2400" b="1" dirty="0" smtClean="0"/>
              <a:t>nebylo nic uhrazeno </a:t>
            </a:r>
            <a:r>
              <a:rPr lang="cs-CZ" sz="2400" dirty="0" smtClean="0"/>
              <a:t>– lze uložit zvýšení 2x poplatek. Celkem uhradí trojnásobek.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9565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2024</a:t>
            </a:r>
            <a:endParaRPr lang="cs-CZ" sz="2000" dirty="0">
              <a:latin typeface="Arial Black" panose="020B0A040201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sz="2400" dirty="0"/>
              <a:t>ke dni splatnosti OZV </a:t>
            </a:r>
            <a:r>
              <a:rPr lang="cs-CZ" sz="2400" b="1" dirty="0" smtClean="0"/>
              <a:t>uhradil 1/2 </a:t>
            </a:r>
            <a:r>
              <a:rPr lang="cs-CZ" sz="2400" b="1" dirty="0"/>
              <a:t>poplatku </a:t>
            </a:r>
            <a:r>
              <a:rPr lang="cs-CZ" sz="2400" dirty="0"/>
              <a:t>– lze uložit zvýšení až ve výši 2x neuhrazená část poplatku = </a:t>
            </a:r>
            <a:r>
              <a:rPr lang="cs-CZ" sz="2400" dirty="0" smtClean="0"/>
              <a:t>2x ½ poplatku = 1 poplatek. Celkem bude muset ještě uhradit 1 a ½ poplatku.</a:t>
            </a:r>
          </a:p>
          <a:p>
            <a:pPr marL="0" indent="0">
              <a:buNone/>
            </a:pPr>
            <a:r>
              <a:rPr lang="cs-CZ" sz="2400" dirty="0" smtClean="0"/>
              <a:t>Zvýšení poplatku lze vyměřit do konce lhůty pro stanovení poplatku ideálně jedním platebním výměrem (3 roky od 1. 1.).</a:t>
            </a:r>
          </a:p>
          <a:p>
            <a:pPr marL="0" indent="0" algn="just">
              <a:buNone/>
            </a:pPr>
            <a:r>
              <a:rPr lang="cs-CZ" sz="2400" dirty="0" smtClean="0"/>
              <a:t>Nově speciální úprava </a:t>
            </a:r>
            <a:r>
              <a:rPr lang="cs-CZ" sz="2400" b="1" dirty="0" smtClean="0"/>
              <a:t>lhůty pouze pro vyměření zvýšení poplatku v případech, kdy bylo uhrazeno pozdě </a:t>
            </a:r>
            <a:r>
              <a:rPr lang="cs-CZ" sz="2400" dirty="0" smtClean="0"/>
              <a:t>(po splatnosti dle OZV), ale </a:t>
            </a:r>
            <a:r>
              <a:rPr lang="cs-CZ" sz="2400" b="1" dirty="0" smtClean="0"/>
              <a:t>nebyl správcem poplatku vydán platební výměr </a:t>
            </a:r>
            <a:r>
              <a:rPr lang="cs-CZ" sz="2400" dirty="0" smtClean="0"/>
              <a:t>– stanovit zvýšení poplatku může správce poplatku </a:t>
            </a:r>
            <a:r>
              <a:rPr lang="cs-CZ" sz="2400" b="1" dirty="0" smtClean="0"/>
              <a:t>do 1 roku ode dne opožděné úhrady poplatku.</a:t>
            </a:r>
            <a:endParaRPr lang="cs-CZ" sz="2400" b="1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569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CA8A026-2574-4881-9262-6E80EFCB6B77}" type="slidenum">
              <a:rPr lang="cs-CZ" altLang="cs-CZ" smtClean="0"/>
              <a:pPr/>
              <a:t>15</a:t>
            </a:fld>
            <a:endParaRPr lang="cs-CZ" altLang="cs-CZ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341438"/>
          </a:xfrm>
        </p:spPr>
        <p:txBody>
          <a:bodyPr/>
          <a:lstStyle/>
          <a:p>
            <a:pPr eaLnBrk="1" hangingPunct="1"/>
            <a:r>
              <a:rPr lang="cs-CZ" altLang="cs-CZ" sz="4000" dirty="0" smtClean="0">
                <a:solidFill>
                  <a:srgbClr val="33CCFF"/>
                </a:solidFill>
                <a:latin typeface="Tahoma" pitchFamily="34" charset="0"/>
              </a:rPr>
              <a:t>    </a:t>
            </a: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2024</a:t>
            </a:r>
            <a:endParaRPr lang="cs-CZ" altLang="cs-CZ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cs-CZ" sz="2000" b="1" dirty="0" smtClean="0">
                <a:latin typeface="Tahoma" pitchFamily="34" charset="0"/>
              </a:rPr>
              <a:t>KONTAKT</a:t>
            </a:r>
            <a:r>
              <a:rPr lang="cs-CZ" altLang="cs-CZ" sz="2000" dirty="0" smtClean="0">
                <a:latin typeface="Tahoma" pitchFamily="34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/>
              <a:t>Krajský úřad Olomouckého kraje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/>
              <a:t>Odbor kontroly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/>
              <a:t>Oddělení kontroly příspěvkových organizací a daňového řízení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/>
              <a:t>Jeremenkova 40b 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/>
              <a:t>779 00 Olomouc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hlinkClick r:id="rId2"/>
              </a:rPr>
              <a:t>www.olkraj.cz</a:t>
            </a:r>
            <a:endParaRPr lang="cs-CZ" altLang="cs-CZ" sz="2000" dirty="0" smtClean="0"/>
          </a:p>
          <a:p>
            <a:pPr eaLnBrk="1" hangingPunct="1">
              <a:buFontTx/>
              <a:buNone/>
            </a:pPr>
            <a:r>
              <a:rPr lang="cs-CZ" altLang="cs-CZ" sz="2000" dirty="0" smtClean="0"/>
              <a:t>Mgr. Martina Kvapilová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/>
              <a:t>585 508 536</a:t>
            </a:r>
          </a:p>
          <a:p>
            <a:pPr eaLnBrk="1" hangingPunct="1">
              <a:buFontTx/>
              <a:buNone/>
            </a:pPr>
            <a:endParaRPr lang="cs-CZ" altLang="cs-CZ" sz="1050" dirty="0" smtClean="0">
              <a:latin typeface="Tahoma" pitchFamily="34" charset="0"/>
            </a:endParaRPr>
          </a:p>
          <a:p>
            <a:pPr algn="ctr" eaLnBrk="1" hangingPunct="1">
              <a:spcBef>
                <a:spcPts val="1800"/>
              </a:spcBef>
              <a:buNone/>
            </a:pPr>
            <a:endParaRPr lang="cs-CZ" altLang="cs-CZ" sz="2800" b="1" dirty="0" smtClean="0">
              <a:solidFill>
                <a:schemeClr val="accent1">
                  <a:lumMod val="25000"/>
                </a:schemeClr>
              </a:solidFill>
              <a:latin typeface="Tahoma" pitchFamily="34" charset="0"/>
            </a:endParaRPr>
          </a:p>
          <a:p>
            <a:pPr algn="ctr" eaLnBrk="1" hangingPunct="1">
              <a:spcBef>
                <a:spcPts val="1800"/>
              </a:spcBef>
              <a:buNone/>
            </a:pPr>
            <a:r>
              <a:rPr lang="cs-CZ" altLang="cs-CZ" sz="2800" b="1" dirty="0" smtClean="0">
                <a:solidFill>
                  <a:schemeClr val="accent1">
                    <a:lumMod val="25000"/>
                  </a:schemeClr>
                </a:solidFill>
                <a:latin typeface="Tahoma" pitchFamily="34" charset="0"/>
              </a:rPr>
              <a:t>DĚKUJI ZA POZORNOST</a:t>
            </a:r>
            <a:r>
              <a:rPr lang="cs-CZ" altLang="cs-CZ" sz="2800" dirty="0" smtClean="0">
                <a:solidFill>
                  <a:schemeClr val="accent1">
                    <a:lumMod val="25000"/>
                  </a:schemeClr>
                </a:solidFill>
                <a:latin typeface="Tahoma" pitchFamily="34" charset="0"/>
              </a:rPr>
              <a:t> </a:t>
            </a:r>
          </a:p>
          <a:p>
            <a:pPr eaLnBrk="1" hangingPunct="1"/>
            <a:endParaRPr lang="cs-CZ" altLang="cs-CZ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629400" cy="944562"/>
          </a:xfrm>
        </p:spPr>
        <p:txBody>
          <a:bodyPr/>
          <a:lstStyle/>
          <a:p>
            <a:pPr marL="0" indent="0"/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Novela </a:t>
            </a: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ZMP </a:t>
            </a:r>
            <a:r>
              <a:rPr lang="cs-CZ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</a:t>
            </a:r>
            <a:r>
              <a:rPr lang="cs-CZ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měny </a:t>
            </a: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účinné od 1. 1. </a:t>
            </a:r>
            <a:r>
              <a:rPr lang="cs-CZ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2024</a:t>
            </a: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/>
          <a:lstStyle/>
          <a:p>
            <a:pPr marL="0" indent="0" algn="just">
              <a:buNone/>
            </a:pPr>
            <a:r>
              <a:rPr lang="cs-CZ" sz="2400" dirty="0" smtClean="0"/>
              <a:t>Nová pravidla budou platit až </a:t>
            </a:r>
            <a:r>
              <a:rPr lang="cs-CZ" sz="2400" b="1" dirty="0" smtClean="0"/>
              <a:t>u poplatků vzniklých od roku 2024. </a:t>
            </a:r>
            <a:r>
              <a:rPr lang="cs-CZ" sz="2400" dirty="0" smtClean="0"/>
              <a:t>Pro poplatky do roku 2023 (včetně) budou platit stávající „stará“ pravidla.</a:t>
            </a:r>
          </a:p>
          <a:p>
            <a:pPr marL="457200" indent="-457200" algn="ctr">
              <a:buAutoNum type="arabicPeriod"/>
            </a:pPr>
            <a:r>
              <a:rPr lang="cs-CZ" sz="2400" b="1" u="sng" dirty="0" smtClean="0"/>
              <a:t>Poplatek ze psů</a:t>
            </a:r>
            <a:endParaRPr lang="cs-CZ" sz="2400" b="1" u="sng" dirty="0"/>
          </a:p>
          <a:p>
            <a:pPr marL="0" indent="0" algn="just">
              <a:buNone/>
            </a:pPr>
            <a:r>
              <a:rPr lang="cs-CZ" sz="2400" dirty="0" smtClean="0"/>
              <a:t>§ 2 nově odstavec 5, který definuje přesně poplatkové období jako </a:t>
            </a:r>
            <a:r>
              <a:rPr lang="cs-CZ" sz="2400" b="1" dirty="0" smtClean="0"/>
              <a:t>kalendářní rok.</a:t>
            </a:r>
          </a:p>
          <a:p>
            <a:pPr marL="0" indent="0" algn="just">
              <a:buNone/>
            </a:pPr>
            <a:endParaRPr lang="cs-CZ" sz="1400" b="1" dirty="0"/>
          </a:p>
          <a:p>
            <a:pPr marL="0" indent="0" algn="ctr">
              <a:buNone/>
            </a:pPr>
            <a:r>
              <a:rPr lang="cs-CZ" sz="2400" b="1" u="sng" dirty="0" smtClean="0"/>
              <a:t>2. Poplatek z pobytu</a:t>
            </a:r>
          </a:p>
          <a:p>
            <a:pPr marL="0" indent="0">
              <a:buNone/>
            </a:pPr>
            <a:r>
              <a:rPr lang="cs-CZ" sz="2400" u="sng" dirty="0" smtClean="0"/>
              <a:t>Předmětem poplatku není:</a:t>
            </a:r>
          </a:p>
          <a:p>
            <a:pPr marL="0" indent="0" algn="just">
              <a:buNone/>
            </a:pPr>
            <a:r>
              <a:rPr lang="cs-CZ" sz="2400" dirty="0" smtClean="0"/>
              <a:t>§ 3a odst. 2 písm. </a:t>
            </a:r>
          </a:p>
          <a:p>
            <a:pPr marL="0" indent="0" algn="just">
              <a:buNone/>
            </a:pPr>
            <a:r>
              <a:rPr lang="cs-CZ" sz="2400" dirty="0" smtClean="0"/>
              <a:t>a) pobyt, při kterém je na základě zákona omezována osobní svoboda,</a:t>
            </a:r>
          </a:p>
          <a:p>
            <a:pPr marL="0" indent="0" algn="just">
              <a:buNone/>
            </a:pPr>
            <a:endParaRPr lang="cs-CZ" sz="2400" dirty="0"/>
          </a:p>
          <a:p>
            <a:pPr marL="0" indent="0" algn="just">
              <a:buNone/>
            </a:pPr>
            <a:endParaRPr lang="cs-CZ" sz="2400" dirty="0" smtClean="0"/>
          </a:p>
          <a:p>
            <a:pPr marL="0" indent="0" algn="just">
              <a:buNone/>
            </a:pPr>
            <a:endParaRPr lang="cs-CZ" sz="2400" dirty="0"/>
          </a:p>
          <a:p>
            <a:pPr marL="0" indent="0" algn="just">
              <a:buNone/>
            </a:pPr>
            <a:endParaRPr lang="cs-CZ" sz="2400" dirty="0" smtClean="0"/>
          </a:p>
          <a:p>
            <a:pPr marL="0" indent="0" algn="just">
              <a:buNone/>
            </a:pPr>
            <a:endParaRPr lang="cs-CZ" sz="2400" dirty="0"/>
          </a:p>
          <a:p>
            <a:pPr marL="0" indent="0" algn="just">
              <a:buNone/>
            </a:pPr>
            <a:endParaRPr lang="cs-CZ" sz="2400" dirty="0" smtClean="0"/>
          </a:p>
          <a:p>
            <a:pPr marL="0" indent="0" algn="just">
              <a:buNone/>
            </a:pP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1072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cs-CZ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  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2024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400" dirty="0"/>
              <a:t>b) pobyt ve zdravotnickém zařízení poskytovatele lůžkové péče, pokud je tento pobyt hrazenou zdravotní službou </a:t>
            </a:r>
            <a:r>
              <a:rPr lang="cs-CZ" sz="2400" dirty="0" smtClean="0"/>
              <a:t>podle </a:t>
            </a:r>
            <a:r>
              <a:rPr lang="cs-CZ" sz="2400" dirty="0"/>
              <a:t>zákona upravujícího veřejné zdravotní pojištění nebo pokud je její součástí, s výjimkou </a:t>
            </a:r>
            <a:r>
              <a:rPr lang="cs-CZ" sz="2400" b="1" dirty="0"/>
              <a:t>lázeňské léčebně rehabilitační </a:t>
            </a:r>
            <a:r>
              <a:rPr lang="cs-CZ" sz="2400" b="1" dirty="0" smtClean="0"/>
              <a:t>péče</a:t>
            </a:r>
            <a:r>
              <a:rPr lang="cs-CZ" sz="2400" dirty="0" smtClean="0"/>
              <a:t>.</a:t>
            </a:r>
          </a:p>
          <a:p>
            <a:pPr marL="0" indent="0" algn="just">
              <a:buNone/>
            </a:pPr>
            <a:r>
              <a:rPr lang="cs-CZ" sz="2400" dirty="0" smtClean="0"/>
              <a:t>Tzv. „</a:t>
            </a:r>
            <a:r>
              <a:rPr lang="cs-CZ" sz="2400" dirty="0" err="1" smtClean="0"/>
              <a:t>křížkaři</a:t>
            </a:r>
            <a:r>
              <a:rPr lang="cs-CZ" sz="2400" dirty="0" smtClean="0"/>
              <a:t>“ nejsou vyjmuti z předmětu poplatku, mohou být osvobozeni obcemi, pokud nespadají pod zákonné osvobození (do 18 let, nevidomí, ZTP/P, osoby závislé na pomoci jiné fyzické osoby).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0288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  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2024</a:t>
            </a:r>
            <a:r>
              <a:rPr lang="cs-CZ" b="1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cs-CZ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400" b="1" u="sng" dirty="0"/>
              <a:t>3</a:t>
            </a:r>
            <a:r>
              <a:rPr lang="cs-CZ" sz="2400" b="1" u="sng" dirty="0" smtClean="0"/>
              <a:t>. Nově upravené dva způsoby vyměření poplatku</a:t>
            </a:r>
          </a:p>
          <a:p>
            <a:pPr marL="0" indent="0" algn="ctr">
              <a:buNone/>
            </a:pPr>
            <a:endParaRPr lang="cs-CZ" sz="2400" b="1" u="sng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cs-CZ" sz="2400" dirty="0"/>
              <a:t>v</a:t>
            </a:r>
            <a:r>
              <a:rPr lang="cs-CZ" sz="2400" dirty="0" smtClean="0"/>
              <a:t>yměření poplatku předepsáním do evidence poplatků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2400" dirty="0" smtClean="0"/>
              <a:t>vyměření poplatku rozhodnutím (platebním výměrem, HPS)</a:t>
            </a:r>
          </a:p>
          <a:p>
            <a:pPr algn="just">
              <a:buFontTx/>
              <a:buChar char="-"/>
            </a:pPr>
            <a:r>
              <a:rPr lang="cs-CZ" sz="2400" dirty="0"/>
              <a:t>zákon již neomezuje, kdy je možné jej využít</a:t>
            </a:r>
          </a:p>
          <a:p>
            <a:pPr algn="just">
              <a:buFontTx/>
              <a:buChar char="-"/>
            </a:pPr>
            <a:r>
              <a:rPr lang="cs-CZ" sz="2400" dirty="0"/>
              <a:t>výběr ponechává na úvaze a praxi obecních úřadů dle místních podmínek.</a:t>
            </a:r>
          </a:p>
          <a:p>
            <a:pPr marL="0" indent="0" algn="just">
              <a:buNone/>
            </a:pPr>
            <a:endParaRPr lang="cs-CZ" sz="2400" dirty="0" smtClean="0"/>
          </a:p>
          <a:p>
            <a:pPr marL="0" indent="0" algn="just">
              <a:buNone/>
            </a:pPr>
            <a:r>
              <a:rPr lang="cs-CZ" sz="2400" dirty="0" smtClean="0"/>
              <a:t>+ jinak pro vyměření v insolvenci</a:t>
            </a:r>
          </a:p>
          <a:p>
            <a:pPr marL="0" indent="0" algn="ctr">
              <a:buNone/>
            </a:pPr>
            <a:endParaRPr lang="cs-CZ" sz="2000" b="1" u="sng" dirty="0" smtClean="0"/>
          </a:p>
          <a:p>
            <a:pPr marL="0" indent="0" algn="ctr">
              <a:buNone/>
            </a:pPr>
            <a:endParaRPr lang="cs-CZ" sz="24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099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2024</a:t>
            </a:r>
            <a:endParaRPr lang="cs-CZ" sz="2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4. Stanovení poplatku § 11 odst. 1 písm. a), b) ZMP</a:t>
            </a:r>
          </a:p>
          <a:p>
            <a:pPr marL="0" indent="0" algn="just">
              <a:buNone/>
            </a:pPr>
            <a:r>
              <a:rPr lang="cs-CZ" sz="2400" dirty="0" smtClean="0"/>
              <a:t>Nově lze poplatek </a:t>
            </a:r>
            <a:r>
              <a:rPr lang="cs-CZ" sz="2400" b="1" dirty="0" smtClean="0"/>
              <a:t>vyměřit bez vydání rozhodnutí, pouze jeho předepsáním do evidence poplatků, </a:t>
            </a:r>
            <a:r>
              <a:rPr lang="cs-CZ" sz="2400" dirty="0" smtClean="0"/>
              <a:t>pokud byla splněna ohlašovací povinnosti a v konkrétním případě není pochybnost o výši poplatku, a to nejen v případě, kdy je ke dni splatnosti zcela uhrazen, ale také, kdy k jeho úhradě došlo opožděně, až po datu splatnosti, ale stále ještě před vydáním rozhodnutí o vyměření poplatku (vydáním PV nebo HPS).</a:t>
            </a:r>
          </a:p>
          <a:p>
            <a:pPr marL="457200" indent="-457200" algn="just">
              <a:buAutoNum type="arabicPeriod"/>
            </a:pPr>
            <a:r>
              <a:rPr lang="cs-CZ" sz="2400" dirty="0"/>
              <a:t>p</a:t>
            </a:r>
            <a:r>
              <a:rPr lang="cs-CZ" sz="2400" dirty="0" smtClean="0"/>
              <a:t>oplatek uhrazen řádně a včas předepíše se (vyměří) poplatek do evidence </a:t>
            </a:r>
            <a:r>
              <a:rPr lang="cs-CZ" sz="2400" u="sng" dirty="0" smtClean="0"/>
              <a:t>ke dni splatnosti poplatku</a:t>
            </a:r>
            <a:r>
              <a:rPr lang="cs-CZ" sz="2400" dirty="0" smtClean="0"/>
              <a:t>.</a:t>
            </a:r>
          </a:p>
          <a:p>
            <a:pPr marL="457200" indent="-457200" algn="just">
              <a:buAutoNum type="arabicPeriod"/>
            </a:pPr>
            <a:endParaRPr lang="cs-CZ" sz="2000" u="sng" dirty="0" smtClean="0"/>
          </a:p>
          <a:p>
            <a:pPr marL="0" indent="0">
              <a:buNone/>
            </a:pPr>
            <a:r>
              <a:rPr lang="cs-CZ" sz="2400" b="1" u="sng" dirty="0" smtClean="0"/>
              <a:t> </a:t>
            </a:r>
            <a:endParaRPr lang="cs-CZ" sz="24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5606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2024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400" dirty="0" smtClean="0"/>
              <a:t>2. poplatek </a:t>
            </a:r>
            <a:r>
              <a:rPr lang="cs-CZ" sz="2400" dirty="0"/>
              <a:t>byl uhrazen pozdě (po uplynutí lhůty splatnosti)                          předepíše se (vyměří) poplatek do evidence </a:t>
            </a:r>
            <a:r>
              <a:rPr lang="cs-CZ" sz="2400" u="sng" dirty="0"/>
              <a:t>ke dni opožděné úhrady.</a:t>
            </a:r>
          </a:p>
          <a:p>
            <a:pPr marL="0" indent="0" algn="just">
              <a:buNone/>
            </a:pPr>
            <a:endParaRPr lang="cs-CZ" sz="2400" dirty="0" smtClean="0"/>
          </a:p>
          <a:p>
            <a:pPr marL="0" indent="0" algn="just">
              <a:buNone/>
            </a:pPr>
            <a:r>
              <a:rPr lang="cs-CZ" sz="2400" dirty="0" smtClean="0"/>
              <a:t>3. poplatek nebyl vůbec uhrazen – vyměření předepsáním poplatku do evidence </a:t>
            </a:r>
            <a:r>
              <a:rPr lang="cs-CZ" sz="2400" b="1" dirty="0" smtClean="0"/>
              <a:t>není možné!</a:t>
            </a:r>
          </a:p>
          <a:p>
            <a:pPr marL="0" indent="0" algn="just">
              <a:buNone/>
            </a:pPr>
            <a:endParaRPr lang="cs-CZ" sz="2400" b="1" dirty="0"/>
          </a:p>
          <a:p>
            <a:pPr marL="0" indent="0" algn="just">
              <a:buNone/>
            </a:pPr>
            <a:r>
              <a:rPr lang="cs-CZ" sz="2400" b="1" dirty="0" smtClean="0"/>
              <a:t>Tímto </a:t>
            </a:r>
            <a:r>
              <a:rPr lang="cs-CZ" sz="2400" b="1" dirty="0"/>
              <a:t>ustanovením se ruší vaše povinnost vystavit PV či </a:t>
            </a:r>
            <a:r>
              <a:rPr lang="cs-CZ" sz="2400" b="1" dirty="0" smtClean="0"/>
              <a:t>HPS, v případě</a:t>
            </a:r>
            <a:r>
              <a:rPr lang="cs-CZ" sz="2400" b="1" dirty="0"/>
              <a:t>, kdy došlo k úhradě předpisu poplatku po datu splatnosti a založit do spisu.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085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 smtClean="0">
                <a:latin typeface="Arial Black" panose="020B0A04020102020204" pitchFamily="34" charset="0"/>
              </a:rPr>
              <a:t>Novela ZMP</a:t>
            </a:r>
            <a:br>
              <a:rPr lang="cs-CZ" sz="2000" b="1" dirty="0" smtClean="0">
                <a:latin typeface="Arial Black" panose="020B0A04020102020204" pitchFamily="34" charset="0"/>
              </a:rPr>
            </a:br>
            <a:r>
              <a:rPr lang="cs-CZ" sz="2000" b="1" dirty="0" smtClean="0">
                <a:latin typeface="Arial Black" panose="020B0A04020102020204" pitchFamily="34" charset="0"/>
              </a:rPr>
              <a:t>Změny účinné od 1. 1. 2024</a:t>
            </a:r>
            <a:endParaRPr lang="cs-CZ" sz="2000" b="1" dirty="0">
              <a:latin typeface="Arial Black" panose="020B0A040201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5. Stanovení poplatku § 11 odst. 2 písm. a), b) c) ZMP</a:t>
            </a:r>
          </a:p>
          <a:p>
            <a:pPr marL="0" indent="0" algn="just">
              <a:buNone/>
            </a:pPr>
            <a:r>
              <a:rPr lang="cs-CZ" sz="2400" dirty="0" smtClean="0"/>
              <a:t>kdy je </a:t>
            </a:r>
            <a:r>
              <a:rPr lang="cs-CZ" sz="2400" b="1" dirty="0" smtClean="0"/>
              <a:t>nutné nedoplatek vyměřit vždy PV nebo HPS.</a:t>
            </a:r>
          </a:p>
          <a:p>
            <a:pPr marL="0" indent="0" algn="just">
              <a:buNone/>
            </a:pPr>
            <a:r>
              <a:rPr lang="cs-CZ" sz="2400" dirty="0" smtClean="0"/>
              <a:t>Jedná se o situace, kdy: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400" dirty="0" smtClean="0"/>
              <a:t>poplatek nebyl zcela nebo zčásti uhrazen nebo poplatník nesplnil ohlašovací povinnost.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400" dirty="0" smtClean="0"/>
              <a:t>jedná se o poplatek za odkládání KO z nemovité věci, kde v OZV je jako základ daného poplatku zvolen „základ dle hmotnosti“(§ 10k odst. 1 písm. a) nebo „základ dle objemu“ (§ 10k odst. 1 písm. b) – poplatník nemá možnost zjistit v jaké výši poplatek odvést.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400" dirty="0"/>
              <a:t>j</a:t>
            </a:r>
            <a:r>
              <a:rPr lang="cs-CZ" sz="2400" dirty="0" smtClean="0"/>
              <a:t>e proti poplatníkovi vedeno insolvenční řízení.</a:t>
            </a:r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4822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2024</a:t>
            </a:r>
            <a:endParaRPr lang="cs-CZ" sz="2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marL="0" indent="0" algn="ctr">
              <a:buNone/>
            </a:pPr>
            <a:endParaRPr lang="cs-CZ" sz="2400" b="1" u="sng" dirty="0" smtClean="0"/>
          </a:p>
          <a:p>
            <a:pPr marL="0" indent="0" algn="ctr">
              <a:buNone/>
            </a:pPr>
            <a:r>
              <a:rPr lang="cs-CZ" sz="2400" b="1" u="sng" dirty="0" smtClean="0"/>
              <a:t>6. Žádost o vyměření poplatku rozhodnutím § 11a ZMP</a:t>
            </a:r>
          </a:p>
          <a:p>
            <a:pPr marL="0" indent="0" algn="just">
              <a:buNone/>
            </a:pPr>
            <a:r>
              <a:rPr lang="cs-CZ" sz="2400" dirty="0" smtClean="0"/>
              <a:t>Po uplynutí poplatkového období (u roční poplatkové povinnosti – kalendářní rok), ale ještě před vydání PV či HPS si nově </a:t>
            </a:r>
            <a:r>
              <a:rPr lang="cs-CZ" sz="2400" b="1" dirty="0" smtClean="0"/>
              <a:t>může poplatník požádat o vyměření poplatku </a:t>
            </a:r>
            <a:r>
              <a:rPr lang="cs-CZ" sz="2400" dirty="0" smtClean="0"/>
              <a:t>ve lhůtě pro stanovení poplatku</a:t>
            </a:r>
            <a:r>
              <a:rPr lang="cs-CZ" sz="2400" b="1" dirty="0" smtClean="0"/>
              <a:t>.</a:t>
            </a:r>
          </a:p>
          <a:p>
            <a:pPr marL="0" indent="0" algn="just">
              <a:buNone/>
            </a:pPr>
            <a:endParaRPr lang="cs-CZ" sz="2400" b="1" dirty="0" smtClean="0"/>
          </a:p>
          <a:p>
            <a:pPr marL="0" indent="0" algn="just">
              <a:buNone/>
            </a:pPr>
            <a:r>
              <a:rPr lang="cs-CZ" sz="2400" dirty="0" smtClean="0"/>
              <a:t>Pokud byl poplatek vyměřen dříve vydaným rozhodnutím není žádost přípustná – nepřípustná žádost nevyvolá žádné právní následky – řízení je třeba zastavit (§106 DŘ).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5391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>
                <a:solidFill>
                  <a:schemeClr val="tx1"/>
                </a:solidFill>
                <a:latin typeface="Arial Black" panose="020B0A04020102020204" pitchFamily="34" charset="0"/>
              </a:rPr>
              <a:t>Novela ZMP</a:t>
            </a:r>
            <a:br>
              <a:rPr lang="cs-CZ" sz="20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cs-CZ" sz="2000" dirty="0">
                <a:solidFill>
                  <a:schemeClr val="tx1"/>
                </a:solidFill>
                <a:latin typeface="Arial Black" panose="020B0A04020102020204" pitchFamily="34" charset="0"/>
              </a:rPr>
              <a:t>Změny účinné od 1. 1. 2024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7. Doměření poplatku § 11 odst. 3 ZMP</a:t>
            </a:r>
          </a:p>
          <a:p>
            <a:pPr marL="0" indent="0" algn="just">
              <a:buNone/>
            </a:pPr>
            <a:r>
              <a:rPr lang="cs-CZ" sz="2400" dirty="0"/>
              <a:t>S</a:t>
            </a:r>
            <a:r>
              <a:rPr lang="cs-CZ" sz="2400" dirty="0" smtClean="0"/>
              <a:t>právce poplatku zjistí, že poplatek byl vyměřen v nesprávné výši. Doměření se týká jen poplatků </a:t>
            </a:r>
            <a:r>
              <a:rPr lang="cs-CZ" sz="2400" b="1" dirty="0" smtClean="0"/>
              <a:t>vyměřených rozhodnutím. </a:t>
            </a:r>
          </a:p>
          <a:p>
            <a:pPr marL="0" indent="0" algn="just">
              <a:buNone/>
            </a:pPr>
            <a:r>
              <a:rPr lang="cs-CZ" sz="2400" dirty="0" smtClean="0"/>
              <a:t>Pokud byl poplatek vyměřen předepsáním do evidence v nesprávné výši má správce poplatku povinnost vyměřit rozhodnutím § 11 odst. 2 písm. a) ZMP.</a:t>
            </a:r>
          </a:p>
          <a:p>
            <a:pPr marL="0" indent="0" algn="just">
              <a:buNone/>
            </a:pPr>
            <a:r>
              <a:rPr lang="cs-CZ" sz="2400" dirty="0" smtClean="0"/>
              <a:t>K doměření dochází vždy </a:t>
            </a:r>
            <a:r>
              <a:rPr lang="cs-CZ" sz="2400" b="1" dirty="0" smtClean="0"/>
              <a:t>z moci úřední.</a:t>
            </a:r>
          </a:p>
          <a:p>
            <a:pPr marL="0" indent="0" algn="just">
              <a:buNone/>
            </a:pPr>
            <a:r>
              <a:rPr lang="cs-CZ" sz="2400" dirty="0" smtClean="0"/>
              <a:t>Správce poplatku doměří poplatek </a:t>
            </a:r>
            <a:r>
              <a:rPr lang="cs-CZ" sz="2400" b="1" dirty="0" smtClean="0"/>
              <a:t>dodatečným platebním výměrem – vždy odůvodnit!!! Nelze doměřovat hromadným předpisným seznamem.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cs-CZ" sz="2000" b="1" dirty="0" smtClean="0"/>
          </a:p>
          <a:p>
            <a:pPr marL="0" indent="0" algn="just">
              <a:buNone/>
            </a:pPr>
            <a:endParaRPr lang="cs-CZ" sz="24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7539882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7495</TotalTime>
  <Words>1263</Words>
  <Application>Microsoft Office PowerPoint</Application>
  <PresentationFormat>Předvádění na obrazovce (4:3)</PresentationFormat>
  <Paragraphs>118</Paragraphs>
  <Slides>15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Tahoma</vt:lpstr>
      <vt:lpstr>Výchozí návrh</vt:lpstr>
      <vt:lpstr>Prezentace aplikace PowerPoint</vt:lpstr>
      <vt:lpstr> Novela ZMP   změny účinné od 1. 1. 2024 </vt:lpstr>
      <vt:lpstr> Novela ZMP   změny účinné od 1. 1. 2024 </vt:lpstr>
      <vt:lpstr>Novela ZMP   změny účinné od 1. 1. 2024 </vt:lpstr>
      <vt:lpstr>Novela ZMP Změny účinné od 1. 1. 2024</vt:lpstr>
      <vt:lpstr>Novela ZMP Změny účinné od 1. 1. 2024</vt:lpstr>
      <vt:lpstr>Novela ZMP Změny účinné od 1. 1. 2024</vt:lpstr>
      <vt:lpstr>Novela ZMP Změny účinné od 1. 1. 2024</vt:lpstr>
      <vt:lpstr>Novela ZMP Změny účinné od 1. 1. 2024</vt:lpstr>
      <vt:lpstr>Novela ZMP Změny účinné od 1. 1. 2024</vt:lpstr>
      <vt:lpstr>Novela ZMP Změny účinné od 1. 1. 2024</vt:lpstr>
      <vt:lpstr>Novela ZMP Změny účinné od 1. 1. 2024</vt:lpstr>
      <vt:lpstr>Novela ZMP Změny účinné od 1. 1. 2024</vt:lpstr>
      <vt:lpstr>Novela ZMP Změny účinné od 1. 1. 2024</vt:lpstr>
      <vt:lpstr>    Novela ZMP Změny účinné od 1. 1. 2024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Daňové exekuce</dc:title>
  <dc:creator>Martina</dc:creator>
  <cp:lastModifiedBy>Kvapilová Martina</cp:lastModifiedBy>
  <cp:revision>295</cp:revision>
  <cp:lastPrinted>2023-10-31T06:37:08Z</cp:lastPrinted>
  <dcterms:created xsi:type="dcterms:W3CDTF">2008-01-15T11:19:01Z</dcterms:created>
  <dcterms:modified xsi:type="dcterms:W3CDTF">2023-12-12T05:29:59Z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