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306" r:id="rId3"/>
    <p:sldId id="321" r:id="rId4"/>
    <p:sldId id="352" r:id="rId5"/>
    <p:sldId id="349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340" r:id="rId25"/>
    <p:sldId id="296" r:id="rId26"/>
    <p:sldId id="297" r:id="rId27"/>
    <p:sldId id="341" r:id="rId28"/>
    <p:sldId id="342" r:id="rId29"/>
    <p:sldId id="343" r:id="rId30"/>
    <p:sldId id="344" r:id="rId31"/>
    <p:sldId id="345" r:id="rId32"/>
    <p:sldId id="346" r:id="rId33"/>
    <p:sldId id="347" r:id="rId34"/>
    <p:sldId id="348" r:id="rId35"/>
    <p:sldId id="351" r:id="rId36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3994"/>
    <a:srgbClr val="33339A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0" autoAdjust="0"/>
    <p:restoredTop sz="94643" autoAdjust="0"/>
  </p:normalViewPr>
  <p:slideViewPr>
    <p:cSldViewPr>
      <p:cViewPr>
        <p:scale>
          <a:sx n="100" d="100"/>
          <a:sy n="100" d="100"/>
        </p:scale>
        <p:origin x="-198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B1363-AAE6-4F70-9328-7E32B6D69F58}" type="datetimeFigureOut">
              <a:rPr lang="cs-CZ" smtClean="0"/>
              <a:t>25.11.2014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67BD51-6583-4AF8-BAB2-2BE258D678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6852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/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4506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F40B1E5-3B8B-4D98-918A-C1F7FB91BDE8}" type="slidenum">
              <a:rPr lang="cs-CZ" altLang="cs-CZ" sz="1200"/>
              <a:pPr eaLnBrk="1" hangingPunct="1"/>
              <a:t>15</a:t>
            </a:fld>
            <a:endParaRPr lang="cs-CZ" altLang="cs-CZ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67D27-7101-4338-82A1-62DB34D25E34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zpn.kr-olomoucky.cz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ownfieldy.cz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www.kr-olomoucky.cz/inovace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p.smicka@kr-olomoucky.cz" TargetMode="External"/><Relationship Id="rId2" Type="http://schemas.openxmlformats.org/officeDocument/2006/relationships/hyperlink" Target="mailto:l.valovicova@kr-olomoucky.cz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r.vyroubalova@kr-olomoucky.cz" TargetMode="External"/><Relationship Id="rId5" Type="http://schemas.openxmlformats.org/officeDocument/2006/relationships/hyperlink" Target="mailto:h.hubackova@kr-olomoucky.cz" TargetMode="External"/><Relationship Id="rId4" Type="http://schemas.openxmlformats.org/officeDocument/2006/relationships/hyperlink" Target="mailto:j.opravilova@kr-olomoucky.cz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8840"/>
            <a:ext cx="7772400" cy="2087861"/>
          </a:xfrm>
        </p:spPr>
        <p:txBody>
          <a:bodyPr/>
          <a:lstStyle/>
          <a:p>
            <a:r>
              <a:rPr lang="cs-CZ" sz="3600" dirty="0" smtClean="0">
                <a:solidFill>
                  <a:srgbClr val="FF9900"/>
                </a:solidFill>
              </a:rPr>
              <a:t>Projekty </a:t>
            </a:r>
            <a:br>
              <a:rPr lang="cs-CZ" sz="3600" dirty="0" smtClean="0">
                <a:solidFill>
                  <a:srgbClr val="FF9900"/>
                </a:solidFill>
              </a:rPr>
            </a:br>
            <a:r>
              <a:rPr lang="cs-CZ" sz="3600" dirty="0" smtClean="0">
                <a:solidFill>
                  <a:srgbClr val="FF9900"/>
                </a:solidFill>
              </a:rPr>
              <a:t>Technické pomoci ROP SM </a:t>
            </a:r>
            <a:br>
              <a:rPr lang="cs-CZ" sz="3600" dirty="0" smtClean="0">
                <a:solidFill>
                  <a:srgbClr val="FF9900"/>
                </a:solidFill>
              </a:rPr>
            </a:br>
            <a:r>
              <a:rPr lang="cs-CZ" sz="3600" dirty="0" smtClean="0">
                <a:solidFill>
                  <a:srgbClr val="FF9900"/>
                </a:solidFill>
              </a:rPr>
              <a:t>realizované Olomouckým krajem</a:t>
            </a:r>
            <a:endParaRPr lang="cs-CZ" sz="3600" dirty="0">
              <a:solidFill>
                <a:srgbClr val="FF99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4292600"/>
            <a:ext cx="8640960" cy="1512664"/>
          </a:xfrm>
        </p:spPr>
        <p:txBody>
          <a:bodyPr/>
          <a:lstStyle/>
          <a:p>
            <a:endParaRPr lang="cs-CZ" dirty="0"/>
          </a:p>
          <a:p>
            <a:r>
              <a:rPr lang="cs-CZ" sz="2000" dirty="0" smtClean="0"/>
              <a:t>16. pracovní  setkání zástupců mikroregionů Olomouckého kraje, </a:t>
            </a:r>
          </a:p>
          <a:p>
            <a:endParaRPr lang="cs-CZ" sz="1200" dirty="0" smtClean="0"/>
          </a:p>
          <a:p>
            <a:r>
              <a:rPr lang="cs-CZ" sz="2000" dirty="0" smtClean="0"/>
              <a:t>16. 9. 2014, Loštice</a:t>
            </a:r>
            <a:endParaRPr lang="cs-CZ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64820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b="1" u="sng" dirty="0" smtClean="0"/>
              <a:t>Zásobník projektových námětů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b="0" dirty="0" smtClean="0">
                <a:solidFill>
                  <a:srgbClr val="003994"/>
                </a:solidFill>
              </a:rPr>
              <a:t>od roku 2013 probíhá průběžně aktualizace obsahové náplně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b="0" dirty="0" smtClean="0">
                <a:solidFill>
                  <a:srgbClr val="003994"/>
                </a:solidFill>
              </a:rPr>
              <a:t>na začátku roku 2014 kontaktovány jednotlivé ORP OK prostřednictvím informačního letáku, výsledkem je spolupráci při aktualizaci a vkládání nových dat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b="0" dirty="0" smtClean="0">
                <a:solidFill>
                  <a:srgbClr val="003994"/>
                </a:solidFill>
              </a:rPr>
              <a:t>aktuálně je databázi 794 projektových námětů zejména obcí, MR, MAS, sdružení cestovního ruchu, neziskových organizací, UP OL, a dalších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600" b="0" dirty="0" smtClean="0">
                <a:solidFill>
                  <a:srgbClr val="003994"/>
                </a:solidFill>
              </a:rPr>
              <a:t>agendu databáze a komunikace s nositeli projektových námětů zajišťuje 1 </a:t>
            </a:r>
            <a:r>
              <a:rPr lang="cs-CZ" altLang="cs-CZ" sz="2600" b="0" dirty="0">
                <a:solidFill>
                  <a:srgbClr val="003994"/>
                </a:solidFill>
              </a:rPr>
              <a:t>pracovník na ORR – </a:t>
            </a:r>
            <a:r>
              <a:rPr lang="cs-CZ" altLang="cs-CZ" sz="2600" b="0" dirty="0" smtClean="0">
                <a:solidFill>
                  <a:srgbClr val="003994"/>
                </a:solidFill>
              </a:rPr>
              <a:t>Ing. Petr Smička</a:t>
            </a:r>
            <a:endParaRPr lang="cs-CZ" altLang="cs-CZ" sz="2600" b="0" dirty="0">
              <a:solidFill>
                <a:srgbClr val="003994"/>
              </a:solidFill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endParaRPr lang="cs-CZ" sz="2600" dirty="0" smtClean="0">
              <a:solidFill>
                <a:srgbClr val="003994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cs-CZ" altLang="cs-CZ" sz="2600" dirty="0" smtClean="0"/>
          </a:p>
        </p:txBody>
      </p:sp>
    </p:spTree>
    <p:extLst>
      <p:ext uri="{BB962C8B-B14F-4D97-AF65-F5344CB8AC3E}">
        <p14:creationId xmlns:p14="http://schemas.microsoft.com/office/powerpoint/2010/main" val="173113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b="1" u="sng" dirty="0" smtClean="0"/>
              <a:t>Zásobník projektových námětů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b="0" dirty="0" smtClean="0">
                <a:solidFill>
                  <a:srgbClr val="003994"/>
                </a:solidFill>
              </a:rPr>
              <a:t>přístupová </a:t>
            </a:r>
            <a:r>
              <a:rPr lang="cs-CZ" sz="2600" b="0" dirty="0">
                <a:solidFill>
                  <a:srgbClr val="003994"/>
                </a:solidFill>
              </a:rPr>
              <a:t>cesta k ZPN: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sz="2600" b="0" dirty="0" smtClean="0">
                <a:solidFill>
                  <a:srgbClr val="003994"/>
                </a:solidFill>
              </a:rPr>
              <a:t> </a:t>
            </a:r>
          </a:p>
          <a:p>
            <a:pPr marL="0" indent="0">
              <a:buNone/>
            </a:pPr>
            <a:r>
              <a:rPr lang="cs-CZ" sz="2800" u="sng" dirty="0" smtClean="0">
                <a:hlinkClick r:id="rId2"/>
              </a:rPr>
              <a:t>http</a:t>
            </a:r>
            <a:r>
              <a:rPr lang="cs-CZ" sz="2800" u="sng" dirty="0">
                <a:hlinkClick r:id="rId2"/>
              </a:rPr>
              <a:t>://zpn.kr-olomoucky.cz</a:t>
            </a:r>
            <a:endParaRPr lang="cs-CZ" sz="2800" dirty="0"/>
          </a:p>
          <a:p>
            <a:pPr marL="0" indent="0" algn="ctr" eaLnBrk="1" hangingPunct="1">
              <a:lnSpc>
                <a:spcPct val="90000"/>
              </a:lnSpc>
              <a:spcAft>
                <a:spcPts val="600"/>
              </a:spcAft>
              <a:buFontTx/>
              <a:buNone/>
              <a:defRPr/>
            </a:pPr>
            <a:endParaRPr lang="cs-CZ" sz="2800" dirty="0" smtClean="0">
              <a:solidFill>
                <a:srgbClr val="003994"/>
              </a:solidFill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b="0" dirty="0" smtClean="0">
                <a:solidFill>
                  <a:srgbClr val="003994"/>
                </a:solidFill>
              </a:rPr>
              <a:t>pro získání přístupu je třeba provést registraci, poté lze vkládat a upravovat náměty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b="0" dirty="0" smtClean="0">
                <a:solidFill>
                  <a:srgbClr val="003994"/>
                </a:solidFill>
              </a:rPr>
              <a:t>ochranu osobních údajů zajišťují elektronické osobní certifikáty</a:t>
            </a:r>
          </a:p>
          <a:p>
            <a:pPr eaLnBrk="1" hangingPunct="1">
              <a:defRPr/>
            </a:pPr>
            <a:endParaRPr lang="cs-CZ" altLang="cs-CZ" b="0" dirty="0" smtClean="0"/>
          </a:p>
        </p:txBody>
      </p:sp>
    </p:spTree>
    <p:extLst>
      <p:ext uri="{BB962C8B-B14F-4D97-AF65-F5344CB8AC3E}">
        <p14:creationId xmlns:p14="http://schemas.microsoft.com/office/powerpoint/2010/main" val="169288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447800"/>
            <a:ext cx="8915400" cy="4525963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u="sng" dirty="0"/>
              <a:t>Zásobník 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u="sng" dirty="0"/>
              <a:t>projektových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u="sng" dirty="0"/>
              <a:t>námětů</a:t>
            </a:r>
          </a:p>
          <a:p>
            <a:pPr algn="just" eaLnBrk="1" hangingPunct="1">
              <a:lnSpc>
                <a:spcPct val="90000"/>
              </a:lnSpc>
              <a:buFontTx/>
              <a:buNone/>
              <a:defRPr/>
            </a:pPr>
            <a:endParaRPr lang="cs-CZ" altLang="cs-CZ" dirty="0" smtClean="0"/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447800"/>
            <a:ext cx="6450013" cy="515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102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altLang="cs-CZ" sz="2800" b="1" u="sng" dirty="0" err="1" smtClean="0"/>
              <a:t>Brownfields</a:t>
            </a:r>
            <a:r>
              <a:rPr lang="cs-CZ" altLang="cs-CZ" sz="2800" b="1" u="sng" dirty="0" smtClean="0"/>
              <a:t> v Olomouckém kraji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600" b="0" dirty="0" smtClean="0">
                <a:solidFill>
                  <a:srgbClr val="003994"/>
                </a:solidFill>
              </a:rPr>
              <a:t>zpracována Vyhledávací studie lokalit </a:t>
            </a:r>
            <a:r>
              <a:rPr lang="cs-CZ" altLang="cs-CZ" sz="2600" b="0" dirty="0" err="1" smtClean="0">
                <a:solidFill>
                  <a:srgbClr val="003994"/>
                </a:solidFill>
              </a:rPr>
              <a:t>brownfields</a:t>
            </a:r>
            <a:r>
              <a:rPr lang="cs-CZ" altLang="cs-CZ" sz="2600" b="0" dirty="0" smtClean="0">
                <a:solidFill>
                  <a:srgbClr val="003994"/>
                </a:solidFill>
              </a:rPr>
              <a:t> v OK (rok 2010)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600" b="0" dirty="0" smtClean="0">
                <a:solidFill>
                  <a:srgbClr val="003994"/>
                </a:solidFill>
              </a:rPr>
              <a:t>celkem zmapováno v OK více než 100 lokalit </a:t>
            </a:r>
            <a:r>
              <a:rPr lang="cs-CZ" altLang="cs-CZ" sz="2600" b="0" dirty="0" err="1" smtClean="0">
                <a:solidFill>
                  <a:srgbClr val="003994"/>
                </a:solidFill>
              </a:rPr>
              <a:t>brownfields</a:t>
            </a:r>
            <a:endParaRPr lang="cs-CZ" altLang="cs-CZ" sz="2600" b="0" dirty="0" smtClean="0">
              <a:solidFill>
                <a:srgbClr val="003994"/>
              </a:solidFill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600" b="0" dirty="0" smtClean="0">
                <a:solidFill>
                  <a:srgbClr val="003994"/>
                </a:solidFill>
              </a:rPr>
              <a:t>spolupráce OK s Agenturou pro podporu podnikání a investic </a:t>
            </a:r>
            <a:r>
              <a:rPr lang="cs-CZ" altLang="cs-CZ" sz="2600" b="0" dirty="0" err="1" smtClean="0">
                <a:solidFill>
                  <a:srgbClr val="003994"/>
                </a:solidFill>
              </a:rPr>
              <a:t>CzechInvest</a:t>
            </a:r>
            <a:r>
              <a:rPr lang="cs-CZ" altLang="cs-CZ" sz="2600" b="0" dirty="0" smtClean="0">
                <a:solidFill>
                  <a:srgbClr val="003994"/>
                </a:solidFill>
              </a:rPr>
              <a:t> na aktualizaci Národní databáze </a:t>
            </a:r>
            <a:r>
              <a:rPr lang="cs-CZ" altLang="cs-CZ" sz="2600" b="0" dirty="0" err="1" smtClean="0">
                <a:solidFill>
                  <a:srgbClr val="003994"/>
                </a:solidFill>
              </a:rPr>
              <a:t>brownfieldů</a:t>
            </a:r>
            <a:r>
              <a:rPr lang="cs-CZ" altLang="cs-CZ" sz="2600" b="0" dirty="0" smtClean="0">
                <a:solidFill>
                  <a:srgbClr val="003994"/>
                </a:solidFill>
              </a:rPr>
              <a:t> (NDB) - </a:t>
            </a:r>
            <a:r>
              <a:rPr lang="cs-CZ" altLang="cs-CZ" sz="2600" b="0" dirty="0" smtClean="0">
                <a:solidFill>
                  <a:srgbClr val="003994"/>
                </a:solidFill>
                <a:hlinkClick r:id="rId2"/>
              </a:rPr>
              <a:t>www.brownfieldy.cz</a:t>
            </a:r>
            <a:r>
              <a:rPr lang="cs-CZ" altLang="cs-CZ" sz="2600" b="0" dirty="0" smtClean="0">
                <a:solidFill>
                  <a:srgbClr val="003994"/>
                </a:solidFill>
              </a:rPr>
              <a:t>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600" b="0" dirty="0" smtClean="0">
                <a:solidFill>
                  <a:srgbClr val="003994"/>
                </a:solidFill>
              </a:rPr>
              <a:t>smlouva o spolupráci mezi OK a </a:t>
            </a:r>
            <a:r>
              <a:rPr lang="cs-CZ" altLang="cs-CZ" sz="2600" b="0" dirty="0" err="1" smtClean="0">
                <a:solidFill>
                  <a:srgbClr val="003994"/>
                </a:solidFill>
              </a:rPr>
              <a:t>CzechInvest</a:t>
            </a:r>
            <a:r>
              <a:rPr lang="cs-CZ" altLang="cs-CZ" sz="2600" b="0" dirty="0" smtClean="0">
                <a:solidFill>
                  <a:srgbClr val="003994"/>
                </a:solidFill>
              </a:rPr>
              <a:t> podepsána 12. 6. 2012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600" b="0" dirty="0">
                <a:solidFill>
                  <a:srgbClr val="003994"/>
                </a:solidFill>
              </a:rPr>
              <a:t>z</a:t>
            </a:r>
            <a:r>
              <a:rPr lang="cs-CZ" altLang="cs-CZ" sz="2600" b="0" dirty="0" smtClean="0">
                <a:solidFill>
                  <a:srgbClr val="003994"/>
                </a:solidFill>
              </a:rPr>
              <a:t>ahájen převod a aktualizace dat v NDB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altLang="cs-CZ" sz="2600" dirty="0" smtClean="0">
                <a:solidFill>
                  <a:srgbClr val="003994"/>
                </a:solidFill>
              </a:rPr>
              <a:t>-</a:t>
            </a: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84283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altLang="cs-CZ" sz="2800" b="1" u="sng" dirty="0" err="1" smtClean="0"/>
              <a:t>Brownfields</a:t>
            </a:r>
            <a:r>
              <a:rPr lang="cs-CZ" altLang="cs-CZ" sz="2800" b="1" u="sng" dirty="0" smtClean="0"/>
              <a:t> v Olomouckém kraji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600" b="0" dirty="0" smtClean="0">
                <a:solidFill>
                  <a:srgbClr val="003994"/>
                </a:solidFill>
              </a:rPr>
              <a:t>od září 2014 nová vlna aktualizace vzhledem k přípravě nového programového období EU 2014-2020 a vzhledem k potřebám ITI Olomoucké aglomerace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600" b="0" dirty="0" smtClean="0">
                <a:solidFill>
                  <a:srgbClr val="003994"/>
                </a:solidFill>
              </a:rPr>
              <a:t>spolupráce s ORP OK a obcemi na území kraje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600" b="0" dirty="0" smtClean="0">
                <a:solidFill>
                  <a:srgbClr val="003994"/>
                </a:solidFill>
              </a:rPr>
              <a:t>aktuálně v NDB je 16 lokalit </a:t>
            </a:r>
            <a:r>
              <a:rPr lang="cs-CZ" altLang="cs-CZ" sz="2600" b="0" dirty="0" err="1" smtClean="0">
                <a:solidFill>
                  <a:srgbClr val="003994"/>
                </a:solidFill>
              </a:rPr>
              <a:t>brownfields</a:t>
            </a:r>
            <a:r>
              <a:rPr lang="cs-CZ" altLang="cs-CZ" sz="2600" b="0" dirty="0" smtClean="0">
                <a:solidFill>
                  <a:srgbClr val="003994"/>
                </a:solidFill>
              </a:rPr>
              <a:t> z OK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600" b="0" dirty="0" smtClean="0">
                <a:solidFill>
                  <a:srgbClr val="003994"/>
                </a:solidFill>
              </a:rPr>
              <a:t>agendu </a:t>
            </a:r>
            <a:r>
              <a:rPr lang="cs-CZ" altLang="cs-CZ" sz="2600" b="0" dirty="0" err="1" smtClean="0">
                <a:solidFill>
                  <a:srgbClr val="003994"/>
                </a:solidFill>
              </a:rPr>
              <a:t>brownfields</a:t>
            </a:r>
            <a:r>
              <a:rPr lang="cs-CZ" altLang="cs-CZ" sz="2600" b="0" dirty="0" smtClean="0">
                <a:solidFill>
                  <a:srgbClr val="003994"/>
                </a:solidFill>
              </a:rPr>
              <a:t> a zápis nových dat do databáze zajišťuje 1 pracovník na ORR – Mgr. Marie Zlámalová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endParaRPr lang="cs-CZ" altLang="cs-CZ" sz="2600" dirty="0">
              <a:solidFill>
                <a:srgbClr val="003994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25077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95400"/>
            <a:ext cx="8229600" cy="4525963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altLang="cs-CZ" sz="2600" b="1" u="sng" dirty="0" err="1" smtClean="0"/>
              <a:t>Brownfields</a:t>
            </a:r>
            <a:r>
              <a:rPr lang="cs-CZ" altLang="cs-CZ" sz="2600" b="1" u="sng" dirty="0" smtClean="0"/>
              <a:t> v Olomouckém kraji – karta lokality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endParaRPr lang="cs-CZ" altLang="cs-CZ" sz="2600" dirty="0">
              <a:solidFill>
                <a:srgbClr val="003994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cs-CZ" altLang="cs-CZ" dirty="0" smtClean="0"/>
          </a:p>
        </p:txBody>
      </p:sp>
      <p:pic>
        <p:nvPicPr>
          <p:cNvPr id="25604" name="Obrázek 3" descr="C:\Users\valovicova\AppData\Local\Microsoft\Windows\Temporary Internet Files\Content.Word\screen_DB_1.stran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39900"/>
            <a:ext cx="3910013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Obrázek 4" descr="C:\Users\valovicova\AppData\Local\Microsoft\Windows\Temporary Internet Files\Content.Word\screen_DB_2.stran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75" y="1730375"/>
            <a:ext cx="3857625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690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686800" cy="487680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altLang="cs-CZ" sz="2700" u="sng" dirty="0"/>
              <a:t>Setkání zástupců mikroregionů Olomouckého kraje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600" b="0" dirty="0" smtClean="0">
                <a:solidFill>
                  <a:srgbClr val="003994"/>
                </a:solidFill>
              </a:rPr>
              <a:t>pravidelná pracovní setkání zástupců venkova s vedením Olomouckého kraje konaná 1-2 ročně (od roku 2004)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600" b="0" dirty="0" smtClean="0">
                <a:solidFill>
                  <a:srgbClr val="003994"/>
                </a:solidFill>
              </a:rPr>
              <a:t>organizaci akce akce včetně sestavení programu připravuje OSR vždy ve spolupráci s daným mikroregionem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600" b="0" dirty="0" smtClean="0">
                <a:solidFill>
                  <a:srgbClr val="003994"/>
                </a:solidFill>
              </a:rPr>
              <a:t>akce se vždy koná v obci na území mikroregionu</a:t>
            </a:r>
            <a:endParaRPr lang="cs-CZ" altLang="cs-CZ" sz="2600" b="0" dirty="0">
              <a:solidFill>
                <a:srgbClr val="003994"/>
              </a:solidFill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600" b="0" dirty="0" smtClean="0">
                <a:solidFill>
                  <a:srgbClr val="003994"/>
                </a:solidFill>
              </a:rPr>
              <a:t>cílovou skupinu tvoří představitelé obcí, MR, MAS, a dalších subjektů působících na venkově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600" b="0" dirty="0" smtClean="0">
                <a:solidFill>
                  <a:srgbClr val="003994"/>
                </a:solidFill>
              </a:rPr>
              <a:t>setkání mikroregionů zajišťuje 1 </a:t>
            </a:r>
            <a:r>
              <a:rPr lang="cs-CZ" altLang="cs-CZ" sz="2600" b="0" dirty="0">
                <a:solidFill>
                  <a:srgbClr val="003994"/>
                </a:solidFill>
              </a:rPr>
              <a:t>pracovník na ORR – </a:t>
            </a:r>
            <a:r>
              <a:rPr lang="cs-CZ" altLang="cs-CZ" sz="2600" b="0" dirty="0" smtClean="0">
                <a:solidFill>
                  <a:srgbClr val="003994"/>
                </a:solidFill>
              </a:rPr>
              <a:t>Ing. Leona </a:t>
            </a:r>
            <a:r>
              <a:rPr lang="cs-CZ" altLang="cs-CZ" sz="2600" b="0" dirty="0" err="1" smtClean="0">
                <a:solidFill>
                  <a:srgbClr val="003994"/>
                </a:solidFill>
              </a:rPr>
              <a:t>Valovičová</a:t>
            </a:r>
            <a:endParaRPr lang="cs-CZ" altLang="cs-CZ" sz="26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538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340768"/>
            <a:ext cx="8884096" cy="5184576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sz="2700" b="1" u="sng" dirty="0"/>
              <a:t>Setkání zástupců mikroregionů Olomouckého kraje 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1700" dirty="0">
                <a:solidFill>
                  <a:srgbClr val="000099"/>
                </a:solidFill>
              </a:rPr>
              <a:t>1. MR: Jezernice, ORP Lipník nad Bečvou, DSO MR </a:t>
            </a:r>
            <a:r>
              <a:rPr lang="cs-CZ" sz="1700" dirty="0" err="1">
                <a:solidFill>
                  <a:srgbClr val="000099"/>
                </a:solidFill>
              </a:rPr>
              <a:t>Lipensko</a:t>
            </a:r>
            <a:r>
              <a:rPr lang="cs-CZ" sz="1700" dirty="0">
                <a:solidFill>
                  <a:srgbClr val="000099"/>
                </a:solidFill>
              </a:rPr>
              <a:t>, 7. 4. 2005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1700" dirty="0">
                <a:solidFill>
                  <a:srgbClr val="000099"/>
                </a:solidFill>
              </a:rPr>
              <a:t>2. MR: Zábřeh, ORP Zábřeh, MR </a:t>
            </a:r>
            <a:r>
              <a:rPr lang="cs-CZ" sz="1700" dirty="0" err="1">
                <a:solidFill>
                  <a:srgbClr val="000099"/>
                </a:solidFill>
              </a:rPr>
              <a:t>Zábřežsko</a:t>
            </a:r>
            <a:r>
              <a:rPr lang="cs-CZ" sz="1700" dirty="0">
                <a:solidFill>
                  <a:srgbClr val="000099"/>
                </a:solidFill>
              </a:rPr>
              <a:t>, 20. 6. 2005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1700" dirty="0">
                <a:solidFill>
                  <a:srgbClr val="000099"/>
                </a:solidFill>
              </a:rPr>
              <a:t>3. MR: Doloplazy, ORP Olomouc, MR </a:t>
            </a:r>
            <a:r>
              <a:rPr lang="cs-CZ" sz="1700" dirty="0" err="1">
                <a:solidFill>
                  <a:srgbClr val="000099"/>
                </a:solidFill>
              </a:rPr>
              <a:t>Němčicko</a:t>
            </a:r>
            <a:r>
              <a:rPr lang="cs-CZ" sz="1700" dirty="0">
                <a:solidFill>
                  <a:srgbClr val="000099"/>
                </a:solidFill>
              </a:rPr>
              <a:t>, 21. 10. 2005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1700" dirty="0">
                <a:solidFill>
                  <a:srgbClr val="000099"/>
                </a:solidFill>
              </a:rPr>
              <a:t>4. MR: Velká Bystřice, ORP Olomouc, MR Bystřička, 2. 12. 2005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1700" dirty="0">
                <a:solidFill>
                  <a:srgbClr val="000099"/>
                </a:solidFill>
              </a:rPr>
              <a:t>5. MR: </a:t>
            </a:r>
            <a:r>
              <a:rPr lang="cs-CZ" sz="1650" dirty="0">
                <a:solidFill>
                  <a:srgbClr val="000099"/>
                </a:solidFill>
              </a:rPr>
              <a:t>Česká Ves, ORP Jeseník, MR </a:t>
            </a:r>
            <a:r>
              <a:rPr lang="cs-CZ" sz="1650" dirty="0" err="1" smtClean="0">
                <a:solidFill>
                  <a:srgbClr val="000099"/>
                </a:solidFill>
              </a:rPr>
              <a:t>Javornicko,Jesenicko,Zlatohorsko,Žulovsko</a:t>
            </a:r>
            <a:r>
              <a:rPr lang="cs-CZ" sz="1650" dirty="0">
                <a:solidFill>
                  <a:srgbClr val="000099"/>
                </a:solidFill>
              </a:rPr>
              <a:t>, 2</a:t>
            </a:r>
            <a:r>
              <a:rPr lang="cs-CZ" sz="1650" dirty="0" smtClean="0">
                <a:solidFill>
                  <a:srgbClr val="000099"/>
                </a:solidFill>
              </a:rPr>
              <a:t>.-3.3.2006</a:t>
            </a:r>
            <a:endParaRPr lang="cs-CZ" sz="1650" dirty="0">
              <a:solidFill>
                <a:srgbClr val="000099"/>
              </a:solidFill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1700" dirty="0">
                <a:solidFill>
                  <a:srgbClr val="000099"/>
                </a:solidFill>
              </a:rPr>
              <a:t>6. MR: Kouty nad Desnou, ORP Šumperk, Svazek obcí Údolí Desné, 8. 6. 2006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1700" dirty="0">
                <a:solidFill>
                  <a:srgbClr val="000099"/>
                </a:solidFill>
              </a:rPr>
              <a:t>7. MR: Všechovice, ORP Přerov, MR </a:t>
            </a:r>
            <a:r>
              <a:rPr lang="cs-CZ" sz="1700" dirty="0" err="1">
                <a:solidFill>
                  <a:srgbClr val="000099"/>
                </a:solidFill>
              </a:rPr>
              <a:t>Hranicko</a:t>
            </a:r>
            <a:r>
              <a:rPr lang="cs-CZ" sz="1700" dirty="0">
                <a:solidFill>
                  <a:srgbClr val="000099"/>
                </a:solidFill>
              </a:rPr>
              <a:t>, 17. 10. 2006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1700" dirty="0">
                <a:solidFill>
                  <a:srgbClr val="000099"/>
                </a:solidFill>
              </a:rPr>
              <a:t>8. MR: Náměšť na Hané, ORP Olomouc, MR Litovelsko, 27. 3. 2007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1700" dirty="0">
                <a:solidFill>
                  <a:srgbClr val="000099"/>
                </a:solidFill>
              </a:rPr>
              <a:t>9. MR: Skalka, ORP Prostějov, MR Svazek obcí Prostějov-venkov, 6. 11. 2007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1800" b="1" dirty="0">
                <a:solidFill>
                  <a:srgbClr val="000099"/>
                </a:solidFill>
              </a:rPr>
              <a:t>10. MR: Bouzov, ORP Litovel, MR Litovelsko, 8. 10. 2008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1800" b="1" dirty="0">
                <a:solidFill>
                  <a:srgbClr val="000099"/>
                </a:solidFill>
              </a:rPr>
              <a:t>11. MR: Jesenec, ORP Konice, MR </a:t>
            </a:r>
            <a:r>
              <a:rPr lang="cs-CZ" sz="1800" b="1" dirty="0" err="1">
                <a:solidFill>
                  <a:srgbClr val="000099"/>
                </a:solidFill>
              </a:rPr>
              <a:t>Konicko</a:t>
            </a:r>
            <a:r>
              <a:rPr lang="cs-CZ" sz="1800" b="1" dirty="0">
                <a:solidFill>
                  <a:srgbClr val="000099"/>
                </a:solidFill>
              </a:rPr>
              <a:t>, 5. 5. 2009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1800" b="1" dirty="0">
                <a:solidFill>
                  <a:srgbClr val="000099"/>
                </a:solidFill>
              </a:rPr>
              <a:t>12. MR: Tučín, ORP Přerov, MR </a:t>
            </a:r>
            <a:r>
              <a:rPr lang="cs-CZ" sz="1800" b="1" dirty="0" err="1">
                <a:solidFill>
                  <a:srgbClr val="000099"/>
                </a:solidFill>
              </a:rPr>
              <a:t>Pobečví</a:t>
            </a:r>
            <a:r>
              <a:rPr lang="cs-CZ" sz="1800" b="1" dirty="0">
                <a:solidFill>
                  <a:srgbClr val="000099"/>
                </a:solidFill>
              </a:rPr>
              <a:t>, 29. 4. 2010 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1800" b="1" dirty="0">
                <a:solidFill>
                  <a:srgbClr val="000099"/>
                </a:solidFill>
              </a:rPr>
              <a:t>13. MR: Moravský Beroun, ORP Šternberk, MR </a:t>
            </a:r>
            <a:r>
              <a:rPr lang="cs-CZ" sz="1800" b="1" dirty="0" err="1">
                <a:solidFill>
                  <a:srgbClr val="000099"/>
                </a:solidFill>
              </a:rPr>
              <a:t>Moravskoberounsko</a:t>
            </a:r>
            <a:r>
              <a:rPr lang="cs-CZ" sz="1800" b="1" dirty="0">
                <a:solidFill>
                  <a:srgbClr val="000099"/>
                </a:solidFill>
              </a:rPr>
              <a:t>, 22. 3. 2011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1800" b="1" dirty="0">
                <a:solidFill>
                  <a:srgbClr val="000099"/>
                </a:solidFill>
              </a:rPr>
              <a:t>14. MR: Plumlov, ORP Prostějov, MR </a:t>
            </a:r>
            <a:r>
              <a:rPr lang="cs-CZ" sz="1800" b="1" dirty="0" err="1">
                <a:solidFill>
                  <a:srgbClr val="000099"/>
                </a:solidFill>
              </a:rPr>
              <a:t>Plumlovsko</a:t>
            </a:r>
            <a:r>
              <a:rPr lang="cs-CZ" sz="1800" b="1" dirty="0">
                <a:solidFill>
                  <a:srgbClr val="000099"/>
                </a:solidFill>
              </a:rPr>
              <a:t>, 21. 6. </a:t>
            </a:r>
            <a:r>
              <a:rPr lang="cs-CZ" sz="1800" b="1" dirty="0" smtClean="0">
                <a:solidFill>
                  <a:srgbClr val="000099"/>
                </a:solidFill>
              </a:rPr>
              <a:t>2012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1800" b="1" dirty="0" smtClean="0">
                <a:solidFill>
                  <a:srgbClr val="000099"/>
                </a:solidFill>
              </a:rPr>
              <a:t>15. MR: Dřevohostice, ORP Přerov, MR Moštěnka, 25. 6. 2013 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u="sng" dirty="0"/>
              <a:t>16. MR: Loštice, ORP Mohelnice, MR </a:t>
            </a:r>
            <a:r>
              <a:rPr lang="cs-CZ" u="sng" dirty="0" err="1"/>
              <a:t>Mohelnicko</a:t>
            </a:r>
            <a:r>
              <a:rPr lang="cs-CZ" u="sng" dirty="0"/>
              <a:t>, 16. 9. 2014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cs-CZ" sz="1800" b="1" dirty="0">
              <a:solidFill>
                <a:srgbClr val="000099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6095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991600" cy="533400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altLang="cs-CZ" sz="2000" b="0" dirty="0" smtClean="0">
                <a:solidFill>
                  <a:srgbClr val="003994"/>
                </a:solidFill>
              </a:rPr>
              <a:t>Tučín, 29. 4. 2010				                  Moravský Beroun,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altLang="cs-CZ" sz="2000" b="0" dirty="0" smtClean="0">
                <a:solidFill>
                  <a:srgbClr val="003994"/>
                </a:solidFill>
              </a:rPr>
              <a:t>     31 účastníků							   22. 3. 2011 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altLang="cs-CZ" sz="2000" b="0" dirty="0" smtClean="0">
                <a:solidFill>
                  <a:srgbClr val="003994"/>
                </a:solidFill>
              </a:rPr>
              <a:t>								77 účastníků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altLang="cs-CZ" sz="2000" dirty="0" smtClean="0">
                <a:solidFill>
                  <a:srgbClr val="003994"/>
                </a:solidFill>
              </a:rPr>
              <a:t>                                                                                       </a:t>
            </a:r>
            <a:r>
              <a:rPr lang="cs-CZ" altLang="cs-CZ" sz="2000" b="0" dirty="0" smtClean="0">
                <a:solidFill>
                  <a:srgbClr val="003994"/>
                </a:solidFill>
              </a:rPr>
              <a:t>Jesenec, 5. 5. 2009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altLang="cs-CZ" sz="2000" b="0" dirty="0" smtClean="0">
                <a:solidFill>
                  <a:srgbClr val="003994"/>
                </a:solidFill>
              </a:rPr>
              <a:t>                                                                                               55 účastníků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altLang="cs-CZ" sz="2000" dirty="0" smtClean="0">
                <a:solidFill>
                  <a:srgbClr val="003994"/>
                </a:solidFill>
              </a:rPr>
              <a:t>				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</p:txBody>
      </p:sp>
      <p:pic>
        <p:nvPicPr>
          <p:cNvPr id="28676" name="Obrázek 5" descr="G:\Fotodokumentace-pracovní\2010\Projekt Podpora rozvoje Olomouckého kraje 2008-2010\fotodokumentace pro výroční zprávu OK 2010\12_setkání zástupců mikroregionů Olomouckého kraje_29_4_2010_Tučín_Horák_Rašťá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95400"/>
            <a:ext cx="35814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323975"/>
            <a:ext cx="35814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Obrázek 6" descr="K:\web ORR\web PRK\foto setkání mikroregionů\foto_web_mr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056063"/>
            <a:ext cx="342900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11024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334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eaLnBrk="1" hangingPunct="1"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cs-CZ" altLang="cs-CZ" sz="2000" b="0" dirty="0" smtClean="0">
                <a:solidFill>
                  <a:srgbClr val="003994"/>
                </a:solidFill>
              </a:rPr>
              <a:t>Plumlov, 21. 6. 2012 </a:t>
            </a:r>
          </a:p>
          <a:p>
            <a:pPr marL="0" indent="0" eaLnBrk="1" hangingPunct="1">
              <a:buFontTx/>
              <a:buNone/>
            </a:pPr>
            <a:r>
              <a:rPr lang="cs-CZ" altLang="cs-CZ" sz="2000" b="0" dirty="0" smtClean="0">
                <a:solidFill>
                  <a:srgbClr val="003994"/>
                </a:solidFill>
              </a:rPr>
              <a:t>64 účastníků</a:t>
            </a:r>
          </a:p>
          <a:p>
            <a:pPr marL="0" indent="0" eaLnBrk="1" hangingPunct="1"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eaLnBrk="1" hangingPunct="1"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eaLnBrk="1" hangingPunct="1"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eaLnBrk="1" hangingPunct="1"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cs-CZ" altLang="cs-CZ" sz="2000" dirty="0" smtClean="0">
                <a:solidFill>
                  <a:srgbClr val="003994"/>
                </a:solidFill>
              </a:rPr>
              <a:t>						</a:t>
            </a:r>
          </a:p>
          <a:p>
            <a:pPr marL="0" indent="0" eaLnBrk="1" hangingPunct="1">
              <a:buFontTx/>
              <a:buNone/>
            </a:pPr>
            <a:r>
              <a:rPr lang="cs-CZ" altLang="cs-CZ" sz="2000" dirty="0" smtClean="0">
                <a:solidFill>
                  <a:srgbClr val="003994"/>
                </a:solidFill>
              </a:rPr>
              <a:t>						</a:t>
            </a:r>
            <a:r>
              <a:rPr lang="cs-CZ" altLang="cs-CZ" sz="2000" b="0" dirty="0" smtClean="0">
                <a:solidFill>
                  <a:srgbClr val="003994"/>
                </a:solidFill>
              </a:rPr>
              <a:t>Dřevohostice, 25. 6. 2013</a:t>
            </a:r>
          </a:p>
          <a:p>
            <a:pPr marL="0" indent="0" eaLnBrk="1" hangingPunct="1">
              <a:buFontTx/>
              <a:buNone/>
            </a:pPr>
            <a:r>
              <a:rPr lang="cs-CZ" altLang="cs-CZ" sz="2000" b="0" dirty="0" smtClean="0">
                <a:solidFill>
                  <a:srgbClr val="003994"/>
                </a:solidFill>
              </a:rPr>
              <a:t>							47 účastníků</a:t>
            </a:r>
            <a:r>
              <a:rPr lang="cs-CZ" altLang="cs-CZ" sz="2000" dirty="0" smtClean="0">
                <a:solidFill>
                  <a:srgbClr val="003994"/>
                </a:solidFill>
              </a:rPr>
              <a:t>	</a:t>
            </a:r>
          </a:p>
          <a:p>
            <a:pPr marL="0" indent="0" eaLnBrk="1" hangingPunct="1">
              <a:buFontTx/>
              <a:buNone/>
            </a:pPr>
            <a:r>
              <a:rPr lang="cs-CZ" altLang="cs-CZ" sz="2000" dirty="0" smtClean="0">
                <a:solidFill>
                  <a:srgbClr val="003994"/>
                </a:solidFill>
              </a:rPr>
              <a:t>			</a:t>
            </a:r>
          </a:p>
          <a:p>
            <a:pPr marL="0" indent="0" eaLnBrk="1" hangingPunct="1">
              <a:buFontTx/>
              <a:buNone/>
            </a:pPr>
            <a:r>
              <a:rPr lang="cs-CZ" altLang="cs-CZ" sz="2000" dirty="0" smtClean="0">
                <a:solidFill>
                  <a:srgbClr val="003994"/>
                </a:solidFill>
              </a:rPr>
              <a:t>							</a:t>
            </a:r>
          </a:p>
          <a:p>
            <a:pPr marL="0" indent="0" eaLnBrk="1" hangingPunct="1"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eaLnBrk="1" hangingPunct="1">
              <a:buFontTx/>
              <a:buNone/>
            </a:pPr>
            <a:endParaRPr lang="cs-CZ" altLang="cs-CZ" sz="2000" dirty="0" smtClean="0">
              <a:solidFill>
                <a:srgbClr val="003994"/>
              </a:solidFill>
            </a:endParaRPr>
          </a:p>
          <a:p>
            <a:pPr marL="0" indent="0" eaLnBrk="1" hangingPunct="1">
              <a:buFontTx/>
              <a:buNone/>
            </a:pPr>
            <a:endParaRPr lang="cs-CZ" altLang="cs-CZ" dirty="0" smtClean="0"/>
          </a:p>
        </p:txBody>
      </p:sp>
      <p:pic>
        <p:nvPicPr>
          <p:cNvPr id="29700" name="Obrázek 3" descr="E:\1_5_15MR\tiskové oddělení\IMG_76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563" y="1323975"/>
            <a:ext cx="4376737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Obrázek 5" descr="C:\Dokumenty\1Projekt ROP 4_2_koheze\Monitorovací zprávy\1MZ\cd úrr\Fotodokumentace_1MZ\1_3_14 setkání MR\foto_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971800"/>
            <a:ext cx="4343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5786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0"/>
            <a:ext cx="8424863" cy="5184428"/>
          </a:xfrm>
          <a:ln>
            <a:noFill/>
          </a:ln>
        </p:spPr>
        <p:txBody>
          <a:bodyPr/>
          <a:lstStyle/>
          <a:p>
            <a:pPr marL="0" lvl="0" indent="0">
              <a:buNone/>
              <a:defRPr/>
            </a:pPr>
            <a:r>
              <a:rPr lang="cs-CZ" sz="2800" dirty="0" smtClean="0"/>
              <a:t>Olomoucký kraj spolupracuje s partnery dlouhodobě</a:t>
            </a:r>
            <a:endParaRPr lang="cs-CZ" sz="2800" dirty="0"/>
          </a:p>
          <a:p>
            <a:pPr lvl="1">
              <a:defRPr/>
            </a:pPr>
            <a:r>
              <a:rPr lang="cs-CZ" b="0" dirty="0" err="1" smtClean="0">
                <a:ea typeface="+mn-ea"/>
                <a:cs typeface="+mn-cs"/>
              </a:rPr>
              <a:t>Phare</a:t>
            </a:r>
            <a:r>
              <a:rPr lang="cs-CZ" b="0" dirty="0" smtClean="0">
                <a:ea typeface="+mn-ea"/>
                <a:cs typeface="+mn-cs"/>
              </a:rPr>
              <a:t> (2004 – 2005, </a:t>
            </a:r>
            <a:r>
              <a:rPr lang="cs-CZ" b="0" dirty="0" err="1" smtClean="0">
                <a:ea typeface="+mn-ea"/>
                <a:cs typeface="+mn-cs"/>
              </a:rPr>
              <a:t>AbCap</a:t>
            </a:r>
            <a:r>
              <a:rPr lang="cs-CZ" b="0" dirty="0" smtClean="0">
                <a:ea typeface="+mn-ea"/>
                <a:cs typeface="+mn-cs"/>
              </a:rPr>
              <a:t>)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SROP 3.3 (2005 – 2007)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ROP SM (2008 – 2015)</a:t>
            </a:r>
            <a:endParaRPr lang="cs-CZ" b="0" dirty="0">
              <a:ea typeface="+mn-ea"/>
              <a:cs typeface="+mn-cs"/>
            </a:endParaRPr>
          </a:p>
          <a:p>
            <a:pPr marL="0" lvl="0" indent="0">
              <a:buNone/>
              <a:defRPr/>
            </a:pPr>
            <a:r>
              <a:rPr lang="cs-CZ" sz="2800" dirty="0" smtClean="0"/>
              <a:t>Spolupráce vychází z potřeb partnerů</a:t>
            </a:r>
            <a:endParaRPr lang="cs-CZ" sz="2800" dirty="0"/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Rozvoj lidských zdrojů (</a:t>
            </a:r>
            <a:r>
              <a:rPr lang="cs-CZ" b="0" dirty="0" err="1" smtClean="0">
                <a:ea typeface="+mn-ea"/>
                <a:cs typeface="+mn-cs"/>
              </a:rPr>
              <a:t>Euromanažeři</a:t>
            </a:r>
            <a:r>
              <a:rPr lang="cs-CZ" b="0" dirty="0" smtClean="0">
                <a:ea typeface="+mn-ea"/>
                <a:cs typeface="+mn-cs"/>
              </a:rPr>
              <a:t>, školení, semináře, partnerská setkání, konference)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Příprava strategických dokumentů (podpora dokumentů obcí, MAS, krajské dokumenty)</a:t>
            </a:r>
          </a:p>
          <a:p>
            <a:pPr lvl="1">
              <a:defRPr/>
            </a:pPr>
            <a:r>
              <a:rPr lang="cs-CZ" b="0" dirty="0" smtClean="0">
                <a:ea typeface="+mn-ea"/>
                <a:cs typeface="+mn-cs"/>
              </a:rPr>
              <a:t>Projektová příprava (podpora přípravy projektů, zásobník projektových námětů, dotační poradenství)</a:t>
            </a:r>
          </a:p>
          <a:p>
            <a:pPr lvl="1">
              <a:defRPr/>
            </a:pPr>
            <a:endParaRPr lang="cs-CZ" b="0" dirty="0">
              <a:ea typeface="+mn-ea"/>
              <a:cs typeface="+mn-cs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5" y="115888"/>
            <a:ext cx="4877715" cy="1143000"/>
          </a:xfrm>
        </p:spPr>
        <p:txBody>
          <a:bodyPr/>
          <a:lstStyle/>
          <a:p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2</a:t>
            </a:fld>
            <a:endParaRPr lang="cs-CZ"/>
          </a:p>
        </p:txBody>
      </p:sp>
      <p:pic>
        <p:nvPicPr>
          <p:cNvPr id="5" name="Picture 4" descr="logo_kompl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844824"/>
            <a:ext cx="230505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714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45259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cs-CZ" altLang="cs-CZ" sz="2800" b="1" u="sng" dirty="0" smtClean="0"/>
              <a:t>Publikační činnost a internetové stránky</a:t>
            </a:r>
          </a:p>
          <a:p>
            <a:pPr marL="0" indent="0" eaLnBrk="1" hangingPunct="1">
              <a:lnSpc>
                <a:spcPct val="90000"/>
              </a:lnSpc>
              <a:spcBef>
                <a:spcPts val="400"/>
              </a:spcBef>
              <a:buFontTx/>
              <a:buNone/>
            </a:pPr>
            <a:r>
              <a:rPr lang="cs-CZ" altLang="cs-CZ" sz="2300" dirty="0" smtClean="0">
                <a:solidFill>
                  <a:srgbClr val="003994"/>
                </a:solidFill>
              </a:rPr>
              <a:t>- </a:t>
            </a:r>
            <a:r>
              <a:rPr lang="cs-CZ" altLang="cs-CZ" sz="2300" b="0" dirty="0" smtClean="0">
                <a:solidFill>
                  <a:srgbClr val="003994"/>
                </a:solidFill>
              </a:rPr>
              <a:t>internetové stránky projektu: </a:t>
            </a:r>
            <a:r>
              <a:rPr lang="cs-CZ" altLang="cs-CZ" sz="2300" b="0" u="sng" dirty="0" smtClean="0">
                <a:solidFill>
                  <a:srgbClr val="003994"/>
                </a:solidFill>
              </a:rPr>
              <a:t>www.kr-olomoucky.cz/partnerstvi</a:t>
            </a:r>
          </a:p>
          <a:p>
            <a:pPr marL="0" indent="0" eaLnBrk="1" hangingPunct="1">
              <a:lnSpc>
                <a:spcPct val="90000"/>
              </a:lnSpc>
              <a:spcBef>
                <a:spcPts val="400"/>
              </a:spcBef>
              <a:buFontTx/>
              <a:buNone/>
            </a:pPr>
            <a:r>
              <a:rPr lang="cs-CZ" altLang="cs-CZ" sz="2400" b="0" dirty="0" smtClean="0">
                <a:solidFill>
                  <a:srgbClr val="003994"/>
                </a:solidFill>
              </a:rPr>
              <a:t>- vydávání brožur, publikací, dokumentů, letáků </a:t>
            </a:r>
          </a:p>
          <a:p>
            <a:pPr marL="0" indent="0" eaLnBrk="1" hangingPunct="1">
              <a:buFontTx/>
              <a:buNone/>
            </a:pPr>
            <a:endParaRPr lang="cs-CZ" altLang="cs-CZ" dirty="0" smtClean="0"/>
          </a:p>
        </p:txBody>
      </p:sp>
      <p:pic>
        <p:nvPicPr>
          <p:cNvPr id="3072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743200"/>
            <a:ext cx="2409825" cy="332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743200"/>
            <a:ext cx="2319338" cy="332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5" descr="C:\dokumenty\1Projekt ROP 4_2_II\2_publikace a propagace\2_7_info brownfield\bfs sloz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263" y="2743200"/>
            <a:ext cx="2322512" cy="332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80355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51816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cs-CZ" altLang="cs-CZ" sz="2800" b="1" u="sng" smtClean="0"/>
              <a:t>Publikační činnost a internetové stránky</a:t>
            </a:r>
          </a:p>
          <a:p>
            <a:pPr marL="0" indent="0" eaLnBrk="1" hangingPunct="1">
              <a:buFontTx/>
              <a:buNone/>
            </a:pPr>
            <a:endParaRPr lang="cs-CZ" altLang="cs-CZ" sz="2800" b="1" u="sng" smtClean="0"/>
          </a:p>
          <a:p>
            <a:pPr marL="0" indent="0" eaLnBrk="1" hangingPunct="1">
              <a:buFontTx/>
              <a:buNone/>
            </a:pPr>
            <a:endParaRPr lang="cs-CZ" altLang="cs-CZ" sz="2800" b="1" u="sng" smtClean="0"/>
          </a:p>
          <a:p>
            <a:pPr marL="0" indent="0" eaLnBrk="1" hangingPunct="1">
              <a:buFontTx/>
              <a:buNone/>
            </a:pPr>
            <a:endParaRPr lang="cs-CZ" altLang="cs-CZ" sz="2800" b="1" u="sng" smtClean="0"/>
          </a:p>
          <a:p>
            <a:pPr marL="0" indent="0" eaLnBrk="1" hangingPunct="1">
              <a:buFontTx/>
              <a:buNone/>
            </a:pPr>
            <a:endParaRPr lang="cs-CZ" altLang="cs-CZ" sz="2800" b="1" u="sng" smtClean="0"/>
          </a:p>
          <a:p>
            <a:pPr marL="0" indent="0" eaLnBrk="1" hangingPunct="1">
              <a:buFontTx/>
              <a:buNone/>
            </a:pPr>
            <a:endParaRPr lang="cs-CZ" altLang="cs-CZ" sz="2800" b="1" u="sng" smtClean="0"/>
          </a:p>
          <a:p>
            <a:pPr marL="0" indent="0" eaLnBrk="1" hangingPunct="1">
              <a:buFontTx/>
              <a:buNone/>
            </a:pPr>
            <a:endParaRPr lang="cs-CZ" altLang="cs-CZ" sz="2800" b="1" u="sng" smtClean="0"/>
          </a:p>
          <a:p>
            <a:pPr marL="0" indent="0" eaLnBrk="1" hangingPunct="1">
              <a:buFontTx/>
              <a:buNone/>
            </a:pPr>
            <a:endParaRPr lang="cs-CZ" altLang="cs-CZ" sz="2800" b="1" u="sng" smtClean="0"/>
          </a:p>
          <a:p>
            <a:pPr marL="0" indent="0" eaLnBrk="1" hangingPunct="1">
              <a:buFontTx/>
              <a:buNone/>
            </a:pPr>
            <a:endParaRPr lang="cs-CZ" altLang="cs-CZ" sz="2800" b="1" u="sng" smtClean="0"/>
          </a:p>
          <a:p>
            <a:pPr marL="0" indent="0" eaLnBrk="1" hangingPunct="1">
              <a:buFontTx/>
              <a:buNone/>
            </a:pPr>
            <a:endParaRPr lang="cs-CZ" altLang="cs-CZ" smtClean="0"/>
          </a:p>
        </p:txBody>
      </p:sp>
      <p:pic>
        <p:nvPicPr>
          <p:cNvPr id="31748" name="Picture 8" descr="brožu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09800"/>
            <a:ext cx="3200400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09800"/>
            <a:ext cx="2746375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14046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839200" cy="464820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b="1" u="sng" dirty="0"/>
              <a:t>IPRÚ </a:t>
            </a:r>
            <a:r>
              <a:rPr lang="cs-CZ" sz="2800" b="1" u="sng" dirty="0" err="1"/>
              <a:t>Bouzovsko</a:t>
            </a:r>
            <a:r>
              <a:rPr lang="cs-CZ" sz="2800" b="1" u="sng" dirty="0"/>
              <a:t> a IPRÚ </a:t>
            </a:r>
            <a:r>
              <a:rPr lang="cs-CZ" sz="2800" b="1" u="sng" dirty="0" err="1"/>
              <a:t>Staroměstsko</a:t>
            </a:r>
            <a:endParaRPr lang="cs-CZ" sz="2800" b="1" u="sng" dirty="0"/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300" b="0" dirty="0">
                <a:solidFill>
                  <a:srgbClr val="003994"/>
                </a:solidFill>
              </a:rPr>
              <a:t>území vybrána na základě Analýzy připravenosti integrovaných projektů na venkově v r. </a:t>
            </a:r>
            <a:r>
              <a:rPr lang="cs-CZ" sz="2300" b="0" dirty="0" smtClean="0">
                <a:solidFill>
                  <a:srgbClr val="003994"/>
                </a:solidFill>
              </a:rPr>
              <a:t>2009 pro velký potenciál rozvoje </a:t>
            </a:r>
            <a:r>
              <a:rPr lang="cs-CZ" sz="2300" b="0" dirty="0">
                <a:solidFill>
                  <a:srgbClr val="003994"/>
                </a:solidFill>
              </a:rPr>
              <a:t>cestovního ruchu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300" b="0" dirty="0" smtClean="0">
                <a:solidFill>
                  <a:srgbClr val="003994"/>
                </a:solidFill>
              </a:rPr>
              <a:t>oba </a:t>
            </a:r>
            <a:r>
              <a:rPr lang="cs-CZ" sz="2300" b="0" dirty="0">
                <a:solidFill>
                  <a:srgbClr val="003994"/>
                </a:solidFill>
              </a:rPr>
              <a:t>IPRÚ schváleny k realizaci z ROP SM dne 23. 3. 2011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300" b="0" dirty="0">
                <a:solidFill>
                  <a:srgbClr val="003994"/>
                </a:solidFill>
              </a:rPr>
              <a:t>IPRÚ </a:t>
            </a:r>
            <a:r>
              <a:rPr lang="cs-CZ" sz="2300" b="0" dirty="0" err="1" smtClean="0">
                <a:solidFill>
                  <a:srgbClr val="003994"/>
                </a:solidFill>
              </a:rPr>
              <a:t>Bouzovsko</a:t>
            </a:r>
            <a:r>
              <a:rPr lang="cs-CZ" sz="2300" b="0" dirty="0" smtClean="0">
                <a:solidFill>
                  <a:srgbClr val="003994"/>
                </a:solidFill>
              </a:rPr>
              <a:t> - 4 </a:t>
            </a:r>
            <a:r>
              <a:rPr lang="cs-CZ" sz="2300" b="0" dirty="0">
                <a:solidFill>
                  <a:srgbClr val="003994"/>
                </a:solidFill>
              </a:rPr>
              <a:t>projekty za 55,8 mil. Kč,</a:t>
            </a:r>
          </a:p>
          <a:p>
            <a:pPr lvl="1"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300" b="0" dirty="0">
                <a:solidFill>
                  <a:srgbClr val="003994"/>
                </a:solidFill>
              </a:rPr>
              <a:t>alokace z ROP SM ve výši 41 mil. Kč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300" b="0" dirty="0">
                <a:solidFill>
                  <a:srgbClr val="003994"/>
                </a:solidFill>
              </a:rPr>
              <a:t>IPRÚ </a:t>
            </a:r>
            <a:r>
              <a:rPr lang="cs-CZ" sz="2300" b="0" dirty="0" err="1" smtClean="0">
                <a:solidFill>
                  <a:srgbClr val="003994"/>
                </a:solidFill>
              </a:rPr>
              <a:t>Staroměstsko</a:t>
            </a:r>
            <a:r>
              <a:rPr lang="cs-CZ" sz="2300" b="0" dirty="0" smtClean="0">
                <a:solidFill>
                  <a:srgbClr val="003994"/>
                </a:solidFill>
              </a:rPr>
              <a:t> - 2 </a:t>
            </a:r>
            <a:r>
              <a:rPr lang="cs-CZ" sz="2300" b="0" dirty="0">
                <a:solidFill>
                  <a:srgbClr val="003994"/>
                </a:solidFill>
              </a:rPr>
              <a:t>projekty za 32,3 mil. Kč, </a:t>
            </a:r>
          </a:p>
          <a:p>
            <a:pPr lvl="1"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300" b="0" dirty="0" smtClean="0">
                <a:solidFill>
                  <a:srgbClr val="003994"/>
                </a:solidFill>
              </a:rPr>
              <a:t>alokace </a:t>
            </a:r>
            <a:r>
              <a:rPr lang="cs-CZ" sz="2300" b="0" dirty="0">
                <a:solidFill>
                  <a:srgbClr val="003994"/>
                </a:solidFill>
              </a:rPr>
              <a:t>z ROP SM ve výši 22,7 mil. Kč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300" b="0" dirty="0">
                <a:solidFill>
                  <a:srgbClr val="003994"/>
                </a:solidFill>
              </a:rPr>
              <a:t>4 individuální projekty zrealizovány, 1 projekt se </a:t>
            </a:r>
            <a:r>
              <a:rPr lang="cs-CZ" sz="2300" b="0" dirty="0" smtClean="0">
                <a:solidFill>
                  <a:srgbClr val="003994"/>
                </a:solidFill>
              </a:rPr>
              <a:t>je ve </a:t>
            </a:r>
            <a:r>
              <a:rPr lang="cs-CZ" sz="2300" b="0" dirty="0">
                <a:solidFill>
                  <a:srgbClr val="003994"/>
                </a:solidFill>
              </a:rPr>
              <a:t>fázi realizace a </a:t>
            </a:r>
            <a:r>
              <a:rPr lang="cs-CZ" sz="2300" b="0" dirty="0" smtClean="0">
                <a:solidFill>
                  <a:srgbClr val="003994"/>
                </a:solidFill>
              </a:rPr>
              <a:t>1 </a:t>
            </a:r>
            <a:r>
              <a:rPr lang="cs-CZ" sz="2300" b="0" dirty="0">
                <a:solidFill>
                  <a:srgbClr val="003994"/>
                </a:solidFill>
              </a:rPr>
              <a:t>projekt je hodnocen na ÚRR ROP </a:t>
            </a:r>
            <a:r>
              <a:rPr lang="cs-CZ" sz="2300" b="0" dirty="0" smtClean="0">
                <a:solidFill>
                  <a:srgbClr val="003994"/>
                </a:solidFill>
              </a:rPr>
              <a:t>SM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300" b="0" dirty="0" smtClean="0">
                <a:solidFill>
                  <a:srgbClr val="003994"/>
                </a:solidFill>
              </a:rPr>
              <a:t>agendu zajišťuje 1 </a:t>
            </a:r>
            <a:r>
              <a:rPr lang="cs-CZ" altLang="cs-CZ" sz="2300" b="0" dirty="0">
                <a:solidFill>
                  <a:srgbClr val="003994"/>
                </a:solidFill>
              </a:rPr>
              <a:t>pracovník na ORR </a:t>
            </a:r>
            <a:endParaRPr lang="cs-CZ" altLang="cs-CZ" sz="2300" b="0" dirty="0" smtClean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altLang="cs-CZ" sz="2300" b="0" dirty="0">
                <a:solidFill>
                  <a:srgbClr val="003994"/>
                </a:solidFill>
              </a:rPr>
              <a:t> </a:t>
            </a:r>
            <a:r>
              <a:rPr lang="cs-CZ" altLang="cs-CZ" sz="2300" b="0" dirty="0" smtClean="0">
                <a:solidFill>
                  <a:srgbClr val="003994"/>
                </a:solidFill>
              </a:rPr>
              <a:t>    – </a:t>
            </a:r>
            <a:r>
              <a:rPr lang="cs-CZ" altLang="cs-CZ" sz="2300" b="0" dirty="0">
                <a:solidFill>
                  <a:srgbClr val="003994"/>
                </a:solidFill>
              </a:rPr>
              <a:t>Ing. Petr Smička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endParaRPr lang="cs-CZ" sz="2200" dirty="0">
              <a:solidFill>
                <a:srgbClr val="003994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cs-CZ" altLang="cs-CZ" dirty="0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213" y="3200400"/>
            <a:ext cx="124777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410200"/>
            <a:ext cx="1701800" cy="127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80833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altLang="cs-CZ" sz="2800" b="1" u="sng" dirty="0"/>
              <a:t>Školení, semináře a vzdělávací akce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sz="2600" b="0" dirty="0" smtClean="0">
                <a:solidFill>
                  <a:srgbClr val="003994"/>
                </a:solidFill>
              </a:rPr>
              <a:t>kurzy</a:t>
            </a:r>
            <a:r>
              <a:rPr lang="cs-CZ" sz="2600" b="0" dirty="0">
                <a:solidFill>
                  <a:srgbClr val="003994"/>
                </a:solidFill>
              </a:rPr>
              <a:t>, semináře, školení, workshopy </a:t>
            </a:r>
            <a:r>
              <a:rPr lang="cs-CZ" sz="2600" b="0" dirty="0" smtClean="0">
                <a:solidFill>
                  <a:srgbClr val="003994"/>
                </a:solidFill>
              </a:rPr>
              <a:t>(veřejné zakázky, veřejná podpora, </a:t>
            </a:r>
            <a:r>
              <a:rPr lang="cs-CZ" sz="2600" b="0" dirty="0">
                <a:solidFill>
                  <a:srgbClr val="003994"/>
                </a:solidFill>
              </a:rPr>
              <a:t>projektové a finanční řízení, strategické plánování apod.)</a:t>
            </a:r>
          </a:p>
          <a:p>
            <a:pPr eaLnBrk="1" hangingPunct="1">
              <a:defRPr/>
            </a:pPr>
            <a:endParaRPr lang="cs-CZ" altLang="cs-CZ" dirty="0" smtClean="0"/>
          </a:p>
        </p:txBody>
      </p:sp>
      <p:pic>
        <p:nvPicPr>
          <p:cNvPr id="33796" name="Obrázek 5" descr="C:\Users\valovicova\Desktop\IMG_327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971800"/>
            <a:ext cx="3862388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Obrázek 5" descr="E:\1_2_Budoucnost KP 2014+ 18_9_2012\IMG_127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25" y="2971800"/>
            <a:ext cx="3929063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62500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763000" cy="4525963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altLang="cs-CZ" sz="2800" b="1" u="sng" dirty="0"/>
              <a:t>Školení, semináře a vzdělávací akce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b="0" dirty="0" smtClean="0">
                <a:solidFill>
                  <a:srgbClr val="003994"/>
                </a:solidFill>
              </a:rPr>
              <a:t>workshop </a:t>
            </a:r>
            <a:r>
              <a:rPr lang="cs-CZ" sz="2600" b="0" dirty="0">
                <a:solidFill>
                  <a:srgbClr val="003994"/>
                </a:solidFill>
              </a:rPr>
              <a:t>pro </a:t>
            </a:r>
            <a:r>
              <a:rPr lang="cs-CZ" sz="2600" b="0" dirty="0" smtClean="0">
                <a:solidFill>
                  <a:srgbClr val="003994"/>
                </a:solidFill>
              </a:rPr>
              <a:t>zástupce ORP OK – setkání regionalistů</a:t>
            </a:r>
            <a:endParaRPr lang="cs-CZ" sz="2600" b="0" dirty="0">
              <a:solidFill>
                <a:srgbClr val="003994"/>
              </a:solidFill>
            </a:endParaRPr>
          </a:p>
          <a:p>
            <a:pPr marL="684000" algn="just" eaLnBrk="1" hangingPunct="1">
              <a:lnSpc>
                <a:spcPct val="90000"/>
              </a:lnSpc>
              <a:spcBef>
                <a:spcPts val="100"/>
              </a:spcBef>
              <a:buFont typeface="Arial" panose="020B0604020202020204" pitchFamily="34" charset="0"/>
              <a:buChar char="•"/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I. workshop – Olomouc, 19. 4. 2011</a:t>
            </a:r>
          </a:p>
          <a:p>
            <a:pPr marL="684000" algn="just" eaLnBrk="1" hangingPunct="1">
              <a:lnSpc>
                <a:spcPct val="90000"/>
              </a:lnSpc>
              <a:spcBef>
                <a:spcPts val="100"/>
              </a:spcBef>
              <a:buFont typeface="Arial" panose="020B0604020202020204" pitchFamily="34" charset="0"/>
              <a:buChar char="•"/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II</a:t>
            </a:r>
            <a:r>
              <a:rPr lang="cs-CZ" sz="2000" b="0" dirty="0">
                <a:solidFill>
                  <a:srgbClr val="003994"/>
                </a:solidFill>
              </a:rPr>
              <a:t>. workshop – Šumperk, 8. 11. 2011</a:t>
            </a:r>
          </a:p>
          <a:p>
            <a:pPr marL="684000" algn="just" eaLnBrk="1" hangingPunct="1">
              <a:lnSpc>
                <a:spcPct val="90000"/>
              </a:lnSpc>
              <a:spcBef>
                <a:spcPts val="100"/>
              </a:spcBef>
              <a:buFont typeface="Arial" panose="020B0604020202020204" pitchFamily="34" charset="0"/>
              <a:buChar char="•"/>
              <a:defRPr/>
            </a:pPr>
            <a:r>
              <a:rPr lang="cs-CZ" sz="2000" b="0" dirty="0">
                <a:solidFill>
                  <a:srgbClr val="003994"/>
                </a:solidFill>
              </a:rPr>
              <a:t>III. workshop – Přerov, 26. 4. 2012</a:t>
            </a:r>
          </a:p>
          <a:p>
            <a:pPr marL="684000" algn="just" eaLnBrk="1" hangingPunct="1">
              <a:lnSpc>
                <a:spcPct val="90000"/>
              </a:lnSpc>
              <a:spcBef>
                <a:spcPts val="100"/>
              </a:spcBef>
              <a:buFont typeface="Arial" panose="020B0604020202020204" pitchFamily="34" charset="0"/>
              <a:buChar char="•"/>
              <a:defRPr/>
            </a:pPr>
            <a:r>
              <a:rPr lang="cs-CZ" sz="2000" b="0" dirty="0">
                <a:solidFill>
                  <a:srgbClr val="003994"/>
                </a:solidFill>
              </a:rPr>
              <a:t>IV. workshop – Litovel, 25. 3. </a:t>
            </a:r>
            <a:r>
              <a:rPr lang="cs-CZ" sz="2000" b="0" dirty="0" smtClean="0">
                <a:solidFill>
                  <a:srgbClr val="003994"/>
                </a:solidFill>
              </a:rPr>
              <a:t>2013</a:t>
            </a:r>
          </a:p>
          <a:p>
            <a:pPr marL="684000" algn="just" eaLnBrk="1" hangingPunct="1">
              <a:lnSpc>
                <a:spcPct val="90000"/>
              </a:lnSpc>
              <a:spcBef>
                <a:spcPts val="100"/>
              </a:spcBef>
              <a:buFont typeface="Arial" panose="020B0604020202020204" pitchFamily="34" charset="0"/>
              <a:buChar char="•"/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V. workshop – </a:t>
            </a:r>
            <a:r>
              <a:rPr lang="cs-CZ" sz="2000" b="0" dirty="0" err="1" smtClean="0">
                <a:solidFill>
                  <a:srgbClr val="003994"/>
                </a:solidFill>
              </a:rPr>
              <a:t>Bozeňov</a:t>
            </a:r>
            <a:r>
              <a:rPr lang="cs-CZ" sz="2000" b="0" dirty="0" smtClean="0">
                <a:solidFill>
                  <a:srgbClr val="003994"/>
                </a:solidFill>
              </a:rPr>
              <a:t>, 8. 11. 2013</a:t>
            </a:r>
          </a:p>
          <a:p>
            <a:pPr marL="684000" algn="just" eaLnBrk="1" hangingPunct="1">
              <a:lnSpc>
                <a:spcPct val="90000"/>
              </a:lnSpc>
              <a:spcBef>
                <a:spcPts val="100"/>
              </a:spcBef>
              <a:buFont typeface="Arial" panose="020B0604020202020204" pitchFamily="34" charset="0"/>
              <a:buChar char="•"/>
              <a:defRPr/>
            </a:pPr>
            <a:r>
              <a:rPr lang="cs-CZ" sz="2000" b="0" dirty="0" smtClean="0">
                <a:solidFill>
                  <a:srgbClr val="003994"/>
                </a:solidFill>
              </a:rPr>
              <a:t>VI. workshop – podzim 2014, ORP PV</a:t>
            </a:r>
            <a:endParaRPr lang="cs-CZ" sz="2000" b="0" dirty="0">
              <a:solidFill>
                <a:srgbClr val="003994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  <p:pic>
        <p:nvPicPr>
          <p:cNvPr id="34820" name="Obrázek 3" descr="C:\Users\valovicova\Desktop\IMG_28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613" y="4114800"/>
            <a:ext cx="322103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Obrázek 4" descr="C:\dokumenty\1Projekt ROP 4_2_koheze\Monitorovací zprávy\1MZ\cd úrr\Fotodokumentace_1MZ\1_2_workshop pro zástupce ORP\foto_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725" y="2362200"/>
            <a:ext cx="33274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35160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856984" cy="5040413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cs-CZ" sz="2800" u="sng" dirty="0"/>
              <a:t>Regionální inovační systémy  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cs-CZ" u="sng" dirty="0" smtClean="0">
                <a:solidFill>
                  <a:srgbClr val="003994"/>
                </a:solidFill>
              </a:rPr>
              <a:t>Inovační vouchery v Olomouckém kraji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cs-CZ" sz="2000" b="0" dirty="0">
                <a:solidFill>
                  <a:srgbClr val="33339A"/>
                </a:solidFill>
              </a:rPr>
              <a:t>Celkové výdaje: 6, 67 mil. </a:t>
            </a:r>
            <a:r>
              <a:rPr lang="cs-CZ" sz="2000" b="0" dirty="0" smtClean="0">
                <a:solidFill>
                  <a:srgbClr val="33339A"/>
                </a:solidFill>
              </a:rPr>
              <a:t>Kč, z toho: </a:t>
            </a:r>
            <a:r>
              <a:rPr lang="cs-CZ" sz="2000" b="0" dirty="0">
                <a:solidFill>
                  <a:srgbClr val="33339A"/>
                </a:solidFill>
              </a:rPr>
              <a:t>	</a:t>
            </a:r>
          </a:p>
          <a:p>
            <a:pPr lvl="1" algn="just">
              <a:buFontTx/>
              <a:buChar char="-"/>
            </a:pPr>
            <a:r>
              <a:rPr lang="cs-CZ" sz="2000" b="0" dirty="0" smtClean="0">
                <a:solidFill>
                  <a:srgbClr val="33339A"/>
                </a:solidFill>
              </a:rPr>
              <a:t>dotace </a:t>
            </a:r>
            <a:r>
              <a:rPr lang="cs-CZ" sz="2000" b="0" dirty="0">
                <a:solidFill>
                  <a:srgbClr val="33339A"/>
                </a:solidFill>
              </a:rPr>
              <a:t>ROP SM: 5 mil. Kč </a:t>
            </a:r>
          </a:p>
          <a:p>
            <a:pPr lvl="1" algn="just">
              <a:buFontTx/>
              <a:buChar char="-"/>
            </a:pPr>
            <a:r>
              <a:rPr lang="cs-CZ" sz="2000" b="0" dirty="0" smtClean="0">
                <a:solidFill>
                  <a:srgbClr val="33339A"/>
                </a:solidFill>
              </a:rPr>
              <a:t>vlastní </a:t>
            </a:r>
            <a:r>
              <a:rPr lang="cs-CZ" sz="2000" b="0" dirty="0">
                <a:solidFill>
                  <a:srgbClr val="33339A"/>
                </a:solidFill>
              </a:rPr>
              <a:t>zdroje Olomouckého kraje: </a:t>
            </a:r>
            <a:r>
              <a:rPr lang="cs-CZ" sz="2000" b="0" dirty="0" smtClean="0">
                <a:solidFill>
                  <a:srgbClr val="33339A"/>
                </a:solidFill>
              </a:rPr>
              <a:t>1,17 </a:t>
            </a:r>
            <a:r>
              <a:rPr lang="cs-CZ" sz="2000" b="0" dirty="0">
                <a:solidFill>
                  <a:srgbClr val="33339A"/>
                </a:solidFill>
              </a:rPr>
              <a:t>mil. </a:t>
            </a:r>
            <a:r>
              <a:rPr lang="cs-CZ" sz="2000" b="0" dirty="0" smtClean="0">
                <a:solidFill>
                  <a:srgbClr val="33339A"/>
                </a:solidFill>
              </a:rPr>
              <a:t>Kč</a:t>
            </a:r>
          </a:p>
          <a:p>
            <a:pPr lvl="1" algn="just">
              <a:buFontTx/>
              <a:buChar char="-"/>
            </a:pPr>
            <a:r>
              <a:rPr lang="cs-CZ" sz="2000" b="0" dirty="0" smtClean="0">
                <a:solidFill>
                  <a:srgbClr val="33339A"/>
                </a:solidFill>
              </a:rPr>
              <a:t>zdroje statutárního města Olomouc: 0,5 mil. Kč</a:t>
            </a:r>
            <a:endParaRPr lang="cs-CZ" sz="2000" b="0" dirty="0">
              <a:solidFill>
                <a:srgbClr val="33339A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cs-CZ" sz="2000" u="sng" dirty="0" smtClean="0">
              <a:solidFill>
                <a:srgbClr val="003994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cs-CZ" u="sng" dirty="0" smtClean="0">
                <a:solidFill>
                  <a:srgbClr val="003994"/>
                </a:solidFill>
              </a:rPr>
              <a:t>Inovační vouchery v Olomoucké kraji – II. etapa</a:t>
            </a:r>
            <a:r>
              <a:rPr lang="cs-CZ" sz="2000" b="0" dirty="0" smtClean="0">
                <a:solidFill>
                  <a:srgbClr val="003994"/>
                </a:solidFill>
              </a:rPr>
              <a:t> 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cs-CZ" sz="2000" b="0" dirty="0">
                <a:solidFill>
                  <a:srgbClr val="33339A"/>
                </a:solidFill>
              </a:rPr>
              <a:t>Celkové výdaje: 6, 67 mil. </a:t>
            </a:r>
            <a:r>
              <a:rPr lang="cs-CZ" sz="2000" b="0" dirty="0" smtClean="0">
                <a:solidFill>
                  <a:srgbClr val="33339A"/>
                </a:solidFill>
              </a:rPr>
              <a:t>Kč, z toho: </a:t>
            </a:r>
            <a:r>
              <a:rPr lang="cs-CZ" sz="2000" b="0" dirty="0">
                <a:solidFill>
                  <a:srgbClr val="33339A"/>
                </a:solidFill>
              </a:rPr>
              <a:t>	</a:t>
            </a:r>
          </a:p>
          <a:p>
            <a:pPr marL="457200" lvl="1" indent="0" algn="just">
              <a:buNone/>
            </a:pPr>
            <a:r>
              <a:rPr lang="cs-CZ" sz="2000" b="0" dirty="0" smtClean="0">
                <a:solidFill>
                  <a:srgbClr val="33339A"/>
                </a:solidFill>
              </a:rPr>
              <a:t>- </a:t>
            </a:r>
            <a:r>
              <a:rPr lang="cs-CZ" sz="2000" b="0" dirty="0">
                <a:solidFill>
                  <a:srgbClr val="33339A"/>
                </a:solidFill>
              </a:rPr>
              <a:t>dotace ROP SM: 5 mil. Kč </a:t>
            </a:r>
          </a:p>
          <a:p>
            <a:pPr marL="457200" lvl="1" indent="0" algn="just">
              <a:buNone/>
            </a:pPr>
            <a:r>
              <a:rPr lang="cs-CZ" sz="2000" b="0" dirty="0">
                <a:solidFill>
                  <a:srgbClr val="33339A"/>
                </a:solidFill>
              </a:rPr>
              <a:t>- vlastní zdroje Olomouckého kraje: 1,67 mil. Kč</a:t>
            </a:r>
          </a:p>
          <a:p>
            <a:pPr marL="0" indent="0" algn="just">
              <a:lnSpc>
                <a:spcPct val="90000"/>
              </a:lnSpc>
              <a:buNone/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cs-CZ" sz="2000" b="0" dirty="0" smtClean="0">
                <a:solidFill>
                  <a:srgbClr val="003994"/>
                </a:solidFill>
              </a:rPr>
              <a:t> </a:t>
            </a:r>
            <a:r>
              <a:rPr lang="cs-CZ" sz="2800" dirty="0" smtClean="0">
                <a:solidFill>
                  <a:srgbClr val="33339A"/>
                </a:solidFill>
                <a:hlinkClick r:id="rId2"/>
              </a:rPr>
              <a:t>www.kr-olomoucky.cz/inovace</a:t>
            </a:r>
            <a:endParaRPr lang="cs-CZ" sz="2800" dirty="0">
              <a:solidFill>
                <a:srgbClr val="33339A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cs-CZ" sz="2000" b="0" u="sng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solidFill>
                  <a:srgbClr val="FF9900"/>
                </a:solidFill>
              </a:rPr>
              <a:t>Aktivity projektu</a:t>
            </a:r>
            <a:endParaRPr lang="cs-CZ" sz="2800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484784"/>
            <a:ext cx="1876425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50170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6766" y="1412776"/>
            <a:ext cx="8424862" cy="5040413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cs-CZ" u="sng" dirty="0" smtClean="0">
                <a:solidFill>
                  <a:srgbClr val="003994"/>
                </a:solidFill>
              </a:rPr>
              <a:t>Inovační vouchery v Olomouckém kraji 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b="0" dirty="0" smtClean="0">
                <a:solidFill>
                  <a:srgbClr val="003994"/>
                </a:solidFill>
              </a:rPr>
              <a:t>47 podaných žádostí o inovační voucher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b="0" dirty="0" smtClean="0">
                <a:solidFill>
                  <a:srgbClr val="003994"/>
                </a:solidFill>
              </a:rPr>
              <a:t>44 schválených žádostí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b="0" dirty="0" smtClean="0">
                <a:solidFill>
                  <a:srgbClr val="003994"/>
                </a:solidFill>
              </a:rPr>
              <a:t>42 inovačních voucherů se realizuje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b="0" dirty="0" smtClean="0">
                <a:solidFill>
                  <a:srgbClr val="003994"/>
                </a:solidFill>
              </a:rPr>
              <a:t>38 proplacených inovačních voucherů</a:t>
            </a:r>
          </a:p>
          <a:p>
            <a:pPr marL="0" indent="0" algn="just">
              <a:lnSpc>
                <a:spcPct val="90000"/>
              </a:lnSpc>
              <a:buNone/>
            </a:pPr>
            <a:endParaRPr lang="cs-CZ" u="sng" dirty="0" smtClean="0">
              <a:solidFill>
                <a:srgbClr val="003994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cs-CZ" u="sng" dirty="0" smtClean="0">
                <a:solidFill>
                  <a:srgbClr val="003994"/>
                </a:solidFill>
              </a:rPr>
              <a:t>Inovační </a:t>
            </a:r>
            <a:r>
              <a:rPr lang="cs-CZ" u="sng" dirty="0">
                <a:solidFill>
                  <a:srgbClr val="003994"/>
                </a:solidFill>
              </a:rPr>
              <a:t>vouchery v Olomouckém </a:t>
            </a:r>
            <a:r>
              <a:rPr lang="cs-CZ" u="sng" dirty="0" smtClean="0">
                <a:solidFill>
                  <a:srgbClr val="003994"/>
                </a:solidFill>
              </a:rPr>
              <a:t>kraji – II. etapa  </a:t>
            </a:r>
            <a:endParaRPr lang="cs-CZ" u="sng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b="0" dirty="0" smtClean="0">
                <a:solidFill>
                  <a:srgbClr val="003994"/>
                </a:solidFill>
              </a:rPr>
              <a:t>62 podaných </a:t>
            </a:r>
            <a:r>
              <a:rPr lang="cs-CZ" b="0" dirty="0">
                <a:solidFill>
                  <a:srgbClr val="003994"/>
                </a:solidFill>
              </a:rPr>
              <a:t>žádostí o inovační voucher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b="0" dirty="0" smtClean="0">
                <a:solidFill>
                  <a:srgbClr val="003994"/>
                </a:solidFill>
              </a:rPr>
              <a:t>51 </a:t>
            </a:r>
            <a:r>
              <a:rPr lang="cs-CZ" b="0" dirty="0">
                <a:solidFill>
                  <a:srgbClr val="003994"/>
                </a:solidFill>
              </a:rPr>
              <a:t>schválených žádostí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cs-CZ" b="0" dirty="0" smtClean="0">
                <a:solidFill>
                  <a:srgbClr val="003994"/>
                </a:solidFill>
              </a:rPr>
              <a:t>50 inovačních </a:t>
            </a:r>
            <a:r>
              <a:rPr lang="cs-CZ" b="0" dirty="0">
                <a:solidFill>
                  <a:srgbClr val="003994"/>
                </a:solidFill>
              </a:rPr>
              <a:t>voucherů se </a:t>
            </a:r>
            <a:r>
              <a:rPr lang="cs-CZ" b="0" dirty="0" smtClean="0">
                <a:solidFill>
                  <a:srgbClr val="003994"/>
                </a:solidFill>
              </a:rPr>
              <a:t>realizuje</a:t>
            </a:r>
          </a:p>
          <a:p>
            <a:pPr algn="just">
              <a:lnSpc>
                <a:spcPct val="90000"/>
              </a:lnSpc>
              <a:buFontTx/>
              <a:buChar char="-"/>
            </a:pPr>
            <a:endParaRPr lang="cs-CZ" b="0" dirty="0">
              <a:solidFill>
                <a:srgbClr val="003994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cs-CZ" u="sng" dirty="0">
              <a:solidFill>
                <a:srgbClr val="003994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cs-CZ" sz="2000" b="0" u="sng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solidFill>
                  <a:srgbClr val="FF9900"/>
                </a:solidFill>
              </a:rPr>
              <a:t>Aktivity projektu</a:t>
            </a:r>
            <a:endParaRPr lang="cs-CZ" sz="2800" dirty="0"/>
          </a:p>
        </p:txBody>
      </p:sp>
      <p:pic>
        <p:nvPicPr>
          <p:cNvPr id="8" name="Zástupný symbol pro obsah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777" y="2176711"/>
            <a:ext cx="2328863" cy="123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776" y="4581128"/>
            <a:ext cx="2328863" cy="1221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11667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Příprava na KP 2014+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71600"/>
            <a:ext cx="8352928" cy="493772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cs-CZ" altLang="cs-CZ" sz="2800" b="1" u="sng" dirty="0" smtClean="0"/>
              <a:t>Příprava na období 2014-2020 na krajské úrovni </a:t>
            </a:r>
          </a:p>
          <a:p>
            <a:pPr marL="0" indent="0">
              <a:buNone/>
              <a:defRPr/>
            </a:pPr>
            <a:endParaRPr lang="cs-CZ" altLang="cs-CZ" sz="2800" dirty="0" smtClean="0">
              <a:solidFill>
                <a:srgbClr val="003994"/>
              </a:solidFill>
            </a:endParaRPr>
          </a:p>
          <a:p>
            <a:pPr marL="0" indent="0">
              <a:buNone/>
              <a:defRPr/>
            </a:pPr>
            <a:r>
              <a:rPr lang="cs-CZ" altLang="cs-CZ" sz="2800" dirty="0" smtClean="0">
                <a:solidFill>
                  <a:srgbClr val="003994"/>
                </a:solidFill>
              </a:rPr>
              <a:t>RSK OK</a:t>
            </a:r>
          </a:p>
          <a:p>
            <a:pPr marL="0" indent="0">
              <a:buNone/>
              <a:defRPr/>
            </a:pPr>
            <a:r>
              <a:rPr lang="cs-CZ" altLang="cs-CZ" sz="2800" dirty="0" smtClean="0">
                <a:solidFill>
                  <a:srgbClr val="003994"/>
                </a:solidFill>
              </a:rPr>
              <a:t>RAP SRR</a:t>
            </a:r>
          </a:p>
          <a:p>
            <a:pPr marL="0" indent="0">
              <a:buNone/>
              <a:defRPr/>
            </a:pPr>
            <a:r>
              <a:rPr lang="cs-CZ" altLang="cs-CZ" sz="2800" dirty="0" smtClean="0">
                <a:solidFill>
                  <a:srgbClr val="003994"/>
                </a:solidFill>
              </a:rPr>
              <a:t>Projekt „Rozvoj regionálního partnerství v programovém období EU 2014-2020“  </a:t>
            </a:r>
          </a:p>
          <a:p>
            <a:pPr eaLnBrk="1" hangingPunct="1">
              <a:defRPr/>
            </a:pPr>
            <a:endParaRPr lang="cs-CZ" altLang="cs-CZ" sz="263200" dirty="0" smtClean="0"/>
          </a:p>
        </p:txBody>
      </p:sp>
    </p:spTree>
    <p:extLst>
      <p:ext uri="{BB962C8B-B14F-4D97-AF65-F5344CB8AC3E}">
        <p14:creationId xmlns:p14="http://schemas.microsoft.com/office/powerpoint/2010/main" val="15372520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Příprava na KP 2014+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839200" cy="4525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cs-CZ" altLang="cs-CZ" sz="2800" b="1" u="sng" smtClean="0"/>
              <a:t>Regionální stálá konference (RSK)</a:t>
            </a:r>
            <a:endParaRPr lang="cs-CZ" altLang="cs-CZ" b="1" u="sng" smtClean="0"/>
          </a:p>
          <a:p>
            <a:pPr lvl="1"/>
            <a:r>
              <a:rPr lang="cs-CZ" altLang="cs-CZ" sz="2400" smtClean="0"/>
              <a:t>Dobrovolný orgán na bázi partnerství</a:t>
            </a:r>
          </a:p>
          <a:p>
            <a:pPr lvl="1"/>
            <a:r>
              <a:rPr lang="cs-CZ" altLang="cs-CZ" sz="2400" smtClean="0"/>
              <a:t>Pokud nedojde k dohodě, bude rozhodovat hlasování</a:t>
            </a:r>
          </a:p>
          <a:p>
            <a:pPr lvl="1"/>
            <a:r>
              <a:rPr lang="cs-CZ" altLang="cs-CZ" sz="2400" smtClean="0"/>
              <a:t>Přípravu podkladů zajišťuje sekretariát RSK</a:t>
            </a:r>
          </a:p>
          <a:p>
            <a:pPr marL="0" indent="0">
              <a:buFontTx/>
              <a:buNone/>
            </a:pPr>
            <a:endParaRPr lang="cs-CZ" altLang="cs-CZ" sz="2800" b="1" smtClean="0"/>
          </a:p>
          <a:p>
            <a:pPr marL="0" indent="0">
              <a:buFontTx/>
              <a:buNone/>
            </a:pPr>
            <a:r>
              <a:rPr lang="cs-CZ" altLang="cs-CZ" sz="2800" b="1" smtClean="0"/>
              <a:t>Role RSK</a:t>
            </a:r>
          </a:p>
          <a:p>
            <a:pPr lvl="1"/>
            <a:r>
              <a:rPr lang="cs-CZ" altLang="cs-CZ" sz="2400" smtClean="0"/>
              <a:t>Plánovací a koordinační</a:t>
            </a:r>
          </a:p>
          <a:p>
            <a:pPr lvl="1"/>
            <a:r>
              <a:rPr lang="cs-CZ" altLang="cs-CZ" sz="2400" smtClean="0"/>
              <a:t>Iniciační</a:t>
            </a:r>
          </a:p>
          <a:p>
            <a:pPr lvl="1"/>
            <a:r>
              <a:rPr lang="cs-CZ" altLang="cs-CZ" sz="2400" smtClean="0"/>
              <a:t>Monitorovací a vyhodnocovací</a:t>
            </a:r>
          </a:p>
          <a:p>
            <a:pPr lvl="1"/>
            <a:r>
              <a:rPr lang="cs-CZ" altLang="cs-CZ" sz="2400" smtClean="0"/>
              <a:t>Informační a propagační </a:t>
            </a:r>
          </a:p>
        </p:txBody>
      </p:sp>
    </p:spTree>
    <p:extLst>
      <p:ext uri="{BB962C8B-B14F-4D97-AF65-F5344CB8AC3E}">
        <p14:creationId xmlns:p14="http://schemas.microsoft.com/office/powerpoint/2010/main" val="42220853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Příprava na KP 2014+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839200" cy="45259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sz="2800" b="1" u="sng" dirty="0"/>
              <a:t>Vykonávané </a:t>
            </a:r>
            <a:r>
              <a:rPr lang="cs-CZ" sz="2800" b="1" u="sng" dirty="0" smtClean="0"/>
              <a:t>činnosti RSK </a:t>
            </a:r>
            <a:endParaRPr lang="cs-CZ" b="1" u="sng" dirty="0"/>
          </a:p>
          <a:p>
            <a:pPr lvl="1">
              <a:defRPr/>
            </a:pPr>
            <a:r>
              <a:rPr lang="cs-CZ" sz="2400" dirty="0"/>
              <a:t>Dává doporučení NSK</a:t>
            </a:r>
          </a:p>
          <a:p>
            <a:pPr lvl="1">
              <a:defRPr/>
            </a:pPr>
            <a:r>
              <a:rPr lang="cs-CZ" sz="2400" dirty="0"/>
              <a:t>Podílí se na zpracování podkladů pro ŘO</a:t>
            </a:r>
          </a:p>
          <a:p>
            <a:pPr lvl="1">
              <a:defRPr/>
            </a:pPr>
            <a:r>
              <a:rPr lang="cs-CZ" sz="2400" dirty="0"/>
              <a:t>Sleduje a podporuje absorpční kapacitu regionu</a:t>
            </a:r>
          </a:p>
          <a:p>
            <a:pPr lvl="1">
              <a:defRPr/>
            </a:pPr>
            <a:r>
              <a:rPr lang="cs-CZ" sz="2400" dirty="0"/>
              <a:t>Přispívá ke sladění strategií a IN v regionu</a:t>
            </a:r>
          </a:p>
          <a:p>
            <a:pPr lvl="1">
              <a:defRPr/>
            </a:pPr>
            <a:r>
              <a:rPr lang="cs-CZ" sz="2400" dirty="0"/>
              <a:t>Iniciuje sběr dat o dopadech realizovaných opatření</a:t>
            </a:r>
          </a:p>
          <a:p>
            <a:pPr lvl="1">
              <a:defRPr/>
            </a:pPr>
            <a:r>
              <a:rPr lang="cs-CZ" sz="2400" dirty="0"/>
              <a:t>Definuje územní dimenzi – schvaluje RAP SRR</a:t>
            </a:r>
          </a:p>
          <a:p>
            <a:pPr lvl="1">
              <a:defRPr/>
            </a:pPr>
            <a:r>
              <a:rPr lang="cs-CZ" sz="2400" dirty="0"/>
              <a:t>Zajišťuje plnění RAP SRR</a:t>
            </a:r>
          </a:p>
          <a:p>
            <a:pPr lvl="1">
              <a:defRPr/>
            </a:pPr>
            <a:r>
              <a:rPr lang="cs-CZ" sz="2400" dirty="0"/>
              <a:t>Předkládá každoroční zprávy o plnění RAP </a:t>
            </a:r>
            <a:r>
              <a:rPr lang="cs-CZ" sz="2400" dirty="0" smtClean="0"/>
              <a:t>SRR</a:t>
            </a:r>
          </a:p>
          <a:p>
            <a:pPr marL="457200" lvl="1" indent="0" algn="ctr">
              <a:buFontTx/>
              <a:buNone/>
              <a:defRPr/>
            </a:pPr>
            <a:r>
              <a:rPr lang="cs-CZ" sz="2400" b="1" dirty="0" smtClean="0"/>
              <a:t>Přípravná </a:t>
            </a:r>
            <a:r>
              <a:rPr lang="cs-CZ" sz="2400" b="1" dirty="0"/>
              <a:t>schůzka k ustavení RSK OK se uskutečnila dne 25. 6. 2014 v Olomouci</a:t>
            </a:r>
          </a:p>
        </p:txBody>
      </p:sp>
    </p:spTree>
    <p:extLst>
      <p:ext uri="{BB962C8B-B14F-4D97-AF65-F5344CB8AC3E}">
        <p14:creationId xmlns:p14="http://schemas.microsoft.com/office/powerpoint/2010/main" val="3077835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ROP SM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47800"/>
            <a:ext cx="8707214" cy="5005536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b="1" dirty="0"/>
              <a:t>Regionální operační program Střední </a:t>
            </a:r>
            <a:r>
              <a:rPr lang="cs-CZ" sz="2800" b="1" dirty="0" smtClean="0"/>
              <a:t>Morava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b="1" dirty="0" smtClean="0"/>
              <a:t> </a:t>
            </a:r>
            <a:r>
              <a:rPr lang="cs-CZ" sz="2800" b="1" dirty="0"/>
              <a:t>(ROP SM)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cs-CZ" sz="2700" b="1" dirty="0" smtClean="0"/>
              <a:t>  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cs-CZ" sz="2600" b="0" dirty="0" smtClean="0">
              <a:solidFill>
                <a:srgbClr val="33339A"/>
              </a:solidFill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600" b="0" dirty="0" smtClean="0">
                <a:solidFill>
                  <a:srgbClr val="33339A"/>
                </a:solidFill>
              </a:rPr>
              <a:t>Usnesení </a:t>
            </a:r>
            <a:r>
              <a:rPr lang="cs-CZ" sz="2600" b="0" dirty="0">
                <a:solidFill>
                  <a:srgbClr val="33339A"/>
                </a:solidFill>
              </a:rPr>
              <a:t>Rady </a:t>
            </a:r>
            <a:r>
              <a:rPr lang="cs-CZ" sz="2600" b="0" dirty="0" smtClean="0">
                <a:solidFill>
                  <a:srgbClr val="33339A"/>
                </a:solidFill>
              </a:rPr>
              <a:t>AK </a:t>
            </a:r>
            <a:r>
              <a:rPr lang="cs-CZ" sz="2600" b="0" dirty="0">
                <a:solidFill>
                  <a:srgbClr val="33339A"/>
                </a:solidFill>
              </a:rPr>
              <a:t>ČR č. 371 z 8. října 2004 </a:t>
            </a:r>
            <a:r>
              <a:rPr lang="cs-CZ" sz="2600" b="0" dirty="0" smtClean="0">
                <a:solidFill>
                  <a:srgbClr val="33339A"/>
                </a:solidFill>
              </a:rPr>
              <a:t>- schválen </a:t>
            </a:r>
            <a:r>
              <a:rPr lang="cs-CZ" sz="2600" b="0" dirty="0">
                <a:solidFill>
                  <a:srgbClr val="33339A"/>
                </a:solidFill>
              </a:rPr>
              <a:t>záměr krajů připravovat pro </a:t>
            </a:r>
            <a:r>
              <a:rPr lang="cs-CZ" sz="2600" b="0" dirty="0" smtClean="0">
                <a:solidFill>
                  <a:srgbClr val="33339A"/>
                </a:solidFill>
              </a:rPr>
              <a:t>období </a:t>
            </a:r>
            <a:r>
              <a:rPr lang="cs-CZ" sz="2600" b="0" dirty="0">
                <a:solidFill>
                  <a:srgbClr val="33339A"/>
                </a:solidFill>
              </a:rPr>
              <a:t>EU 2007 - 2013 samostatné </a:t>
            </a:r>
            <a:r>
              <a:rPr lang="cs-CZ" sz="2600" b="0" dirty="0" err="1" smtClean="0">
                <a:solidFill>
                  <a:srgbClr val="33339A"/>
                </a:solidFill>
              </a:rPr>
              <a:t>ROPy</a:t>
            </a:r>
            <a:r>
              <a:rPr lang="cs-CZ" sz="2600" b="0" dirty="0" smtClean="0">
                <a:solidFill>
                  <a:srgbClr val="33339A"/>
                </a:solidFill>
              </a:rPr>
              <a:t> </a:t>
            </a:r>
            <a:r>
              <a:rPr lang="cs-CZ" sz="2600" b="0" dirty="0">
                <a:solidFill>
                  <a:srgbClr val="33339A"/>
                </a:solidFill>
              </a:rPr>
              <a:t>pro jednotlivé regiony </a:t>
            </a:r>
            <a:r>
              <a:rPr lang="cs-CZ" sz="2600" b="0" dirty="0" smtClean="0">
                <a:solidFill>
                  <a:srgbClr val="33339A"/>
                </a:solidFill>
              </a:rPr>
              <a:t>soudržnosti, záměr potvrzen Radou AK </a:t>
            </a:r>
            <a:r>
              <a:rPr lang="cs-CZ" sz="2600" b="0" dirty="0">
                <a:solidFill>
                  <a:srgbClr val="33339A"/>
                </a:solidFill>
              </a:rPr>
              <a:t>ČR dne 11. února 2005</a:t>
            </a:r>
            <a:r>
              <a:rPr lang="cs-CZ" sz="2600" b="0" dirty="0" smtClean="0">
                <a:solidFill>
                  <a:srgbClr val="33339A"/>
                </a:solidFill>
              </a:rPr>
              <a:t>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pl-PL" sz="2600" b="0" dirty="0" smtClean="0">
                <a:solidFill>
                  <a:srgbClr val="33339A"/>
                </a:solidFill>
              </a:rPr>
              <a:t>Usnesení </a:t>
            </a:r>
            <a:r>
              <a:rPr lang="pl-PL" sz="2600" b="0" dirty="0">
                <a:solidFill>
                  <a:srgbClr val="33339A"/>
                </a:solidFill>
              </a:rPr>
              <a:t>vlády č. 175/2006 ze dne 22. 2. </a:t>
            </a:r>
            <a:r>
              <a:rPr lang="pl-PL" sz="2600" b="0" dirty="0" smtClean="0">
                <a:solidFill>
                  <a:srgbClr val="33339A"/>
                </a:solidFill>
              </a:rPr>
              <a:t>2006 doporučeno hejtmanům krajů zpracovat ROPy a předložit je vládě prostřednictvím MMR </a:t>
            </a:r>
            <a:endParaRPr lang="cs-CZ" sz="2600" b="0" dirty="0" smtClean="0">
              <a:solidFill>
                <a:srgbClr val="33339A"/>
              </a:solidFill>
            </a:endParaRPr>
          </a:p>
          <a:p>
            <a:pPr marL="342900" lvl="1" indent="-34290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600" b="0" dirty="0" smtClean="0">
                <a:solidFill>
                  <a:srgbClr val="33339A"/>
                </a:solidFill>
              </a:rPr>
              <a:t>ROP SM je součástí NSRR pro období 2007-2013 </a:t>
            </a:r>
          </a:p>
          <a:p>
            <a:pPr marL="0" lvl="1" indent="0" eaLnBrk="1" hangingPunct="1">
              <a:lnSpc>
                <a:spcPct val="90000"/>
              </a:lnSpc>
              <a:buNone/>
              <a:defRPr/>
            </a:pPr>
            <a:endParaRPr lang="cs-CZ" sz="2600" b="0" dirty="0" smtClean="0">
              <a:solidFill>
                <a:srgbClr val="33339A"/>
              </a:solidFill>
            </a:endParaRPr>
          </a:p>
          <a:p>
            <a:pPr marL="0" lvl="1" indent="0" eaLnBrk="1" hangingPunct="1">
              <a:lnSpc>
                <a:spcPct val="90000"/>
              </a:lnSpc>
              <a:buFontTx/>
              <a:buNone/>
              <a:defRPr/>
            </a:pPr>
            <a:endParaRPr lang="cs-CZ" sz="2400" b="1" dirty="0">
              <a:solidFill>
                <a:srgbClr val="33339A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060848"/>
            <a:ext cx="1722438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838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Příprava na KP 2014+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839200" cy="49530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cs-CZ" altLang="cs-CZ" sz="2600" b="1" u="sng" dirty="0" smtClean="0"/>
              <a:t>Regionální akční plán Strategie regionálního rozvoje ČR (RAP SRR)</a:t>
            </a:r>
          </a:p>
          <a:p>
            <a:pPr marL="1079500" lvl="1"/>
            <a:r>
              <a:rPr lang="cs-CZ" altLang="cs-CZ" sz="2400" dirty="0" smtClean="0"/>
              <a:t>Nedílnou součástí národního akčního plánu SRR</a:t>
            </a:r>
          </a:p>
          <a:p>
            <a:pPr marL="1079500" lvl="1"/>
            <a:r>
              <a:rPr lang="cs-CZ" altLang="cs-CZ" sz="2400" dirty="0" smtClean="0"/>
              <a:t>Navrženo koordinovat i integrované nástroje</a:t>
            </a:r>
          </a:p>
          <a:p>
            <a:pPr marL="1079500" lvl="1"/>
            <a:r>
              <a:rPr lang="cs-CZ" altLang="cs-CZ" sz="2400" dirty="0" smtClean="0"/>
              <a:t>Průřezově IROP, OPZ, OPVVV, OPŽP a OPPIK</a:t>
            </a:r>
          </a:p>
          <a:p>
            <a:pPr marL="1079500" lvl="1"/>
            <a:r>
              <a:rPr lang="cs-CZ" altLang="cs-CZ" sz="2400" dirty="0" smtClean="0"/>
              <a:t>Stanovení alokací, typologie území, indikátorů</a:t>
            </a:r>
          </a:p>
          <a:p>
            <a:pPr marL="1079500" lvl="1"/>
            <a:r>
              <a:rPr lang="cs-CZ" altLang="cs-CZ" sz="2400" dirty="0" smtClean="0"/>
              <a:t>Vazba na Národní dokument k územní dimenzi a OP</a:t>
            </a:r>
          </a:p>
          <a:p>
            <a:pPr marL="0" indent="0">
              <a:buFontTx/>
              <a:buNone/>
            </a:pPr>
            <a:r>
              <a:rPr lang="cs-CZ" altLang="cs-CZ" sz="2600" b="1" dirty="0" smtClean="0"/>
              <a:t>Alokace RAP SRR pro OK mimo integrované nástroje </a:t>
            </a:r>
            <a:r>
              <a:rPr lang="cs-CZ" altLang="cs-CZ" sz="2600" b="1" u="sng" dirty="0" smtClean="0"/>
              <a:t>8,17 mld. Kč</a:t>
            </a:r>
            <a:r>
              <a:rPr lang="cs-CZ" altLang="cs-CZ" sz="2600" b="1" dirty="0" smtClean="0"/>
              <a:t>, z toho:</a:t>
            </a:r>
          </a:p>
          <a:p>
            <a:pPr marL="1079500" lvl="1"/>
            <a:r>
              <a:rPr lang="cs-CZ" altLang="cs-CZ" sz="2400" dirty="0" smtClean="0"/>
              <a:t>Projekty v kompetenci krajů </a:t>
            </a:r>
            <a:r>
              <a:rPr lang="cs-CZ" altLang="cs-CZ" sz="2400" u="sng" dirty="0" smtClean="0"/>
              <a:t>6,23 mld. Kč</a:t>
            </a:r>
          </a:p>
          <a:p>
            <a:pPr marL="1079500" lvl="1"/>
            <a:r>
              <a:rPr lang="cs-CZ" altLang="cs-CZ" sz="2400" dirty="0" smtClean="0"/>
              <a:t>Individuální projekty </a:t>
            </a:r>
            <a:r>
              <a:rPr lang="cs-CZ" altLang="cs-CZ" sz="2400" u="sng" dirty="0" smtClean="0"/>
              <a:t>1,94 mld. Kč</a:t>
            </a:r>
          </a:p>
        </p:txBody>
      </p:sp>
    </p:spTree>
    <p:extLst>
      <p:ext uri="{BB962C8B-B14F-4D97-AF65-F5344CB8AC3E}">
        <p14:creationId xmlns:p14="http://schemas.microsoft.com/office/powerpoint/2010/main" val="31732244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Projekt OPTP</a:t>
            </a:r>
            <a:br>
              <a:rPr lang="cs-CZ" altLang="cs-CZ" dirty="0" smtClean="0"/>
            </a:br>
            <a:r>
              <a:rPr lang="cs-CZ" altLang="cs-CZ" dirty="0" smtClean="0"/>
              <a:t>2014-2020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029200"/>
          </a:xfrm>
        </p:spPr>
        <p:txBody>
          <a:bodyPr lIns="90000"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cs-CZ" altLang="cs-CZ" sz="2800" b="1" u="sng" dirty="0" smtClean="0"/>
              <a:t>Projekt „Rozvoj regionálního partnerství v programovém období EU 2014-2020“</a:t>
            </a:r>
            <a:endParaRPr lang="cs-CZ" altLang="cs-CZ" sz="2800" b="1" u="sng" dirty="0"/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dirty="0" smtClean="0">
                <a:solidFill>
                  <a:srgbClr val="003994"/>
                </a:solidFill>
              </a:rPr>
              <a:t>projekt </a:t>
            </a:r>
            <a:r>
              <a:rPr lang="cs-CZ" sz="2600" dirty="0">
                <a:solidFill>
                  <a:srgbClr val="003994"/>
                </a:solidFill>
              </a:rPr>
              <a:t>OK připravovaný pro nové programové období EU 2014-2020 do operačního programu Technická pomoc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dirty="0" smtClean="0">
                <a:solidFill>
                  <a:srgbClr val="003994"/>
                </a:solidFill>
              </a:rPr>
              <a:t>cíle projektu:</a:t>
            </a:r>
          </a:p>
          <a:p>
            <a:pPr marL="1080000" algn="just" eaLnBrk="1" hangingPunct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sz="2200" b="0" dirty="0" smtClean="0">
                <a:solidFill>
                  <a:srgbClr val="003994"/>
                </a:solidFill>
              </a:rPr>
              <a:t>podpora </a:t>
            </a:r>
            <a:r>
              <a:rPr lang="cs-CZ" sz="2200" b="0" dirty="0">
                <a:solidFill>
                  <a:srgbClr val="003994"/>
                </a:solidFill>
              </a:rPr>
              <a:t>rozvoje partnerství všech klíčových </a:t>
            </a:r>
            <a:r>
              <a:rPr lang="cs-CZ" sz="2200" b="0" dirty="0" smtClean="0">
                <a:solidFill>
                  <a:srgbClr val="003994"/>
                </a:solidFill>
              </a:rPr>
              <a:t>subjektů na území kraje</a:t>
            </a:r>
          </a:p>
          <a:p>
            <a:pPr marL="1080000" algn="just" eaLnBrk="1" hangingPunct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sz="2200" b="0" dirty="0" smtClean="0">
                <a:solidFill>
                  <a:srgbClr val="003994"/>
                </a:solidFill>
              </a:rPr>
              <a:t>podpora zvyšování absorpční kapacity a úspěšného čerpání finančních prostředků v období 2014-2020 na území kraje</a:t>
            </a:r>
          </a:p>
          <a:p>
            <a:pPr marL="1080000" algn="just" eaLnBrk="1" hangingPunct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sz="2200" b="0" dirty="0" smtClean="0">
                <a:solidFill>
                  <a:srgbClr val="003994"/>
                </a:solidFill>
              </a:rPr>
              <a:t>podpora činnosti RSK OK a jejích pracovních skupin, zajištění chodu sekretariátu</a:t>
            </a:r>
          </a:p>
          <a:p>
            <a:pPr marL="1080000" algn="just" eaLnBrk="1" hangingPunct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sz="2200" b="0" dirty="0" smtClean="0">
                <a:solidFill>
                  <a:srgbClr val="003994"/>
                </a:solidFill>
              </a:rPr>
              <a:t>příprava a zpracování </a:t>
            </a:r>
            <a:r>
              <a:rPr lang="cs-CZ" sz="2200" b="0" dirty="0">
                <a:solidFill>
                  <a:srgbClr val="003994"/>
                </a:solidFill>
              </a:rPr>
              <a:t>RAP SRR OK</a:t>
            </a:r>
            <a:r>
              <a:rPr lang="cs-CZ" sz="2200" b="0" dirty="0" smtClean="0">
                <a:solidFill>
                  <a:srgbClr val="003994"/>
                </a:solidFill>
              </a:rPr>
              <a:t>, následná aktualizace</a:t>
            </a:r>
            <a:endParaRPr lang="cs-CZ" sz="2200" b="0" dirty="0">
              <a:solidFill>
                <a:srgbClr val="003994"/>
              </a:solidFill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endParaRPr lang="cs-CZ" sz="2200" dirty="0">
              <a:solidFill>
                <a:srgbClr val="003994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1898726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Projekt OPTP</a:t>
            </a:r>
            <a:br>
              <a:rPr lang="cs-CZ" altLang="cs-CZ" dirty="0" smtClean="0"/>
            </a:br>
            <a:r>
              <a:rPr lang="cs-CZ" altLang="cs-CZ" dirty="0" smtClean="0"/>
              <a:t>2014-2020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029200"/>
          </a:xfrm>
        </p:spPr>
        <p:txBody>
          <a:bodyPr lIns="90000"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cs-CZ" altLang="cs-CZ" sz="2800" b="1" u="sng" dirty="0" smtClean="0"/>
              <a:t>Projekt „Rozvoj regionálního partnerství v programovém období EU 2014-2020“</a:t>
            </a:r>
            <a:endParaRPr lang="cs-CZ" altLang="cs-CZ" sz="2800" b="1" u="sng" dirty="0"/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dirty="0" smtClean="0">
                <a:solidFill>
                  <a:srgbClr val="003994"/>
                </a:solidFill>
              </a:rPr>
              <a:t>předpoklad realizace projektu 7/2015-12/2020, konkrétně dle nastavení výzvy ve schváleném OP TP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dirty="0" smtClean="0">
                <a:solidFill>
                  <a:srgbClr val="003994"/>
                </a:solidFill>
              </a:rPr>
              <a:t>předpoklad proplacení nákladů na zajištění chodu RSK OK, na činnost sekretariátu RSK OK, na pořízení RAP SRR OK a na koordinaci integrovaných nástrojů v území kraje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dirty="0" smtClean="0">
                <a:solidFill>
                  <a:srgbClr val="003994"/>
                </a:solidFill>
              </a:rPr>
              <a:t>do té doby bude realizace aktivit spojených s RSK OK a RAP SRR OK probíhat na ORR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altLang="cs-CZ" sz="2600" dirty="0" smtClean="0">
                <a:solidFill>
                  <a:srgbClr val="003994"/>
                </a:solidFill>
              </a:rPr>
              <a:t>aktivitu zajišťují 2 pracovníci </a:t>
            </a:r>
            <a:r>
              <a:rPr lang="cs-CZ" altLang="cs-CZ" sz="2600" dirty="0">
                <a:solidFill>
                  <a:srgbClr val="003994"/>
                </a:solidFill>
              </a:rPr>
              <a:t>na ORR – Ing. Leona </a:t>
            </a:r>
            <a:r>
              <a:rPr lang="cs-CZ" altLang="cs-CZ" sz="2600" dirty="0" err="1" smtClean="0">
                <a:solidFill>
                  <a:srgbClr val="003994"/>
                </a:solidFill>
              </a:rPr>
              <a:t>Valovičová</a:t>
            </a:r>
            <a:r>
              <a:rPr lang="cs-CZ" altLang="cs-CZ" sz="2600" dirty="0" smtClean="0">
                <a:solidFill>
                  <a:srgbClr val="003994"/>
                </a:solidFill>
              </a:rPr>
              <a:t> a Ing. Petr Smička</a:t>
            </a:r>
            <a:endParaRPr lang="cs-CZ" altLang="cs-CZ" sz="2600" dirty="0">
              <a:solidFill>
                <a:srgbClr val="003994"/>
              </a:solidFill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endParaRPr lang="cs-CZ" sz="2600" dirty="0">
              <a:solidFill>
                <a:srgbClr val="003994"/>
              </a:solidFill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endParaRPr lang="cs-CZ" sz="2200" dirty="0">
              <a:solidFill>
                <a:srgbClr val="003994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6442369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Projekt OPTP</a:t>
            </a:r>
            <a:br>
              <a:rPr lang="cs-CZ" altLang="cs-CZ" dirty="0" smtClean="0"/>
            </a:br>
            <a:r>
              <a:rPr lang="cs-CZ" altLang="cs-CZ" dirty="0" smtClean="0"/>
              <a:t>2007-2013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029200"/>
          </a:xfrm>
        </p:spPr>
        <p:txBody>
          <a:bodyPr lIns="90000"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cs-CZ" altLang="cs-CZ" sz="2800" b="1" u="sng" dirty="0" smtClean="0"/>
              <a:t>Projekt „Evropský dům Olomouckého kraje“</a:t>
            </a:r>
            <a:endParaRPr lang="cs-CZ" altLang="cs-CZ" sz="2800" b="1" u="sng" dirty="0"/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dirty="0" smtClean="0">
                <a:solidFill>
                  <a:srgbClr val="003994"/>
                </a:solidFill>
              </a:rPr>
              <a:t>vizí projektu jsou „jedny dveře“ – vstupní brána pro žadatele a příjemce fondů EU, média a širokou veřejnost v období 2014-2020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dirty="0" smtClean="0">
                <a:solidFill>
                  <a:srgbClr val="003994"/>
                </a:solidFill>
              </a:rPr>
              <a:t>cílem projektu je sdružit všechny organizace, které se v regionu podílí na implementaci fondů EU, pod jednu střechu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dirty="0" smtClean="0">
                <a:solidFill>
                  <a:srgbClr val="003994"/>
                </a:solidFill>
              </a:rPr>
              <a:t>tímto krokem dojde k zvýšení efektivního a hospodárného využívání finančních prostředků EU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dirty="0">
                <a:solidFill>
                  <a:srgbClr val="003994"/>
                </a:solidFill>
              </a:rPr>
              <a:t>nositelem projektu je MMR, kraje jsou partnery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dirty="0">
                <a:solidFill>
                  <a:srgbClr val="003994"/>
                </a:solidFill>
              </a:rPr>
              <a:t>realizace projektu 9/2014-12/2015 z OPTP </a:t>
            </a:r>
            <a:r>
              <a:rPr lang="cs-CZ" sz="2600" dirty="0" smtClean="0">
                <a:solidFill>
                  <a:srgbClr val="003994"/>
                </a:solidFill>
              </a:rPr>
              <a:t>2007-2013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endParaRPr lang="cs-CZ" sz="2600" dirty="0">
              <a:solidFill>
                <a:srgbClr val="003994"/>
              </a:solidFill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endParaRPr lang="cs-CZ" sz="2200" dirty="0">
              <a:solidFill>
                <a:srgbClr val="003994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9548770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Projekt OPTP</a:t>
            </a:r>
            <a:br>
              <a:rPr lang="cs-CZ" altLang="cs-CZ" dirty="0" smtClean="0"/>
            </a:br>
            <a:r>
              <a:rPr lang="cs-CZ" altLang="cs-CZ" dirty="0" smtClean="0"/>
              <a:t>2007-2013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029200"/>
          </a:xfrm>
        </p:spPr>
        <p:txBody>
          <a:bodyPr lIns="90000"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cs-CZ" altLang="cs-CZ" sz="2800" b="1" u="sng" dirty="0" smtClean="0"/>
              <a:t>Projekt „Evropský dům Olomouckého kraje“</a:t>
            </a:r>
            <a:endParaRPr lang="cs-CZ" altLang="cs-CZ" sz="2800" b="1" u="sng" dirty="0"/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dirty="0" smtClean="0">
                <a:solidFill>
                  <a:srgbClr val="003994"/>
                </a:solidFill>
              </a:rPr>
              <a:t>následně bude projekt pokračovat v rámci OPTP </a:t>
            </a:r>
            <a:r>
              <a:rPr lang="cs-CZ" sz="2600" dirty="0">
                <a:solidFill>
                  <a:srgbClr val="003994"/>
                </a:solidFill>
              </a:rPr>
              <a:t>2014-2020 (předpoklad po dobu 10 let)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dirty="0" smtClean="0">
                <a:solidFill>
                  <a:srgbClr val="003994"/>
                </a:solidFill>
              </a:rPr>
              <a:t>hlavní aktivitou bude uhrazení nákladů na pronájem prostor pro organizace zajišťující implementaci EU fondů v Olomouckém kraji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dirty="0" smtClean="0">
                <a:solidFill>
                  <a:srgbClr val="003994"/>
                </a:solidFill>
              </a:rPr>
              <a:t>adresa Evropského domu v Olomouckém kraji: Gorazdovo náměstí 64/1, 779 00 Olomouc (budova v hospodaření Střední školy zemědělské a zahradnické) 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dirty="0" smtClean="0">
                <a:solidFill>
                  <a:srgbClr val="003994"/>
                </a:solidFill>
              </a:rPr>
              <a:t>subjekty zařazené do Evropského domu: </a:t>
            </a:r>
            <a:r>
              <a:rPr lang="cs-CZ" sz="2600" dirty="0" err="1" smtClean="0">
                <a:solidFill>
                  <a:srgbClr val="003994"/>
                </a:solidFill>
              </a:rPr>
              <a:t>Eurocentra</a:t>
            </a:r>
            <a:r>
              <a:rPr lang="cs-CZ" sz="2600" dirty="0" smtClean="0">
                <a:solidFill>
                  <a:srgbClr val="003994"/>
                </a:solidFill>
              </a:rPr>
              <a:t>, CRR, </a:t>
            </a:r>
            <a:r>
              <a:rPr lang="cs-CZ" sz="2600" dirty="0" err="1" smtClean="0">
                <a:solidFill>
                  <a:srgbClr val="003994"/>
                </a:solidFill>
              </a:rPr>
              <a:t>CzechInvest</a:t>
            </a:r>
            <a:r>
              <a:rPr lang="cs-CZ" sz="2600" dirty="0" smtClean="0">
                <a:solidFill>
                  <a:srgbClr val="003994"/>
                </a:solidFill>
              </a:rPr>
              <a:t>, JTS, SFŽP, SZIF + MAS, ÚRR ROP SM, ÚP, KÚOK   </a:t>
            </a:r>
            <a:endParaRPr lang="cs-CZ" sz="2600" dirty="0">
              <a:solidFill>
                <a:srgbClr val="003994"/>
              </a:solidFill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endParaRPr lang="cs-CZ" sz="2200" dirty="0">
              <a:solidFill>
                <a:srgbClr val="003994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0168858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029200"/>
          </a:xfrm>
        </p:spPr>
        <p:txBody>
          <a:bodyPr lIns="90000"/>
          <a:lstStyle/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endParaRPr lang="cs-CZ" sz="2200" dirty="0" smtClean="0">
              <a:solidFill>
                <a:srgbClr val="003994"/>
              </a:solidFill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endParaRPr lang="cs-CZ" sz="2200" dirty="0">
              <a:solidFill>
                <a:srgbClr val="003994"/>
              </a:solidFill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endParaRPr lang="cs-CZ" sz="2200" dirty="0" smtClean="0">
              <a:solidFill>
                <a:srgbClr val="003994"/>
              </a:solidFill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endParaRPr lang="cs-CZ" sz="2200" dirty="0">
              <a:solidFill>
                <a:srgbClr val="003994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None/>
              <a:defRPr/>
            </a:pPr>
            <a:r>
              <a:rPr lang="cs-CZ" sz="2800" dirty="0"/>
              <a:t>Děkuji za pozornost</a:t>
            </a:r>
          </a:p>
          <a:p>
            <a:pPr marL="0" indent="0" algn="just" eaLnBrk="1" hangingPunct="1">
              <a:lnSpc>
                <a:spcPct val="90000"/>
              </a:lnSpc>
              <a:buNone/>
              <a:defRPr/>
            </a:pPr>
            <a:endParaRPr lang="cs-CZ" sz="2200" dirty="0">
              <a:solidFill>
                <a:srgbClr val="003994"/>
              </a:solidFill>
            </a:endParaRPr>
          </a:p>
          <a:p>
            <a:pPr marL="0" indent="0" algn="r" eaLnBrk="1" hangingPunct="1">
              <a:lnSpc>
                <a:spcPct val="90000"/>
              </a:lnSpc>
              <a:buNone/>
              <a:defRPr/>
            </a:pPr>
            <a:r>
              <a:rPr lang="cs-CZ" sz="2200" dirty="0" smtClean="0">
                <a:solidFill>
                  <a:srgbClr val="003994"/>
                </a:solidFill>
              </a:rPr>
              <a:t>						Ing. Marta Novotná</a:t>
            </a:r>
          </a:p>
          <a:p>
            <a:pPr marL="0" indent="0" algn="r" eaLnBrk="1" hangingPunct="1">
              <a:lnSpc>
                <a:spcPct val="90000"/>
              </a:lnSpc>
              <a:buNone/>
              <a:defRPr/>
            </a:pPr>
            <a:r>
              <a:rPr lang="cs-CZ" altLang="cs-CZ" sz="2200" dirty="0">
                <a:solidFill>
                  <a:srgbClr val="003994"/>
                </a:solidFill>
              </a:rPr>
              <a:t>	</a:t>
            </a:r>
            <a:r>
              <a:rPr lang="cs-CZ" altLang="cs-CZ" sz="2200" dirty="0" smtClean="0">
                <a:solidFill>
                  <a:srgbClr val="003994"/>
                </a:solidFill>
              </a:rPr>
              <a:t>		vedoucí oddělení regionálního rozvoje</a:t>
            </a:r>
          </a:p>
          <a:p>
            <a:pPr marL="0" indent="0" algn="r" eaLnBrk="1" hangingPunct="1">
              <a:lnSpc>
                <a:spcPct val="90000"/>
              </a:lnSpc>
              <a:buNone/>
              <a:defRPr/>
            </a:pPr>
            <a:r>
              <a:rPr lang="cs-CZ" altLang="cs-CZ" sz="2200" dirty="0" smtClean="0">
                <a:solidFill>
                  <a:srgbClr val="003994"/>
                </a:solidFill>
              </a:rPr>
              <a:t>odbor strategického rozvoje kraje</a:t>
            </a: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566172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ROP SM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47800"/>
            <a:ext cx="8707214" cy="5005536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b="1" dirty="0"/>
              <a:t>Regionální operační program Střední </a:t>
            </a:r>
            <a:r>
              <a:rPr lang="cs-CZ" sz="2800" b="1" dirty="0" smtClean="0"/>
              <a:t>Morava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b="1" dirty="0" smtClean="0"/>
              <a:t> </a:t>
            </a:r>
            <a:r>
              <a:rPr lang="cs-CZ" sz="2800" b="1" dirty="0"/>
              <a:t>(ROP SM)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cs-CZ" sz="2700" b="1" dirty="0" smtClean="0"/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cs-CZ" sz="2700" b="1" dirty="0" smtClean="0"/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cs-CZ" sz="2700" b="1" dirty="0" smtClean="0"/>
              <a:t>Odbor strategického rozvoje kraje:  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600" b="0" dirty="0" smtClean="0">
                <a:solidFill>
                  <a:srgbClr val="33339A"/>
                </a:solidFill>
              </a:rPr>
              <a:t>Spolupráce ÚRR, OK a ZK v rámci Modelu koordinace absorpční kapacity ROP SM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600" b="0" dirty="0" smtClean="0">
                <a:solidFill>
                  <a:srgbClr val="33339A"/>
                </a:solidFill>
              </a:rPr>
              <a:t>Připomínkování dokumentů a tisků na jednání VRR a MV ROP SM pro členy Olomoucké komory 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600" b="0" dirty="0" smtClean="0">
                <a:solidFill>
                  <a:srgbClr val="33339A"/>
                </a:solidFill>
              </a:rPr>
              <a:t>Účast na jednání VRR a MV ROP SM</a:t>
            </a:r>
            <a:r>
              <a:rPr lang="pl-PL" sz="2600" b="0" dirty="0" smtClean="0">
                <a:solidFill>
                  <a:srgbClr val="33339A"/>
                </a:solidFill>
              </a:rPr>
              <a:t> </a:t>
            </a:r>
            <a:endParaRPr lang="cs-CZ" sz="2600" b="0" dirty="0" smtClean="0">
              <a:solidFill>
                <a:srgbClr val="33339A"/>
              </a:solidFill>
            </a:endParaRPr>
          </a:p>
          <a:p>
            <a:pPr marL="0" lvl="1" indent="0" eaLnBrk="1" hangingPunct="1">
              <a:lnSpc>
                <a:spcPct val="90000"/>
              </a:lnSpc>
              <a:buNone/>
              <a:defRPr/>
            </a:pPr>
            <a:endParaRPr lang="cs-CZ" sz="2600" b="0" dirty="0" smtClean="0">
              <a:solidFill>
                <a:srgbClr val="33339A"/>
              </a:solidFill>
            </a:endParaRPr>
          </a:p>
          <a:p>
            <a:pPr marL="0" lvl="1" indent="0" eaLnBrk="1" hangingPunct="1">
              <a:lnSpc>
                <a:spcPct val="90000"/>
              </a:lnSpc>
              <a:buFontTx/>
              <a:buNone/>
              <a:defRPr/>
            </a:pPr>
            <a:endParaRPr lang="cs-CZ" sz="2400" b="1" dirty="0">
              <a:solidFill>
                <a:srgbClr val="33339A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060848"/>
            <a:ext cx="1722438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144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TP ROP SM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005536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b="1" dirty="0"/>
              <a:t>Regionální operační program Střední Morava (ROP SM)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b="1" dirty="0" smtClean="0"/>
              <a:t>  Prioritní osa 4 - Technická pomoc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cs-CZ" sz="1400" b="1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600" b="0" dirty="0" smtClean="0">
                <a:solidFill>
                  <a:srgbClr val="33339A"/>
                </a:solidFill>
              </a:rPr>
              <a:t>Prostředky </a:t>
            </a:r>
            <a:r>
              <a:rPr lang="cs-CZ" sz="2600" b="0" dirty="0">
                <a:solidFill>
                  <a:srgbClr val="33339A"/>
                </a:solidFill>
              </a:rPr>
              <a:t>určeny z 1/3 pro ÚRR ROP SM, z 1/3 pro OK a z 1/3 pro </a:t>
            </a:r>
            <a:r>
              <a:rPr lang="cs-CZ" sz="2600" b="0" dirty="0" smtClean="0">
                <a:solidFill>
                  <a:srgbClr val="33339A"/>
                </a:solidFill>
              </a:rPr>
              <a:t>ZK</a:t>
            </a:r>
            <a:endParaRPr lang="cs-CZ" sz="2600" b="0" dirty="0">
              <a:solidFill>
                <a:srgbClr val="33339A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600" b="0" dirty="0">
                <a:solidFill>
                  <a:srgbClr val="33339A"/>
                </a:solidFill>
              </a:rPr>
              <a:t>Projekty </a:t>
            </a:r>
            <a:r>
              <a:rPr lang="cs-CZ" sz="2600" b="0" dirty="0" smtClean="0">
                <a:solidFill>
                  <a:srgbClr val="33339A"/>
                </a:solidFill>
              </a:rPr>
              <a:t>ÚRR, </a:t>
            </a:r>
            <a:r>
              <a:rPr lang="cs-CZ" sz="2600" b="0" dirty="0">
                <a:solidFill>
                  <a:srgbClr val="33339A"/>
                </a:solidFill>
              </a:rPr>
              <a:t>OK a </a:t>
            </a:r>
            <a:r>
              <a:rPr lang="cs-CZ" sz="2600" b="0" dirty="0" smtClean="0">
                <a:solidFill>
                  <a:srgbClr val="33339A"/>
                </a:solidFill>
              </a:rPr>
              <a:t>ZK v TP ROP SM </a:t>
            </a:r>
            <a:r>
              <a:rPr lang="cs-CZ" sz="2600" b="0" dirty="0">
                <a:solidFill>
                  <a:srgbClr val="33339A"/>
                </a:solidFill>
              </a:rPr>
              <a:t>– koordinace aktivit</a:t>
            </a:r>
          </a:p>
          <a:p>
            <a:pPr marL="342900" lvl="1" indent="-34290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600" b="0" dirty="0">
                <a:solidFill>
                  <a:srgbClr val="33339A"/>
                </a:solidFill>
              </a:rPr>
              <a:t>Nastavení podmínek výzev </a:t>
            </a:r>
            <a:r>
              <a:rPr lang="cs-CZ" sz="2600" b="0" dirty="0" smtClean="0">
                <a:solidFill>
                  <a:srgbClr val="33339A"/>
                </a:solidFill>
              </a:rPr>
              <a:t>v rámci technické pomoci ROP SM se řídí požadavky </a:t>
            </a:r>
            <a:r>
              <a:rPr lang="cs-CZ" sz="2600" b="0" dirty="0">
                <a:solidFill>
                  <a:srgbClr val="33339A"/>
                </a:solidFill>
              </a:rPr>
              <a:t>a potřebami z území obou </a:t>
            </a:r>
            <a:r>
              <a:rPr lang="cs-CZ" sz="2600" b="0" dirty="0" smtClean="0">
                <a:solidFill>
                  <a:srgbClr val="33339A"/>
                </a:solidFill>
              </a:rPr>
              <a:t>krajů</a:t>
            </a:r>
          </a:p>
          <a:p>
            <a:pPr marL="342900" lvl="1" indent="-34290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600" b="0" dirty="0" smtClean="0">
                <a:solidFill>
                  <a:srgbClr val="33339A"/>
                </a:solidFill>
              </a:rPr>
              <a:t>Rozpočet všech projektů OK v TP ROP SM za období 4/2008 - 6/2015: 56,73 mil. Kč</a:t>
            </a:r>
          </a:p>
          <a:p>
            <a:pPr marL="0" lvl="1" indent="0" eaLnBrk="1" hangingPunct="1">
              <a:lnSpc>
                <a:spcPct val="90000"/>
              </a:lnSpc>
              <a:buFontTx/>
              <a:buNone/>
              <a:defRPr/>
            </a:pPr>
            <a:endParaRPr lang="cs-CZ" sz="2400" b="1" dirty="0">
              <a:solidFill>
                <a:srgbClr val="33339A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909986"/>
            <a:ext cx="1722438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872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2800" b="1" dirty="0" smtClean="0"/>
              <a:t>Podpora </a:t>
            </a:r>
            <a:r>
              <a:rPr lang="cs-CZ" sz="2800" b="1" dirty="0"/>
              <a:t>rozvoje Olomouckého kraje </a:t>
            </a:r>
            <a:r>
              <a:rPr lang="cs-CZ" sz="2800" b="1" dirty="0" smtClean="0"/>
              <a:t>2008-2010</a:t>
            </a:r>
            <a:endParaRPr lang="cs-CZ" sz="2800" b="1" dirty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cs-CZ" sz="2800" b="1" dirty="0"/>
              <a:t>Podpora rozvoje Olomouckého kraje </a:t>
            </a:r>
            <a:r>
              <a:rPr lang="cs-CZ" sz="2800" b="1" dirty="0" smtClean="0"/>
              <a:t>2010-2012</a:t>
            </a:r>
            <a:endParaRPr lang="cs-CZ" sz="2800" b="1" dirty="0"/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b="1" dirty="0"/>
              <a:t>Příprava Olomouckého kraje na kohezní politiku EU 2014+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b="1" dirty="0" smtClean="0"/>
              <a:t>Podpora </a:t>
            </a:r>
            <a:r>
              <a:rPr lang="cs-CZ" sz="2800" b="1" dirty="0"/>
              <a:t>rozvoje Olomouckého kraje </a:t>
            </a:r>
            <a:r>
              <a:rPr lang="cs-CZ" sz="2800" b="1" dirty="0" smtClean="0"/>
              <a:t>2012-2015</a:t>
            </a:r>
            <a:endParaRPr lang="cs-CZ" sz="2800" b="1" dirty="0"/>
          </a:p>
          <a:p>
            <a:pPr eaLnBrk="1" hangingPunct="1">
              <a:defRPr/>
            </a:pPr>
            <a:endParaRPr lang="cs-CZ" altLang="cs-CZ" b="1" dirty="0" smtClean="0"/>
          </a:p>
        </p:txBody>
      </p:sp>
      <p:pic>
        <p:nvPicPr>
          <p:cNvPr id="16388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038600"/>
            <a:ext cx="38608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Obrázek 4" descr="C:\Documents and Settings\valovicova\Local Settings\Temporary Internet Files\Content.Word\Logo Příprava OK 2014+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763" y="4038600"/>
            <a:ext cx="36671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661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47800"/>
            <a:ext cx="8596064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altLang="cs-CZ" sz="2800" b="1" u="sng" dirty="0" smtClean="0"/>
              <a:t>Projektový tým </a:t>
            </a:r>
          </a:p>
          <a:p>
            <a:pPr eaLnBrk="1" hangingPunct="1">
              <a:buFontTx/>
              <a:buNone/>
            </a:pPr>
            <a:endParaRPr lang="cs-CZ" altLang="cs-CZ" sz="2000" dirty="0" smtClean="0">
              <a:solidFill>
                <a:srgbClr val="333399"/>
              </a:solidFill>
            </a:endParaRP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solidFill>
                  <a:srgbClr val="333399"/>
                </a:solidFill>
              </a:rPr>
              <a:t>Ing. Leona </a:t>
            </a:r>
            <a:r>
              <a:rPr lang="cs-CZ" altLang="cs-CZ" sz="2000" dirty="0" err="1" smtClean="0">
                <a:solidFill>
                  <a:srgbClr val="333399"/>
                </a:solidFill>
              </a:rPr>
              <a:t>Valovičová</a:t>
            </a:r>
            <a:r>
              <a:rPr lang="cs-CZ" altLang="cs-CZ" sz="2000" dirty="0" smtClean="0">
                <a:solidFill>
                  <a:srgbClr val="333399"/>
                </a:solidFill>
              </a:rPr>
              <a:t> – projektová manažerka</a:t>
            </a:r>
            <a:r>
              <a:rPr lang="cs-CZ" altLang="cs-CZ" sz="2000" b="0" dirty="0" smtClean="0">
                <a:solidFill>
                  <a:srgbClr val="333399"/>
                </a:solidFill>
              </a:rPr>
              <a:t> </a:t>
            </a:r>
          </a:p>
          <a:p>
            <a:pPr eaLnBrk="1" hangingPunct="1">
              <a:buFontTx/>
              <a:buNone/>
            </a:pPr>
            <a:r>
              <a:rPr lang="cs-CZ" altLang="cs-CZ" sz="2000" b="0" dirty="0" smtClean="0">
                <a:solidFill>
                  <a:srgbClr val="333399"/>
                </a:solidFill>
              </a:rPr>
              <a:t>T: 585 508 236, M: 724 057 295, E: </a:t>
            </a:r>
            <a:r>
              <a:rPr lang="cs-CZ" altLang="cs-CZ" sz="2000" b="0" dirty="0" smtClean="0">
                <a:solidFill>
                  <a:srgbClr val="333399"/>
                </a:solidFill>
                <a:hlinkClick r:id="rId2"/>
              </a:rPr>
              <a:t>l.valovicova@kr-olomoucky.cz</a:t>
            </a:r>
            <a:endParaRPr lang="cs-CZ" altLang="cs-CZ" sz="2000" b="0" dirty="0" smtClean="0">
              <a:solidFill>
                <a:srgbClr val="333399"/>
              </a:solidFill>
            </a:endParaRP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solidFill>
                  <a:srgbClr val="333399"/>
                </a:solidFill>
              </a:rPr>
              <a:t>Ing. Petr Smička  – projektový manažer</a:t>
            </a:r>
          </a:p>
          <a:p>
            <a:pPr eaLnBrk="1" hangingPunct="1">
              <a:buFontTx/>
              <a:buNone/>
            </a:pPr>
            <a:r>
              <a:rPr lang="cs-CZ" altLang="cs-CZ" sz="2000" b="0" dirty="0" smtClean="0">
                <a:solidFill>
                  <a:srgbClr val="333399"/>
                </a:solidFill>
              </a:rPr>
              <a:t>T: 585 508 387, M: 725 788 295, E: </a:t>
            </a:r>
            <a:r>
              <a:rPr lang="cs-CZ" altLang="cs-CZ" sz="2000" b="0" dirty="0" smtClean="0">
                <a:solidFill>
                  <a:srgbClr val="333399"/>
                </a:solidFill>
                <a:hlinkClick r:id="rId3"/>
              </a:rPr>
              <a:t>p.smicka@kr-olomoucky.cz</a:t>
            </a:r>
            <a:endParaRPr lang="cs-CZ" altLang="cs-CZ" sz="2000" b="0" dirty="0" smtClean="0">
              <a:solidFill>
                <a:srgbClr val="333399"/>
              </a:solidFill>
            </a:endParaRP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solidFill>
                  <a:srgbClr val="333399"/>
                </a:solidFill>
              </a:rPr>
              <a:t>Mgr. Marie Zlámalová – projektová manažerka</a:t>
            </a:r>
          </a:p>
          <a:p>
            <a:pPr eaLnBrk="1" hangingPunct="1">
              <a:buFontTx/>
              <a:buNone/>
            </a:pPr>
            <a:r>
              <a:rPr lang="cs-CZ" altLang="cs-CZ" sz="2000" b="0" dirty="0" smtClean="0">
                <a:solidFill>
                  <a:srgbClr val="333399"/>
                </a:solidFill>
              </a:rPr>
              <a:t>T: 585 508 314, M: 725 006 088, E: </a:t>
            </a:r>
            <a:r>
              <a:rPr lang="cs-CZ" altLang="cs-CZ" sz="2000" b="0" dirty="0" smtClean="0">
                <a:solidFill>
                  <a:srgbClr val="333399"/>
                </a:solidFill>
                <a:hlinkClick r:id="rId4"/>
              </a:rPr>
              <a:t>m. zlamalova@kr-olomoucky.cz</a:t>
            </a:r>
            <a:endParaRPr lang="cs-CZ" altLang="cs-CZ" sz="2000" b="0" dirty="0" smtClean="0">
              <a:solidFill>
                <a:srgbClr val="333399"/>
              </a:solidFill>
            </a:endParaRP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solidFill>
                  <a:srgbClr val="333399"/>
                </a:solidFill>
              </a:rPr>
              <a:t>Ing. Petr Heinisch – projektový manažer – inovační vouchery</a:t>
            </a:r>
          </a:p>
          <a:p>
            <a:pPr eaLnBrk="1" hangingPunct="1">
              <a:buFontTx/>
              <a:buNone/>
            </a:pPr>
            <a:r>
              <a:rPr lang="cs-CZ" altLang="cs-CZ" sz="2000" b="0" dirty="0" smtClean="0">
                <a:solidFill>
                  <a:srgbClr val="333399"/>
                </a:solidFill>
              </a:rPr>
              <a:t>T: 585 508 354, M: 725 788 290, E: </a:t>
            </a:r>
            <a:r>
              <a:rPr lang="cs-CZ" altLang="cs-CZ" sz="2000" b="0" dirty="0" smtClean="0">
                <a:solidFill>
                  <a:srgbClr val="333399"/>
                </a:solidFill>
                <a:hlinkClick r:id="rId5"/>
              </a:rPr>
              <a:t>p.heinisch@kr-olomoucky.cz</a:t>
            </a:r>
            <a:endParaRPr lang="cs-CZ" altLang="cs-CZ" sz="2000" b="0" dirty="0" smtClean="0">
              <a:solidFill>
                <a:srgbClr val="333399"/>
              </a:solidFill>
            </a:endParaRP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solidFill>
                  <a:srgbClr val="333399"/>
                </a:solidFill>
              </a:rPr>
              <a:t>Mgr. Martin Pokorný – finanční manažer</a:t>
            </a:r>
          </a:p>
          <a:p>
            <a:pPr eaLnBrk="1" hangingPunct="1">
              <a:buFontTx/>
              <a:buNone/>
            </a:pPr>
            <a:r>
              <a:rPr lang="cs-CZ" altLang="cs-CZ" sz="2000" b="0" dirty="0" smtClean="0">
                <a:solidFill>
                  <a:srgbClr val="333399"/>
                </a:solidFill>
              </a:rPr>
              <a:t>T: 585 508 388, E: </a:t>
            </a:r>
            <a:r>
              <a:rPr lang="cs-CZ" altLang="cs-CZ" sz="2000" b="0" dirty="0" smtClean="0">
                <a:solidFill>
                  <a:srgbClr val="333399"/>
                </a:solidFill>
                <a:hlinkClick r:id="rId6"/>
              </a:rPr>
              <a:t>m.pokorny@kr-olomoucky.cz</a:t>
            </a:r>
            <a:endParaRPr lang="cs-CZ" altLang="cs-CZ" sz="2000" b="0" dirty="0" smtClean="0">
              <a:solidFill>
                <a:srgbClr val="333399"/>
              </a:solidFill>
            </a:endParaRPr>
          </a:p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53912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cs-CZ" altLang="cs-CZ" sz="3200" b="1" u="sng" dirty="0" smtClean="0"/>
              <a:t>Klíčové aktivity projektů</a:t>
            </a:r>
          </a:p>
          <a:p>
            <a:pPr marL="0" indent="0" eaLnBrk="1" hangingPunct="1">
              <a:buFontTx/>
              <a:buNone/>
            </a:pPr>
            <a:r>
              <a:rPr lang="cs-CZ" altLang="cs-CZ" sz="2600" b="0" dirty="0">
                <a:solidFill>
                  <a:srgbClr val="003994"/>
                </a:solidFill>
              </a:rPr>
              <a:t>Zásobník projektových námětů</a:t>
            </a:r>
          </a:p>
          <a:p>
            <a:pPr marL="0" indent="0" eaLnBrk="1" hangingPunct="1">
              <a:buFontTx/>
              <a:buNone/>
            </a:pPr>
            <a:r>
              <a:rPr lang="cs-CZ" altLang="cs-CZ" sz="2600" b="0" dirty="0" err="1">
                <a:solidFill>
                  <a:srgbClr val="003994"/>
                </a:solidFill>
              </a:rPr>
              <a:t>Brownfields</a:t>
            </a:r>
            <a:r>
              <a:rPr lang="cs-CZ" altLang="cs-CZ" sz="2600" b="0" dirty="0">
                <a:solidFill>
                  <a:srgbClr val="003994"/>
                </a:solidFill>
              </a:rPr>
              <a:t> v Olomouckém kraji</a:t>
            </a:r>
          </a:p>
          <a:p>
            <a:pPr marL="0" indent="0" eaLnBrk="1" hangingPunct="1">
              <a:buFontTx/>
              <a:buNone/>
            </a:pPr>
            <a:r>
              <a:rPr lang="cs-CZ" altLang="cs-CZ" sz="2600" b="0" dirty="0">
                <a:solidFill>
                  <a:srgbClr val="003994"/>
                </a:solidFill>
              </a:rPr>
              <a:t>Pracovní setkání zástupců mikroregionů Olomouckého kraje</a:t>
            </a:r>
          </a:p>
          <a:p>
            <a:pPr marL="0" indent="0" eaLnBrk="1" hangingPunct="1">
              <a:buFontTx/>
              <a:buNone/>
            </a:pPr>
            <a:r>
              <a:rPr lang="cs-CZ" altLang="cs-CZ" sz="2600" b="0" dirty="0">
                <a:solidFill>
                  <a:srgbClr val="003994"/>
                </a:solidFill>
              </a:rPr>
              <a:t>Publikační činnost a internetové stránky</a:t>
            </a:r>
          </a:p>
          <a:p>
            <a:pPr marL="0" indent="0" eaLnBrk="1" hangingPunct="1">
              <a:buFontTx/>
              <a:buNone/>
            </a:pPr>
            <a:r>
              <a:rPr lang="cs-CZ" altLang="cs-CZ" sz="2600" b="0" dirty="0">
                <a:solidFill>
                  <a:srgbClr val="003994"/>
                </a:solidFill>
              </a:rPr>
              <a:t>IPRÚ </a:t>
            </a:r>
            <a:r>
              <a:rPr lang="cs-CZ" altLang="cs-CZ" sz="2600" b="0" dirty="0" err="1">
                <a:solidFill>
                  <a:srgbClr val="003994"/>
                </a:solidFill>
              </a:rPr>
              <a:t>Bouzovsko</a:t>
            </a:r>
            <a:r>
              <a:rPr lang="cs-CZ" altLang="cs-CZ" sz="2600" b="0" dirty="0">
                <a:solidFill>
                  <a:srgbClr val="003994"/>
                </a:solidFill>
              </a:rPr>
              <a:t> a IPRÚ </a:t>
            </a:r>
            <a:r>
              <a:rPr lang="cs-CZ" altLang="cs-CZ" sz="2600" b="0" dirty="0" err="1">
                <a:solidFill>
                  <a:srgbClr val="003994"/>
                </a:solidFill>
              </a:rPr>
              <a:t>Staroměstsko</a:t>
            </a:r>
            <a:endParaRPr lang="cs-CZ" altLang="cs-CZ" sz="2600" b="0" dirty="0">
              <a:solidFill>
                <a:srgbClr val="003994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cs-CZ" altLang="cs-CZ" sz="2600" b="0" dirty="0">
                <a:solidFill>
                  <a:srgbClr val="003994"/>
                </a:solidFill>
              </a:rPr>
              <a:t>Školení, semináře a vzdělávací </a:t>
            </a:r>
            <a:r>
              <a:rPr lang="cs-CZ" altLang="cs-CZ" sz="2600" b="0" dirty="0" smtClean="0">
                <a:solidFill>
                  <a:srgbClr val="003994"/>
                </a:solidFill>
              </a:rPr>
              <a:t>akce</a:t>
            </a:r>
          </a:p>
          <a:p>
            <a:pPr marL="0" indent="0" eaLnBrk="1" hangingPunct="1">
              <a:buFontTx/>
              <a:buNone/>
            </a:pPr>
            <a:r>
              <a:rPr lang="cs-CZ" altLang="cs-CZ" sz="2600" b="0" dirty="0" smtClean="0">
                <a:solidFill>
                  <a:srgbClr val="003994"/>
                </a:solidFill>
              </a:rPr>
              <a:t>Inovační vouchery v Olomouckém kraji</a:t>
            </a:r>
            <a:endParaRPr lang="cs-CZ" altLang="cs-CZ" sz="2600" b="0" dirty="0">
              <a:solidFill>
                <a:srgbClr val="003994"/>
              </a:solidFill>
            </a:endParaRPr>
          </a:p>
          <a:p>
            <a:pPr marL="0" indent="0" eaLnBrk="1" hangingPunct="1">
              <a:buFontTx/>
              <a:buNone/>
            </a:pPr>
            <a:endParaRPr lang="cs-CZ" altLang="cs-CZ" b="0" dirty="0" smtClean="0"/>
          </a:p>
        </p:txBody>
      </p:sp>
    </p:spTree>
    <p:extLst>
      <p:ext uri="{BB962C8B-B14F-4D97-AF65-F5344CB8AC3E}">
        <p14:creationId xmlns:p14="http://schemas.microsoft.com/office/powerpoint/2010/main" val="208745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Projekty TP ROP SM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b="1" u="sng" dirty="0" smtClean="0"/>
              <a:t>Zásobník projektových námětů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b="0" dirty="0" smtClean="0">
                <a:solidFill>
                  <a:srgbClr val="003994"/>
                </a:solidFill>
              </a:rPr>
              <a:t>databáze přístupná všem nositelům projektových námětů </a:t>
            </a:r>
            <a:r>
              <a:rPr lang="cs-CZ" sz="2600" b="0" dirty="0">
                <a:solidFill>
                  <a:srgbClr val="003994"/>
                </a:solidFill>
              </a:rPr>
              <a:t>a všem typům </a:t>
            </a:r>
            <a:r>
              <a:rPr lang="cs-CZ" sz="2600" b="0" dirty="0" smtClean="0">
                <a:solidFill>
                  <a:srgbClr val="003994"/>
                </a:solidFill>
              </a:rPr>
              <a:t>námětů z území OK</a:t>
            </a:r>
            <a:endParaRPr lang="cs-CZ" sz="2600" b="0" dirty="0">
              <a:solidFill>
                <a:srgbClr val="003994"/>
              </a:solidFill>
            </a:endParaRPr>
          </a:p>
          <a:p>
            <a:pPr algn="just" eaLnBrk="1" hangingPunct="1">
              <a:lnSpc>
                <a:spcPct val="90000"/>
              </a:lnSpc>
              <a:spcBef>
                <a:spcPts val="200"/>
              </a:spcBef>
              <a:buFontTx/>
              <a:buChar char="-"/>
              <a:defRPr/>
            </a:pPr>
            <a:r>
              <a:rPr lang="cs-CZ" sz="2600" b="0" dirty="0" smtClean="0">
                <a:solidFill>
                  <a:srgbClr val="003994"/>
                </a:solidFill>
              </a:rPr>
              <a:t>data jsou využita pro:</a:t>
            </a:r>
            <a:endParaRPr lang="cs-CZ" sz="2600" b="0" dirty="0">
              <a:solidFill>
                <a:srgbClr val="003994"/>
              </a:solidFill>
            </a:endParaRPr>
          </a:p>
          <a:p>
            <a:pPr lvl="1"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b="0" dirty="0">
                <a:solidFill>
                  <a:srgbClr val="003994"/>
                </a:solidFill>
              </a:rPr>
              <a:t>definování priorit rozvoje OK, </a:t>
            </a:r>
            <a:endParaRPr lang="cs-CZ" sz="2600" b="0" dirty="0" smtClean="0">
              <a:solidFill>
                <a:srgbClr val="003994"/>
              </a:solidFill>
            </a:endParaRPr>
          </a:p>
          <a:p>
            <a:pPr lvl="1"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b="0" dirty="0" smtClean="0">
                <a:solidFill>
                  <a:srgbClr val="003994"/>
                </a:solidFill>
              </a:rPr>
              <a:t>přípravu </a:t>
            </a:r>
            <a:r>
              <a:rPr lang="cs-CZ" sz="2600" b="0" dirty="0">
                <a:solidFill>
                  <a:srgbClr val="003994"/>
                </a:solidFill>
              </a:rPr>
              <a:t>strategických dokumentů, </a:t>
            </a:r>
            <a:endParaRPr lang="cs-CZ" sz="2600" b="0" dirty="0" smtClean="0">
              <a:solidFill>
                <a:srgbClr val="003994"/>
              </a:solidFill>
            </a:endParaRPr>
          </a:p>
          <a:p>
            <a:pPr lvl="1"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cs-CZ" sz="2600" b="0" dirty="0" smtClean="0">
                <a:solidFill>
                  <a:srgbClr val="003994"/>
                </a:solidFill>
              </a:rPr>
              <a:t>přípravu </a:t>
            </a:r>
            <a:r>
              <a:rPr lang="cs-CZ" sz="2600" b="0" dirty="0">
                <a:solidFill>
                  <a:srgbClr val="003994"/>
                </a:solidFill>
              </a:rPr>
              <a:t>regionu na nové programové období</a:t>
            </a:r>
            <a:r>
              <a:rPr lang="cs-CZ" sz="2600" b="0" dirty="0" smtClean="0">
                <a:solidFill>
                  <a:srgbClr val="003994"/>
                </a:solidFill>
              </a:rPr>
              <a:t>, a to v rámci připravované RSK OK a RAP SRR OK, i pro nositele ITI Olomoucké aglomerace</a:t>
            </a:r>
          </a:p>
          <a:p>
            <a:pPr algn="just" eaLnBrk="1" hangingPunct="1">
              <a:lnSpc>
                <a:spcPct val="90000"/>
              </a:lnSpc>
              <a:spcBef>
                <a:spcPts val="600"/>
              </a:spcBef>
              <a:buFontTx/>
              <a:buChar char="-"/>
              <a:defRPr/>
            </a:pPr>
            <a:r>
              <a:rPr lang="cs-CZ" sz="2600" b="0" dirty="0" smtClean="0">
                <a:solidFill>
                  <a:srgbClr val="003994"/>
                </a:solidFill>
              </a:rPr>
              <a:t>nositelům projektových námětů je </a:t>
            </a:r>
            <a:r>
              <a:rPr lang="cs-CZ" sz="2600" b="0" dirty="0">
                <a:solidFill>
                  <a:srgbClr val="003994"/>
                </a:solidFill>
              </a:rPr>
              <a:t>poskytován informační </a:t>
            </a:r>
            <a:r>
              <a:rPr lang="cs-CZ" sz="2600" b="0" dirty="0" smtClean="0">
                <a:solidFill>
                  <a:srgbClr val="003994"/>
                </a:solidFill>
              </a:rPr>
              <a:t>a poradenský servis o možnostech dotací</a:t>
            </a:r>
            <a:endParaRPr lang="cs-CZ" sz="2600" b="0" dirty="0">
              <a:solidFill>
                <a:srgbClr val="003994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72380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2712</TotalTime>
  <Words>2134</Words>
  <Application>Microsoft Office PowerPoint</Application>
  <PresentationFormat>Předvádění na obrazovce (4:3)</PresentationFormat>
  <Paragraphs>308</Paragraphs>
  <Slides>35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35</vt:i4>
      </vt:variant>
    </vt:vector>
  </HeadingPairs>
  <TitlesOfParts>
    <vt:vector size="36" baseType="lpstr">
      <vt:lpstr>Výchozí návrh</vt:lpstr>
      <vt:lpstr>Projekty  Technické pomoci ROP SM  realizované Olomouckým krajem</vt:lpstr>
      <vt:lpstr>Prezentace aplikace PowerPoint</vt:lpstr>
      <vt:lpstr>ROP SM</vt:lpstr>
      <vt:lpstr>ROP SM</vt:lpstr>
      <vt:lpstr>TP ROP SM</vt:lpstr>
      <vt:lpstr>Projekty TP ROP SM</vt:lpstr>
      <vt:lpstr>Projekty TP ROP SM</vt:lpstr>
      <vt:lpstr>Projekty TP ROP SM</vt:lpstr>
      <vt:lpstr>Projekty TP ROP SM</vt:lpstr>
      <vt:lpstr>Projekty TP ROP SM</vt:lpstr>
      <vt:lpstr>Projekty TP ROP SM</vt:lpstr>
      <vt:lpstr>Projekty TP ROP SM</vt:lpstr>
      <vt:lpstr>Projekty TP ROP SM</vt:lpstr>
      <vt:lpstr>Projekty TP ROP SM</vt:lpstr>
      <vt:lpstr>Projekty TP ROP SM</vt:lpstr>
      <vt:lpstr>Projekty TP ROP SM</vt:lpstr>
      <vt:lpstr>Projekty TP ROP SM</vt:lpstr>
      <vt:lpstr>Projekty TP ROP SM</vt:lpstr>
      <vt:lpstr>Projekty TP ROP SM</vt:lpstr>
      <vt:lpstr>Projekty TP ROP SM</vt:lpstr>
      <vt:lpstr>Projekty TP ROP SM</vt:lpstr>
      <vt:lpstr>Projekty TP ROP SM</vt:lpstr>
      <vt:lpstr>Projekty TP ROP SM</vt:lpstr>
      <vt:lpstr>Projekty TP ROP SM</vt:lpstr>
      <vt:lpstr>Aktivity projektu</vt:lpstr>
      <vt:lpstr>Aktivity projektu</vt:lpstr>
      <vt:lpstr>Příprava na KP 2014+</vt:lpstr>
      <vt:lpstr>Příprava na KP 2014+</vt:lpstr>
      <vt:lpstr>Příprava na KP 2014+</vt:lpstr>
      <vt:lpstr>Příprava na KP 2014+</vt:lpstr>
      <vt:lpstr>Projekt OPTP 2014-2020</vt:lpstr>
      <vt:lpstr>Projekt OPTP 2014-2020</vt:lpstr>
      <vt:lpstr>Projekt OPTP 2007-2013</vt:lpstr>
      <vt:lpstr>Projekt OPTP 2007-2013</vt:lpstr>
      <vt:lpstr>Prezentace aplikace PowerPoint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Smička Petr</cp:lastModifiedBy>
  <cp:revision>92</cp:revision>
  <cp:lastPrinted>2011-11-03T11:45:49Z</cp:lastPrinted>
  <dcterms:created xsi:type="dcterms:W3CDTF">2008-04-28T11:39:29Z</dcterms:created>
  <dcterms:modified xsi:type="dcterms:W3CDTF">2014-11-25T14:15:57Z</dcterms:modified>
</cp:coreProperties>
</file>