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changesInfos/changesInfo1.xml" ContentType="application/vnd.ms-powerpoint.changesinfo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>
  <p:sldMasterIdLst>
    <p:sldMasterId id="2147484254" r:id="rId1"/>
  </p:sldMasterIdLst>
  <p:notesMasterIdLst>
    <p:notesMasterId r:id="rId30"/>
  </p:notesMasterIdLst>
  <p:handoutMasterIdLst>
    <p:handoutMasterId r:id="rId31"/>
  </p:handoutMasterIdLst>
  <p:sldIdLst>
    <p:sldId id="648" r:id="rId2"/>
    <p:sldId id="1054" r:id="rId3"/>
    <p:sldId id="1005" r:id="rId4"/>
    <p:sldId id="916" r:id="rId5"/>
    <p:sldId id="1047" r:id="rId6"/>
    <p:sldId id="902" r:id="rId7"/>
    <p:sldId id="1048" r:id="rId8"/>
    <p:sldId id="1049" r:id="rId9"/>
    <p:sldId id="881" r:id="rId10"/>
    <p:sldId id="1051" r:id="rId11"/>
    <p:sldId id="920" r:id="rId12"/>
    <p:sldId id="993" r:id="rId13"/>
    <p:sldId id="994" r:id="rId14"/>
    <p:sldId id="995" r:id="rId15"/>
    <p:sldId id="996" r:id="rId16"/>
    <p:sldId id="1052" r:id="rId17"/>
    <p:sldId id="997" r:id="rId18"/>
    <p:sldId id="1037" r:id="rId19"/>
    <p:sldId id="1050" r:id="rId20"/>
    <p:sldId id="1000" r:id="rId21"/>
    <p:sldId id="999" r:id="rId22"/>
    <p:sldId id="1004" r:id="rId23"/>
    <p:sldId id="1003" r:id="rId24"/>
    <p:sldId id="1009" r:id="rId25"/>
    <p:sldId id="1011" r:id="rId26"/>
    <p:sldId id="1031" r:id="rId27"/>
    <p:sldId id="1036" r:id="rId28"/>
    <p:sldId id="1032" r:id="rId29"/>
  </p:sldIdLst>
  <p:sldSz cx="10080625" cy="7559675"/>
  <p:notesSz cx="7559675" cy="10691813"/>
  <p:embeddedFontLst>
    <p:embeddedFont>
      <p:font typeface="Calibri" pitchFamily="34" charset="0"/>
      <p:regular r:id="rId32"/>
      <p:bold r:id="rId33"/>
      <p:italic r:id="rId34"/>
      <p:boldItalic r:id="rId35"/>
    </p:embeddedFont>
    <p:embeddedFont>
      <p:font typeface="Lucida Sans Unicode" pitchFamily="34" charset="0"/>
      <p:regular r:id="rId36"/>
    </p:embeddedFont>
    <p:embeddedFont>
      <p:font typeface="Georgia" pitchFamily="18" charset="0"/>
      <p:regular r:id="rId37"/>
      <p:bold r:id="rId38"/>
      <p:italic r:id="rId39"/>
      <p:boldItalic r:id="rId40"/>
    </p:embeddedFont>
  </p:embeddedFontLst>
  <p:defaultTextStyle>
    <a:defPPr>
      <a:defRPr lang="en-GB"/>
    </a:defPPr>
    <a:lvl1pPr algn="l" defTabSz="447397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Lucida Sans Unicode" panose="020B0602030504020204" pitchFamily="34" charset="0"/>
        <a:cs typeface="Lucida Sans Unicode" panose="020B0602030504020204" pitchFamily="34" charset="0"/>
      </a:defRPr>
    </a:lvl1pPr>
    <a:lvl2pPr marL="423600" indent="-214179" algn="l" defTabSz="447397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Lucida Sans Unicode" panose="020B0602030504020204" pitchFamily="34" charset="0"/>
        <a:cs typeface="Lucida Sans Unicode" panose="020B0602030504020204" pitchFamily="34" charset="0"/>
      </a:defRPr>
    </a:lvl2pPr>
    <a:lvl3pPr marL="639366" indent="-209418" algn="l" defTabSz="447397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Lucida Sans Unicode" panose="020B0602030504020204" pitchFamily="34" charset="0"/>
        <a:cs typeface="Lucida Sans Unicode" panose="020B0602030504020204" pitchFamily="34" charset="0"/>
      </a:defRPr>
    </a:lvl3pPr>
    <a:lvl4pPr marL="855130" indent="-211006" algn="l" defTabSz="447397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Lucida Sans Unicode" panose="020B0602030504020204" pitchFamily="34" charset="0"/>
        <a:cs typeface="Lucida Sans Unicode" panose="020B0602030504020204" pitchFamily="34" charset="0"/>
      </a:defRPr>
    </a:lvl4pPr>
    <a:lvl5pPr marL="1070895" indent="-211006" algn="l" defTabSz="447397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Lucida Sans Unicode" panose="020B0602030504020204" pitchFamily="34" charset="0"/>
        <a:cs typeface="Lucida Sans Unicode" panose="020B0602030504020204" pitchFamily="34" charset="0"/>
      </a:defRPr>
    </a:lvl5pPr>
    <a:lvl6pPr marL="2284578" algn="l" defTabSz="913831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Lucida Sans Unicode" panose="020B0602030504020204" pitchFamily="34" charset="0"/>
        <a:cs typeface="Lucida Sans Unicode" panose="020B0602030504020204" pitchFamily="34" charset="0"/>
      </a:defRPr>
    </a:lvl6pPr>
    <a:lvl7pPr marL="2741494" algn="l" defTabSz="913831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Lucida Sans Unicode" panose="020B0602030504020204" pitchFamily="34" charset="0"/>
        <a:cs typeface="Lucida Sans Unicode" panose="020B0602030504020204" pitchFamily="34" charset="0"/>
      </a:defRPr>
    </a:lvl7pPr>
    <a:lvl8pPr marL="3198409" algn="l" defTabSz="913831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Lucida Sans Unicode" panose="020B0602030504020204" pitchFamily="34" charset="0"/>
        <a:cs typeface="Lucida Sans Unicode" panose="020B0602030504020204" pitchFamily="34" charset="0"/>
      </a:defRPr>
    </a:lvl8pPr>
    <a:lvl9pPr marL="3655325" algn="l" defTabSz="913831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Lucida Sans Unicode" panose="020B0602030504020204" pitchFamily="34" charset="0"/>
        <a:cs typeface="Lucida Sans Unicode" panose="020B0602030504020204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0"/>
      </p:ext>
    </p:extLst>
  </p:showPr>
  <p:clrMru>
    <a:srgbClr val="FCB320"/>
    <a:srgbClr val="C47500"/>
    <a:srgbClr val="C41E0C"/>
    <a:srgbClr val="FDC067"/>
    <a:srgbClr val="FF9900"/>
    <a:srgbClr val="F9D5A1"/>
    <a:srgbClr val="EA5F5C"/>
    <a:srgbClr val="F7C35B"/>
    <a:srgbClr val="FFFFCC"/>
    <a:srgbClr val="97CC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3519CBB-329A-3E27-E43B-26115F4B7B49}" v="110" dt="2022-09-14T11:34:33.626"/>
  </p1510:revLst>
</p1510:revInfo>
</file>

<file path=ppt/tableStyles.xml><?xml version="1.0" encoding="utf-8"?>
<a:tblStyleLst xmlns:a="http://schemas.openxmlformats.org/drawingml/2006/main" def="{5C22544A-7EE6-4342-B048-85BDC9FD1C3A}">
  <a:tblStyle styleId="{8799B23B-EC83-4686-B30A-512413B5E67A}" styleName="Světlý styl 3 – zvýraznění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C89EF96-8CEA-46FF-86C4-4CE0E7609802}" styleName="Světlý styl 3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A107856-5554-42FB-B03E-39F5DBC370BA}" styleName="Střední styl 4 – zvýraznění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52" autoAdjust="0"/>
    <p:restoredTop sz="99200" autoAdjust="0"/>
  </p:normalViewPr>
  <p:slideViewPr>
    <p:cSldViewPr>
      <p:cViewPr>
        <p:scale>
          <a:sx n="80" d="100"/>
          <a:sy n="80" d="100"/>
        </p:scale>
        <p:origin x="-1380" y="-144"/>
      </p:cViewPr>
      <p:guideLst>
        <p:guide orient="horz" pos="2161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2762"/>
    </p:cViewPr>
  </p:sorterViewPr>
  <p:notesViewPr>
    <p:cSldViewPr>
      <p:cViewPr varScale="1">
        <p:scale>
          <a:sx n="57" d="100"/>
          <a:sy n="57" d="100"/>
        </p:scale>
        <p:origin x="-3306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3.fntdata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2.fntdata"/><Relationship Id="rId38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1.fntdata"/><Relationship Id="rId37" Type="http://schemas.openxmlformats.org/officeDocument/2006/relationships/font" Target="fonts/font6.fntdata"/><Relationship Id="rId40" Type="http://schemas.openxmlformats.org/officeDocument/2006/relationships/font" Target="fonts/font9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5.fntdata"/><Relationship Id="rId61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4" Type="http://schemas.openxmlformats.org/officeDocument/2006/relationships/tableStyles" Target="tableStyles.xml"/><Relationship Id="rId6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font" Target="fonts/font4.fntdata"/><Relationship Id="rId43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enka Baše" userId="S::lenka.base@zshalkova.cz::35ce840f-6bb2-4e4d-957a-5ee60d516035" providerId="AD" clId="Web-{B3519CBB-329A-3E27-E43B-26115F4B7B49}"/>
    <pc:docChg chg="modSld">
      <pc:chgData name="Lenka Baše" userId="S::lenka.base@zshalkova.cz::35ce840f-6bb2-4e4d-957a-5ee60d516035" providerId="AD" clId="Web-{B3519CBB-329A-3E27-E43B-26115F4B7B49}" dt="2022-09-14T11:34:33.501" v="107" actId="20577"/>
      <pc:docMkLst>
        <pc:docMk/>
      </pc:docMkLst>
      <pc:sldChg chg="modSp">
        <pc:chgData name="Lenka Baše" userId="S::lenka.base@zshalkova.cz::35ce840f-6bb2-4e4d-957a-5ee60d516035" providerId="AD" clId="Web-{B3519CBB-329A-3E27-E43B-26115F4B7B49}" dt="2022-09-14T11:34:33.501" v="107" actId="20577"/>
        <pc:sldMkLst>
          <pc:docMk/>
          <pc:sldMk cId="0" sldId="1038"/>
        </pc:sldMkLst>
        <pc:spChg chg="mod">
          <ac:chgData name="Lenka Baše" userId="S::lenka.base@zshalkova.cz::35ce840f-6bb2-4e4d-957a-5ee60d516035" providerId="AD" clId="Web-{B3519CBB-329A-3E27-E43B-26115F4B7B49}" dt="2022-09-14T11:34:33.501" v="107" actId="20577"/>
          <ac:spMkLst>
            <pc:docMk/>
            <pc:sldMk cId="0" sldId="1038"/>
            <ac:spMk id="2" creationId="{00000000-0000-0000-0000-000000000000}"/>
          </ac:spMkLst>
        </pc:spChg>
      </pc:sldChg>
      <pc:sldChg chg="modSp">
        <pc:chgData name="Lenka Baše" userId="S::lenka.base@zshalkova.cz::35ce840f-6bb2-4e4d-957a-5ee60d516035" providerId="AD" clId="Web-{B3519CBB-329A-3E27-E43B-26115F4B7B49}" dt="2022-09-14T11:31:01.534" v="0" actId="20577"/>
        <pc:sldMkLst>
          <pc:docMk/>
          <pc:sldMk cId="0" sldId="1041"/>
        </pc:sldMkLst>
        <pc:spChg chg="mod">
          <ac:chgData name="Lenka Baše" userId="S::lenka.base@zshalkova.cz::35ce840f-6bb2-4e4d-957a-5ee60d516035" providerId="AD" clId="Web-{B3519CBB-329A-3E27-E43B-26115F4B7B49}" dt="2022-09-14T11:31:01.534" v="0" actId="20577"/>
          <ac:spMkLst>
            <pc:docMk/>
            <pc:sldMk cId="0" sldId="1041"/>
            <ac:spMk id="2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449216" eaLnBrk="1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 sz="1200">
                <a:latin typeface="Arial" charset="0"/>
                <a:ea typeface="Lucida Sans Unicode" charset="0"/>
                <a:cs typeface="Lucida Sans Unicode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4281488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449216" eaLnBrk="1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 sz="1200">
                <a:latin typeface="Arial" charset="0"/>
                <a:ea typeface="Lucida Sans Unicode" charset="0"/>
                <a:cs typeface="Lucida Sans Unicode" charset="0"/>
              </a:defRPr>
            </a:lvl1pPr>
          </a:lstStyle>
          <a:p>
            <a:pPr>
              <a:defRPr/>
            </a:pPr>
            <a:fld id="{4391BB33-E41E-4750-9BC8-1778A3282E11}" type="datetimeFigureOut">
              <a:rPr lang="cs-CZ"/>
              <a:pPr>
                <a:defRPr/>
              </a:pPr>
              <a:t>10.09.2023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449216" eaLnBrk="1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 sz="1200">
                <a:latin typeface="Arial" charset="0"/>
                <a:ea typeface="Lucida Sans Unicode" charset="0"/>
                <a:cs typeface="Lucida Sans Unicode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4281488" y="10155238"/>
            <a:ext cx="3276600" cy="5349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buNone/>
              <a:defRPr sz="1200" smtClean="0"/>
            </a:lvl1pPr>
          </a:lstStyle>
          <a:p>
            <a:pPr>
              <a:defRPr/>
            </a:pPr>
            <a:fld id="{36A3D3B9-40C4-4155-BD43-FE1D4189360C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="" xmlns:p14="http://schemas.microsoft.com/office/powerpoint/2010/main" val="19807065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buNone/>
            </a:pPr>
            <a:endParaRPr lang="cs-CZ" altLang="cs-CZ"/>
          </a:p>
        </p:txBody>
      </p:sp>
      <p:sp>
        <p:nvSpPr>
          <p:cNvPr id="5123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buNone/>
            </a:pPr>
            <a:endParaRPr lang="cs-CZ" altLang="cs-CZ"/>
          </a:p>
        </p:txBody>
      </p:sp>
      <p:sp>
        <p:nvSpPr>
          <p:cNvPr id="5124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buNone/>
            </a:pPr>
            <a:endParaRPr lang="cs-CZ" altLang="cs-CZ"/>
          </a:p>
        </p:txBody>
      </p:sp>
      <p:sp>
        <p:nvSpPr>
          <p:cNvPr id="5125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buNone/>
            </a:pPr>
            <a:endParaRPr lang="cs-CZ" altLang="cs-CZ"/>
          </a:p>
        </p:txBody>
      </p:sp>
      <p:sp>
        <p:nvSpPr>
          <p:cNvPr id="5126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8075" y="812800"/>
            <a:ext cx="5334000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054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0438" cy="4803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cs-CZ" noProof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3425" cy="527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449216" eaLnBrk="1" hangingPunct="0">
              <a:lnSpc>
                <a:spcPct val="95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Lucida Sans Unicode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3425" cy="527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449216" eaLnBrk="1" hangingPunct="0">
              <a:lnSpc>
                <a:spcPct val="95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Lucida Sans Unicode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ftr"/>
          </p:nvPr>
        </p:nvSpPr>
        <p:spPr bwMode="auto">
          <a:xfrm>
            <a:off x="0" y="10155238"/>
            <a:ext cx="3273425" cy="527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defTabSz="449216" eaLnBrk="1" hangingPunct="0">
              <a:lnSpc>
                <a:spcPct val="95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Lucida Sans Unicode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5238"/>
            <a:ext cx="3273425" cy="527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0">
              <a:lnSpc>
                <a:spcPct val="95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smtClean="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BF53926C-9749-4872-8AE4-573F30233629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="" xmlns:p14="http://schemas.microsoft.com/office/powerpoint/2010/main" val="14970733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7397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488" indent="-285573" algn="l" defTabSz="447397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2287" indent="-228459" algn="l" defTabSz="447397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599205" indent="-228459" algn="l" defTabSz="447397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6121" indent="-228459" algn="l" defTabSz="447397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4341" algn="l" defTabSz="9137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1210" algn="l" defTabSz="9137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8078" algn="l" defTabSz="9137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4946" algn="l" defTabSz="9137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600AAF74-A702-426B-B546-D36DFA437C13}" type="slidenum">
              <a:rPr lang="cs-CZ" altLang="cs-CZ" smtClean="0">
                <a:solidFill>
                  <a:prstClr val="white"/>
                </a:solidFill>
              </a:rPr>
              <a:pPr>
                <a:defRPr/>
              </a:pPr>
              <a:t>1</a:t>
            </a:fld>
            <a:endParaRPr lang="cs-CZ" altLang="cs-CZ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682846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521437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fld id="{5B201384-1DC0-4744-BFE7-B48EDDB3E1BE}" type="slidenum">
              <a:rPr lang="en-US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defTabSz="521437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t>4</a:t>
            </a:fld>
            <a:endParaRPr lang="en-US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480315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25955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 altLang="cs-CZ">
              <a:latin typeface="Times New Roman" panose="02020603050405020304" pitchFamily="18" charset="0"/>
            </a:endParaRPr>
          </a:p>
        </p:txBody>
      </p:sp>
      <p:sp>
        <p:nvSpPr>
          <p:cNvPr id="125956" name="Zástupný symbol pro číslo snímku 3"/>
          <p:cNvSpPr>
            <a:spLocks noGrp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76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76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76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76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Pct val="45000"/>
              <a:buFont typeface="Wingdings" panose="05000000000000000000" pitchFamily="2" charset="2"/>
              <a:buNone/>
            </a:pPr>
            <a:fld id="{09CD8316-C4D0-4A7A-9290-CDFBFE65563C}" type="slidenum">
              <a:rPr lang="cs-CZ" altLang="cs-CZ" sz="1400"/>
              <a:pPr>
                <a:spcBef>
                  <a:spcPct val="0"/>
                </a:spcBef>
                <a:buSzPct val="45000"/>
                <a:buFont typeface="Wingdings" panose="05000000000000000000" pitchFamily="2" charset="2"/>
                <a:buNone/>
              </a:pPr>
              <a:t>9</a:t>
            </a:fld>
            <a:endParaRPr lang="cs-CZ" altLang="cs-CZ" sz="1400"/>
          </a:p>
        </p:txBody>
      </p:sp>
    </p:spTree>
    <p:extLst>
      <p:ext uri="{BB962C8B-B14F-4D97-AF65-F5344CB8AC3E}">
        <p14:creationId xmlns="" xmlns:p14="http://schemas.microsoft.com/office/powerpoint/2010/main" val="31260144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cs-CZ" sz="1400" b="1" dirty="0">
                <a:solidFill>
                  <a:srgbClr val="FF0000"/>
                </a:solidFill>
                <a:latin typeface="+mn-lt"/>
              </a:rPr>
              <a:t>úspěšný</a:t>
            </a:r>
            <a:r>
              <a:rPr lang="cs-CZ" sz="1400" b="1" dirty="0">
                <a:latin typeface="+mn-lt"/>
              </a:rPr>
              <a:t> - </a:t>
            </a:r>
            <a:r>
              <a:rPr lang="cs-CZ" sz="1400" dirty="0">
                <a:latin typeface="+mn-lt"/>
              </a:rPr>
              <a:t>perfekcionista, neriskující, poslušný, výborné výsledky, je třeba motivace, zadání úkolu;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cs-CZ" sz="1400" b="1" dirty="0">
                <a:solidFill>
                  <a:srgbClr val="FF0000"/>
                </a:solidFill>
                <a:latin typeface="+mn-lt"/>
              </a:rPr>
              <a:t>autonomní</a:t>
            </a:r>
            <a:r>
              <a:rPr lang="cs-CZ" sz="1400" dirty="0">
                <a:latin typeface="+mn-lt"/>
              </a:rPr>
              <a:t>  - pracuje nezávisle, samostatný, zodpovědný, všemi akceptován a uznáván, má pozitivní vliv.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cs-CZ" sz="1400" b="1" dirty="0">
                <a:solidFill>
                  <a:srgbClr val="FF0000"/>
                </a:solidFill>
                <a:latin typeface="+mn-lt"/>
              </a:rPr>
              <a:t>tvořivý rebel</a:t>
            </a:r>
            <a:r>
              <a:rPr lang="cs-CZ" sz="1400" dirty="0">
                <a:latin typeface="+mn-lt"/>
              </a:rPr>
              <a:t>  - nízká sebekontrola, experimentátor, klade otázky, rebel, opravuje učitele);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cs-CZ" sz="1400" b="1" dirty="0">
                <a:solidFill>
                  <a:srgbClr val="FF0000"/>
                </a:solidFill>
                <a:latin typeface="+mn-lt"/>
              </a:rPr>
              <a:t>skrytý</a:t>
            </a:r>
            <a:r>
              <a:rPr lang="cs-CZ" sz="1400" dirty="0">
                <a:latin typeface="+mn-lt"/>
              </a:rPr>
              <a:t> –maskovaný, popírá svůj talent, podceňuje se, nízké sebevědomí, tichý, plachý, neochotný riskovat;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cs-CZ" sz="1400" b="1" dirty="0">
                <a:solidFill>
                  <a:srgbClr val="FF0000"/>
                </a:solidFill>
                <a:latin typeface="+mn-lt"/>
              </a:rPr>
              <a:t>odpadlík</a:t>
            </a:r>
            <a:r>
              <a:rPr lang="cs-CZ" sz="1400" dirty="0">
                <a:latin typeface="+mn-lt"/>
              </a:rPr>
              <a:t> - neplní úkoly, nezájem, nízká míra zapojení se, věčná nespokojenost, vyrušuje, popuzuje chováním, spolužáky odmítán až odsuzován, vnímán jako samotář;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cs-CZ" sz="1400" b="1" dirty="0">
                <a:solidFill>
                  <a:srgbClr val="FF0000"/>
                </a:solidFill>
                <a:latin typeface="+mn-lt"/>
              </a:rPr>
              <a:t>s dvojí výjimečností </a:t>
            </a:r>
            <a:r>
              <a:rPr lang="cs-CZ" sz="1400" dirty="0">
                <a:latin typeface="+mn-lt"/>
              </a:rPr>
              <a:t>– nadaný s přidruženým postižením (vnímán jako podivín);</a:t>
            </a:r>
          </a:p>
          <a:p>
            <a:pPr marL="228600" indent="-228600" algn="just">
              <a:buFont typeface="+mj-lt"/>
              <a:buAutoNum type="arabicPeriod"/>
            </a:pPr>
            <a:endParaRPr lang="cs-CZ" dirty="0"/>
          </a:p>
          <a:p>
            <a:r>
              <a:rPr lang="cs-CZ" sz="1300" u="sng" dirty="0">
                <a:latin typeface="+mn-lt"/>
              </a:rPr>
              <a:t>Úspěšný </a:t>
            </a:r>
            <a:endParaRPr lang="cs-CZ" sz="1300" dirty="0">
              <a:latin typeface="+mn-lt"/>
            </a:endParaRPr>
          </a:p>
          <a:p>
            <a:r>
              <a:rPr lang="cs-CZ" sz="1300" dirty="0">
                <a:latin typeface="+mn-lt"/>
              </a:rPr>
              <a:t>Tuto skupinu je poměrně snadné identifikovat. Jsou to děti, které se velice dobře a snadno učí, mají vhodné chování, rády zažívají úspěch a ocenění ze strany rodičů i učitelů. Jejich charakteristickými znaky jsou perfekcionismus, vysoký výkon, hledání akceptace, vyhýbání se risku, konformita a závislost.</a:t>
            </a:r>
          </a:p>
          <a:p>
            <a:r>
              <a:rPr lang="cs-CZ" sz="1300" u="sng" dirty="0">
                <a:latin typeface="+mn-lt"/>
              </a:rPr>
              <a:t>Autonomní</a:t>
            </a:r>
            <a:endParaRPr lang="cs-CZ" sz="1300" dirty="0">
              <a:latin typeface="+mn-lt"/>
            </a:endParaRPr>
          </a:p>
          <a:p>
            <a:r>
              <a:rPr lang="cs-CZ" sz="1300">
                <a:latin typeface="+mn-lt"/>
              </a:rPr>
              <a:t>Dokážou </a:t>
            </a:r>
            <a:r>
              <a:rPr lang="cs-CZ" sz="1300" dirty="0">
                <a:latin typeface="+mn-lt"/>
              </a:rPr>
              <a:t>velmi efektivně pracovat, přijímají nové výzvy a snaží se své možnosti nadále rozvíjet. Nepracují ve prospěch systému, ale snaží se z něj získat maximum pro sebe. Mají silné pozitivní sebehodnocení. Jsou úspěšní a dostává se jim pozornosti i uznání od dospělých nejen za výkony, ale i za příkladné chování. Mezi charakteristické znaky patří dobře rozvinuté sociální schopnosti, nezávislost, vnitřní motivace, tvořivost, zásadovost, ochota riskovat i silný zájem.</a:t>
            </a:r>
          </a:p>
          <a:p>
            <a:r>
              <a:rPr lang="cs-CZ" sz="1300" u="sng" dirty="0">
                <a:latin typeface="+mn-lt"/>
              </a:rPr>
              <a:t>Tvořivý rebel</a:t>
            </a:r>
            <a:endParaRPr lang="cs-CZ" sz="1300" dirty="0">
              <a:latin typeface="+mn-lt"/>
            </a:endParaRPr>
          </a:p>
          <a:p>
            <a:r>
              <a:rPr lang="cs-CZ" sz="1300" dirty="0">
                <a:latin typeface="+mn-lt"/>
              </a:rPr>
              <a:t>Děti tvořivě nadané, které často zůstávají neidentifikované. Velmi rády experimentují, jsou sarkastické, tvrdohlavé a velmi lehce se dostanou do konfliktu. Ve škole nejsou oceňované a nebývají oblíbené ani v kolektivu spolužáků. K jejich charakteristickým znakům patří tvořivost, nízká sebekontrola, tvrdohlavost, obcházení pravidel, upřímnost, soutěživost nebo kolísavé školní výkony. </a:t>
            </a:r>
          </a:p>
          <a:p>
            <a:r>
              <a:rPr lang="cs-CZ" sz="1300" u="sng" dirty="0">
                <a:latin typeface="+mn-lt"/>
              </a:rPr>
              <a:t>Skrytý</a:t>
            </a:r>
            <a:endParaRPr lang="cs-CZ" sz="1300" dirty="0">
              <a:latin typeface="+mn-lt"/>
            </a:endParaRPr>
          </a:p>
          <a:p>
            <a:r>
              <a:rPr lang="cs-CZ" sz="1300" dirty="0">
                <a:latin typeface="+mn-lt"/>
              </a:rPr>
              <a:t>Častěji dívky, které se nechtějí odlišovat. Aby patřily do kolektivu, snaží se své nadprůměrné schopnosti maskovat a svůj talent odmítají. Mívají nízké sebevědomí i sebehodnocení. Často bývají úzkostné. Mezi jejich charakteristiky se řadí odmítání vlastního nadání a vlastně všech obohacujících a rozšiřujících aktivit ve výuce, snížení školního výkonu, střídání kamarádů a snaha se sociálně začlenit.</a:t>
            </a:r>
          </a:p>
          <a:p>
            <a:r>
              <a:rPr lang="cs-CZ" sz="1300" u="sng" dirty="0">
                <a:latin typeface="+mn-lt"/>
              </a:rPr>
              <a:t>Odpadlík</a:t>
            </a:r>
            <a:endParaRPr lang="cs-CZ" sz="1300" dirty="0">
              <a:latin typeface="+mn-lt"/>
            </a:endParaRPr>
          </a:p>
          <a:p>
            <a:r>
              <a:rPr lang="cs-CZ" sz="1300" dirty="0">
                <a:latin typeface="+mn-lt"/>
              </a:rPr>
              <a:t>Děti mají často odpor k ostatním i k sobě samým, protože nebyly dosud dostatečně uspokojeny jejich odlišné vzdělávací potřeby. Škola se tak stává zcela nepodstatnou, ve vyučování vyrušují a upozorňují na sebe, nebo zcela odmítají jakoukoliv činnost a rezignují na výsledky. Mají nízké sebevědomí. Své zájmy a netradiční aktivity uplatňují mimo školu. Mezi jejich charakteristické znaky a projevy se řadí vyhýbání se škole, kreativita, izolovanost, velká kritičnost k sobě i k okolí, mimoškolní zájmy, nevyrovnaný výkon až </a:t>
            </a:r>
            <a:r>
              <a:rPr lang="cs-CZ" sz="1300" dirty="0" err="1">
                <a:latin typeface="+mn-lt"/>
              </a:rPr>
              <a:t>podvýkonnost</a:t>
            </a:r>
            <a:r>
              <a:rPr lang="cs-CZ" sz="1300" dirty="0">
                <a:latin typeface="+mn-lt"/>
              </a:rPr>
              <a:t> a vyrušování.</a:t>
            </a:r>
          </a:p>
          <a:p>
            <a:r>
              <a:rPr lang="cs-CZ" sz="1300" u="sng" dirty="0">
                <a:latin typeface="+mn-lt"/>
              </a:rPr>
              <a:t>S dvojí výjimečností</a:t>
            </a:r>
            <a:endParaRPr lang="cs-CZ" sz="1300" dirty="0">
              <a:latin typeface="+mn-lt"/>
            </a:endParaRPr>
          </a:p>
          <a:p>
            <a:r>
              <a:rPr lang="cs-CZ" sz="1300" dirty="0">
                <a:latin typeface="+mn-lt"/>
              </a:rPr>
              <a:t>Ruku v ruce s nadáním jde u těchto dětí specifická porucha učení, která bývá překážkou pro jejich správnou identifikaci Ve škole jsou vnímány spíše pro své znevýhodnění a nadání bývá nepovšimnuto. Jejich výsledky bývají velice často pod úrovní jejich očekávání. Charakteristickými projevy jsou kolísavý školní výkon, </a:t>
            </a:r>
            <a:r>
              <a:rPr lang="cs-CZ" sz="1300" dirty="0" err="1">
                <a:latin typeface="+mn-lt"/>
              </a:rPr>
              <a:t>podvýkonnost</a:t>
            </a:r>
            <a:r>
              <a:rPr lang="cs-CZ" sz="1300" dirty="0">
                <a:latin typeface="+mn-lt"/>
              </a:rPr>
              <a:t> nebo rušivé chování.</a:t>
            </a:r>
          </a:p>
          <a:p>
            <a:pPr marL="228600" indent="-228600" algn="just">
              <a:buFont typeface="+mj-lt"/>
              <a:buAutoNum type="arabicPeriod"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600AAF74-A702-426B-B546-D36DFA437C13}" type="slidenum">
              <a:rPr lang="cs-CZ" altLang="cs-CZ" smtClean="0"/>
              <a:pPr>
                <a:defRPr/>
              </a:pPr>
              <a:t>11</a:t>
            </a:fld>
            <a:endParaRPr lang="cs-CZ" altLang="cs-CZ"/>
          </a:p>
        </p:txBody>
      </p:sp>
    </p:spTree>
    <p:extLst>
      <p:ext uri="{BB962C8B-B14F-4D97-AF65-F5344CB8AC3E}">
        <p14:creationId xmlns="" xmlns:p14="http://schemas.microsoft.com/office/powerpoint/2010/main" val="759823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56047" y="2348403"/>
            <a:ext cx="8568531" cy="1620430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12094" y="4283818"/>
            <a:ext cx="7056438" cy="19319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38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7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14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52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2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67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305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>
              <a:solidFill>
                <a:srgbClr val="FDAA2F"/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>
              <a:solidFill>
                <a:srgbClr val="FDAA2F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3FE9F5-E2E4-4408-986C-D8833991B20D}" type="slidenum">
              <a:rPr lang="cs-CZ" altLang="cs-CZ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cs-CZ" altLang="cs-CZ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>
              <a:solidFill>
                <a:srgbClr val="FDAA2F"/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>
              <a:solidFill>
                <a:srgbClr val="FDAA2F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B542D5-AEBD-4E35-B4FA-646FE160672D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057499" y="334236"/>
            <a:ext cx="2500906" cy="7109944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54785" y="334236"/>
            <a:ext cx="7334704" cy="7109944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>
              <a:solidFill>
                <a:srgbClr val="FDAA2F"/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>
              <a:solidFill>
                <a:srgbClr val="FDAA2F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85CA77-3E5A-4AF8-BEC2-6B85E3F69A59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4031" y="1619603"/>
            <a:ext cx="9072563" cy="5627611"/>
          </a:xfrm>
        </p:spPr>
        <p:txBody>
          <a:bodyPr/>
          <a:lstStyle>
            <a:lvl1pPr>
              <a:defRPr sz="320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cs typeface="Calibri" pitchFamily="34" charset="0"/>
              </a:defRPr>
            </a:lvl1pPr>
            <a:lvl2pPr marL="725269" indent="-271976">
              <a:buClr>
                <a:schemeClr val="tx1">
                  <a:lumMod val="90000"/>
                  <a:lumOff val="10000"/>
                </a:schemeClr>
              </a:buClr>
              <a:buFont typeface="Calibri" pitchFamily="34" charset="0"/>
              <a:buChar char="-"/>
              <a:defRPr>
                <a:solidFill>
                  <a:schemeClr val="bg2">
                    <a:lumMod val="75000"/>
                  </a:schemeClr>
                </a:solidFill>
                <a:latin typeface="Calibri" pitchFamily="34" charset="0"/>
                <a:cs typeface="Calibri" pitchFamily="34" charset="0"/>
              </a:defRPr>
            </a:lvl2pPr>
            <a:lvl3pPr>
              <a:defRPr>
                <a:latin typeface="Calibri" pitchFamily="34" charset="0"/>
                <a:cs typeface="Calibri" pitchFamily="34" charset="0"/>
              </a:defRPr>
            </a:lvl3pPr>
            <a:lvl4pPr>
              <a:defRPr>
                <a:latin typeface="Calibri" pitchFamily="34" charset="0"/>
                <a:cs typeface="Calibri" pitchFamily="34" charset="0"/>
              </a:defRPr>
            </a:lvl4pPr>
            <a:lvl5pPr>
              <a:defRPr>
                <a:latin typeface="Calibri" pitchFamily="34" charset="0"/>
                <a:cs typeface="Calibri" pitchFamily="34" charset="0"/>
              </a:defRPr>
            </a:lvl5pPr>
          </a:lstStyle>
          <a:p>
            <a:pPr lvl="0" eaLnBrk="1" latinLnBrk="0" hangingPunct="1"/>
            <a:r>
              <a:rPr lang="cs-CZ" dirty="0"/>
              <a:t>Klepnutím lze upravit styly předlohy textu.</a:t>
            </a:r>
          </a:p>
          <a:p>
            <a:pPr lvl="1" eaLnBrk="1" latinLnBrk="0" hangingPunct="1"/>
            <a:r>
              <a:rPr lang="cs-CZ" dirty="0"/>
              <a:t>Druhá úroveň</a:t>
            </a:r>
          </a:p>
          <a:p>
            <a:pPr lvl="2" eaLnBrk="1" latinLnBrk="0" hangingPunct="1"/>
            <a:r>
              <a:rPr lang="cs-CZ" dirty="0"/>
              <a:t>Třetí úroveň</a:t>
            </a:r>
          </a:p>
          <a:p>
            <a:pPr lvl="3" eaLnBrk="1" latinLnBrk="0" hangingPunct="1"/>
            <a:r>
              <a:rPr lang="cs-CZ" dirty="0"/>
              <a:t>Čtvrtá úroveň</a:t>
            </a:r>
          </a:p>
          <a:p>
            <a:pPr lvl="4" eaLnBrk="1" latinLnBrk="0" hangingPunct="1"/>
            <a:r>
              <a:rPr lang="cs-CZ" dirty="0"/>
              <a:t>Pátá úroveň</a:t>
            </a:r>
            <a:endParaRPr kumimoji="0" lang="en-US" dirty="0"/>
          </a:p>
        </p:txBody>
      </p:sp>
      <p:sp>
        <p:nvSpPr>
          <p:cNvPr id="10" name="Nadpis 9"/>
          <p:cNvSpPr>
            <a:spLocks noGrp="1"/>
          </p:cNvSpPr>
          <p:nvPr>
            <p:ph type="title" hasCustomPrompt="1"/>
          </p:nvPr>
        </p:nvSpPr>
        <p:spPr>
          <a:xfrm>
            <a:off x="503808" y="636566"/>
            <a:ext cx="9072563" cy="767008"/>
          </a:xfrm>
        </p:spPr>
        <p:txBody>
          <a:bodyPr>
            <a:noAutofit/>
          </a:bodyPr>
          <a:lstStyle>
            <a:lvl1pPr>
              <a:defRPr sz="4000" b="1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  <p:pic>
        <p:nvPicPr>
          <p:cNvPr id="5" name="Obrázek 4" descr="logo_zkracena_barva.jpg"/>
          <p:cNvPicPr>
            <a:picLocks noChangeAspect="1"/>
          </p:cNvPicPr>
          <p:nvPr userDrawn="1"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4693"/>
          <a:stretch/>
        </p:blipFill>
        <p:spPr>
          <a:xfrm>
            <a:off x="8591849" y="636565"/>
            <a:ext cx="1474487" cy="83901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738940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650" y="6372226"/>
            <a:ext cx="4319588" cy="94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Obrázek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43" y="541338"/>
            <a:ext cx="3673475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Zástupný symbol pro obsah 13"/>
          <p:cNvSpPr>
            <a:spLocks noGrp="1"/>
          </p:cNvSpPr>
          <p:nvPr>
            <p:ph sz="half" idx="1"/>
          </p:nvPr>
        </p:nvSpPr>
        <p:spPr>
          <a:xfrm>
            <a:off x="719832" y="671971"/>
            <a:ext cx="9108777" cy="6060194"/>
          </a:xfrm>
        </p:spPr>
        <p:txBody>
          <a:bodyPr/>
          <a:lstStyle>
            <a:lvl1pPr marL="0" indent="0">
              <a:buNone/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  <a:endParaRPr lang="en-US" dirty="0"/>
          </a:p>
        </p:txBody>
      </p:sp>
      <p:sp>
        <p:nvSpPr>
          <p:cNvPr id="5" name="Zástupný symbol pro číslo snímku 6"/>
          <p:cNvSpPr>
            <a:spLocks noGrp="1"/>
          </p:cNvSpPr>
          <p:nvPr>
            <p:ph type="sldNum" sz="quarter" idx="10"/>
          </p:nvPr>
        </p:nvSpPr>
        <p:spPr>
          <a:xfrm>
            <a:off x="215900" y="6948488"/>
            <a:ext cx="839788" cy="4127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94FA835-07B1-4EEE-9273-75A836D2F8CF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="" xmlns:p14="http://schemas.microsoft.com/office/powerpoint/2010/main" val="38789896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771258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39007-A1C4-4C5F-BED3-F1A8C5C6E98D}" type="datetimeFigureOut">
              <a:rPr lang="cs-CZ" smtClean="0"/>
              <a:pPr/>
              <a:t>10.09.2023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556E1-1364-4C47-9518-E281B7B78A46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Obrázek 6" descr="logo_zkracena_barva.jpg"/>
          <p:cNvPicPr>
            <a:picLocks noChangeAspect="1"/>
          </p:cNvPicPr>
          <p:nvPr userDrawn="1"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4693"/>
          <a:stretch/>
        </p:blipFill>
        <p:spPr>
          <a:xfrm>
            <a:off x="8591849" y="636565"/>
            <a:ext cx="1474487" cy="8390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96300" y="4857795"/>
            <a:ext cx="8568531" cy="1501435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96300" y="3204117"/>
            <a:ext cx="8568531" cy="1653678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381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763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1144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1525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1907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2288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2670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3051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>
              <a:solidFill>
                <a:srgbClr val="FDAA2F"/>
              </a:solidFill>
              <a:latin typeface="Arial" charset="0"/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>
              <a:solidFill>
                <a:srgbClr val="FDAA2F"/>
              </a:solidFill>
              <a:latin typeface="Arial" charset="0"/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454020-5993-4EB4-B42A-B44EA7DAAA2A}" type="slidenum">
              <a:rPr lang="cs-CZ" altLang="cs-CZ" smtClean="0">
                <a:latin typeface="Arial" charset="0"/>
              </a:rPr>
              <a:pPr>
                <a:defRPr/>
              </a:pPr>
              <a:t>‹#›</a:t>
            </a:fld>
            <a:endParaRPr lang="cs-CZ" altLang="cs-CZ">
              <a:latin typeface="Arial" charset="0"/>
            </a:endParaRPr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54789" y="1944167"/>
            <a:ext cx="4917805" cy="5500013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640604" y="1944167"/>
            <a:ext cx="4917805" cy="5500013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>
              <a:solidFill>
                <a:srgbClr val="FDAA2F"/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>
              <a:solidFill>
                <a:srgbClr val="FDAA2F"/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24957B-1192-42FA-8BF5-CE8AC45C8169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031" y="302737"/>
            <a:ext cx="9072563" cy="1259946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4031" y="1692179"/>
            <a:ext cx="4454027" cy="705219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3816" indent="0">
              <a:buNone/>
              <a:defRPr sz="2200" b="1"/>
            </a:lvl2pPr>
            <a:lvl3pPr marL="1007630" indent="0">
              <a:buNone/>
              <a:defRPr sz="2000" b="1"/>
            </a:lvl3pPr>
            <a:lvl4pPr marL="1511445" indent="0">
              <a:buNone/>
              <a:defRPr sz="1800" b="1"/>
            </a:lvl4pPr>
            <a:lvl5pPr marL="2015259" indent="0">
              <a:buNone/>
              <a:defRPr sz="1800" b="1"/>
            </a:lvl5pPr>
            <a:lvl6pPr marL="2519074" indent="0">
              <a:buNone/>
              <a:defRPr sz="1800" b="1"/>
            </a:lvl6pPr>
            <a:lvl7pPr marL="3022888" indent="0">
              <a:buNone/>
              <a:defRPr sz="1800" b="1"/>
            </a:lvl7pPr>
            <a:lvl8pPr marL="3526703" indent="0">
              <a:buNone/>
              <a:defRPr sz="1800" b="1"/>
            </a:lvl8pPr>
            <a:lvl9pPr marL="4030518" indent="0">
              <a:buNone/>
              <a:defRPr sz="18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04031" y="2397397"/>
            <a:ext cx="4454027" cy="43555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5120818" y="1692179"/>
            <a:ext cx="4455776" cy="705219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3816" indent="0">
              <a:buNone/>
              <a:defRPr sz="2200" b="1"/>
            </a:lvl2pPr>
            <a:lvl3pPr marL="1007630" indent="0">
              <a:buNone/>
              <a:defRPr sz="2000" b="1"/>
            </a:lvl3pPr>
            <a:lvl4pPr marL="1511445" indent="0">
              <a:buNone/>
              <a:defRPr sz="1800" b="1"/>
            </a:lvl4pPr>
            <a:lvl5pPr marL="2015259" indent="0">
              <a:buNone/>
              <a:defRPr sz="1800" b="1"/>
            </a:lvl5pPr>
            <a:lvl6pPr marL="2519074" indent="0">
              <a:buNone/>
              <a:defRPr sz="1800" b="1"/>
            </a:lvl6pPr>
            <a:lvl7pPr marL="3022888" indent="0">
              <a:buNone/>
              <a:defRPr sz="1800" b="1"/>
            </a:lvl7pPr>
            <a:lvl8pPr marL="3526703" indent="0">
              <a:buNone/>
              <a:defRPr sz="1800" b="1"/>
            </a:lvl8pPr>
            <a:lvl9pPr marL="4030518" indent="0">
              <a:buNone/>
              <a:defRPr sz="18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120818" y="2397397"/>
            <a:ext cx="4455776" cy="43555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>
              <a:solidFill>
                <a:srgbClr val="FDAA2F"/>
              </a:solidFill>
            </a:endParaRPr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>
              <a:solidFill>
                <a:srgbClr val="FDAA2F"/>
              </a:solidFill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22D338-9F1C-4FAD-8616-003F1D626BFD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>
              <a:solidFill>
                <a:srgbClr val="FDAA2F"/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>
              <a:solidFill>
                <a:srgbClr val="FDAA2F"/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99276D-B827-4353-83D5-D566A5B5A2D9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39007-A1C4-4C5F-BED3-F1A8C5C6E98D}" type="datetimeFigureOut">
              <a:rPr lang="cs-CZ" smtClean="0"/>
              <a:pPr/>
              <a:t>10.09.2023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556E1-1364-4C47-9518-E281B7B78A4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034" y="300987"/>
            <a:ext cx="3316456" cy="128094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41248" y="300991"/>
            <a:ext cx="5635349" cy="6451973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04034" y="1581936"/>
            <a:ext cx="3316456" cy="5171028"/>
          </a:xfrm>
        </p:spPr>
        <p:txBody>
          <a:bodyPr/>
          <a:lstStyle>
            <a:lvl1pPr marL="0" indent="0">
              <a:buNone/>
              <a:defRPr sz="1500"/>
            </a:lvl1pPr>
            <a:lvl2pPr marL="503816" indent="0">
              <a:buNone/>
              <a:defRPr sz="1300"/>
            </a:lvl2pPr>
            <a:lvl3pPr marL="1007630" indent="0">
              <a:buNone/>
              <a:defRPr sz="1100"/>
            </a:lvl3pPr>
            <a:lvl4pPr marL="1511445" indent="0">
              <a:buNone/>
              <a:defRPr sz="1000"/>
            </a:lvl4pPr>
            <a:lvl5pPr marL="2015259" indent="0">
              <a:buNone/>
              <a:defRPr sz="1000"/>
            </a:lvl5pPr>
            <a:lvl6pPr marL="2519074" indent="0">
              <a:buNone/>
              <a:defRPr sz="1000"/>
            </a:lvl6pPr>
            <a:lvl7pPr marL="3022888" indent="0">
              <a:buNone/>
              <a:defRPr sz="1000"/>
            </a:lvl7pPr>
            <a:lvl8pPr marL="3526703" indent="0">
              <a:buNone/>
              <a:defRPr sz="1000"/>
            </a:lvl8pPr>
            <a:lvl9pPr marL="4030518" indent="0">
              <a:buNone/>
              <a:defRPr sz="1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>
              <a:solidFill>
                <a:srgbClr val="FDAA2F"/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>
              <a:solidFill>
                <a:srgbClr val="FDAA2F"/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79C4CA-B28A-40A7-896F-8B15E0D2CF0C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75873" y="5291772"/>
            <a:ext cx="6048375" cy="624724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975873" y="675471"/>
            <a:ext cx="6048375" cy="4535805"/>
          </a:xfrm>
        </p:spPr>
        <p:txBody>
          <a:bodyPr/>
          <a:lstStyle>
            <a:lvl1pPr marL="0" indent="0">
              <a:buNone/>
              <a:defRPr sz="3500"/>
            </a:lvl1pPr>
            <a:lvl2pPr marL="503816" indent="0">
              <a:buNone/>
              <a:defRPr sz="3100"/>
            </a:lvl2pPr>
            <a:lvl3pPr marL="1007630" indent="0">
              <a:buNone/>
              <a:defRPr sz="2600"/>
            </a:lvl3pPr>
            <a:lvl4pPr marL="1511445" indent="0">
              <a:buNone/>
              <a:defRPr sz="2200"/>
            </a:lvl4pPr>
            <a:lvl5pPr marL="2015259" indent="0">
              <a:buNone/>
              <a:defRPr sz="2200"/>
            </a:lvl5pPr>
            <a:lvl6pPr marL="2519074" indent="0">
              <a:buNone/>
              <a:defRPr sz="2200"/>
            </a:lvl6pPr>
            <a:lvl7pPr marL="3022888" indent="0">
              <a:buNone/>
              <a:defRPr sz="2200"/>
            </a:lvl7pPr>
            <a:lvl8pPr marL="3526703" indent="0">
              <a:buNone/>
              <a:defRPr sz="2200"/>
            </a:lvl8pPr>
            <a:lvl9pPr marL="4030518" indent="0">
              <a:buNone/>
              <a:defRPr sz="22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975873" y="5916496"/>
            <a:ext cx="6048375" cy="887211"/>
          </a:xfrm>
        </p:spPr>
        <p:txBody>
          <a:bodyPr/>
          <a:lstStyle>
            <a:lvl1pPr marL="0" indent="0">
              <a:buNone/>
              <a:defRPr sz="1500"/>
            </a:lvl1pPr>
            <a:lvl2pPr marL="503816" indent="0">
              <a:buNone/>
              <a:defRPr sz="1300"/>
            </a:lvl2pPr>
            <a:lvl3pPr marL="1007630" indent="0">
              <a:buNone/>
              <a:defRPr sz="1100"/>
            </a:lvl3pPr>
            <a:lvl4pPr marL="1511445" indent="0">
              <a:buNone/>
              <a:defRPr sz="1000"/>
            </a:lvl4pPr>
            <a:lvl5pPr marL="2015259" indent="0">
              <a:buNone/>
              <a:defRPr sz="1000"/>
            </a:lvl5pPr>
            <a:lvl6pPr marL="2519074" indent="0">
              <a:buNone/>
              <a:defRPr sz="1000"/>
            </a:lvl6pPr>
            <a:lvl7pPr marL="3022888" indent="0">
              <a:buNone/>
              <a:defRPr sz="1000"/>
            </a:lvl7pPr>
            <a:lvl8pPr marL="3526703" indent="0">
              <a:buNone/>
              <a:defRPr sz="1000"/>
            </a:lvl8pPr>
            <a:lvl9pPr marL="4030518" indent="0">
              <a:buNone/>
              <a:defRPr sz="1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>
              <a:solidFill>
                <a:srgbClr val="FDAA2F"/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>
              <a:solidFill>
                <a:srgbClr val="FDAA2F"/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ED1831-5A58-4009-A535-F8BBCF948F4A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</p:spPr>
        <p:txBody>
          <a:bodyPr vert="horz" lIns="100761" tIns="50382" rIns="100761" bIns="50382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4031" y="1763928"/>
            <a:ext cx="9072563" cy="4989036"/>
          </a:xfrm>
          <a:prstGeom prst="rect">
            <a:avLst/>
          </a:prstGeom>
        </p:spPr>
        <p:txBody>
          <a:bodyPr vert="horz" lIns="100761" tIns="50382" rIns="100761" bIns="50382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504031" y="7006702"/>
            <a:ext cx="2352146" cy="402483"/>
          </a:xfrm>
          <a:prstGeom prst="rect">
            <a:avLst/>
          </a:prstGeom>
        </p:spPr>
        <p:txBody>
          <a:bodyPr vert="horz" lIns="100761" tIns="50382" rIns="100761" bIns="50382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cs-CZ">
              <a:solidFill>
                <a:srgbClr val="FDAA2F"/>
              </a:solidFill>
              <a:latin typeface="Arial" charset="0"/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444214" y="7006702"/>
            <a:ext cx="3192198" cy="402483"/>
          </a:xfrm>
          <a:prstGeom prst="rect">
            <a:avLst/>
          </a:prstGeom>
        </p:spPr>
        <p:txBody>
          <a:bodyPr vert="horz" lIns="100761" tIns="50382" rIns="100761" bIns="50382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cs-CZ">
              <a:solidFill>
                <a:srgbClr val="FDAA2F"/>
              </a:solidFill>
              <a:latin typeface="Arial" charset="0"/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7224448" y="7006702"/>
            <a:ext cx="2352146" cy="402483"/>
          </a:xfrm>
          <a:prstGeom prst="rect">
            <a:avLst/>
          </a:prstGeom>
        </p:spPr>
        <p:txBody>
          <a:bodyPr vert="horz" lIns="100761" tIns="50382" rIns="100761" bIns="50382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E454020-5993-4EB4-B42A-B44EA7DAAA2A}" type="slidenum">
              <a:rPr lang="cs-CZ" altLang="cs-CZ" smtClean="0">
                <a:latin typeface="Arial" charset="0"/>
              </a:rPr>
              <a:pPr>
                <a:defRPr/>
              </a:pPr>
              <a:t>‹#›</a:t>
            </a:fld>
            <a:endParaRPr lang="cs-CZ" altLang="cs-CZ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55" r:id="rId1"/>
    <p:sldLayoutId id="2147484256" r:id="rId2"/>
    <p:sldLayoutId id="2147484257" r:id="rId3"/>
    <p:sldLayoutId id="2147484258" r:id="rId4"/>
    <p:sldLayoutId id="2147484259" r:id="rId5"/>
    <p:sldLayoutId id="2147484260" r:id="rId6"/>
    <p:sldLayoutId id="2147484261" r:id="rId7"/>
    <p:sldLayoutId id="2147484262" r:id="rId8"/>
    <p:sldLayoutId id="2147484263" r:id="rId9"/>
    <p:sldLayoutId id="2147484264" r:id="rId10"/>
    <p:sldLayoutId id="2147484265" r:id="rId11"/>
    <p:sldLayoutId id="2147483985" r:id="rId12"/>
    <p:sldLayoutId id="2147483981" r:id="rId13"/>
    <p:sldLayoutId id="2147483998" r:id="rId14"/>
  </p:sldLayoutIdLst>
  <p:hf hdr="0" ftr="0" dt="0"/>
  <p:txStyles>
    <p:titleStyle>
      <a:lvl1pPr algn="ctr" defTabSz="100763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861" indent="-377861" algn="l" defTabSz="1007630" rtl="0" eaLnBrk="1" latinLnBrk="0" hangingPunct="1">
        <a:spcBef>
          <a:spcPct val="20000"/>
        </a:spcBef>
        <a:buFont typeface="Arial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18699" indent="-314883" algn="l" defTabSz="1007630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59539" indent="-251908" algn="l" defTabSz="1007630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63352" indent="-251908" algn="l" defTabSz="100763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67167" indent="-251908" algn="l" defTabSz="1007630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70982" indent="-251908" algn="l" defTabSz="100763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74797" indent="-251908" algn="l" defTabSz="100763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78612" indent="-251908" algn="l" defTabSz="100763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82426" indent="-251908" algn="l" defTabSz="100763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100763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3816" algn="l" defTabSz="100763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7630" algn="l" defTabSz="100763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11445" algn="l" defTabSz="100763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5259" algn="l" defTabSz="100763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9074" algn="l" defTabSz="100763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22888" algn="l" defTabSz="100763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26703" algn="l" defTabSz="100763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30518" algn="l" defTabSz="100763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zapojmevsechny.cz/user_files/nadan%C3%AD%20%C5%BE%C3%A1ci/P%C5%99ehled%20charakteristik%20nadan%C3%A9ho%20d%C3%ADt%C4%9Bte%20p%C5%99ed%C5%A1koln%C3%ADho%20v%C4%9Bku.pdf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zapojmevsechny.cz/clanek/detail/nomi-metoda-k-identifikaci-nadanych-deti-v-materske-skole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isophi.cz/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zapojmevsechny.cz/clanek/detail/tipy-pro-identifikaci-nadanych-predskolaku-i-skolnich-zaku" TargetMode="External"/><Relationship Id="rId2" Type="http://schemas.openxmlformats.org/officeDocument/2006/relationships/hyperlink" Target="https://zapojmevsechny.cz/clanek/detail/doporuceni-rodicum-pro-rozvoj-nadanych-predskolnich-deti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s://objednavky.nuv.cz/nastroj/15-nadani/30017-posuzovaci-skaly-a-didakticke-testy-k-vyhledavani-nadanych-zaku-idena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info@invenio.muni.cz" TargetMode="External"/><Relationship Id="rId2" Type="http://schemas.openxmlformats.org/officeDocument/2006/relationships/hyperlink" Target="https://www.invenio.muni.cz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uv.cz/t/standard-komplexni-diagnostiky-mn?highlightWords=Standard+komplexn%C3%AD+diagnostiky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ogickaolympiada.cz/" TargetMode="External"/><Relationship Id="rId2" Type="http://schemas.openxmlformats.org/officeDocument/2006/relationships/hyperlink" Target="https://zapojmevsechny.cz/user_files/nadan%C3%AD%20%C5%BE%C3%A1ci/Identifika%C4%8Dn%C3%AD%20znaky%20nadan%C3%BDch%20d%C4%9Bt%C3%AD%20dle%20Susan%20Winebrenner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hyperlink" Target="https://www.nadanedeti.cz/testy-matematicky-test-tim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talentovani.cz/" TargetMode="External"/><Relationship Id="rId2" Type="http://schemas.openxmlformats.org/officeDocument/2006/relationships/hyperlink" Target="https://pppaspc-ok.cz/index.php/zadost/zadost-ppp-olomouc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entrumnadani.cz/" TargetMode="External"/><Relationship Id="rId3" Type="http://schemas.openxmlformats.org/officeDocument/2006/relationships/hyperlink" Target="https://www.ctm-academy.cz/" TargetMode="External"/><Relationship Id="rId7" Type="http://schemas.openxmlformats.org/officeDocument/2006/relationships/hyperlink" Target="http://www.fortiq.cz/" TargetMode="External"/><Relationship Id="rId2" Type="http://schemas.openxmlformats.org/officeDocument/2006/relationships/hyperlink" Target="https://www.qiido.cz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talentovani.cz/" TargetMode="External"/><Relationship Id="rId11" Type="http://schemas.openxmlformats.org/officeDocument/2006/relationships/hyperlink" Target="https://www.nadanyprvnacek.cz/o-nas-proc-tento-projekt" TargetMode="External"/><Relationship Id="rId5" Type="http://schemas.openxmlformats.org/officeDocument/2006/relationships/hyperlink" Target="https://eduzin.cz/wp/" TargetMode="External"/><Relationship Id="rId10" Type="http://schemas.openxmlformats.org/officeDocument/2006/relationships/hyperlink" Target="https://deti.mensa.cz/index.php?pg=ntc--metoda" TargetMode="External"/><Relationship Id="rId4" Type="http://schemas.openxmlformats.org/officeDocument/2006/relationships/hyperlink" Target="https://www.eduin.cz/" TargetMode="External"/><Relationship Id="rId9" Type="http://schemas.openxmlformats.org/officeDocument/2006/relationships/hyperlink" Target="https://www.nadanedeti.cz/testy-matematicky-test-tim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ctrTitle"/>
          </p:nvPr>
        </p:nvSpPr>
        <p:spPr>
          <a:xfrm>
            <a:off x="503808" y="395461"/>
            <a:ext cx="8679685" cy="3872605"/>
          </a:xfrm>
        </p:spPr>
        <p:txBody>
          <a:bodyPr>
            <a:noAutofit/>
          </a:bodyPr>
          <a:lstStyle/>
          <a:p>
            <a:r>
              <a:rPr lang="cs-CZ" sz="6000" dirty="0" smtClean="0"/>
              <a:t>IDENTIFIKACE</a:t>
            </a:r>
            <a:r>
              <a:rPr lang="cs-CZ" sz="7200" dirty="0"/>
              <a:t/>
            </a:r>
            <a:br>
              <a:rPr lang="cs-CZ" sz="7200" dirty="0"/>
            </a:br>
            <a:r>
              <a:rPr lang="cs-CZ" sz="7200" dirty="0">
                <a:solidFill>
                  <a:srgbClr val="FCB320"/>
                </a:solidFill>
              </a:rPr>
              <a:t>M</a:t>
            </a:r>
            <a:r>
              <a:rPr lang="cs-CZ" sz="2800" dirty="0"/>
              <a:t>imořádně </a:t>
            </a:r>
            <a:r>
              <a:rPr lang="cs-CZ" sz="7200" dirty="0">
                <a:solidFill>
                  <a:srgbClr val="FCB320"/>
                </a:solidFill>
              </a:rPr>
              <a:t>I</a:t>
            </a:r>
            <a:r>
              <a:rPr lang="cs-CZ" sz="2800" dirty="0"/>
              <a:t>ntelektově </a:t>
            </a:r>
            <a:r>
              <a:rPr lang="cs-CZ" sz="7200" dirty="0">
                <a:solidFill>
                  <a:srgbClr val="FCB320"/>
                </a:solidFill>
              </a:rPr>
              <a:t>N</a:t>
            </a:r>
            <a:r>
              <a:rPr lang="cs-CZ" sz="2800" dirty="0"/>
              <a:t>adaných </a:t>
            </a:r>
            <a:r>
              <a:rPr lang="cs-CZ" sz="7200" dirty="0">
                <a:solidFill>
                  <a:srgbClr val="FCB320"/>
                </a:solidFill>
              </a:rPr>
              <a:t>D</a:t>
            </a:r>
            <a:r>
              <a:rPr lang="cs-CZ" sz="2800" dirty="0"/>
              <a:t>ětí</a:t>
            </a:r>
            <a:r>
              <a:rPr lang="cs-CZ" sz="7200" dirty="0"/>
              <a:t/>
            </a:r>
            <a:br>
              <a:rPr lang="cs-CZ" sz="7200" dirty="0"/>
            </a:br>
            <a:endParaRPr lang="cs-CZ" sz="2800" dirty="0"/>
          </a:p>
        </p:txBody>
      </p:sp>
      <p:sp>
        <p:nvSpPr>
          <p:cNvPr id="6" name="Podnadpis 5"/>
          <p:cNvSpPr>
            <a:spLocks noGrp="1"/>
          </p:cNvSpPr>
          <p:nvPr>
            <p:ph type="subTitle" idx="1"/>
          </p:nvPr>
        </p:nvSpPr>
        <p:spPr>
          <a:xfrm>
            <a:off x="1367904" y="2843733"/>
            <a:ext cx="6912768" cy="2143182"/>
          </a:xfrm>
          <a:noFill/>
        </p:spPr>
        <p:txBody>
          <a:bodyPr>
            <a:normAutofit fontScale="85000" lnSpcReduction="20000"/>
          </a:bodyPr>
          <a:lstStyle/>
          <a:p>
            <a:r>
              <a:rPr lang="cs-CZ" sz="4600" b="1" dirty="0">
                <a:solidFill>
                  <a:schemeClr val="accent3"/>
                </a:solidFill>
                <a:latin typeface="Calibri" pitchFamily="34" charset="0"/>
                <a:ea typeface="+mj-ea"/>
                <a:cs typeface="+mj-cs"/>
              </a:rPr>
              <a:t/>
            </a:r>
            <a:br>
              <a:rPr lang="cs-CZ" sz="4600" b="1" dirty="0">
                <a:solidFill>
                  <a:schemeClr val="accent3"/>
                </a:solidFill>
                <a:latin typeface="Calibri" pitchFamily="34" charset="0"/>
                <a:ea typeface="+mj-ea"/>
                <a:cs typeface="+mj-cs"/>
              </a:rPr>
            </a:br>
            <a:r>
              <a:rPr lang="cs-CZ" sz="4600" dirty="0">
                <a:solidFill>
                  <a:schemeClr val="tx1"/>
                </a:solidFill>
                <a:latin typeface="Calibri" pitchFamily="34" charset="0"/>
                <a:ea typeface="+mj-ea"/>
                <a:cs typeface="+mj-cs"/>
              </a:rPr>
              <a:t>V ZÁKLADNÍM </a:t>
            </a:r>
            <a:r>
              <a:rPr lang="cs-CZ" sz="4600" dirty="0" smtClean="0">
                <a:solidFill>
                  <a:schemeClr val="tx1"/>
                </a:solidFill>
                <a:latin typeface="Calibri" pitchFamily="34" charset="0"/>
                <a:ea typeface="+mj-ea"/>
                <a:cs typeface="+mj-cs"/>
              </a:rPr>
              <a:t>VZDĚLÁVÁNÍ</a:t>
            </a:r>
          </a:p>
          <a:p>
            <a:endParaRPr lang="cs-CZ" sz="4600" dirty="0" smtClean="0">
              <a:solidFill>
                <a:schemeClr val="tx1"/>
              </a:solidFill>
              <a:latin typeface="Calibri" pitchFamily="34" charset="0"/>
              <a:ea typeface="+mj-ea"/>
              <a:cs typeface="+mj-cs"/>
            </a:endParaRPr>
          </a:p>
          <a:p>
            <a:r>
              <a:rPr lang="cs-CZ" sz="3200" dirty="0" smtClean="0">
                <a:solidFill>
                  <a:schemeClr val="tx1"/>
                </a:solidFill>
                <a:latin typeface="Calibri" pitchFamily="34" charset="0"/>
                <a:ea typeface="+mj-ea"/>
                <a:cs typeface="+mj-cs"/>
              </a:rPr>
              <a:t>Mgr. Lenka Baše</a:t>
            </a:r>
            <a:endParaRPr lang="cs-CZ" sz="3200" dirty="0">
              <a:solidFill>
                <a:schemeClr val="tx1"/>
              </a:solidFill>
              <a:latin typeface="Calibri" pitchFamily="34" charset="0"/>
              <a:ea typeface="+mj-ea"/>
              <a:cs typeface="+mj-cs"/>
            </a:endParaRPr>
          </a:p>
          <a:p>
            <a:endParaRPr lang="cs-CZ" sz="7200" dirty="0">
              <a:solidFill>
                <a:srgbClr val="FCB320"/>
              </a:solidFill>
              <a:latin typeface="Calibri" pitchFamily="34" charset="0"/>
              <a:ea typeface="+mj-ea"/>
              <a:cs typeface="+mj-cs"/>
            </a:endParaRPr>
          </a:p>
        </p:txBody>
      </p:sp>
      <p:pic>
        <p:nvPicPr>
          <p:cNvPr id="7" name="Obrázek 6" descr="logo_standard_barva_v.jpg"/>
          <p:cNvPicPr>
            <a:picLocks noChangeAspect="1"/>
          </p:cNvPicPr>
          <p:nvPr/>
        </p:nvPicPr>
        <p:blipFill rotWithShape="1">
          <a:blip r:embed="rId3" cstate="print"/>
          <a:srcRect l="15493" r="14264" b="36818"/>
          <a:stretch/>
        </p:blipFill>
        <p:spPr>
          <a:xfrm>
            <a:off x="3384128" y="5147989"/>
            <a:ext cx="2873828" cy="192882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985194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 descr="Kresba 2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20000"/>
          </a:blip>
          <a:stretch>
            <a:fillRect/>
          </a:stretch>
        </p:blipFill>
        <p:spPr>
          <a:xfrm>
            <a:off x="503809" y="1691606"/>
            <a:ext cx="4035219" cy="53762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Zástupný symbol pro obsah 4" descr="Perfekcionist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52280" y="2123654"/>
            <a:ext cx="4782220" cy="44587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-1656432" y="323453"/>
            <a:ext cx="9072563" cy="1259946"/>
          </a:xfrm>
        </p:spPr>
        <p:txBody>
          <a:bodyPr/>
          <a:lstStyle/>
          <a:p>
            <a:r>
              <a:rPr lang="cs-CZ" dirty="0"/>
              <a:t>TYPY MiND DĚTÍ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20322" y="1606337"/>
            <a:ext cx="9072563" cy="4824537"/>
          </a:xfrm>
        </p:spPr>
        <p:txBody>
          <a:bodyPr numCol="2">
            <a:normAutofit lnSpcReduction="10000"/>
          </a:bodyPr>
          <a:lstStyle/>
          <a:p>
            <a:pPr marL="120878" indent="0">
              <a:buNone/>
            </a:pPr>
            <a:endParaRPr lang="cs-CZ" dirty="0"/>
          </a:p>
          <a:p>
            <a:endParaRPr lang="cs-CZ" dirty="0"/>
          </a:p>
          <a:p>
            <a:pPr marL="120940" indent="0">
              <a:buNone/>
            </a:pPr>
            <a:endParaRPr lang="cs-CZ" dirty="0"/>
          </a:p>
          <a:p>
            <a:endParaRPr lang="cs-CZ" dirty="0"/>
          </a:p>
          <a:p>
            <a:pPr marL="901606" indent="-280959"/>
            <a:r>
              <a:rPr lang="cs-CZ" dirty="0"/>
              <a:t>Úspěšný</a:t>
            </a:r>
          </a:p>
          <a:p>
            <a:pPr marL="901606" indent="-280959"/>
            <a:r>
              <a:rPr lang="cs-CZ" dirty="0"/>
              <a:t>Autonomní</a:t>
            </a:r>
          </a:p>
          <a:p>
            <a:pPr marL="901606" indent="-280959"/>
            <a:r>
              <a:rPr lang="cs-CZ" dirty="0"/>
              <a:t>Skrytý</a:t>
            </a:r>
          </a:p>
          <a:p>
            <a:pPr marL="901606" indent="-280959"/>
            <a:endParaRPr lang="cs-CZ" dirty="0"/>
          </a:p>
          <a:p>
            <a:pPr marL="901606" indent="-280959"/>
            <a:endParaRPr lang="cs-CZ" dirty="0"/>
          </a:p>
          <a:p>
            <a:pPr marL="901606" indent="-280959"/>
            <a:endParaRPr lang="cs-CZ" dirty="0"/>
          </a:p>
          <a:p>
            <a:pPr marL="901606" indent="-280959"/>
            <a:endParaRPr lang="cs-CZ" dirty="0"/>
          </a:p>
          <a:p>
            <a:pPr marL="901606" indent="-280959"/>
            <a:endParaRPr lang="cs-CZ" sz="2000" dirty="0"/>
          </a:p>
          <a:p>
            <a:pPr marL="280959" indent="-280959">
              <a:tabLst>
                <a:tab pos="0" algn="l"/>
              </a:tabLst>
            </a:pPr>
            <a:r>
              <a:rPr lang="cs-CZ" dirty="0"/>
              <a:t>Tvořivý rebel</a:t>
            </a:r>
          </a:p>
          <a:p>
            <a:pPr marL="280959" indent="-280959"/>
            <a:r>
              <a:rPr lang="cs-CZ" dirty="0"/>
              <a:t>Odpadlík</a:t>
            </a:r>
          </a:p>
          <a:p>
            <a:pPr marL="280959" indent="-280959"/>
            <a:r>
              <a:rPr lang="cs-CZ" dirty="0"/>
              <a:t>S dvojí výjimečností</a:t>
            </a:r>
          </a:p>
          <a:p>
            <a:pPr lvl="1"/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9475788" y="6226175"/>
            <a:ext cx="604838" cy="438150"/>
          </a:xfrm>
        </p:spPr>
        <p:txBody>
          <a:bodyPr/>
          <a:lstStyle/>
          <a:p>
            <a:fld id="{90DAD17C-C097-439C-BFCB-733442DFDA73}" type="slidenum">
              <a:rPr lang="cs-CZ" altLang="cs-CZ" smtClean="0"/>
              <a:pPr/>
              <a:t>11</a:t>
            </a:fld>
            <a:endParaRPr lang="cs-CZ" altLang="cs-CZ" dirty="0"/>
          </a:p>
        </p:txBody>
      </p:sp>
      <p:pic>
        <p:nvPicPr>
          <p:cNvPr id="5" name="Picture 2" descr="Snímek obrazovky 2016-11-27 v 15.27.36 pm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b="29905"/>
          <a:stretch/>
        </p:blipFill>
        <p:spPr>
          <a:xfrm>
            <a:off x="647824" y="1835621"/>
            <a:ext cx="9001000" cy="1653694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647825" y="6156102"/>
            <a:ext cx="8784976" cy="838712"/>
          </a:xfrm>
          <a:prstGeom prst="rect">
            <a:avLst/>
          </a:prstGeom>
          <a:noFill/>
        </p:spPr>
        <p:txBody>
          <a:bodyPr wrap="square" lIns="91430" tIns="45716" rIns="91430" bIns="45716" rtlCol="0">
            <a:spAutoFit/>
          </a:bodyPr>
          <a:lstStyle/>
          <a:p>
            <a:r>
              <a:rPr lang="cs-CZ" sz="2400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Detaily každého profilu vč. tipů na přístup k němu jsou ke stažení na webu </a:t>
            </a:r>
            <a:r>
              <a:rPr lang="cs-CZ" sz="2400" dirty="0">
                <a:solidFill>
                  <a:srgbClr val="00B0F0"/>
                </a:solidFill>
                <a:latin typeface="Calibri" pitchFamily="34" charset="0"/>
              </a:rPr>
              <a:t>nadace </a:t>
            </a:r>
            <a:r>
              <a:rPr lang="cs-CZ" sz="2400" dirty="0" err="1">
                <a:solidFill>
                  <a:srgbClr val="00B0F0"/>
                </a:solidFill>
                <a:latin typeface="Calibri" pitchFamily="34" charset="0"/>
              </a:rPr>
              <a:t>Qiido</a:t>
            </a:r>
            <a:r>
              <a:rPr lang="cs-CZ" sz="2400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: </a:t>
            </a:r>
            <a:r>
              <a:rPr lang="cs-CZ" sz="2400" dirty="0">
                <a:solidFill>
                  <a:schemeClr val="accent4">
                    <a:lumMod val="75000"/>
                  </a:schemeClr>
                </a:solidFill>
                <a:latin typeface="Calibri" pitchFamily="34" charset="0"/>
              </a:rPr>
              <a:t>http://www.qiido.cz/</a:t>
            </a:r>
            <a:r>
              <a:rPr lang="cs-CZ" sz="2400" dirty="0" err="1">
                <a:solidFill>
                  <a:schemeClr val="accent4">
                    <a:lumMod val="75000"/>
                  </a:schemeClr>
                </a:solidFill>
                <a:latin typeface="Calibri" pitchFamily="34" charset="0"/>
              </a:rPr>
              <a:t>kdo_je_mind</a:t>
            </a:r>
            <a:r>
              <a:rPr lang="cs-CZ" sz="2400" dirty="0">
                <a:solidFill>
                  <a:schemeClr val="accent4">
                    <a:lumMod val="75000"/>
                  </a:schemeClr>
                </a:solidFill>
                <a:latin typeface="Calibri" pitchFamily="34" charset="0"/>
              </a:rPr>
              <a:t>/</a:t>
            </a:r>
            <a:r>
              <a:rPr lang="cs-CZ" sz="2400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3641771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-504304" y="323453"/>
            <a:ext cx="9072563" cy="1259946"/>
          </a:xfrm>
        </p:spPr>
        <p:txBody>
          <a:bodyPr/>
          <a:lstStyle/>
          <a:p>
            <a:r>
              <a:rPr lang="cs-CZ" dirty="0"/>
              <a:t>JAK POZNAT NADANÉ DÍTĚ</a:t>
            </a: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sz="2400" b="1" dirty="0"/>
              <a:t>ZNAKY A PROJEVY NADÁNÍ</a:t>
            </a:r>
          </a:p>
          <a:p>
            <a:pPr>
              <a:buFontTx/>
              <a:buChar char="-"/>
            </a:pPr>
            <a:r>
              <a:rPr lang="cs-CZ" sz="2400" dirty="0"/>
              <a:t>výraznější odchylky v projevech chování, výkonech </a:t>
            </a:r>
            <a:br>
              <a:rPr lang="cs-CZ" sz="2400" dirty="0"/>
            </a:br>
            <a:r>
              <a:rPr lang="cs-CZ" sz="2400" dirty="0"/>
              <a:t>i sociálně-emoční nestabilitě mohou pomoci odhalit nadání vhodnou a cílenou pedagogickou diagnostikou</a:t>
            </a:r>
          </a:p>
          <a:p>
            <a:pPr>
              <a:buFontTx/>
              <a:buChar char="-"/>
            </a:pPr>
            <a:r>
              <a:rPr lang="cs-CZ" sz="2400" dirty="0"/>
              <a:t>orientačně např. zde:</a:t>
            </a:r>
          </a:p>
          <a:p>
            <a:pPr>
              <a:buNone/>
            </a:pPr>
            <a:r>
              <a:rPr lang="cs-CZ" sz="2400" dirty="0">
                <a:solidFill>
                  <a:schemeClr val="accent3"/>
                </a:solidFill>
                <a:hlinkClick r:id="rId2"/>
              </a:rPr>
              <a:t>https://zapojmevsechny.cz/user_files/nadan%C3%AD%20%C5%BE%C3%A1ci/P%C5%99ehled%20charakteristik%20nadan%C3%A9ho%20d%C3%ADt%C4%9Bte%20p%C5%99ed%C5%</a:t>
            </a:r>
            <a:r>
              <a:rPr lang="cs-CZ" sz="2400" dirty="0">
                <a:hlinkClick r:id="rId2"/>
              </a:rPr>
              <a:t>A1koln%C3%ADho%20v%C4%9Bku.pdf</a:t>
            </a:r>
            <a:endParaRPr lang="cs-CZ" sz="2400" dirty="0"/>
          </a:p>
          <a:p>
            <a:pPr>
              <a:buNone/>
            </a:pPr>
            <a:endParaRPr lang="cs-CZ" sz="2400" dirty="0"/>
          </a:p>
          <a:p>
            <a:pPr>
              <a:buFontTx/>
              <a:buChar char="-"/>
            </a:pPr>
            <a:r>
              <a:rPr lang="cs-CZ" sz="2400" b="1" dirty="0"/>
              <a:t>1) </a:t>
            </a:r>
            <a:r>
              <a:rPr lang="cs-CZ" sz="2400" b="1" dirty="0">
                <a:solidFill>
                  <a:srgbClr val="FCB320"/>
                </a:solidFill>
              </a:rPr>
              <a:t>IDENTIFIKACE</a:t>
            </a:r>
            <a:r>
              <a:rPr lang="cs-CZ" sz="2400" b="1" dirty="0"/>
              <a:t> </a:t>
            </a:r>
            <a:r>
              <a:rPr lang="cs-CZ" sz="2400" dirty="0"/>
              <a:t>(pozorování, rozhovory, testy)</a:t>
            </a:r>
          </a:p>
          <a:p>
            <a:pPr>
              <a:buFontTx/>
              <a:buChar char="-"/>
            </a:pPr>
            <a:r>
              <a:rPr lang="cs-CZ" sz="2400" b="1" dirty="0"/>
              <a:t>2) </a:t>
            </a:r>
            <a:r>
              <a:rPr lang="cs-CZ" sz="2400" b="1" dirty="0">
                <a:solidFill>
                  <a:srgbClr val="FCB320"/>
                </a:solidFill>
              </a:rPr>
              <a:t>NOMINACE</a:t>
            </a:r>
            <a:r>
              <a:rPr lang="cs-CZ" sz="2400" b="1" dirty="0"/>
              <a:t> </a:t>
            </a:r>
            <a:r>
              <a:rPr lang="cs-CZ" sz="2400" dirty="0"/>
              <a:t>(PPP, SPC, soukromý sektor)</a:t>
            </a:r>
            <a:endParaRPr lang="cs-CZ" sz="2400" b="1" dirty="0"/>
          </a:p>
          <a:p>
            <a:pPr>
              <a:buFontTx/>
              <a:buChar char="-"/>
            </a:pPr>
            <a:r>
              <a:rPr lang="cs-CZ" sz="2400" b="1" dirty="0"/>
              <a:t>3) </a:t>
            </a:r>
            <a:r>
              <a:rPr lang="cs-CZ" sz="2400" b="1" dirty="0">
                <a:solidFill>
                  <a:srgbClr val="FCB320"/>
                </a:solidFill>
              </a:rPr>
              <a:t>NASTAVENÍ PODPORY </a:t>
            </a:r>
            <a:r>
              <a:rPr lang="cs-CZ" sz="2400" dirty="0"/>
              <a:t>(diferenciace, akcelerace, obohacování)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503808" y="323453"/>
            <a:ext cx="9072563" cy="1259946"/>
          </a:xfrm>
        </p:spPr>
        <p:txBody>
          <a:bodyPr>
            <a:normAutofit/>
          </a:bodyPr>
          <a:lstStyle/>
          <a:p>
            <a:pPr algn="l"/>
            <a:r>
              <a:rPr lang="cs-CZ" b="1" dirty="0" smtClean="0">
                <a:solidFill>
                  <a:srgbClr val="FCB320"/>
                </a:solidFill>
              </a:rPr>
              <a:t>IDENTIFIKACE</a:t>
            </a:r>
            <a:r>
              <a:rPr lang="cs-CZ" dirty="0" smtClean="0"/>
              <a:t> </a:t>
            </a:r>
            <a:r>
              <a:rPr lang="cs-CZ" sz="3600" dirty="0"/>
              <a:t>– proces rozpoznání</a:t>
            </a: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b="1" dirty="0"/>
              <a:t>NASTAVENÍ SEBE SAMA</a:t>
            </a:r>
            <a:r>
              <a:rPr lang="cs-CZ" dirty="0"/>
              <a:t>:</a:t>
            </a:r>
          </a:p>
          <a:p>
            <a:r>
              <a:rPr lang="cs-CZ" dirty="0"/>
              <a:t>smysl, cíl</a:t>
            </a:r>
          </a:p>
          <a:p>
            <a:r>
              <a:rPr lang="cs-CZ" dirty="0"/>
              <a:t>ochota vnímání a pozorování</a:t>
            </a:r>
          </a:p>
          <a:p>
            <a:r>
              <a:rPr lang="cs-CZ" dirty="0"/>
              <a:t>citlivost a empatie</a:t>
            </a:r>
          </a:p>
          <a:p>
            <a:r>
              <a:rPr lang="cs-CZ" dirty="0"/>
              <a:t>motivace k odhalování potenciálu</a:t>
            </a:r>
          </a:p>
          <a:p>
            <a:endParaRPr lang="cs-CZ" dirty="0"/>
          </a:p>
          <a:p>
            <a:r>
              <a:rPr lang="cs-CZ" b="1" dirty="0"/>
              <a:t>VYUŽITÍ IDENTIFIKAČNÍCH NÁSTROJŮ:</a:t>
            </a:r>
          </a:p>
          <a:p>
            <a:r>
              <a:rPr lang="cs-CZ" dirty="0"/>
              <a:t>NOMI (MŠ)</a:t>
            </a:r>
            <a:endParaRPr lang="cs-CZ" sz="2400" dirty="0"/>
          </a:p>
          <a:p>
            <a:r>
              <a:rPr lang="cs-CZ" dirty="0"/>
              <a:t>ISOPHI (MŠ)</a:t>
            </a:r>
          </a:p>
          <a:p>
            <a:r>
              <a:rPr lang="cs-CZ" dirty="0"/>
              <a:t>IDENA (ZŠ)</a:t>
            </a:r>
          </a:p>
          <a:p>
            <a:r>
              <a:rPr lang="cs-CZ" dirty="0" err="1" smtClean="0"/>
              <a:t>Stephen</a:t>
            </a:r>
            <a:r>
              <a:rPr lang="cs-CZ" dirty="0" smtClean="0"/>
              <a:t> a jeho </a:t>
            </a:r>
            <a:r>
              <a:rPr lang="cs-CZ" dirty="0" err="1" smtClean="0"/>
              <a:t>dinopark</a:t>
            </a:r>
            <a:r>
              <a:rPr lang="cs-CZ" dirty="0" smtClean="0"/>
              <a:t>, INVENIO </a:t>
            </a:r>
            <a:r>
              <a:rPr lang="cs-CZ" dirty="0"/>
              <a:t>(ZŠ)</a:t>
            </a:r>
          </a:p>
          <a:p>
            <a:r>
              <a:rPr lang="cs-CZ" dirty="0"/>
              <a:t>Standard komplexní diagnostiky </a:t>
            </a:r>
            <a:r>
              <a:rPr lang="cs-CZ" dirty="0" smtClean="0"/>
              <a:t>MIN (ZŠ)</a:t>
            </a:r>
            <a:endParaRPr lang="cs-CZ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-1800448" y="323453"/>
            <a:ext cx="6840315" cy="1259946"/>
          </a:xfrm>
        </p:spPr>
        <p:txBody>
          <a:bodyPr>
            <a:normAutofit/>
          </a:bodyPr>
          <a:lstStyle/>
          <a:p>
            <a:r>
              <a:rPr lang="cs-CZ" dirty="0" smtClean="0"/>
              <a:t>NOMI</a:t>
            </a:r>
            <a:endParaRPr lang="cs-CZ" sz="3600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sz="2400" dirty="0">
                <a:hlinkClick r:id="rId2"/>
              </a:rPr>
              <a:t>https://zapojmevsechny.cz/clanek/detail/nomi-metoda-k-identifikaci-nadanych-deti-v-materske-skole</a:t>
            </a:r>
            <a:endParaRPr lang="cs-CZ" sz="2400" dirty="0"/>
          </a:p>
          <a:p>
            <a:endParaRPr lang="cs-CZ" sz="2400" dirty="0"/>
          </a:p>
          <a:p>
            <a:endParaRPr lang="cs-CZ" sz="2400" dirty="0"/>
          </a:p>
          <a:p>
            <a:endParaRPr lang="cs-CZ" sz="2400" dirty="0"/>
          </a:p>
          <a:p>
            <a:endParaRPr lang="cs-CZ" sz="2400" dirty="0"/>
          </a:p>
          <a:p>
            <a:endParaRPr lang="cs-CZ" sz="2400" dirty="0"/>
          </a:p>
          <a:p>
            <a:r>
              <a:rPr lang="cs-CZ" sz="2400" b="1" dirty="0"/>
              <a:t>Obsah:</a:t>
            </a:r>
            <a:r>
              <a:rPr lang="cs-CZ" sz="2400" dirty="0"/>
              <a:t> Počty, Analogie, Zajímavý tvor, Kostky, Co by se stalo, </a:t>
            </a:r>
            <a:br>
              <a:rPr lang="cs-CZ" sz="2400" dirty="0"/>
            </a:br>
            <a:r>
              <a:rPr lang="cs-CZ" sz="2400" dirty="0"/>
              <a:t>kdyby …, Řada symbolů, Absurdní situace, Kategorie</a:t>
            </a:r>
          </a:p>
          <a:p>
            <a:pPr>
              <a:buNone/>
            </a:pPr>
            <a:endParaRPr lang="cs-CZ" sz="2400" dirty="0"/>
          </a:p>
          <a:p>
            <a:r>
              <a:rPr lang="cs-CZ" sz="2400" b="1" dirty="0"/>
              <a:t>Zdarma</a:t>
            </a:r>
            <a:r>
              <a:rPr lang="cs-CZ" sz="2400" dirty="0"/>
              <a:t>, součástí jsou: manuál, instrukce pro administrátora, záznamový arch, obrázky k úkolům, metodické poznámky</a:t>
            </a:r>
          </a:p>
          <a:p>
            <a:r>
              <a:rPr lang="cs-CZ" sz="2400" dirty="0"/>
              <a:t>Test NOMI je dostupný </a:t>
            </a:r>
            <a:r>
              <a:rPr lang="cs-CZ" sz="2400" b="1" dirty="0"/>
              <a:t>online</a:t>
            </a:r>
            <a:r>
              <a:rPr lang="cs-CZ" sz="2400" dirty="0"/>
              <a:t>.</a:t>
            </a:r>
          </a:p>
        </p:txBody>
      </p:sp>
      <p:pic>
        <p:nvPicPr>
          <p:cNvPr id="4" name="Obrázek 3" descr="NOMI aut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95897" y="2627710"/>
            <a:ext cx="7167716" cy="1657534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 descr="isophi syste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68304" y="251445"/>
            <a:ext cx="3659983" cy="3419798"/>
          </a:xfrm>
          <a:prstGeom prst="rect">
            <a:avLst/>
          </a:prstGeom>
        </p:spPr>
      </p:pic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-3024584" y="323453"/>
            <a:ext cx="9072563" cy="1259946"/>
          </a:xfrm>
        </p:spPr>
        <p:txBody>
          <a:bodyPr/>
          <a:lstStyle/>
          <a:p>
            <a:r>
              <a:rPr lang="cs-CZ" dirty="0"/>
              <a:t>ISOPHI</a:t>
            </a: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sz="2400" dirty="0">
                <a:hlinkClick r:id="rId3"/>
              </a:rPr>
              <a:t>https://isophi.cz/</a:t>
            </a:r>
            <a:endParaRPr lang="cs-CZ" sz="2400" dirty="0"/>
          </a:p>
          <a:p>
            <a:endParaRPr lang="cs-CZ" sz="2400" dirty="0"/>
          </a:p>
          <a:p>
            <a:r>
              <a:rPr lang="cs-CZ" sz="2400" dirty="0"/>
              <a:t>pedagogická diagnostika pro MŠ</a:t>
            </a:r>
          </a:p>
          <a:p>
            <a:r>
              <a:rPr lang="cs-CZ" sz="2400" dirty="0"/>
              <a:t>není přímo zacílena na nadání</a:t>
            </a:r>
          </a:p>
          <a:p>
            <a:r>
              <a:rPr lang="cs-CZ" sz="2400" dirty="0"/>
              <a:t>placená verze</a:t>
            </a:r>
          </a:p>
          <a:p>
            <a:r>
              <a:rPr lang="cs-CZ" sz="2400" dirty="0"/>
              <a:t>možnost financování v rámci Národního fondu obnovy</a:t>
            </a:r>
          </a:p>
          <a:p>
            <a:pPr>
              <a:buNone/>
            </a:pPr>
            <a:endParaRPr lang="cs-CZ" sz="2400" dirty="0"/>
          </a:p>
          <a:p>
            <a:r>
              <a:rPr lang="cs-CZ" sz="2400" b="1" dirty="0"/>
              <a:t>Obsah</a:t>
            </a:r>
            <a:r>
              <a:rPr lang="cs-CZ" sz="2400" dirty="0"/>
              <a:t>:</a:t>
            </a:r>
          </a:p>
          <a:p>
            <a:r>
              <a:rPr lang="cs-CZ" sz="2400" dirty="0" err="1"/>
              <a:t>Grafomotorika</a:t>
            </a:r>
            <a:r>
              <a:rPr lang="cs-CZ" sz="2400" dirty="0"/>
              <a:t>, </a:t>
            </a:r>
            <a:r>
              <a:rPr lang="cs-CZ" sz="2400" dirty="0" err="1"/>
              <a:t>Předmatematické</a:t>
            </a:r>
            <a:r>
              <a:rPr lang="cs-CZ" sz="2400" dirty="0"/>
              <a:t> představy, Prostorová představivost, Časová orientace, Zrakové vnímání, Sluchové vnímání, Verbální myšlení, Sociální porozumění, </a:t>
            </a:r>
            <a:r>
              <a:rPr lang="cs-CZ" sz="2400" dirty="0" err="1"/>
              <a:t>Sebeobsluha</a:t>
            </a:r>
            <a:r>
              <a:rPr lang="cs-CZ" sz="2400" dirty="0"/>
              <a:t>, Jemná motorika, Hrubá motorika, Pozornost, Řeč</a:t>
            </a:r>
          </a:p>
          <a:p>
            <a:r>
              <a:rPr lang="cs-CZ" sz="2400" dirty="0"/>
              <a:t>bezplatný </a:t>
            </a:r>
            <a:r>
              <a:rPr lang="cs-CZ" sz="2400" dirty="0" err="1"/>
              <a:t>webinář</a:t>
            </a:r>
            <a:r>
              <a:rPr lang="cs-CZ" sz="2400" dirty="0"/>
              <a:t> k poznání nástroje</a:t>
            </a:r>
          </a:p>
          <a:p>
            <a:pPr>
              <a:buNone/>
            </a:pPr>
            <a:endParaRPr lang="cs-CZ" sz="2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cs-CZ" dirty="0" smtClean="0">
                <a:solidFill>
                  <a:schemeClr val="tx1"/>
                </a:solidFill>
              </a:rPr>
              <a:t>PC </a:t>
            </a:r>
            <a:r>
              <a:rPr lang="cs-CZ" dirty="0" smtClean="0">
                <a:solidFill>
                  <a:schemeClr val="tx1"/>
                </a:solidFill>
              </a:rPr>
              <a:t>online test určen pro diagnostiku </a:t>
            </a:r>
            <a:r>
              <a:rPr lang="cs-CZ" dirty="0" smtClean="0">
                <a:solidFill>
                  <a:schemeClr val="tx1"/>
                </a:solidFill>
              </a:rPr>
              <a:t>matematických</a:t>
            </a:r>
          </a:p>
          <a:p>
            <a:pPr>
              <a:buNone/>
            </a:pPr>
            <a:r>
              <a:rPr lang="cs-CZ" dirty="0" smtClean="0">
                <a:solidFill>
                  <a:schemeClr val="tx1"/>
                </a:solidFill>
              </a:rPr>
              <a:t>schopností </a:t>
            </a:r>
            <a:r>
              <a:rPr lang="cs-CZ" dirty="0" smtClean="0">
                <a:solidFill>
                  <a:schemeClr val="tx1"/>
                </a:solidFill>
              </a:rPr>
              <a:t>dětí 1. </a:t>
            </a:r>
            <a:r>
              <a:rPr lang="cs-CZ" dirty="0" smtClean="0">
                <a:solidFill>
                  <a:schemeClr val="tx1"/>
                </a:solidFill>
              </a:rPr>
              <a:t>(2.) třídy ZŠ</a:t>
            </a:r>
          </a:p>
          <a:p>
            <a:pPr>
              <a:buNone/>
            </a:pPr>
            <a:endParaRPr lang="cs-CZ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cs-CZ" dirty="0" smtClean="0">
              <a:solidFill>
                <a:schemeClr val="tx1"/>
              </a:solidFill>
            </a:endParaRPr>
          </a:p>
          <a:p>
            <a:r>
              <a:rPr lang="cs-CZ" sz="2400" b="1" dirty="0" smtClean="0"/>
              <a:t>Doporučení rodičům pro rozvoj nadaných předškolních dětí</a:t>
            </a:r>
          </a:p>
          <a:p>
            <a:r>
              <a:rPr lang="cs-CZ" sz="2400" dirty="0" smtClean="0">
                <a:hlinkClick r:id="rId2"/>
              </a:rPr>
              <a:t>https://zapojmevsechny.cz/clanek/detail/doporuceni-rodicum-pro-rozvoj-nadanych-predskolnich-deti</a:t>
            </a:r>
            <a:endParaRPr lang="cs-CZ" sz="2400" dirty="0" smtClean="0"/>
          </a:p>
          <a:p>
            <a:pPr>
              <a:buNone/>
            </a:pPr>
            <a:endParaRPr lang="cs-CZ" sz="2400" dirty="0" smtClean="0"/>
          </a:p>
          <a:p>
            <a:r>
              <a:rPr lang="cs-CZ" sz="2400" b="1" dirty="0" smtClean="0"/>
              <a:t>Tipy pro identifikaci nadaných předškoláků i školních žáků</a:t>
            </a:r>
          </a:p>
          <a:p>
            <a:r>
              <a:rPr lang="cs-CZ" sz="2400" dirty="0" smtClean="0">
                <a:hlinkClick r:id="rId3"/>
              </a:rPr>
              <a:t>https://zapojmevsechny.cz/clanek/detail/tipy-pro-identifikaci-nadanych-predskolaku-i-skolnich-zaku</a:t>
            </a:r>
            <a:endParaRPr lang="cs-CZ" sz="2400" dirty="0" smtClean="0"/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b="0" dirty="0" smtClean="0"/>
              <a:t>STEPHEN A JEHO DINOPARK</a:t>
            </a:r>
            <a:endParaRPr lang="cs-CZ" b="0" dirty="0"/>
          </a:p>
        </p:txBody>
      </p:sp>
      <p:pic>
        <p:nvPicPr>
          <p:cNvPr id="4" name="Obrázek 3" descr="stephen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64448" y="2267670"/>
            <a:ext cx="2338653" cy="18002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-2880568" y="323453"/>
            <a:ext cx="9072563" cy="1259946"/>
          </a:xfrm>
        </p:spPr>
        <p:txBody>
          <a:bodyPr/>
          <a:lstStyle/>
          <a:p>
            <a:r>
              <a:rPr lang="cs-CZ" dirty="0"/>
              <a:t>IDENA</a:t>
            </a: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dirty="0">
                <a:hlinkClick r:id="rId2"/>
              </a:rPr>
              <a:t>https://objednavky.nuv.cz/nastroj/15-nadani/30017-posuzovaci-skaly-a-didakticke-testy-k-vyhledavani-nadanych-zaku-idena</a:t>
            </a:r>
            <a:endParaRPr lang="cs-CZ" sz="2400" dirty="0"/>
          </a:p>
          <a:p>
            <a:pPr>
              <a:buNone/>
            </a:pPr>
            <a:endParaRPr lang="cs-CZ" sz="2400" dirty="0"/>
          </a:p>
          <a:p>
            <a:r>
              <a:rPr lang="cs-CZ" sz="2400" dirty="0"/>
              <a:t>posuzovací škály a didaktické testy k vyhledávání nadaných žáků</a:t>
            </a:r>
          </a:p>
          <a:p>
            <a:r>
              <a:rPr lang="cs-CZ" sz="2400" dirty="0"/>
              <a:t>určeno pro žáky základních škol</a:t>
            </a:r>
          </a:p>
          <a:p>
            <a:r>
              <a:rPr lang="cs-CZ" sz="2400" dirty="0"/>
              <a:t>identifikace nadání na základě pozorování a </a:t>
            </a:r>
            <a:r>
              <a:rPr lang="cs-CZ" sz="2400" dirty="0" err="1"/>
              <a:t>škálování</a:t>
            </a:r>
            <a:endParaRPr lang="cs-CZ" sz="2400" dirty="0"/>
          </a:p>
          <a:p>
            <a:r>
              <a:rPr lang="cs-CZ" sz="2400" dirty="0"/>
              <a:t>test pro 1. třídu orientačně vhodný i pro </a:t>
            </a:r>
            <a:r>
              <a:rPr lang="cs-CZ" sz="2400" dirty="0" smtClean="0"/>
              <a:t>MŠ</a:t>
            </a:r>
            <a:endParaRPr lang="cs-CZ" sz="2400" dirty="0"/>
          </a:p>
          <a:p>
            <a:r>
              <a:rPr lang="cs-CZ" sz="2400" dirty="0"/>
              <a:t>rychlé vyhodnocení</a:t>
            </a:r>
          </a:p>
          <a:p>
            <a:r>
              <a:rPr lang="cs-CZ" sz="2400" dirty="0"/>
              <a:t>zdarma dostupný online </a:t>
            </a:r>
            <a:br>
              <a:rPr lang="cs-CZ" sz="2400" dirty="0"/>
            </a:br>
            <a:r>
              <a:rPr lang="cs-CZ" sz="2400" dirty="0"/>
              <a:t>na stránkách „NÚV“ od roku 2018</a:t>
            </a:r>
          </a:p>
        </p:txBody>
      </p:sp>
      <p:pic>
        <p:nvPicPr>
          <p:cNvPr id="4" name="Obrázek 3" descr="iden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68504" y="4355901"/>
            <a:ext cx="2265114" cy="3203774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-1152376" y="323453"/>
            <a:ext cx="6192466" cy="1259946"/>
          </a:xfrm>
        </p:spPr>
        <p:txBody>
          <a:bodyPr/>
          <a:lstStyle/>
          <a:p>
            <a:r>
              <a:rPr lang="cs-CZ" dirty="0"/>
              <a:t>INVENIO</a:t>
            </a: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sz="2400" dirty="0">
                <a:hlinkClick r:id="rId2"/>
              </a:rPr>
              <a:t>https://www.invenio.muni.cz/</a:t>
            </a:r>
            <a:endParaRPr lang="cs-CZ" sz="2400" dirty="0"/>
          </a:p>
          <a:p>
            <a:r>
              <a:rPr lang="cs-CZ" sz="2400" dirty="0"/>
              <a:t>komplexní diagnostický systém, který odhaluje schopnosti dětí hravě</a:t>
            </a:r>
          </a:p>
          <a:p>
            <a:r>
              <a:rPr lang="cs-CZ" sz="2400" dirty="0"/>
              <a:t>vědecky podloženo – výzkum FSS MU Brno, doc. Š. </a:t>
            </a:r>
            <a:r>
              <a:rPr lang="cs-CZ" sz="2400" dirty="0" err="1"/>
              <a:t>Portešová</a:t>
            </a:r>
            <a:endParaRPr lang="cs-CZ" sz="2400" dirty="0"/>
          </a:p>
          <a:p>
            <a:r>
              <a:rPr lang="cs-CZ" sz="2400" dirty="0"/>
              <a:t>jednoduchý postup, moderní realizace formou počítačové hry, rychlé </a:t>
            </a:r>
            <a:r>
              <a:rPr lang="cs-CZ" sz="2400" dirty="0" smtClean="0"/>
              <a:t>vyhodnocení</a:t>
            </a:r>
          </a:p>
          <a:p>
            <a:r>
              <a:rPr lang="cs-CZ" sz="2000" dirty="0" err="1">
                <a:hlinkClick r:id="rId3"/>
              </a:rPr>
              <a:t>info</a:t>
            </a:r>
            <a:r>
              <a:rPr lang="cs-CZ" sz="2000" dirty="0">
                <a:hlinkClick r:id="rId3"/>
              </a:rPr>
              <a:t>@</a:t>
            </a:r>
            <a:r>
              <a:rPr lang="cs-CZ" sz="2000" dirty="0" err="1">
                <a:hlinkClick r:id="rId3"/>
              </a:rPr>
              <a:t>invenio.muni.cz</a:t>
            </a:r>
            <a:r>
              <a:rPr lang="cs-CZ" sz="2000" dirty="0"/>
              <a:t> </a:t>
            </a:r>
            <a:endParaRPr lang="cs-CZ" sz="2400" dirty="0"/>
          </a:p>
          <a:p>
            <a:r>
              <a:rPr lang="cs-CZ" sz="2400" dirty="0"/>
              <a:t>aktuálně </a:t>
            </a:r>
            <a:r>
              <a:rPr lang="cs-CZ" sz="2400" dirty="0" smtClean="0"/>
              <a:t>je v </a:t>
            </a:r>
            <a:r>
              <a:rPr lang="cs-CZ" sz="2400" dirty="0"/>
              <a:t>pilotáži </a:t>
            </a:r>
            <a:r>
              <a:rPr lang="cs-CZ" sz="2400" dirty="0" smtClean="0"/>
              <a:t>soubor her </a:t>
            </a:r>
            <a:r>
              <a:rPr lang="cs-CZ" sz="2400" dirty="0"/>
              <a:t>pro žáky </a:t>
            </a:r>
            <a:r>
              <a:rPr lang="cs-CZ" sz="2400" dirty="0" smtClean="0"/>
              <a:t>1. – 6. </a:t>
            </a:r>
            <a:r>
              <a:rPr lang="cs-CZ" sz="2400" dirty="0"/>
              <a:t>ročníků ZŠ (Jihomoravský kraj, Sokolovsko, Pardubice</a:t>
            </a:r>
            <a:r>
              <a:rPr lang="cs-CZ" sz="2400" dirty="0" smtClean="0"/>
              <a:t>), k zakoupení první 4 zvýrazněné:</a:t>
            </a:r>
          </a:p>
          <a:p>
            <a:r>
              <a:rPr lang="cs-CZ" sz="2400" b="1" dirty="0" err="1" smtClean="0">
                <a:solidFill>
                  <a:schemeClr val="accent3"/>
                </a:solidFill>
              </a:rPr>
              <a:t>Glyfy</a:t>
            </a:r>
            <a:r>
              <a:rPr lang="cs-CZ" sz="2400" b="1" dirty="0" smtClean="0">
                <a:solidFill>
                  <a:schemeClr val="accent3"/>
                </a:solidFill>
              </a:rPr>
              <a:t> a tajemné písmo </a:t>
            </a:r>
            <a:r>
              <a:rPr lang="cs-CZ" sz="2400" dirty="0" smtClean="0"/>
              <a:t>– induktivní usuzování</a:t>
            </a:r>
            <a:endParaRPr lang="cs-CZ" sz="2400" dirty="0"/>
          </a:p>
          <a:p>
            <a:r>
              <a:rPr lang="cs-CZ" sz="2400" b="1" dirty="0">
                <a:solidFill>
                  <a:schemeClr val="accent3"/>
                </a:solidFill>
              </a:rPr>
              <a:t>Triton a hladový oceán </a:t>
            </a:r>
            <a:r>
              <a:rPr lang="cs-CZ" sz="2400" dirty="0"/>
              <a:t>– kvantitativní usuzování</a:t>
            </a:r>
          </a:p>
          <a:p>
            <a:r>
              <a:rPr lang="cs-CZ" sz="2400" b="1" dirty="0" smtClean="0">
                <a:solidFill>
                  <a:schemeClr val="accent3"/>
                </a:solidFill>
              </a:rPr>
              <a:t>Lin a vesmírná navigace</a:t>
            </a:r>
            <a:r>
              <a:rPr lang="cs-CZ" sz="2400" b="1" dirty="0" smtClean="0"/>
              <a:t> </a:t>
            </a:r>
            <a:r>
              <a:rPr lang="cs-CZ" sz="2400" dirty="0" smtClean="0"/>
              <a:t>– prostorové schopnosti</a:t>
            </a:r>
            <a:endParaRPr lang="cs-CZ" sz="2400" dirty="0">
              <a:solidFill>
                <a:schemeClr val="accent3"/>
              </a:solidFill>
            </a:endParaRPr>
          </a:p>
          <a:p>
            <a:r>
              <a:rPr lang="cs-CZ" sz="2400" b="1" dirty="0" err="1">
                <a:solidFill>
                  <a:schemeClr val="accent3"/>
                </a:solidFill>
              </a:rPr>
              <a:t>Ulrik</a:t>
            </a:r>
            <a:r>
              <a:rPr lang="cs-CZ" sz="2400" b="1" dirty="0">
                <a:solidFill>
                  <a:schemeClr val="accent3"/>
                </a:solidFill>
              </a:rPr>
              <a:t> a výzkum ptáků </a:t>
            </a:r>
            <a:r>
              <a:rPr lang="cs-CZ" sz="2400" dirty="0"/>
              <a:t>– asociační </a:t>
            </a:r>
            <a:r>
              <a:rPr lang="cs-CZ" sz="2400" dirty="0" smtClean="0"/>
              <a:t>paměť</a:t>
            </a:r>
          </a:p>
          <a:p>
            <a:r>
              <a:rPr lang="cs-CZ" sz="2400" dirty="0" err="1" smtClean="0">
                <a:solidFill>
                  <a:schemeClr val="accent3"/>
                </a:solidFill>
              </a:rPr>
              <a:t>Elliot</a:t>
            </a:r>
            <a:r>
              <a:rPr lang="cs-CZ" sz="2400" dirty="0" smtClean="0">
                <a:solidFill>
                  <a:schemeClr val="accent3"/>
                </a:solidFill>
              </a:rPr>
              <a:t> a nečekaní návštěvníci </a:t>
            </a:r>
            <a:r>
              <a:rPr lang="cs-CZ" sz="2400" dirty="0" smtClean="0"/>
              <a:t>– deduktivní usuzování</a:t>
            </a:r>
          </a:p>
          <a:p>
            <a:r>
              <a:rPr lang="cs-CZ" sz="2400" dirty="0" smtClean="0">
                <a:solidFill>
                  <a:schemeClr val="accent3"/>
                </a:solidFill>
              </a:rPr>
              <a:t>Oliver a galaktický bar</a:t>
            </a:r>
            <a:r>
              <a:rPr lang="cs-CZ" sz="2400" dirty="0" smtClean="0"/>
              <a:t> – reakční čas a pracovní tempo</a:t>
            </a:r>
            <a:endParaRPr lang="cs-CZ" sz="2400" dirty="0" smtClean="0">
              <a:solidFill>
                <a:schemeClr val="accent3"/>
              </a:solidFill>
            </a:endParaRPr>
          </a:p>
          <a:p>
            <a:r>
              <a:rPr lang="cs-CZ" sz="2400" dirty="0" err="1" smtClean="0">
                <a:solidFill>
                  <a:schemeClr val="accent3"/>
                </a:solidFill>
              </a:rPr>
              <a:t>Frída</a:t>
            </a:r>
            <a:r>
              <a:rPr lang="cs-CZ" sz="2400" dirty="0" smtClean="0">
                <a:solidFill>
                  <a:schemeClr val="accent3"/>
                </a:solidFill>
              </a:rPr>
              <a:t> a podivuhodná galerie</a:t>
            </a:r>
            <a:r>
              <a:rPr lang="cs-CZ" sz="2400" dirty="0" smtClean="0"/>
              <a:t> – </a:t>
            </a:r>
            <a:r>
              <a:rPr lang="cs-CZ" sz="2400" dirty="0" err="1" smtClean="0"/>
              <a:t>socio</a:t>
            </a:r>
            <a:r>
              <a:rPr lang="cs-CZ" sz="2400" dirty="0" smtClean="0"/>
              <a:t>-emoční dovednosti</a:t>
            </a:r>
            <a:endParaRPr lang="cs-CZ" sz="2400" dirty="0">
              <a:solidFill>
                <a:schemeClr val="accent3"/>
              </a:solidFill>
            </a:endParaRPr>
          </a:p>
        </p:txBody>
      </p:sp>
      <p:pic>
        <p:nvPicPr>
          <p:cNvPr id="5" name="Obrázek 4" descr="inveni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84328" y="323453"/>
            <a:ext cx="2880320" cy="1165074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503808" y="755501"/>
            <a:ext cx="8856539" cy="767008"/>
          </a:xfrm>
        </p:spPr>
        <p:txBody>
          <a:bodyPr>
            <a:normAutofit fontScale="90000"/>
          </a:bodyPr>
          <a:lstStyle/>
          <a:p>
            <a:pPr algn="l"/>
            <a:r>
              <a:rPr lang="cs-CZ" dirty="0"/>
              <a:t>STANDARD </a:t>
            </a:r>
            <a:r>
              <a:rPr lang="cs-CZ" sz="3600" dirty="0" smtClean="0"/>
              <a:t>KOMPLEXNÍ </a:t>
            </a:r>
            <a:r>
              <a:rPr lang="cs-CZ" sz="3600" dirty="0"/>
              <a:t>DIAGNOSTIKY </a:t>
            </a:r>
            <a:r>
              <a:rPr lang="cs-CZ" sz="3600" dirty="0" smtClean="0"/>
              <a:t>MIN</a:t>
            </a:r>
            <a:endParaRPr lang="cs-CZ" sz="3600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503808" y="1691605"/>
            <a:ext cx="9072563" cy="4619504"/>
          </a:xfrm>
        </p:spPr>
        <p:txBody>
          <a:bodyPr/>
          <a:lstStyle/>
          <a:p>
            <a:r>
              <a:rPr lang="cs-CZ" sz="2400" dirty="0"/>
              <a:t>komplexní diagnostický materiál skupiny odborníků NÚV Praha</a:t>
            </a:r>
          </a:p>
          <a:p>
            <a:pPr marL="402926" lvl="2" indent="-282048">
              <a:buClr>
                <a:schemeClr val="accent3"/>
              </a:buClr>
              <a:buFont typeface="Georgia"/>
              <a:buChar char="•"/>
            </a:pPr>
            <a:r>
              <a:rPr lang="cs-CZ" sz="2400" dirty="0">
                <a:solidFill>
                  <a:schemeClr val="bg1">
                    <a:lumMod val="65000"/>
                  </a:schemeClr>
                </a:solidFill>
                <a:hlinkClick r:id="rId2"/>
              </a:rPr>
              <a:t>http://www.</a:t>
            </a:r>
            <a:r>
              <a:rPr lang="cs-CZ" sz="2400" dirty="0" err="1">
                <a:solidFill>
                  <a:schemeClr val="bg1">
                    <a:lumMod val="65000"/>
                  </a:schemeClr>
                </a:solidFill>
                <a:hlinkClick r:id="rId2"/>
              </a:rPr>
              <a:t>nuv.cz</a:t>
            </a:r>
            <a:r>
              <a:rPr lang="cs-CZ" sz="2400" dirty="0">
                <a:solidFill>
                  <a:schemeClr val="bg1">
                    <a:lumMod val="65000"/>
                  </a:schemeClr>
                </a:solidFill>
                <a:hlinkClick r:id="rId2"/>
              </a:rPr>
              <a:t>/t/standard-</a:t>
            </a:r>
            <a:r>
              <a:rPr lang="cs-CZ" sz="2400" dirty="0" err="1">
                <a:solidFill>
                  <a:schemeClr val="bg1">
                    <a:lumMod val="65000"/>
                  </a:schemeClr>
                </a:solidFill>
                <a:hlinkClick r:id="rId2"/>
              </a:rPr>
              <a:t>komplexni</a:t>
            </a:r>
            <a:r>
              <a:rPr lang="cs-CZ" sz="2400" dirty="0">
                <a:solidFill>
                  <a:schemeClr val="bg1">
                    <a:lumMod val="65000"/>
                  </a:schemeClr>
                </a:solidFill>
                <a:hlinkClick r:id="rId2"/>
              </a:rPr>
              <a:t>-diagnostiky-</a:t>
            </a:r>
            <a:r>
              <a:rPr lang="cs-CZ" sz="2400" dirty="0" err="1">
                <a:solidFill>
                  <a:schemeClr val="bg1">
                    <a:lumMod val="65000"/>
                  </a:schemeClr>
                </a:solidFill>
                <a:hlinkClick r:id="rId2"/>
              </a:rPr>
              <a:t>mn</a:t>
            </a:r>
            <a:r>
              <a:rPr lang="cs-CZ" sz="2400" dirty="0">
                <a:solidFill>
                  <a:schemeClr val="bg1">
                    <a:lumMod val="65000"/>
                  </a:schemeClr>
                </a:solidFill>
                <a:hlinkClick r:id="rId2"/>
              </a:rPr>
              <a:t>?</a:t>
            </a:r>
            <a:r>
              <a:rPr lang="cs-CZ" sz="2400" dirty="0" err="1">
                <a:solidFill>
                  <a:schemeClr val="bg1">
                    <a:lumMod val="65000"/>
                  </a:schemeClr>
                </a:solidFill>
                <a:hlinkClick r:id="rId2"/>
              </a:rPr>
              <a:t>highlightWords</a:t>
            </a:r>
            <a:r>
              <a:rPr lang="cs-CZ" sz="2400" dirty="0">
                <a:solidFill>
                  <a:schemeClr val="bg1">
                    <a:lumMod val="65000"/>
                  </a:schemeClr>
                </a:solidFill>
                <a:hlinkClick r:id="rId2"/>
              </a:rPr>
              <a:t>=Standard+</a:t>
            </a:r>
            <a:r>
              <a:rPr lang="cs-CZ" sz="2400" dirty="0" err="1">
                <a:solidFill>
                  <a:schemeClr val="bg1">
                    <a:lumMod val="65000"/>
                  </a:schemeClr>
                </a:solidFill>
                <a:hlinkClick r:id="rId2"/>
              </a:rPr>
              <a:t>komplexn</a:t>
            </a:r>
            <a:r>
              <a:rPr lang="cs-CZ" sz="2400" dirty="0">
                <a:solidFill>
                  <a:schemeClr val="bg1">
                    <a:lumMod val="65000"/>
                  </a:schemeClr>
                </a:solidFill>
                <a:hlinkClick r:id="rId2"/>
              </a:rPr>
              <a:t>%C3%AD+diagnostiky</a:t>
            </a:r>
            <a:endParaRPr lang="cs-CZ" sz="2400" dirty="0">
              <a:solidFill>
                <a:schemeClr val="bg1">
                  <a:lumMod val="65000"/>
                </a:schemeClr>
              </a:solidFill>
            </a:endParaRPr>
          </a:p>
          <a:p>
            <a:endParaRPr lang="cs-C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31800" y="1691605"/>
            <a:ext cx="9072563" cy="5627611"/>
          </a:xfrm>
        </p:spPr>
        <p:txBody>
          <a:bodyPr/>
          <a:lstStyle/>
          <a:p>
            <a:pPr marL="377469" indent="-377469" defTabSz="503291">
              <a:spcBef>
                <a:spcPts val="0"/>
              </a:spcBef>
            </a:pPr>
            <a:endParaRPr lang="cs-CZ" dirty="0">
              <a:solidFill>
                <a:prstClr val="white">
                  <a:lumMod val="50000"/>
                </a:prstClr>
              </a:solidFill>
            </a:endParaRPr>
          </a:p>
          <a:p>
            <a:pPr marL="377469" indent="-377469" defTabSz="503291">
              <a:spcBef>
                <a:spcPts val="0"/>
              </a:spcBef>
            </a:pPr>
            <a:r>
              <a:rPr lang="cs-CZ" dirty="0">
                <a:solidFill>
                  <a:schemeClr val="accent5">
                    <a:lumMod val="75000"/>
                  </a:schemeClr>
                </a:solidFill>
              </a:rPr>
              <a:t>Mgr. Lenka Baše</a:t>
            </a:r>
          </a:p>
          <a:p>
            <a:pPr marL="377469" indent="-377469" defTabSz="503291">
              <a:spcBef>
                <a:spcPts val="0"/>
              </a:spcBef>
            </a:pPr>
            <a:r>
              <a:rPr lang="cs-CZ" dirty="0" err="1" smtClean="0">
                <a:solidFill>
                  <a:schemeClr val="accent5">
                    <a:lumMod val="75000"/>
                  </a:schemeClr>
                </a:solidFill>
              </a:rPr>
              <a:t>lenka.base</a:t>
            </a:r>
            <a:r>
              <a:rPr lang="cs-CZ" dirty="0" smtClean="0">
                <a:solidFill>
                  <a:schemeClr val="accent5">
                    <a:lumMod val="75000"/>
                  </a:schemeClr>
                </a:solidFill>
              </a:rPr>
              <a:t>@</a:t>
            </a:r>
            <a:r>
              <a:rPr lang="cs-CZ" dirty="0" err="1" smtClean="0">
                <a:solidFill>
                  <a:schemeClr val="accent5">
                    <a:lumMod val="75000"/>
                  </a:schemeClr>
                </a:solidFill>
              </a:rPr>
              <a:t>zssvat.com</a:t>
            </a:r>
            <a:endParaRPr lang="cs-CZ" dirty="0">
              <a:solidFill>
                <a:schemeClr val="accent5">
                  <a:lumMod val="75000"/>
                </a:schemeClr>
              </a:solidFill>
            </a:endParaRPr>
          </a:p>
          <a:p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dirty="0"/>
              <a:t>PŘEDSTAVENÍ LEKTORKY</a:t>
            </a:r>
          </a:p>
        </p:txBody>
      </p:sp>
      <p:pic>
        <p:nvPicPr>
          <p:cNvPr id="78852" name="Picture 4" descr="Logo talentovani.cz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28344" y="5292005"/>
            <a:ext cx="2857500" cy="952500"/>
          </a:xfrm>
          <a:prstGeom prst="rect">
            <a:avLst/>
          </a:prstGeom>
          <a:noFill/>
        </p:spPr>
      </p:pic>
      <p:pic>
        <p:nvPicPr>
          <p:cNvPr id="78854" name="Picture 6" descr="Systém podpory nadání"/>
          <p:cNvPicPr>
            <a:picLocks noChangeAspect="1" noChangeArrowheads="1"/>
          </p:cNvPicPr>
          <p:nvPr/>
        </p:nvPicPr>
        <p:blipFill>
          <a:blip r:embed="rId3" cstate="print"/>
          <a:srcRect r="54906"/>
          <a:stretch>
            <a:fillRect/>
          </a:stretch>
        </p:blipFill>
        <p:spPr bwMode="auto">
          <a:xfrm>
            <a:off x="8208664" y="5003973"/>
            <a:ext cx="1224136" cy="1143001"/>
          </a:xfrm>
          <a:prstGeom prst="rect">
            <a:avLst/>
          </a:prstGeom>
          <a:noFill/>
        </p:spPr>
      </p:pic>
      <p:pic>
        <p:nvPicPr>
          <p:cNvPr id="78856" name="Picture 8" descr="Základní škola a mateřská škola Prostějov, Melantrichova 60"/>
          <p:cNvPicPr>
            <a:picLocks noChangeAspect="1" noChangeArrowheads="1"/>
          </p:cNvPicPr>
          <p:nvPr/>
        </p:nvPicPr>
        <p:blipFill>
          <a:blip r:embed="rId4" cstate="print"/>
          <a:srcRect t="24500" r="78" b="30001"/>
          <a:stretch>
            <a:fillRect/>
          </a:stretch>
        </p:blipFill>
        <p:spPr bwMode="auto">
          <a:xfrm>
            <a:off x="3960192" y="6228109"/>
            <a:ext cx="5472608" cy="936104"/>
          </a:xfrm>
          <a:prstGeom prst="rect">
            <a:avLst/>
          </a:prstGeom>
          <a:noFill/>
        </p:spPr>
      </p:pic>
      <p:pic>
        <p:nvPicPr>
          <p:cNvPr id="15" name="Obrázek 14" descr="165341852490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95915">
            <a:off x="5228804" y="1600981"/>
            <a:ext cx="3039593" cy="284071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8" name="AutoShape 4" descr="Pedagogická fakulta Univerzity Palackého v Olomouci | Olomou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1030" name="Picture 6" descr="Logotypy | JVS UP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07864" y="5147989"/>
            <a:ext cx="3949914" cy="1224136"/>
          </a:xfrm>
          <a:prstGeom prst="rect">
            <a:avLst/>
          </a:prstGeom>
          <a:noFill/>
        </p:spPr>
      </p:pic>
      <p:pic>
        <p:nvPicPr>
          <p:cNvPr id="1032" name="Picture 8" descr="https://www.zssvat.com/images/m-14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35856" y="4067869"/>
            <a:ext cx="2520275" cy="7200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2716722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dirty="0"/>
              <a:t>DALŠÍ MOŽNOSTI</a:t>
            </a: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503808" y="1259559"/>
            <a:ext cx="9072563" cy="5627611"/>
          </a:xfrm>
        </p:spPr>
        <p:txBody>
          <a:bodyPr>
            <a:normAutofit/>
          </a:bodyPr>
          <a:lstStyle/>
          <a:p>
            <a:pPr>
              <a:buNone/>
            </a:pPr>
            <a:endParaRPr lang="cs-CZ" sz="2400" dirty="0"/>
          </a:p>
          <a:p>
            <a:r>
              <a:rPr lang="cs-CZ" sz="2400" b="1" dirty="0">
                <a:solidFill>
                  <a:srgbClr val="FCB320"/>
                </a:solidFill>
              </a:rPr>
              <a:t>NADANÝ ŽÁK – JAK HO NAJÍT A JAK S NÍM PRACOVAT. </a:t>
            </a:r>
          </a:p>
          <a:p>
            <a:pPr>
              <a:buNone/>
            </a:pPr>
            <a:r>
              <a:rPr lang="cs-CZ" sz="2400" dirty="0">
                <a:solidFill>
                  <a:schemeClr val="accent1"/>
                </a:solidFill>
              </a:rPr>
              <a:t>-  metodika vyhledávání nadaných žáků a práce s nimi</a:t>
            </a:r>
            <a:endParaRPr lang="cs-CZ" sz="2400" b="1" dirty="0">
              <a:solidFill>
                <a:schemeClr val="accent3"/>
              </a:solidFill>
            </a:endParaRPr>
          </a:p>
          <a:p>
            <a:pPr>
              <a:buNone/>
            </a:pPr>
            <a:r>
              <a:rPr lang="cs-CZ" sz="2400" dirty="0">
                <a:solidFill>
                  <a:schemeClr val="accent3"/>
                </a:solidFill>
                <a:hlinkClick r:id="rId2"/>
              </a:rPr>
              <a:t>https://zapojmevsechny.cz/user_files/nadan%C3%AD%20%C5%BE%C3%A1ci/Identifika%C4%8Dn%C3%AD%20znaky%20nadan%C3%BDch%20d%C4%9Bt%C3%AD%20dle%20Susan%20Winebrenner.pdf</a:t>
            </a:r>
            <a:endParaRPr lang="cs-CZ" sz="2400" dirty="0">
              <a:solidFill>
                <a:schemeClr val="accent3"/>
              </a:solidFill>
            </a:endParaRPr>
          </a:p>
          <a:p>
            <a:pPr>
              <a:buNone/>
            </a:pPr>
            <a:endParaRPr lang="cs-CZ" sz="2400" dirty="0">
              <a:solidFill>
                <a:schemeClr val="accent3"/>
              </a:solidFill>
            </a:endParaRPr>
          </a:p>
          <a:p>
            <a:r>
              <a:rPr lang="cs-CZ" sz="2400" b="1" dirty="0">
                <a:solidFill>
                  <a:srgbClr val="FCB320"/>
                </a:solidFill>
              </a:rPr>
              <a:t>LOGICKÁ OLYMPIÁDA</a:t>
            </a:r>
          </a:p>
          <a:p>
            <a:pPr>
              <a:buFontTx/>
              <a:buChar char="-"/>
            </a:pPr>
            <a:r>
              <a:rPr lang="cs-CZ" sz="2400" dirty="0">
                <a:solidFill>
                  <a:schemeClr val="accent3"/>
                </a:solidFill>
                <a:hlinkClick r:id="rId3"/>
              </a:rPr>
              <a:t>https://www.logickaolympiada.cz/</a:t>
            </a:r>
            <a:endParaRPr lang="cs-CZ" sz="2400" dirty="0">
              <a:solidFill>
                <a:schemeClr val="accent3"/>
              </a:solidFill>
            </a:endParaRPr>
          </a:p>
          <a:p>
            <a:pPr>
              <a:buNone/>
            </a:pPr>
            <a:endParaRPr lang="cs-CZ" sz="2400" dirty="0">
              <a:solidFill>
                <a:schemeClr val="accent3"/>
              </a:solidFill>
            </a:endParaRPr>
          </a:p>
          <a:p>
            <a:r>
              <a:rPr lang="cs-CZ" sz="2400" b="1" dirty="0">
                <a:solidFill>
                  <a:srgbClr val="FCB320"/>
                </a:solidFill>
              </a:rPr>
              <a:t>TIM test</a:t>
            </a:r>
          </a:p>
          <a:p>
            <a:pPr>
              <a:buNone/>
            </a:pPr>
            <a:r>
              <a:rPr lang="cs-CZ" sz="2400" dirty="0"/>
              <a:t>-  test matematických schopností pro děti 3. – 5. tříd ZŠ</a:t>
            </a:r>
          </a:p>
          <a:p>
            <a:pPr>
              <a:buFontTx/>
              <a:buChar char="-"/>
            </a:pPr>
            <a:r>
              <a:rPr lang="cs-CZ" sz="2400" dirty="0">
                <a:hlinkClick r:id="rId4"/>
              </a:rPr>
              <a:t>https://www.nadanedeti.cz/testy-matematicky-test-tim</a:t>
            </a:r>
            <a:endParaRPr lang="cs-CZ" sz="2400" dirty="0"/>
          </a:p>
          <a:p>
            <a:pPr>
              <a:buNone/>
            </a:pPr>
            <a:endParaRPr lang="cs-CZ" sz="2400" dirty="0">
              <a:solidFill>
                <a:schemeClr val="accent3"/>
              </a:solidFill>
            </a:endParaRPr>
          </a:p>
          <a:p>
            <a:pPr>
              <a:buNone/>
            </a:pPr>
            <a:endParaRPr lang="cs-CZ" sz="2400" dirty="0">
              <a:solidFill>
                <a:schemeClr val="accent3"/>
              </a:solidFill>
            </a:endParaRPr>
          </a:p>
          <a:p>
            <a:pPr>
              <a:buNone/>
            </a:pPr>
            <a:endParaRPr lang="cs-CZ" sz="2400" dirty="0"/>
          </a:p>
          <a:p>
            <a:endParaRPr lang="cs-CZ" dirty="0"/>
          </a:p>
        </p:txBody>
      </p:sp>
      <p:pic>
        <p:nvPicPr>
          <p:cNvPr id="4" name="Obrázek 3" descr="tim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16377" y="4427909"/>
            <a:ext cx="1891476" cy="1088878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-432296" y="323453"/>
            <a:ext cx="9072563" cy="1259946"/>
          </a:xfrm>
        </p:spPr>
        <p:txBody>
          <a:bodyPr/>
          <a:lstStyle/>
          <a:p>
            <a:r>
              <a:rPr lang="cs-CZ" b="1" dirty="0" smtClean="0">
                <a:solidFill>
                  <a:srgbClr val="FCB320"/>
                </a:solidFill>
              </a:rPr>
              <a:t>NOMINACE</a:t>
            </a:r>
            <a:r>
              <a:rPr lang="cs-CZ" dirty="0" smtClean="0"/>
              <a:t> </a:t>
            </a:r>
            <a:r>
              <a:rPr lang="cs-CZ" sz="3200" dirty="0"/>
              <a:t>– jmenování do systému</a:t>
            </a: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sz="2400" dirty="0"/>
              <a:t>uvedení dítěte do systému péče</a:t>
            </a:r>
          </a:p>
          <a:p>
            <a:r>
              <a:rPr lang="cs-CZ" sz="2400" dirty="0"/>
              <a:t>žádost zákonného zástupce o souhlas s psychologickým </a:t>
            </a:r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2400" dirty="0" smtClean="0"/>
              <a:t>či speciálně-pedagogickým </a:t>
            </a:r>
            <a:r>
              <a:rPr lang="cs-CZ" sz="2400" dirty="0"/>
              <a:t>vyšetřením</a:t>
            </a:r>
          </a:p>
          <a:p>
            <a:r>
              <a:rPr lang="cs-CZ" sz="2400" dirty="0">
                <a:hlinkClick r:id="rId2"/>
              </a:rPr>
              <a:t>https://pppaspc-ok.cz/index.php/zadost/zadost-ppp-olomouc</a:t>
            </a:r>
            <a:endParaRPr lang="cs-CZ" sz="2400" dirty="0"/>
          </a:p>
          <a:p>
            <a:pPr>
              <a:buNone/>
            </a:pPr>
            <a:endParaRPr lang="cs-CZ" sz="2400" dirty="0"/>
          </a:p>
          <a:p>
            <a:r>
              <a:rPr lang="cs-CZ" sz="2400" b="1" dirty="0">
                <a:solidFill>
                  <a:srgbClr val="FCB320"/>
                </a:solidFill>
              </a:rPr>
              <a:t>PPP</a:t>
            </a:r>
            <a:r>
              <a:rPr lang="cs-CZ" sz="2400" b="1" dirty="0"/>
              <a:t> </a:t>
            </a:r>
            <a:r>
              <a:rPr lang="cs-CZ" sz="2400" dirty="0"/>
              <a:t>(</a:t>
            </a:r>
            <a:r>
              <a:rPr lang="cs-CZ" sz="2400" dirty="0" err="1"/>
              <a:t>pedagogicko</a:t>
            </a:r>
            <a:r>
              <a:rPr lang="cs-CZ" sz="2400" dirty="0"/>
              <a:t> psychologické poradny)</a:t>
            </a:r>
          </a:p>
          <a:p>
            <a:pPr>
              <a:buNone/>
            </a:pPr>
            <a:r>
              <a:rPr lang="cs-CZ" sz="2400" b="1" dirty="0"/>
              <a:t>-  </a:t>
            </a:r>
            <a:r>
              <a:rPr lang="cs-CZ" sz="2400" dirty="0" err="1">
                <a:solidFill>
                  <a:schemeClr val="accent3"/>
                </a:solidFill>
              </a:rPr>
              <a:t>Woodcock</a:t>
            </a:r>
            <a:r>
              <a:rPr lang="cs-CZ" sz="2400" dirty="0">
                <a:solidFill>
                  <a:schemeClr val="accent3"/>
                </a:solidFill>
              </a:rPr>
              <a:t> </a:t>
            </a:r>
            <a:r>
              <a:rPr lang="cs-CZ" sz="2400" dirty="0" err="1">
                <a:solidFill>
                  <a:schemeClr val="accent3"/>
                </a:solidFill>
              </a:rPr>
              <a:t>Johnson</a:t>
            </a:r>
            <a:r>
              <a:rPr lang="cs-CZ" sz="2400" dirty="0">
                <a:solidFill>
                  <a:schemeClr val="accent3"/>
                </a:solidFill>
              </a:rPr>
              <a:t>, SON-R 2,5 - 7, WISC - III</a:t>
            </a:r>
          </a:p>
          <a:p>
            <a:r>
              <a:rPr lang="cs-CZ" sz="2400" b="1" dirty="0">
                <a:solidFill>
                  <a:srgbClr val="FCB320"/>
                </a:solidFill>
              </a:rPr>
              <a:t>SPC</a:t>
            </a:r>
            <a:r>
              <a:rPr lang="cs-CZ" sz="2400" b="1" dirty="0"/>
              <a:t> </a:t>
            </a:r>
            <a:r>
              <a:rPr lang="cs-CZ" sz="2400" dirty="0"/>
              <a:t>(</a:t>
            </a:r>
            <a:r>
              <a:rPr lang="cs-CZ" sz="2400" dirty="0" err="1"/>
              <a:t>speciálněpedagogická</a:t>
            </a:r>
            <a:r>
              <a:rPr lang="cs-CZ" sz="2400" dirty="0"/>
              <a:t> centra)</a:t>
            </a:r>
          </a:p>
          <a:p>
            <a:pPr>
              <a:buFontTx/>
              <a:buChar char="-"/>
            </a:pPr>
            <a:endParaRPr lang="cs-CZ" sz="2400" dirty="0">
              <a:solidFill>
                <a:schemeClr val="accent3"/>
              </a:solidFill>
            </a:endParaRPr>
          </a:p>
          <a:p>
            <a:pPr>
              <a:buFontTx/>
              <a:buChar char="-"/>
            </a:pPr>
            <a:r>
              <a:rPr lang="cs-CZ" sz="2400" dirty="0">
                <a:solidFill>
                  <a:schemeClr val="accent1"/>
                </a:solidFill>
              </a:rPr>
              <a:t>informace uceleně na </a:t>
            </a:r>
            <a:r>
              <a:rPr lang="cs-CZ" sz="2400" dirty="0">
                <a:solidFill>
                  <a:schemeClr val="accent1"/>
                </a:solidFill>
                <a:hlinkClick r:id="rId3"/>
              </a:rPr>
              <a:t>https://talentovani.cz/</a:t>
            </a:r>
            <a:endParaRPr lang="cs-CZ" sz="2400" dirty="0">
              <a:solidFill>
                <a:schemeClr val="accent3"/>
              </a:solidFill>
            </a:endParaRPr>
          </a:p>
          <a:p>
            <a:r>
              <a:rPr lang="cs-CZ" sz="2400" dirty="0"/>
              <a:t>soukromé instituce (spolky, nadace, kliničtí psychologové)</a:t>
            </a:r>
            <a:br>
              <a:rPr lang="cs-CZ" sz="2400" dirty="0"/>
            </a:br>
            <a:r>
              <a:rPr lang="cs-CZ" sz="2400" dirty="0"/>
              <a:t>př. </a:t>
            </a:r>
            <a:r>
              <a:rPr lang="cs-CZ" sz="2400" dirty="0">
                <a:solidFill>
                  <a:schemeClr val="accent3"/>
                </a:solidFill>
              </a:rPr>
              <a:t>QIIDO, MENSA, CTM, Centrum FILIP, FORTIQ</a:t>
            </a:r>
            <a:r>
              <a:rPr lang="cs-CZ" sz="2400" dirty="0"/>
              <a:t>, …</a:t>
            </a:r>
          </a:p>
          <a:p>
            <a:endParaRPr lang="cs-CZ" sz="24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dirty="0"/>
              <a:t>KDE HLEDAT POMOC?</a:t>
            </a: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sz="2400" dirty="0"/>
              <a:t>QIIDO </a:t>
            </a:r>
            <a:r>
              <a:rPr lang="cs-CZ" sz="2400" dirty="0">
                <a:hlinkClick r:id="rId2"/>
              </a:rPr>
              <a:t>https://www.qiido.cz/</a:t>
            </a:r>
            <a:endParaRPr lang="cs-CZ" sz="2400" dirty="0"/>
          </a:p>
          <a:p>
            <a:r>
              <a:rPr lang="cs-CZ" sz="2400" dirty="0"/>
              <a:t>CENTRUM PRO TALENTOVANOU MLÁDEŽ CTM </a:t>
            </a:r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2400" dirty="0" smtClean="0">
                <a:hlinkClick r:id="rId3"/>
              </a:rPr>
              <a:t>https</a:t>
            </a:r>
            <a:r>
              <a:rPr lang="cs-CZ" sz="2400" dirty="0">
                <a:hlinkClick r:id="rId3"/>
              </a:rPr>
              <a:t>://www.ctm-academy.cz/</a:t>
            </a:r>
            <a:endParaRPr lang="cs-CZ" sz="2400" dirty="0"/>
          </a:p>
          <a:p>
            <a:r>
              <a:rPr lang="cs-CZ" sz="2400" dirty="0"/>
              <a:t>EDUIN </a:t>
            </a:r>
            <a:r>
              <a:rPr lang="cs-CZ" sz="2400" dirty="0">
                <a:hlinkClick r:id="rId4"/>
              </a:rPr>
              <a:t>https://www.eduin.cz/</a:t>
            </a:r>
            <a:endParaRPr lang="cs-CZ" sz="2400" dirty="0"/>
          </a:p>
          <a:p>
            <a:r>
              <a:rPr lang="cs-CZ" sz="2400" dirty="0"/>
              <a:t>EDUZÍN </a:t>
            </a:r>
            <a:r>
              <a:rPr lang="cs-CZ" sz="2400" dirty="0">
                <a:hlinkClick r:id="rId5"/>
              </a:rPr>
              <a:t>https://eduzin.cz/wp/</a:t>
            </a:r>
            <a:endParaRPr lang="cs-CZ" sz="2400" dirty="0"/>
          </a:p>
          <a:p>
            <a:r>
              <a:rPr lang="cs-CZ" sz="2400" dirty="0" smtClean="0"/>
              <a:t>TALENTOVANÍ </a:t>
            </a:r>
            <a:r>
              <a:rPr lang="cs-CZ" sz="2400" dirty="0">
                <a:hlinkClick r:id="rId6"/>
              </a:rPr>
              <a:t>https://talentovani.cz/</a:t>
            </a:r>
            <a:endParaRPr lang="cs-CZ" sz="2400" dirty="0"/>
          </a:p>
          <a:p>
            <a:r>
              <a:rPr lang="cs-CZ" sz="2400" dirty="0"/>
              <a:t>FORT IQ </a:t>
            </a:r>
            <a:r>
              <a:rPr lang="cs-CZ" sz="2400" dirty="0">
                <a:hlinkClick r:id="rId7"/>
              </a:rPr>
              <a:t>http://www.</a:t>
            </a:r>
            <a:r>
              <a:rPr lang="cs-CZ" sz="2400" dirty="0" err="1">
                <a:hlinkClick r:id="rId7"/>
              </a:rPr>
              <a:t>fortiq.cz</a:t>
            </a:r>
            <a:r>
              <a:rPr lang="cs-CZ" sz="2400" dirty="0">
                <a:hlinkClick r:id="rId7"/>
              </a:rPr>
              <a:t>/</a:t>
            </a:r>
            <a:endParaRPr lang="cs-CZ" sz="2400" dirty="0"/>
          </a:p>
          <a:p>
            <a:r>
              <a:rPr lang="cs-CZ" sz="2400" dirty="0"/>
              <a:t>CENTRUM NADÁNÍ </a:t>
            </a:r>
            <a:r>
              <a:rPr lang="cs-CZ" sz="2400" dirty="0">
                <a:hlinkClick r:id="rId8"/>
              </a:rPr>
              <a:t>http://www.</a:t>
            </a:r>
            <a:r>
              <a:rPr lang="cs-CZ" sz="2400" dirty="0" err="1">
                <a:hlinkClick r:id="rId8"/>
              </a:rPr>
              <a:t>centrumnadani.cz</a:t>
            </a:r>
            <a:r>
              <a:rPr lang="cs-CZ" sz="2400" dirty="0">
                <a:hlinkClick r:id="rId8"/>
              </a:rPr>
              <a:t>/</a:t>
            </a:r>
            <a:endParaRPr lang="cs-CZ" sz="2400" dirty="0"/>
          </a:p>
          <a:p>
            <a:r>
              <a:rPr lang="cs-CZ" sz="2400" dirty="0"/>
              <a:t>NADANÉ DĚTI </a:t>
            </a:r>
            <a:r>
              <a:rPr lang="cs-CZ" sz="2400" dirty="0">
                <a:hlinkClick r:id="rId9"/>
              </a:rPr>
              <a:t>https://www.nadanedeti.cz/</a:t>
            </a:r>
            <a:endParaRPr lang="cs-CZ" sz="2400" dirty="0"/>
          </a:p>
          <a:p>
            <a:r>
              <a:rPr lang="cs-CZ" sz="2400" dirty="0"/>
              <a:t>MENSA </a:t>
            </a:r>
            <a:r>
              <a:rPr lang="cs-CZ" sz="2400" dirty="0">
                <a:hlinkClick r:id="rId10"/>
              </a:rPr>
              <a:t>https://deti.mensa.cz/index.php?pg=ntc</a:t>
            </a:r>
            <a:endParaRPr lang="cs-CZ" sz="2400" dirty="0"/>
          </a:p>
          <a:p>
            <a:r>
              <a:rPr lang="cs-CZ" sz="2400" dirty="0"/>
              <a:t>NADANÝ PRVŇÁČEK </a:t>
            </a:r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2400" dirty="0" smtClean="0">
                <a:hlinkClick r:id="rId11"/>
              </a:rPr>
              <a:t>https</a:t>
            </a:r>
            <a:r>
              <a:rPr lang="cs-CZ" sz="2400" dirty="0">
                <a:hlinkClick r:id="rId11"/>
              </a:rPr>
              <a:t>://www.nadanyprvnacek.cz/o-nas-proc-tento-projekt</a:t>
            </a:r>
            <a:endParaRPr lang="cs-CZ" sz="24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dirty="0"/>
              <a:t>ZAJÍMAVÉ ODKAZY PRO VÁS</a:t>
            </a: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cs-CZ" sz="2400" dirty="0"/>
          </a:p>
          <a:p>
            <a:r>
              <a:rPr lang="cs-CZ" sz="2400" b="1" dirty="0" err="1"/>
              <a:t>Podcasty</a:t>
            </a:r>
            <a:endParaRPr lang="cs-CZ" sz="2400" b="1" dirty="0"/>
          </a:p>
          <a:p>
            <a:r>
              <a:rPr lang="cs-CZ" sz="2400" u="sng" dirty="0">
                <a:solidFill>
                  <a:schemeClr val="accent3"/>
                </a:solidFill>
              </a:rPr>
              <a:t>#</a:t>
            </a:r>
            <a:r>
              <a:rPr lang="cs-CZ" sz="2400" u="sng" dirty="0" err="1">
                <a:solidFill>
                  <a:schemeClr val="accent3"/>
                </a:solidFill>
              </a:rPr>
              <a:t>toEdu</a:t>
            </a:r>
            <a:endParaRPr lang="cs-CZ" sz="2400" u="sng" dirty="0">
              <a:solidFill>
                <a:schemeClr val="accent3"/>
              </a:solidFill>
            </a:endParaRPr>
          </a:p>
          <a:p>
            <a:r>
              <a:rPr lang="cs-CZ" sz="2400" u="sng" dirty="0">
                <a:solidFill>
                  <a:schemeClr val="accent3"/>
                </a:solidFill>
              </a:rPr>
              <a:t>Zapojme všechny</a:t>
            </a:r>
          </a:p>
          <a:p>
            <a:r>
              <a:rPr lang="cs-CZ" sz="2400" u="sng" dirty="0">
                <a:solidFill>
                  <a:schemeClr val="accent3"/>
                </a:solidFill>
              </a:rPr>
              <a:t>Hovory z kabinetu</a:t>
            </a: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dirty="0"/>
              <a:t>ZPRÁVA A DOPORUČENÍ</a:t>
            </a: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sz="2400" dirty="0"/>
              <a:t>Na základě odborné pedagogické, psychologické </a:t>
            </a:r>
            <a:br>
              <a:rPr lang="cs-CZ" sz="2400" dirty="0"/>
            </a:br>
            <a:r>
              <a:rPr lang="cs-CZ" sz="2400" dirty="0"/>
              <a:t>a </a:t>
            </a:r>
            <a:r>
              <a:rPr lang="cs-CZ" sz="2400" dirty="0" err="1"/>
              <a:t>speciálněpedagogické</a:t>
            </a:r>
            <a:r>
              <a:rPr lang="cs-CZ" sz="2400" dirty="0"/>
              <a:t> diagnostiky je třeba nadanému dítěti </a:t>
            </a:r>
            <a:br>
              <a:rPr lang="cs-CZ" sz="2400" dirty="0"/>
            </a:br>
            <a:r>
              <a:rPr lang="cs-CZ" sz="2400" dirty="0"/>
              <a:t>nastavit vhodně </a:t>
            </a:r>
            <a:r>
              <a:rPr lang="cs-CZ" sz="2400" dirty="0">
                <a:solidFill>
                  <a:schemeClr val="accent3"/>
                </a:solidFill>
              </a:rPr>
              <a:t>podmínky a podpůrná opatření k jeho cílenému </a:t>
            </a:r>
            <a:br>
              <a:rPr lang="cs-CZ" sz="2400" dirty="0">
                <a:solidFill>
                  <a:schemeClr val="accent3"/>
                </a:solidFill>
              </a:rPr>
            </a:br>
            <a:r>
              <a:rPr lang="cs-CZ" sz="2400" dirty="0">
                <a:solidFill>
                  <a:schemeClr val="accent3"/>
                </a:solidFill>
              </a:rPr>
              <a:t>a efektivnímu všestrannému a harmonickému rozvoji</a:t>
            </a:r>
            <a:br>
              <a:rPr lang="cs-CZ" sz="2400" dirty="0">
                <a:solidFill>
                  <a:schemeClr val="accent3"/>
                </a:solidFill>
              </a:rPr>
            </a:br>
            <a:r>
              <a:rPr lang="cs-CZ" sz="2400" dirty="0">
                <a:solidFill>
                  <a:schemeClr val="accent3"/>
                </a:solidFill>
              </a:rPr>
              <a:t>(PLÁN OSOBNÍHO ROZVOJE)</a:t>
            </a:r>
            <a:r>
              <a:rPr lang="cs-CZ" sz="2400" dirty="0"/>
              <a:t>.</a:t>
            </a:r>
            <a:br>
              <a:rPr lang="cs-CZ" sz="2400" dirty="0"/>
            </a:br>
            <a:endParaRPr lang="cs-CZ" sz="2400" dirty="0"/>
          </a:p>
          <a:p>
            <a:r>
              <a:rPr lang="cs-CZ" sz="2400" dirty="0"/>
              <a:t>Základní rámec podpory poskytne </a:t>
            </a:r>
            <a:r>
              <a:rPr lang="cs-CZ" sz="2400" dirty="0">
                <a:solidFill>
                  <a:schemeClr val="accent3"/>
                </a:solidFill>
              </a:rPr>
              <a:t>zpráva a doporučení PPP OK</a:t>
            </a:r>
            <a:r>
              <a:rPr lang="cs-CZ" sz="2400" dirty="0"/>
              <a:t> </a:t>
            </a:r>
            <a:br>
              <a:rPr lang="cs-CZ" sz="2400" dirty="0"/>
            </a:br>
            <a:r>
              <a:rPr lang="cs-CZ" sz="2400" dirty="0"/>
              <a:t>či další zainteresované subjekty (pediatr, rodič, odborné instituce, vedoucí volnočasových aktivit, aj.)</a:t>
            </a:r>
          </a:p>
          <a:p>
            <a:endParaRPr lang="cs-CZ" sz="2400" dirty="0"/>
          </a:p>
          <a:p>
            <a:r>
              <a:rPr lang="cs-CZ" sz="2400" dirty="0"/>
              <a:t>Konkrétní úpravu </a:t>
            </a:r>
            <a:r>
              <a:rPr lang="cs-CZ" sz="2400" dirty="0" smtClean="0"/>
              <a:t>podmínek vzdělávání (volba organizace, metod </a:t>
            </a:r>
            <a:br>
              <a:rPr lang="cs-CZ" sz="2400" dirty="0" smtClean="0"/>
            </a:br>
            <a:r>
              <a:rPr lang="cs-CZ" sz="2400" dirty="0" smtClean="0"/>
              <a:t>a forem) musí </a:t>
            </a:r>
            <a:r>
              <a:rPr lang="cs-CZ" sz="2400" dirty="0"/>
              <a:t>provést ZŠ, učitel, který s dítětem pracuje </a:t>
            </a:r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2400" dirty="0" smtClean="0"/>
              <a:t>a </a:t>
            </a:r>
            <a:r>
              <a:rPr lang="cs-CZ" sz="2400" dirty="0"/>
              <a:t>rodič s finálním souhlasem ředitele ZŠ. 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dirty="0"/>
              <a:t>3 PILÍŘE VZDĚLÁVÁNÍ</a:t>
            </a: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b="1" dirty="0"/>
              <a:t>AKCELERACE</a:t>
            </a:r>
            <a:r>
              <a:rPr lang="cs-CZ" dirty="0"/>
              <a:t> </a:t>
            </a:r>
            <a:r>
              <a:rPr lang="cs-CZ" sz="2600" dirty="0"/>
              <a:t>–</a:t>
            </a:r>
            <a:r>
              <a:rPr lang="cs-CZ" dirty="0"/>
              <a:t> </a:t>
            </a:r>
            <a:r>
              <a:rPr lang="cs-CZ" sz="2400" b="1" dirty="0">
                <a:solidFill>
                  <a:srgbClr val="FCB320"/>
                </a:solidFill>
              </a:rPr>
              <a:t>urychlení</a:t>
            </a:r>
            <a:r>
              <a:rPr lang="cs-CZ" sz="2400" dirty="0">
                <a:solidFill>
                  <a:srgbClr val="FCB320"/>
                </a:solidFill>
              </a:rPr>
              <a:t> </a:t>
            </a:r>
            <a:r>
              <a:rPr lang="cs-CZ" sz="2400" dirty="0"/>
              <a:t>osvojování vědomostí</a:t>
            </a:r>
            <a:endParaRPr lang="cs-CZ" sz="2400" b="1" dirty="0"/>
          </a:p>
          <a:p>
            <a:r>
              <a:rPr lang="cs-CZ" b="1" dirty="0"/>
              <a:t>OBOHACOVÁNÍ </a:t>
            </a:r>
            <a:r>
              <a:rPr lang="cs-CZ" sz="2600" dirty="0"/>
              <a:t>–</a:t>
            </a:r>
            <a:r>
              <a:rPr lang="cs-CZ" b="1" dirty="0"/>
              <a:t> </a:t>
            </a:r>
            <a:r>
              <a:rPr lang="cs-CZ" sz="2400" b="1" dirty="0">
                <a:solidFill>
                  <a:srgbClr val="FCB320"/>
                </a:solidFill>
              </a:rPr>
              <a:t>rozšiřování </a:t>
            </a:r>
            <a:r>
              <a:rPr lang="cs-CZ" sz="2400" dirty="0"/>
              <a:t>vědomostí nad rámec RVP</a:t>
            </a:r>
          </a:p>
          <a:p>
            <a:r>
              <a:rPr lang="cs-CZ" b="1" dirty="0"/>
              <a:t>DIFERENCIACE</a:t>
            </a:r>
            <a:r>
              <a:rPr lang="cs-CZ" dirty="0"/>
              <a:t> </a:t>
            </a:r>
            <a:r>
              <a:rPr lang="cs-CZ" sz="2600" dirty="0" smtClean="0"/>
              <a:t>–</a:t>
            </a:r>
            <a:r>
              <a:rPr lang="cs-CZ" sz="2400" dirty="0" smtClean="0"/>
              <a:t> </a:t>
            </a:r>
            <a:r>
              <a:rPr lang="cs-CZ" sz="2400" b="1" dirty="0">
                <a:solidFill>
                  <a:srgbClr val="FCB320"/>
                </a:solidFill>
              </a:rPr>
              <a:t>individualizace</a:t>
            </a:r>
            <a:r>
              <a:rPr lang="cs-CZ" sz="2400" b="1" dirty="0">
                <a:solidFill>
                  <a:schemeClr val="accent3"/>
                </a:solidFill>
              </a:rPr>
              <a:t> </a:t>
            </a:r>
            <a:r>
              <a:rPr lang="cs-CZ" sz="2400" dirty="0"/>
              <a:t>vzdělávacích cílů a obsahu dle osobnosti jedince, podmínek </a:t>
            </a:r>
            <a:r>
              <a:rPr lang="cs-CZ" sz="2400" dirty="0" smtClean="0"/>
              <a:t>ZŠ </a:t>
            </a:r>
            <a:r>
              <a:rPr lang="cs-CZ" sz="2400" dirty="0"/>
              <a:t>a nastavení rodiny</a:t>
            </a:r>
            <a:endParaRPr lang="cs-CZ" b="1" dirty="0"/>
          </a:p>
          <a:p>
            <a:endParaRPr lang="cs-CZ" dirty="0"/>
          </a:p>
          <a:p>
            <a:r>
              <a:rPr lang="cs-CZ" b="1" dirty="0">
                <a:solidFill>
                  <a:srgbClr val="C47500"/>
                </a:solidFill>
              </a:rPr>
              <a:t>Organizační úpravy dle podmínek ZŠ:</a:t>
            </a:r>
          </a:p>
          <a:p>
            <a:pPr>
              <a:buFontTx/>
              <a:buChar char="-"/>
            </a:pPr>
            <a:r>
              <a:rPr lang="cs-CZ" sz="2400" dirty="0"/>
              <a:t>prostupnost mezi starší děti (</a:t>
            </a:r>
            <a:r>
              <a:rPr lang="cs-CZ" sz="2400" b="1" dirty="0">
                <a:solidFill>
                  <a:srgbClr val="FCB320"/>
                </a:solidFill>
              </a:rPr>
              <a:t>Open </a:t>
            </a:r>
            <a:r>
              <a:rPr lang="cs-CZ" sz="2400" b="1" dirty="0" err="1">
                <a:solidFill>
                  <a:srgbClr val="FCB320"/>
                </a:solidFill>
              </a:rPr>
              <a:t>Door</a:t>
            </a:r>
            <a:r>
              <a:rPr lang="cs-CZ" sz="2400" dirty="0"/>
              <a:t>) – v rámci tříd či ročníků ZŠ, </a:t>
            </a:r>
            <a:br>
              <a:rPr lang="cs-CZ" sz="2400" dirty="0"/>
            </a:br>
            <a:r>
              <a:rPr lang="cs-CZ" sz="2400" dirty="0"/>
              <a:t>ze ZŠ na SŠ</a:t>
            </a:r>
          </a:p>
          <a:p>
            <a:pPr>
              <a:buFontTx/>
              <a:buChar char="-"/>
            </a:pPr>
            <a:r>
              <a:rPr lang="cs-CZ" sz="2400" b="1" dirty="0">
                <a:solidFill>
                  <a:srgbClr val="FCB320"/>
                </a:solidFill>
              </a:rPr>
              <a:t>předčasné zaškolení </a:t>
            </a:r>
            <a:r>
              <a:rPr lang="cs-CZ" sz="2400" dirty="0"/>
              <a:t>dítěte do ZŠ (v 5 letech)</a:t>
            </a:r>
          </a:p>
          <a:p>
            <a:pPr>
              <a:buFontTx/>
              <a:buChar char="-"/>
            </a:pPr>
            <a:r>
              <a:rPr lang="cs-CZ" sz="2400" b="1" dirty="0">
                <a:solidFill>
                  <a:srgbClr val="FCB320"/>
                </a:solidFill>
              </a:rPr>
              <a:t>další vzdělávání</a:t>
            </a:r>
            <a:r>
              <a:rPr lang="cs-CZ" sz="2400" dirty="0">
                <a:solidFill>
                  <a:srgbClr val="FCB320"/>
                </a:solidFill>
              </a:rPr>
              <a:t> </a:t>
            </a:r>
            <a:r>
              <a:rPr lang="cs-CZ" sz="2400" dirty="0"/>
              <a:t>a příležitosti mimo ZŠ (besedy, akce, zajímavá pracoviště, zapojení do projektů, soutěže, …)  </a:t>
            </a:r>
          </a:p>
          <a:p>
            <a:pPr>
              <a:buFontTx/>
              <a:buChar char="-"/>
            </a:pPr>
            <a:r>
              <a:rPr lang="cs-CZ" sz="2400" dirty="0"/>
              <a:t>domácí vzdělávání (</a:t>
            </a:r>
            <a:r>
              <a:rPr lang="cs-CZ" sz="2400" b="1" dirty="0" err="1" smtClean="0">
                <a:solidFill>
                  <a:srgbClr val="FCB320"/>
                </a:solidFill>
              </a:rPr>
              <a:t>HomeSchooling</a:t>
            </a:r>
            <a:r>
              <a:rPr lang="cs-CZ" sz="2400" dirty="0"/>
              <a:t>), alternativní programy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dirty="0"/>
              <a:t> ODBORNÁ LITERATURA MIND</a:t>
            </a:r>
          </a:p>
        </p:txBody>
      </p:sp>
      <p:pic>
        <p:nvPicPr>
          <p:cNvPr id="4" name="Zástupný symbol pro obsah 3" descr="7fsqftt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36056" y="1331566"/>
            <a:ext cx="1945203" cy="2783854"/>
          </a:xfrm>
        </p:spPr>
      </p:pic>
      <p:pic>
        <p:nvPicPr>
          <p:cNvPr id="5" name="Obrázek 4" descr="214_b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96296" y="1331565"/>
            <a:ext cx="1790989" cy="2660898"/>
          </a:xfrm>
          <a:prstGeom prst="rect">
            <a:avLst/>
          </a:prstGeom>
        </p:spPr>
      </p:pic>
      <p:pic>
        <p:nvPicPr>
          <p:cNvPr id="6" name="Obrázek 5" descr="im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52080" y="4355901"/>
            <a:ext cx="1905000" cy="2743200"/>
          </a:xfrm>
          <a:prstGeom prst="rect">
            <a:avLst/>
          </a:prstGeom>
        </p:spPr>
      </p:pic>
      <p:pic>
        <p:nvPicPr>
          <p:cNvPr id="7" name="Obrázek 6" descr="obal_pet_pohledu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40312" y="4355902"/>
            <a:ext cx="2112932" cy="2907395"/>
          </a:xfrm>
          <a:prstGeom prst="rect">
            <a:avLst/>
          </a:prstGeom>
        </p:spPr>
      </p:pic>
      <p:pic>
        <p:nvPicPr>
          <p:cNvPr id="8" name="Obrázek 7" descr="pictureprovider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7825" y="4355901"/>
            <a:ext cx="2078976" cy="2987750"/>
          </a:xfrm>
          <a:prstGeom prst="rect">
            <a:avLst/>
          </a:prstGeom>
        </p:spPr>
      </p:pic>
      <p:pic>
        <p:nvPicPr>
          <p:cNvPr id="9" name="Obrázek 8" descr="stažený soubor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984528" y="1331565"/>
            <a:ext cx="1944216" cy="2807157"/>
          </a:xfrm>
          <a:prstGeom prst="rect">
            <a:avLst/>
          </a:prstGeom>
        </p:spPr>
      </p:pic>
      <p:pic>
        <p:nvPicPr>
          <p:cNvPr id="10" name="Obrázek 9" descr="7bafd885d5701f4a8516c1f06eb48267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19832" y="1331566"/>
            <a:ext cx="1800200" cy="2692299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dirty="0"/>
              <a:t>LITERATURA PRO </a:t>
            </a:r>
            <a:r>
              <a:rPr lang="cs-CZ" dirty="0" smtClean="0"/>
              <a:t>RODIČE</a:t>
            </a:r>
            <a:endParaRPr lang="cs-CZ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3809" y="1475582"/>
            <a:ext cx="1800200" cy="2704163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3808" y="3995861"/>
            <a:ext cx="2011068" cy="2808312"/>
          </a:xfrm>
          <a:prstGeom prst="rect">
            <a:avLst/>
          </a:prstGeom>
        </p:spPr>
      </p:pic>
      <p:pic>
        <p:nvPicPr>
          <p:cNvPr id="7" name="Picture 2" descr="Život s vysokou inteligencí | Knihy Grad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2041" y="1331566"/>
            <a:ext cx="2088232" cy="299661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92040" y="3851847"/>
            <a:ext cx="2520280" cy="3360373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 rotWithShape="1">
          <a:blip r:embed="rId6" cstate="print"/>
          <a:srcRect l="14258" r="14129"/>
          <a:stretch/>
        </p:blipFill>
        <p:spPr>
          <a:xfrm>
            <a:off x="5040312" y="1331564"/>
            <a:ext cx="2016224" cy="2815447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184329" y="4251889"/>
            <a:ext cx="2054998" cy="2968331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272560" y="1331565"/>
            <a:ext cx="1997914" cy="2808312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15776" y="6228109"/>
            <a:ext cx="9577064" cy="779789"/>
          </a:xfrm>
        </p:spPr>
        <p:txBody>
          <a:bodyPr/>
          <a:lstStyle/>
          <a:p>
            <a:r>
              <a:rPr lang="cs-CZ" dirty="0" err="1" smtClean="0"/>
              <a:t>lenka.base</a:t>
            </a:r>
            <a:r>
              <a:rPr lang="cs-CZ" dirty="0" smtClean="0"/>
              <a:t>@</a:t>
            </a:r>
            <a:r>
              <a:rPr lang="cs-CZ" dirty="0" err="1" smtClean="0"/>
              <a:t>zssvat.com</a:t>
            </a:r>
            <a:endParaRPr lang="cs-CZ" dirty="0"/>
          </a:p>
        </p:txBody>
      </p:sp>
      <p:pic>
        <p:nvPicPr>
          <p:cNvPr id="4" name="Zástupný symbol pro obsah 5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827509"/>
            <a:ext cx="10080625" cy="374808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87784" y="179438"/>
            <a:ext cx="9324578" cy="3276614"/>
          </a:xfrm>
        </p:spPr>
        <p:txBody>
          <a:bodyPr/>
          <a:lstStyle/>
          <a:p>
            <a:r>
              <a:rPr lang="cs-CZ" sz="4400" b="1" dirty="0">
                <a:solidFill>
                  <a:srgbClr val="C47500"/>
                </a:solidFill>
              </a:rPr>
              <a:t>IDENTIFIKACE A NOMINACE NADANÉHO DÍTĚTE V PODMÍNKÁCH ZŠ</a:t>
            </a:r>
            <a:endParaRPr lang="cs-CZ" sz="4400" dirty="0">
              <a:solidFill>
                <a:srgbClr val="C47500"/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dirty="0">
                <a:solidFill>
                  <a:schemeClr val="accent6"/>
                </a:solidFill>
              </a:rPr>
              <a:t>vhodné diagnostické nástroje </a:t>
            </a:r>
            <a:br>
              <a:rPr lang="cs-CZ" dirty="0">
                <a:solidFill>
                  <a:schemeClr val="accent6"/>
                </a:solidFill>
              </a:rPr>
            </a:br>
            <a:r>
              <a:rPr lang="cs-CZ" dirty="0">
                <a:solidFill>
                  <a:schemeClr val="accent6"/>
                </a:solidFill>
              </a:rPr>
              <a:t>a postupy pro učitele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-360288" y="323453"/>
            <a:ext cx="9072563" cy="1259946"/>
          </a:xfrm>
        </p:spPr>
        <p:txBody>
          <a:bodyPr>
            <a:normAutofit/>
          </a:bodyPr>
          <a:lstStyle/>
          <a:p>
            <a:r>
              <a:rPr lang="cs-CZ" sz="4400" dirty="0"/>
              <a:t>Potkali jste už takové </a:t>
            </a:r>
            <a:r>
              <a:rPr lang="cs-CZ" sz="4400" dirty="0" smtClean="0"/>
              <a:t>dítě které …?</a:t>
            </a:r>
            <a:endParaRPr lang="cs-CZ" sz="4400" dirty="0"/>
          </a:p>
        </p:txBody>
      </p:sp>
      <p:sp>
        <p:nvSpPr>
          <p:cNvPr id="8" name="Zástupný symbol pro obsah 1">
            <a:extLst>
              <a:ext uri="{FF2B5EF4-FFF2-40B4-BE49-F238E27FC236}">
                <a16:creationId xmlns="" xmlns:a16="http://schemas.microsoft.com/office/drawing/2014/main" id="{E2F89AF3-4666-1F49-B768-06E82E4BF8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793" y="1619602"/>
            <a:ext cx="9577063" cy="5940073"/>
          </a:xfrm>
        </p:spPr>
        <p:txBody>
          <a:bodyPr>
            <a:normAutofit fontScale="92500" lnSpcReduction="10000"/>
          </a:bodyPr>
          <a:lstStyle/>
          <a:p>
            <a:pPr marL="280959" indent="-280959"/>
            <a:r>
              <a:rPr lang="cs-CZ" sz="3000" b="1" dirty="0"/>
              <a:t>o</a:t>
            </a:r>
            <a:r>
              <a:rPr lang="cs-CZ" sz="3000" b="1" dirty="0" smtClean="0"/>
              <a:t>dmítá </a:t>
            </a:r>
            <a:r>
              <a:rPr lang="cs-CZ" sz="3000" b="1" dirty="0"/>
              <a:t>práci </a:t>
            </a:r>
            <a:r>
              <a:rPr lang="cs-CZ" sz="3000" dirty="0"/>
              <a:t>nebo pracuje nedbale;</a:t>
            </a:r>
          </a:p>
          <a:p>
            <a:pPr marL="280959" indent="-280959"/>
            <a:r>
              <a:rPr lang="cs-CZ" sz="3000" b="1" dirty="0"/>
              <a:t>vykřikuje</a:t>
            </a:r>
            <a:r>
              <a:rPr lang="cs-CZ" sz="3000" dirty="0"/>
              <a:t>, stále se na něco ptá, komentuje dění kolem sebe;</a:t>
            </a:r>
          </a:p>
          <a:p>
            <a:pPr marL="280959" indent="-280959"/>
            <a:r>
              <a:rPr lang="cs-CZ" sz="3000" dirty="0"/>
              <a:t>je </a:t>
            </a:r>
            <a:r>
              <a:rPr lang="cs-CZ" sz="3000" dirty="0" smtClean="0"/>
              <a:t>rozčílené </a:t>
            </a:r>
            <a:r>
              <a:rPr lang="cs-CZ" sz="3000" dirty="0"/>
              <a:t>při pomalém tempu práce skupiny;</a:t>
            </a:r>
          </a:p>
          <a:p>
            <a:pPr marL="280959" indent="-280959"/>
            <a:r>
              <a:rPr lang="cs-CZ" sz="3000" b="1" dirty="0"/>
              <a:t>nemá </a:t>
            </a:r>
            <a:r>
              <a:rPr lang="cs-CZ" sz="3000" b="1" dirty="0" smtClean="0"/>
              <a:t>rádo </a:t>
            </a:r>
            <a:r>
              <a:rPr lang="cs-CZ" sz="3000" b="1" dirty="0"/>
              <a:t>rutinní </a:t>
            </a:r>
            <a:r>
              <a:rPr lang="cs-CZ" sz="3000" dirty="0"/>
              <a:t>práci, odmítá se podřídit a odmítá příkazy;</a:t>
            </a:r>
          </a:p>
          <a:p>
            <a:pPr marL="280959" indent="-280959"/>
            <a:r>
              <a:rPr lang="cs-CZ" sz="3000" b="1" dirty="0"/>
              <a:t>nechce pracovat ve skupině</a:t>
            </a:r>
            <a:r>
              <a:rPr lang="cs-CZ" sz="3000" dirty="0"/>
              <a:t>, odmítá kooperativní učení;</a:t>
            </a:r>
          </a:p>
          <a:p>
            <a:pPr marL="280959" indent="-280959"/>
            <a:r>
              <a:rPr lang="cs-CZ" sz="3000" dirty="0"/>
              <a:t>v</a:t>
            </a:r>
            <a:r>
              <a:rPr lang="cs-CZ" sz="3000" dirty="0" smtClean="0"/>
              <a:t>ás chytá za </a:t>
            </a:r>
            <a:r>
              <a:rPr lang="cs-CZ" sz="3000" dirty="0"/>
              <a:t>slovo, klade choulostivé otázky;</a:t>
            </a:r>
          </a:p>
          <a:p>
            <a:pPr marL="280959" indent="-280959"/>
            <a:r>
              <a:rPr lang="cs-CZ" sz="3000" dirty="0"/>
              <a:t>je </a:t>
            </a:r>
            <a:r>
              <a:rPr lang="cs-CZ" sz="3000" b="1" dirty="0"/>
              <a:t>velmi netolerantní k nedokonalosti</a:t>
            </a:r>
            <a:r>
              <a:rPr lang="cs-CZ" sz="3000" dirty="0"/>
              <a:t> ostatních i vlastní;</a:t>
            </a:r>
          </a:p>
          <a:p>
            <a:pPr marL="280959" indent="-280959"/>
            <a:r>
              <a:rPr lang="cs-CZ" sz="3000" b="1" dirty="0"/>
              <a:t>vyžaduje zdůvodnění</a:t>
            </a:r>
            <a:r>
              <a:rPr lang="cs-CZ" sz="3000" dirty="0"/>
              <a:t>, </a:t>
            </a:r>
            <a:r>
              <a:rPr lang="cs-CZ" sz="2600" dirty="0"/>
              <a:t>proč se mají věci dělat určitým způsobem;</a:t>
            </a:r>
          </a:p>
          <a:p>
            <a:pPr marL="280959" indent="-280959"/>
            <a:r>
              <a:rPr lang="cs-CZ" sz="3000" dirty="0"/>
              <a:t>bývá </a:t>
            </a:r>
            <a:r>
              <a:rPr lang="cs-CZ" sz="3000" b="1" dirty="0" smtClean="0"/>
              <a:t>panovačné </a:t>
            </a:r>
            <a:r>
              <a:rPr lang="cs-CZ" sz="3000" dirty="0"/>
              <a:t>k učitelům i spolužákům;</a:t>
            </a:r>
          </a:p>
          <a:p>
            <a:pPr marL="280959" indent="-280959"/>
            <a:r>
              <a:rPr lang="cs-CZ" sz="3000" dirty="0" smtClean="0"/>
              <a:t>na sebe nevhodně strhává </a:t>
            </a:r>
            <a:r>
              <a:rPr lang="cs-CZ" sz="3000" dirty="0"/>
              <a:t>pozornost;</a:t>
            </a:r>
          </a:p>
          <a:p>
            <a:pPr marL="280959" indent="-280959"/>
            <a:r>
              <a:rPr lang="cs-CZ" sz="3000" dirty="0"/>
              <a:t>je </a:t>
            </a:r>
            <a:r>
              <a:rPr lang="cs-CZ" sz="3000" b="1" dirty="0" smtClean="0"/>
              <a:t>citliv</a:t>
            </a:r>
            <a:r>
              <a:rPr lang="cs-CZ" sz="3000" b="1" dirty="0"/>
              <a:t>é</a:t>
            </a:r>
            <a:r>
              <a:rPr lang="cs-CZ" sz="3000" b="1" dirty="0" smtClean="0"/>
              <a:t> </a:t>
            </a:r>
            <a:r>
              <a:rPr lang="cs-CZ" sz="3000" b="1" dirty="0"/>
              <a:t>vůči kritice</a:t>
            </a:r>
            <a:r>
              <a:rPr lang="cs-CZ" sz="3000" dirty="0"/>
              <a:t>, snadno se rozpláče;</a:t>
            </a:r>
          </a:p>
          <a:p>
            <a:pPr marL="280959" indent="-280959"/>
            <a:r>
              <a:rPr lang="cs-CZ" sz="3000" dirty="0"/>
              <a:t>sní v průběhu dne.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colorTemperature colorTemp="72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561" y="5364013"/>
            <a:ext cx="2350498" cy="2073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7122621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-360288" y="395461"/>
            <a:ext cx="9072563" cy="1259946"/>
          </a:xfrm>
        </p:spPr>
        <p:txBody>
          <a:bodyPr/>
          <a:lstStyle/>
          <a:p>
            <a:r>
              <a:rPr lang="cs-CZ" dirty="0"/>
              <a:t>MÁM NADÁNÍ NA </a:t>
            </a:r>
            <a:r>
              <a:rPr lang="cs-CZ" dirty="0" smtClean="0"/>
              <a:t>NADÁNÍ?</a:t>
            </a:r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504031" y="1475581"/>
            <a:ext cx="9072563" cy="5904655"/>
          </a:xfrm>
        </p:spPr>
        <p:txBody>
          <a:bodyPr>
            <a:normAutofit fontScale="55000" lnSpcReduction="20000"/>
          </a:bodyPr>
          <a:lstStyle/>
          <a:p>
            <a:pPr fontAlgn="base"/>
            <a:r>
              <a:rPr lang="cs-CZ" sz="4400" b="1" dirty="0"/>
              <a:t>Učitelem </a:t>
            </a:r>
            <a:r>
              <a:rPr lang="cs-CZ" sz="4400" b="1" dirty="0" err="1"/>
              <a:t>MiND</a:t>
            </a:r>
            <a:r>
              <a:rPr lang="cs-CZ" sz="4400" b="1" dirty="0"/>
              <a:t> nemůže být každý. Základem je otevřít svou mysl možnosti, že </a:t>
            </a:r>
            <a:r>
              <a:rPr lang="cs-CZ" sz="4400" b="1" dirty="0" err="1"/>
              <a:t>MiND</a:t>
            </a:r>
            <a:r>
              <a:rPr lang="cs-CZ" sz="4400" b="1" dirty="0"/>
              <a:t> neznamená nepřizpůsobivost. Dítě ze svého pohledu vidí totéž v nás.</a:t>
            </a:r>
            <a:r>
              <a:rPr lang="en-US" sz="4400" dirty="0"/>
              <a:t>​</a:t>
            </a:r>
          </a:p>
          <a:p>
            <a:pPr fontAlgn="base"/>
            <a:r>
              <a:rPr lang="cs-CZ" sz="4400" dirty="0"/>
              <a:t>​</a:t>
            </a:r>
          </a:p>
          <a:p>
            <a:pPr fontAlgn="base"/>
            <a:r>
              <a:rPr lang="cs-CZ" sz="4400" b="1" dirty="0"/>
              <a:t>Projevy </a:t>
            </a:r>
            <a:r>
              <a:rPr lang="cs-CZ" sz="4400" b="1" dirty="0" err="1"/>
              <a:t>MiND</a:t>
            </a:r>
            <a:r>
              <a:rPr lang="cs-CZ" sz="4400" b="1" dirty="0"/>
              <a:t> ve školním prostředí</a:t>
            </a:r>
            <a:r>
              <a:rPr lang="cs-CZ" sz="4400" dirty="0"/>
              <a:t>​</a:t>
            </a:r>
          </a:p>
          <a:p>
            <a:pPr fontAlgn="base"/>
            <a:r>
              <a:rPr lang="cs-CZ" sz="4400" dirty="0"/>
              <a:t>Ne vždy učebnicové projevy, zvláštní, těžko pochopitelné </a:t>
            </a:r>
            <a:br>
              <a:rPr lang="cs-CZ" sz="4400" dirty="0"/>
            </a:br>
            <a:r>
              <a:rPr lang="cs-CZ" sz="4400" dirty="0"/>
              <a:t>i těžko přijatelné. Nadaný žák se (ve škole) nemusí projevovat jako žák  </a:t>
            </a:r>
            <a:r>
              <a:rPr lang="en-US" sz="4400" dirty="0"/>
              <a:t>​</a:t>
            </a:r>
            <a:r>
              <a:rPr lang="cs-CZ" sz="4400" dirty="0"/>
              <a:t>s  nadáním. </a:t>
            </a:r>
            <a:r>
              <a:rPr lang="cs-CZ" sz="4400" b="1" dirty="0">
                <a:solidFill>
                  <a:srgbClr val="FCB320"/>
                </a:solidFill>
              </a:rPr>
              <a:t>Nadané dítě se nerovná úspěšné dítě ve škole.</a:t>
            </a:r>
            <a:r>
              <a:rPr lang="en-US" sz="4400" b="1" dirty="0">
                <a:solidFill>
                  <a:srgbClr val="FCB320"/>
                </a:solidFill>
              </a:rPr>
              <a:t>​</a:t>
            </a:r>
          </a:p>
          <a:p>
            <a:pPr fontAlgn="base">
              <a:buNone/>
            </a:pPr>
            <a:endParaRPr lang="cs-CZ" sz="4400" b="1" dirty="0"/>
          </a:p>
          <a:p>
            <a:pPr fontAlgn="base"/>
            <a:r>
              <a:rPr lang="cs-CZ" sz="4400" b="1" dirty="0"/>
              <a:t>Zidealizovaný obraz o nadaném dítěti</a:t>
            </a:r>
            <a:r>
              <a:rPr lang="en-US" sz="4400" dirty="0"/>
              <a:t>​</a:t>
            </a:r>
          </a:p>
          <a:p>
            <a:pPr fontAlgn="base"/>
            <a:r>
              <a:rPr lang="cs-CZ" sz="4400" dirty="0"/>
              <a:t>Poslušné, bezproblémové, ochotné, disciplinované, vždy připravené podávat dobré výkony, přizpůsobivé, tiché, veselé, přátelské, v kolektivu oblíbené, pohotově a správně reagující, učitel je s ním vždy spokojený.</a:t>
            </a:r>
            <a:r>
              <a:rPr lang="en-US" sz="4400" dirty="0"/>
              <a:t>​</a:t>
            </a:r>
          </a:p>
          <a:p>
            <a:pPr fontAlgn="base"/>
            <a:r>
              <a:rPr lang="cs-CZ" sz="4400" b="1" dirty="0"/>
              <a:t>Průvodní znaky nadání mohou být problematické</a:t>
            </a:r>
            <a:r>
              <a:rPr lang="en-US" sz="4400" dirty="0"/>
              <a:t>​</a:t>
            </a:r>
          </a:p>
          <a:p>
            <a:pPr fontAlgn="base"/>
            <a:r>
              <a:rPr lang="cs-CZ" sz="4400" dirty="0" err="1"/>
              <a:t>MiND</a:t>
            </a:r>
            <a:r>
              <a:rPr lang="cs-CZ" sz="4400" dirty="0"/>
              <a:t> jsou již v MŠ a dále v ZŠ za své odlišné projevy častěji káraní, napomínaní, trestaní, nepochopení či odmítaní.</a:t>
            </a:r>
            <a:r>
              <a:rPr lang="en-US" sz="4400" dirty="0"/>
              <a:t>​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-1008360" y="323453"/>
            <a:ext cx="9072563" cy="1259946"/>
          </a:xfrm>
        </p:spPr>
        <p:txBody>
          <a:bodyPr/>
          <a:lstStyle/>
          <a:p>
            <a:r>
              <a:rPr lang="cs-CZ" dirty="0" err="1" smtClean="0"/>
              <a:t>MiND</a:t>
            </a:r>
            <a:r>
              <a:rPr lang="cs-CZ" dirty="0" smtClean="0"/>
              <a:t> </a:t>
            </a:r>
            <a:r>
              <a:rPr lang="cs-CZ" dirty="0"/>
              <a:t>– možné projevy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>
          <a:xfrm>
            <a:off x="504032" y="1619603"/>
            <a:ext cx="9216801" cy="5627611"/>
          </a:xfrm>
        </p:spPr>
        <p:txBody>
          <a:bodyPr>
            <a:noAutofit/>
          </a:bodyPr>
          <a:lstStyle/>
          <a:p>
            <a:pPr marL="280959" indent="-280959">
              <a:lnSpc>
                <a:spcPct val="110000"/>
              </a:lnSpc>
            </a:pPr>
            <a:r>
              <a:rPr lang="cs-CZ" sz="2800" dirty="0"/>
              <a:t>Dychtí po </a:t>
            </a:r>
            <a:r>
              <a:rPr lang="cs-CZ" sz="2800" b="1" dirty="0"/>
              <a:t>získávání nových informací</a:t>
            </a:r>
            <a:r>
              <a:rPr lang="cs-CZ" sz="2800" dirty="0"/>
              <a:t>, jsou zvídavé, pátrají po detailech, zákonitostech;</a:t>
            </a:r>
          </a:p>
          <a:p>
            <a:pPr marL="280959" indent="-280959">
              <a:lnSpc>
                <a:spcPct val="110000"/>
              </a:lnSpc>
            </a:pPr>
            <a:r>
              <a:rPr lang="cs-CZ" sz="2800" dirty="0"/>
              <a:t>mají </a:t>
            </a:r>
            <a:r>
              <a:rPr lang="cs-CZ" sz="2800" b="1" dirty="0"/>
              <a:t>zájmy nepřiměřené věku </a:t>
            </a:r>
            <a:r>
              <a:rPr lang="cs-CZ" sz="2800" dirty="0"/>
              <a:t>a širokou paletu netradičních zájmů (</a:t>
            </a:r>
            <a:r>
              <a:rPr lang="cs-CZ" sz="2800" dirty="0" err="1"/>
              <a:t>multipotencionalita</a:t>
            </a:r>
            <a:r>
              <a:rPr lang="cs-CZ" sz="2800" dirty="0"/>
              <a:t>);</a:t>
            </a:r>
          </a:p>
          <a:p>
            <a:pPr marL="280959" indent="-280959">
              <a:lnSpc>
                <a:spcPct val="110000"/>
              </a:lnSpc>
            </a:pPr>
            <a:r>
              <a:rPr lang="cs-CZ" sz="2800" dirty="0"/>
              <a:t>ohromí nás velmi </a:t>
            </a:r>
            <a:r>
              <a:rPr lang="cs-CZ" sz="2800" b="1" dirty="0"/>
              <a:t>bohatou slovní zásobou</a:t>
            </a:r>
            <a:r>
              <a:rPr lang="cs-CZ" sz="2800" dirty="0"/>
              <a:t>;</a:t>
            </a:r>
          </a:p>
          <a:p>
            <a:pPr marL="280959" indent="-280959">
              <a:lnSpc>
                <a:spcPct val="110000"/>
              </a:lnSpc>
            </a:pPr>
            <a:r>
              <a:rPr lang="cs-CZ" sz="2800" dirty="0"/>
              <a:t>oplývají velkým </a:t>
            </a:r>
            <a:r>
              <a:rPr lang="cs-CZ" sz="2800" b="1" dirty="0"/>
              <a:t>smyslem pro humor</a:t>
            </a:r>
            <a:r>
              <a:rPr lang="cs-CZ" sz="2800" dirty="0"/>
              <a:t>, chápou dvojsmysly;</a:t>
            </a:r>
          </a:p>
          <a:p>
            <a:pPr marL="280959" indent="-280959">
              <a:lnSpc>
                <a:spcPct val="110000"/>
              </a:lnSpc>
            </a:pPr>
            <a:r>
              <a:rPr lang="cs-CZ" sz="2800" dirty="0"/>
              <a:t>často překvapí schopností dlouhodobé </a:t>
            </a:r>
            <a:r>
              <a:rPr lang="cs-CZ" sz="2800" b="1" dirty="0"/>
              <a:t>koncentrace</a:t>
            </a:r>
            <a:r>
              <a:rPr lang="cs-CZ" sz="2800" dirty="0"/>
              <a:t>; </a:t>
            </a:r>
          </a:p>
          <a:p>
            <a:pPr marL="280959" indent="-280959">
              <a:lnSpc>
                <a:spcPct val="110000"/>
              </a:lnSpc>
            </a:pPr>
            <a:r>
              <a:rPr lang="cs-CZ" sz="2800" dirty="0"/>
              <a:t>mívají </a:t>
            </a:r>
            <a:r>
              <a:rPr lang="cs-CZ" sz="2800" b="1" dirty="0"/>
              <a:t>originální nápady/myšlenky</a:t>
            </a:r>
            <a:r>
              <a:rPr lang="cs-CZ" sz="2800" dirty="0"/>
              <a:t>, mají abstraktní myšlení;</a:t>
            </a:r>
          </a:p>
          <a:p>
            <a:pPr marL="280959" indent="-280959">
              <a:lnSpc>
                <a:spcPct val="110000"/>
              </a:lnSpc>
            </a:pPr>
            <a:r>
              <a:rPr lang="cs-CZ" sz="2800" dirty="0"/>
              <a:t>vynikají výbornou </a:t>
            </a:r>
            <a:r>
              <a:rPr lang="cs-CZ" sz="2800" b="1" dirty="0"/>
              <a:t>pamětí</a:t>
            </a:r>
            <a:r>
              <a:rPr lang="cs-CZ" sz="2800" dirty="0"/>
              <a:t>, inklinují k </a:t>
            </a:r>
            <a:r>
              <a:rPr lang="cs-CZ" sz="2800" b="1" dirty="0"/>
              <a:t>perfekcionismu</a:t>
            </a:r>
            <a:r>
              <a:rPr lang="cs-CZ" sz="2800" dirty="0"/>
              <a:t>;</a:t>
            </a:r>
          </a:p>
          <a:p>
            <a:pPr marL="280959" indent="-280959">
              <a:lnSpc>
                <a:spcPct val="110000"/>
              </a:lnSpc>
            </a:pPr>
            <a:r>
              <a:rPr lang="cs-CZ" sz="2800" dirty="0"/>
              <a:t>mají </a:t>
            </a:r>
            <a:r>
              <a:rPr lang="cs-CZ" sz="2800" b="1" dirty="0"/>
              <a:t>smysl pro spravedlnost</a:t>
            </a:r>
            <a:r>
              <a:rPr lang="cs-CZ" sz="2800" dirty="0"/>
              <a:t>, zájem o dění ve společnosti, vyhledávají společnost  starších dětí či dospělých. </a:t>
            </a:r>
          </a:p>
        </p:txBody>
      </p:sp>
    </p:spTree>
    <p:extLst>
      <p:ext uri="{BB962C8B-B14F-4D97-AF65-F5344CB8AC3E}">
        <p14:creationId xmlns="" xmlns:p14="http://schemas.microsoft.com/office/powerpoint/2010/main" val="36617396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-2016472" y="251445"/>
            <a:ext cx="9072563" cy="1259946"/>
          </a:xfrm>
        </p:spPr>
        <p:txBody>
          <a:bodyPr/>
          <a:lstStyle/>
          <a:p>
            <a:r>
              <a:rPr lang="cs-CZ" dirty="0"/>
              <a:t>UKÁZKY </a:t>
            </a:r>
            <a:r>
              <a:rPr lang="cs-CZ" dirty="0" smtClean="0"/>
              <a:t>PRACÍ</a:t>
            </a:r>
            <a:endParaRPr lang="cs-CZ" dirty="0"/>
          </a:p>
        </p:txBody>
      </p:sp>
      <p:pic>
        <p:nvPicPr>
          <p:cNvPr id="4" name="Zástupný symbol pro obsah 4" descr="15_Vesmír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10000" contrast="10000"/>
          </a:blip>
          <a:srcRect t="4436" r="6621" b="2399"/>
          <a:stretch>
            <a:fillRect/>
          </a:stretch>
        </p:blipFill>
        <p:spPr>
          <a:xfrm>
            <a:off x="503809" y="1619598"/>
            <a:ext cx="4111759" cy="54726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Obrázek 4" descr="26_Den země.JPG"/>
          <p:cNvPicPr>
            <a:picLocks noChangeAspect="1"/>
          </p:cNvPicPr>
          <p:nvPr/>
        </p:nvPicPr>
        <p:blipFill>
          <a:blip r:embed="rId3" cstate="print">
            <a:lum bright="10000" contrast="10000"/>
          </a:blip>
          <a:stretch>
            <a:fillRect/>
          </a:stretch>
        </p:blipFill>
        <p:spPr>
          <a:xfrm>
            <a:off x="4896297" y="1619597"/>
            <a:ext cx="4069952" cy="54266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4" descr="čtenářský deník 1. ročník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-10000" contrast="10000"/>
          </a:blip>
          <a:stretch>
            <a:fillRect/>
          </a:stretch>
        </p:blipFill>
        <p:spPr>
          <a:xfrm>
            <a:off x="359791" y="1331565"/>
            <a:ext cx="8163302" cy="60195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-792336" y="323453"/>
            <a:ext cx="9072563" cy="1259946"/>
          </a:xfrm>
        </p:spPr>
        <p:txBody>
          <a:bodyPr/>
          <a:lstStyle/>
          <a:p>
            <a:r>
              <a:rPr lang="cs-CZ" dirty="0"/>
              <a:t>NEJČASTĚJŠÍ PROBLÉMY</a:t>
            </a:r>
          </a:p>
        </p:txBody>
      </p:sp>
      <p:sp>
        <p:nvSpPr>
          <p:cNvPr id="124931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altLang="cs-CZ" dirty="0"/>
              <a:t>Nevyrovnaný vývoj nadaných dětí v sociální </a:t>
            </a:r>
            <a:br>
              <a:rPr lang="cs-CZ" altLang="cs-CZ" dirty="0"/>
            </a:br>
            <a:r>
              <a:rPr lang="cs-CZ" altLang="cs-CZ" dirty="0"/>
              <a:t>a emocionální sféře: </a:t>
            </a:r>
          </a:p>
          <a:p>
            <a:pPr lvl="1"/>
            <a:r>
              <a:rPr lang="cs-CZ" altLang="cs-CZ" dirty="0"/>
              <a:t>zranitelnost </a:t>
            </a:r>
            <a:r>
              <a:rPr lang="cs-CZ" altLang="cs-CZ" dirty="0" err="1"/>
              <a:t>MiND</a:t>
            </a:r>
            <a:r>
              <a:rPr lang="cs-CZ" altLang="cs-CZ" dirty="0"/>
              <a:t> dětí - výkyvy nálady </a:t>
            </a:r>
          </a:p>
          <a:p>
            <a:pPr lvl="1"/>
            <a:r>
              <a:rPr lang="cs-CZ" altLang="cs-CZ" dirty="0"/>
              <a:t>snížená adaptabilita, úzkostlivost, plačtivost</a:t>
            </a:r>
          </a:p>
          <a:p>
            <a:pPr lvl="1"/>
            <a:r>
              <a:rPr lang="cs-CZ" altLang="cs-CZ" dirty="0"/>
              <a:t>nekvalitní vztahy s vrstevníky, směřování k dospělým</a:t>
            </a:r>
          </a:p>
          <a:p>
            <a:pPr lvl="1"/>
            <a:r>
              <a:rPr lang="cs-CZ" altLang="cs-CZ" dirty="0"/>
              <a:t>obtíže v jemné a hrubé </a:t>
            </a:r>
            <a:r>
              <a:rPr lang="cs-CZ" altLang="cs-CZ" dirty="0" err="1"/>
              <a:t>motorice</a:t>
            </a:r>
            <a:r>
              <a:rPr lang="cs-CZ" altLang="cs-CZ" dirty="0"/>
              <a:t> </a:t>
            </a:r>
          </a:p>
          <a:p>
            <a:pPr lvl="1"/>
            <a:r>
              <a:rPr lang="cs-CZ" altLang="cs-CZ" dirty="0" err="1" smtClean="0"/>
              <a:t>Supersenzitivita</a:t>
            </a:r>
            <a:r>
              <a:rPr lang="cs-CZ" altLang="cs-CZ" dirty="0" smtClean="0"/>
              <a:t>, citlivost</a:t>
            </a:r>
            <a:endParaRPr lang="cs-CZ" altLang="cs-CZ" dirty="0"/>
          </a:p>
          <a:p>
            <a:pPr lvl="1"/>
            <a:r>
              <a:rPr lang="cs-CZ" altLang="cs-CZ" dirty="0"/>
              <a:t>divergentní myšlení</a:t>
            </a:r>
          </a:p>
          <a:p>
            <a:pPr lvl="1"/>
            <a:r>
              <a:rPr lang="cs-CZ" altLang="cs-CZ" dirty="0" err="1"/>
              <a:t>multipotencionalita</a:t>
            </a:r>
            <a:r>
              <a:rPr lang="cs-CZ" altLang="cs-CZ" dirty="0"/>
              <a:t> </a:t>
            </a:r>
          </a:p>
          <a:p>
            <a:pPr lvl="1"/>
            <a:r>
              <a:rPr lang="cs-CZ" altLang="cs-CZ" dirty="0"/>
              <a:t>hyperaktivita i </a:t>
            </a:r>
            <a:r>
              <a:rPr lang="cs-CZ" altLang="cs-CZ" dirty="0" err="1"/>
              <a:t>podvýkonnost</a:t>
            </a:r>
            <a:endParaRPr lang="cs-CZ" altLang="cs-CZ" dirty="0"/>
          </a:p>
          <a:p>
            <a:pPr marL="120878" indent="0">
              <a:buNone/>
            </a:pPr>
            <a:endParaRPr lang="cs-CZ" altLang="cs-CZ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0513" y="4283893"/>
            <a:ext cx="1800200" cy="1646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987501179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7652</TotalTime>
  <Words>810</Words>
  <Application>Microsoft Office PowerPoint</Application>
  <PresentationFormat>Vlastní</PresentationFormat>
  <Paragraphs>234</Paragraphs>
  <Slides>28</Slides>
  <Notes>4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28</vt:i4>
      </vt:variant>
    </vt:vector>
  </HeadingPairs>
  <TitlesOfParts>
    <vt:vector size="35" baseType="lpstr">
      <vt:lpstr>Arial</vt:lpstr>
      <vt:lpstr>Calibri</vt:lpstr>
      <vt:lpstr>Lucida Sans Unicode</vt:lpstr>
      <vt:lpstr>Georgia</vt:lpstr>
      <vt:lpstr>Times New Roman</vt:lpstr>
      <vt:lpstr>Wingdings</vt:lpstr>
      <vt:lpstr>Motiv sady Office</vt:lpstr>
      <vt:lpstr>IDENTIFIKACE Mimořádně Intelektově Nadaných Dětí </vt:lpstr>
      <vt:lpstr>PŘEDSTAVENÍ LEKTORKY</vt:lpstr>
      <vt:lpstr>IDENTIFIKACE A NOMINACE NADANÉHO DÍTĚTE V PODMÍNKÁCH ZŠ</vt:lpstr>
      <vt:lpstr>Potkali jste už takové dítě které …?</vt:lpstr>
      <vt:lpstr>MÁM NADÁNÍ NA NADÁNÍ?</vt:lpstr>
      <vt:lpstr>MiND – možné projevy</vt:lpstr>
      <vt:lpstr>UKÁZKY PRACÍ</vt:lpstr>
      <vt:lpstr>Snímek 8</vt:lpstr>
      <vt:lpstr>NEJČASTĚJŠÍ PROBLÉMY</vt:lpstr>
      <vt:lpstr>Snímek 10</vt:lpstr>
      <vt:lpstr>TYPY MiND DĚTÍ</vt:lpstr>
      <vt:lpstr>JAK POZNAT NADANÉ DÍTĚ</vt:lpstr>
      <vt:lpstr>IDENTIFIKACE – proces rozpoznání</vt:lpstr>
      <vt:lpstr>NOMI</vt:lpstr>
      <vt:lpstr>ISOPHI</vt:lpstr>
      <vt:lpstr>STEPHEN A JEHO DINOPARK</vt:lpstr>
      <vt:lpstr>IDENA</vt:lpstr>
      <vt:lpstr>INVENIO</vt:lpstr>
      <vt:lpstr>STANDARD KOMPLEXNÍ DIAGNOSTIKY MIN</vt:lpstr>
      <vt:lpstr>DALŠÍ MOŽNOSTI</vt:lpstr>
      <vt:lpstr>NOMINACE – jmenování do systému</vt:lpstr>
      <vt:lpstr>KDE HLEDAT POMOC?</vt:lpstr>
      <vt:lpstr>ZAJÍMAVÉ ODKAZY PRO VÁS</vt:lpstr>
      <vt:lpstr>ZPRÁVA A DOPORUČENÍ</vt:lpstr>
      <vt:lpstr>3 PILÍŘE VZDĚLÁVÁNÍ</vt:lpstr>
      <vt:lpstr> ODBORNÁ LITERATURA MIND</vt:lpstr>
      <vt:lpstr>LITERATURA PRO RODIČE</vt:lpstr>
      <vt:lpstr>Snímek 28</vt:lpstr>
    </vt:vector>
  </TitlesOfParts>
  <Company>ATC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ntbacer02</dc:creator>
  <cp:lastModifiedBy>User</cp:lastModifiedBy>
  <cp:revision>737</cp:revision>
  <dcterms:created xsi:type="dcterms:W3CDTF">2011-11-09T09:07:57Z</dcterms:created>
  <dcterms:modified xsi:type="dcterms:W3CDTF">2023-09-10T12:38:50Z</dcterms:modified>
</cp:coreProperties>
</file>