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sldIdLst>
    <p:sldId id="291" r:id="rId2"/>
    <p:sldId id="304" r:id="rId3"/>
    <p:sldId id="305" r:id="rId4"/>
    <p:sldId id="307" r:id="rId5"/>
    <p:sldId id="306" r:id="rId6"/>
    <p:sldId id="309" r:id="rId7"/>
    <p:sldId id="310" r:id="rId8"/>
    <p:sldId id="311" r:id="rId9"/>
    <p:sldId id="312" r:id="rId10"/>
    <p:sldId id="298" r:id="rId11"/>
    <p:sldId id="301" r:id="rId12"/>
    <p:sldId id="302" r:id="rId13"/>
    <p:sldId id="313" r:id="rId14"/>
    <p:sldId id="299" r:id="rId15"/>
    <p:sldId id="303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01.11.2022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k.kubickova@olkraj.cz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pPr algn="ctr"/>
            <a:r>
              <a:rPr lang="cs-CZ" sz="36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Přezkoumání hospodaření ÚSC a DSO</a:t>
            </a:r>
            <a:endParaRPr lang="cs-CZ" sz="36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ctr"/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Seminář pro územní celky Olomouckého kraje</a:t>
            </a:r>
          </a:p>
          <a:p>
            <a:pPr algn="ct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 27. </a:t>
            </a:r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10</a:t>
            </a:r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2022</a:t>
            </a:r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81833"/>
            <a:ext cx="10515600" cy="756458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Přestupky</a:t>
            </a:r>
            <a:endParaRPr lang="cs-C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38291"/>
            <a:ext cx="10515600" cy="4871811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FontTx/>
              <a:buNone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Při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za rok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bylo zjištěno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12 podezření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ze spáchání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přestupků, a to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10 obcí. </a:t>
            </a:r>
          </a:p>
          <a:p>
            <a:pPr marL="0" indent="0" algn="just">
              <a:spcBef>
                <a:spcPts val="1200"/>
              </a:spcBef>
              <a:buFontTx/>
              <a:buNone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Jedná se o:</a:t>
            </a: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1200"/>
              </a:spcBef>
              <a:buFontTx/>
              <a:buChar char="-"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přestupků dle zákona č. 250/2000 Sb. (za přestupek lze uložit pokutu do 1 000 000 Kč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algn="just">
              <a:spcBef>
                <a:spcPts val="60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Nesplnění povinnosti uskutečnit rozpočtové opatření (§ 16 odst. 2)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Nezveřejnění veřejnoprávní smlouvy o poskytnutí dotace nebo NFV (§ 10d odst. 1.2)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Nezveřejnění schváleného rozpočtového opatření v souladu se zákonem (§ 16 odst. 5)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Nezveřejnění závěrečného účtu včetně zprávy o výsledku přezkoumání hospodaření v souladu se zákonem (§ 17 odst. 6)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Nezveřejnění střednědobého výhledu rozpočtu v souladu se zákonem (§ 13 odst. 4)</a:t>
            </a:r>
            <a:endParaRPr lang="cs-CZ" alt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1200"/>
              </a:spcBef>
              <a:buFontTx/>
              <a:buChar char="-"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přestupky dle zákona č. 420/2004 Sb. (za přestupek lze uložit pokutu do 50 000 Kč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algn="just">
              <a:spcBef>
                <a:spcPts val="600"/>
              </a:spcBef>
              <a:defRPr/>
            </a:pP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Nepodání písemné informace o přijetí opatření k nápravě chyb a nedostatků uvedených ve zprávě o výsledku přezkoumání hospodaření za rok 2020</a:t>
            </a:r>
            <a:endParaRPr lang="cs-CZ" alt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Jak odstranit chybu související s přestupkem? </a:t>
            </a:r>
          </a:p>
          <a:p>
            <a:pPr marL="684000">
              <a:spcBef>
                <a:spcPts val="600"/>
              </a:spcBef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Přijetí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opatření k odstranění chyb a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nedostatků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9859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798022"/>
            <a:ext cx="10515600" cy="756458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Přestupky</a:t>
            </a:r>
            <a:endParaRPr lang="cs-C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29295"/>
            <a:ext cx="10515600" cy="450150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Právní úprava zákona č. 250/2000 Sb., o rozpočtových pravidlech územních rozpočtů </a:t>
            </a:r>
            <a:r>
              <a:rPr lang="cs-CZ" sz="2200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platná od 1. 1. 2022</a:t>
            </a: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, rozšiřuje přestupky uvedené v ustanovení § 22a, odst. 1, </a:t>
            </a: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písm</a:t>
            </a: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. e):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- </a:t>
            </a:r>
            <a:r>
              <a:rPr lang="cs-CZ" sz="22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Územní </a:t>
            </a:r>
            <a:r>
              <a:rPr lang="cs-CZ" sz="22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samosprávný celek, svazek obcí nebo městská část hlavního města Prahy se dopustí přestupku tím, že</a:t>
            </a:r>
            <a:endParaRPr lang="cs-CZ" sz="22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22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e) neprovede změny schváleného rozpočtu podle § 16 odst. 2 a 4,</a:t>
            </a:r>
            <a:endParaRPr lang="cs-CZ" sz="22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200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 </a:t>
            </a:r>
            <a:endParaRPr lang="cs-CZ" sz="22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Od 1. 1. 2022 se </a:t>
            </a: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tedy bude </a:t>
            </a: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jednat o přestupek i v případě, že provedený výdaj nebude kryt rozpočtem, respektive rozpočtové opatření nebude provedeno před provedením výdaje.</a:t>
            </a:r>
          </a:p>
          <a:p>
            <a:pPr marL="0" indent="0">
              <a:buNone/>
            </a:pPr>
            <a:endParaRPr lang="cs-CZ" sz="22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2200" b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Důležité </a:t>
            </a: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- při </a:t>
            </a: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vyhodnocování kontrolního </a:t>
            </a: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zjištění zohlednit: </a:t>
            </a:r>
            <a:endParaRPr lang="cs-CZ" sz="22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22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Rozpočtové </a:t>
            </a:r>
            <a:r>
              <a:rPr lang="cs-CZ" sz="22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opatření x rozpis rozpočtu </a:t>
            </a:r>
            <a:endParaRPr lang="cs-CZ" sz="2200" dirty="0" smtClean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1200"/>
              </a:spcBef>
              <a:buFontTx/>
              <a:buNone/>
              <a:defRPr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0791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32974"/>
            <a:ext cx="10515600" cy="1037390"/>
          </a:xfrm>
        </p:spPr>
        <p:txBody>
          <a:bodyPr>
            <a:normAutofit fontScale="90000"/>
          </a:bodyPr>
          <a:lstStyle/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Opatření k nápravě chyb a nedostatků uvedených ve zprávě o výsledku přezkoumání </a:t>
            </a:r>
            <a:r>
              <a:rPr lang="cs-CZ" alt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hospodaření </a:t>
            </a:r>
            <a:br>
              <a:rPr lang="cs-CZ" alt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zpracované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přezkoumávajícím orgánem (krajským úřadem) nebo auditorem</a:t>
            </a:r>
            <a:b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70364"/>
            <a:ext cx="10515600" cy="4260436"/>
          </a:xfrm>
        </p:spPr>
        <p:txBody>
          <a:bodyPr>
            <a:normAutofit/>
          </a:bodyPr>
          <a:lstStyle/>
          <a:p>
            <a:pPr marL="0" algn="just">
              <a:spcBef>
                <a:spcPct val="0"/>
              </a:spcBef>
              <a:buFontTx/>
              <a:buNone/>
              <a:defRPr/>
            </a:pPr>
            <a:endParaRPr lang="cs-CZ" alt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spcBef>
                <a:spcPct val="0"/>
              </a:spcBef>
              <a:buFontTx/>
              <a:buNone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Územní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celky povinny v souladu se zákonem č. 420/2004 Sb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., 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přezkoumávání hospodaření ÚSC a DSO:</a:t>
            </a:r>
          </a:p>
          <a:p>
            <a:pPr marL="0" indent="0" algn="just">
              <a:spcBef>
                <a:spcPts val="600"/>
              </a:spcBef>
              <a:buFontTx/>
              <a:buChar char="-"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přijmout opatření k nápravě zjištěných chyb a nedostatků,</a:t>
            </a:r>
          </a:p>
          <a:p>
            <a:pPr marL="0" indent="0" algn="just">
              <a:spcBef>
                <a:spcPts val="600"/>
              </a:spcBef>
              <a:buFontTx/>
              <a:buChar char="-"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v zákonem stanovené lhůtě podat krajskému úřadu písemnou informaci o přijetí opatření i o jejich plnění.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Tato povinnost je uložena všem územním celkům bez ohledu na to, zda přezkoumání vykonal krajský úřad nebo auditor.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Dle § 13 odst. 3 zákona č. 420/2004 Sb., o přezkoumávání hospodaření ÚSC a DSO, je krajský úřad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oprávněn kontrolovat plnění opatření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7680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32974"/>
            <a:ext cx="10515600" cy="1037390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cs-CZ" altLang="cs-CZ" sz="2200" dirty="0">
                <a:latin typeface="Arial" panose="020B0604020202020204" pitchFamily="34" charset="0"/>
                <a:cs typeface="Arial" panose="020B0604020202020204" pitchFamily="34" charset="0"/>
              </a:rPr>
              <a:t>Opatření k nápravě chyb a nedostatků uvedených ve zprávě o výsledku přezkoumání hospodaření </a:t>
            </a:r>
            <a:br>
              <a:rPr lang="cs-CZ" alt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zpracované přezkoumávajícím orgánem (krajským úřadem) nebo auditorem</a:t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70364"/>
            <a:ext cx="10515600" cy="426043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Tx/>
              <a:buNone/>
            </a:pP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Kontrola plnění přijatých opatření, odstranění zjištěných nedostatků,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cs-CZ" altLang="cs-CZ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altLang="cs-CZ" sz="2000" u="sng" dirty="0">
                <a:latin typeface="Arial" panose="020B0604020202020204" pitchFamily="34" charset="0"/>
                <a:cs typeface="Arial" panose="020B0604020202020204" pitchFamily="34" charset="0"/>
              </a:rPr>
              <a:t>územních celků přezkoumaných krajských úřadem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ověřováno v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rámci přezkoumání hospodaření v následujícím roce,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nahodilé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nedostatky, které je možné odstranit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jednorázovým splněním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opatření,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nedostatky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ke kterým je třeba přijmout systémová opatření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např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spočívající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v přehodnocení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vnitřního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kontrolního systému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včetně  nastavení odpovědností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a pravidelně kontrolovat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jejich plnění.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altLang="cs-CZ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altLang="cs-CZ" sz="2000" u="sng" dirty="0">
                <a:latin typeface="Arial" panose="020B0604020202020204" pitchFamily="34" charset="0"/>
                <a:cs typeface="Arial" panose="020B0604020202020204" pitchFamily="34" charset="0"/>
              </a:rPr>
              <a:t>územních celků přezkoumaných auditorem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Informaci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 plnění přijatých opatření auditoři ve zprávách o výsledku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uvádí jen výjimečně.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krajským úřadem byla dle § 13 odst. 3 uvedeného zákona 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provedeny 2 kontroly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plnění opatření za rok 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2021)</a:t>
            </a:r>
            <a:endParaRPr lang="cs-CZ" alt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4371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640" y="250376"/>
            <a:ext cx="10515600" cy="930031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/>
            </a:r>
            <a:br>
              <a:rPr lang="cs-CZ" b="1" dirty="0" smtClean="0"/>
            </a:br>
            <a:endParaRPr lang="cs-CZ" sz="3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38102"/>
            <a:ext cx="10515600" cy="4351876"/>
          </a:xfrm>
        </p:spPr>
        <p:txBody>
          <a:bodyPr>
            <a:noAutofit/>
          </a:bodyPr>
          <a:lstStyle/>
          <a:p>
            <a:pPr marL="342900" indent="-342900">
              <a:defRPr/>
            </a:pPr>
            <a:r>
              <a:rPr lang="cs-CZ" altLang="cs-CZ" sz="20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Zprávy </a:t>
            </a:r>
            <a:r>
              <a:rPr lang="cs-CZ" alt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MFČR č. 2/2015 – ing. R. Kotrba </a:t>
            </a:r>
          </a:p>
          <a:p>
            <a:pPr marL="0" indent="0">
              <a:buNone/>
              <a:defRPr/>
            </a:pPr>
            <a:r>
              <a:rPr lang="cs-CZ" alt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– opatření k odstranění chyb a nedostatků v hospodaření obce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sz="2000" b="1" dirty="0" smtClean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cs-CZ" sz="2000" b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Dotaz</a:t>
            </a:r>
            <a:r>
              <a:rPr lang="cs-CZ" sz="2000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:</a:t>
            </a:r>
            <a:r>
              <a:rPr 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Zastupitelstvo obce přijalo takto formulované opatření k nápravě chyb a nedostatků ze zprávy o výsledku přezkoumání hospodaření za rok 2013: „Zastupitelstvo obce přijímá opatření k chybám a nedostatkům uvedených ve zprávě o výsledku přezkoumání hospodaření za rok 2013“. Odpovídá to zákonu?</a:t>
            </a:r>
            <a:endParaRPr lang="cs-CZ" sz="20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sz="2000" b="1" dirty="0" smtClean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sz="2000" b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Odpověď</a:t>
            </a:r>
            <a:r>
              <a:rPr lang="cs-CZ" sz="2000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: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Aby obec mohla splnit výše uvedené povinnosti a prokázat jejich splnění, musí přijmout konkrétní návrhy na odstranění konkrétních chyb a nedostatků, popsaných ve zprávě o přezkoumání hospodaření. Z výše uvedeného vyplývá, že uvedená formulace opatření k nápravě chyb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a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nedostatků, není v souladu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                    s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ustanoveními zákona č. 420/2004 Sb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., o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přezkoumávání hospodaření územních samosprávných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celků a dobrovolných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svazků obcí ve znění pozdějších předpisů a je nedostatkem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a přestupkem podle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ustanovení § 14 zákona č. 420/2004 Sb.</a:t>
            </a:r>
            <a:r>
              <a:rPr lang="cs-CZ" sz="2000" b="1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</a:t>
            </a:r>
            <a:endParaRPr lang="cs-CZ" altLang="cs-CZ" sz="20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14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103120" y="250377"/>
            <a:ext cx="8861367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</a:pPr>
            <a:r>
              <a:rPr lang="cs-CZ" altLang="cs-CZ" sz="2200" dirty="0">
                <a:solidFill>
                  <a:srgbClr val="00549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Opatření k nápravě chyb a nedostatků uvedených ve zprávě o výsledku přezkoumání hospodaření </a:t>
            </a:r>
            <a:br>
              <a:rPr lang="cs-CZ" altLang="cs-CZ" sz="2200" dirty="0">
                <a:solidFill>
                  <a:srgbClr val="00549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cs-CZ" altLang="cs-CZ" dirty="0">
                <a:solidFill>
                  <a:srgbClr val="00549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zpracované přezkoumávajícím orgánem (krajským úřadem) nebo auditorem</a:t>
            </a:r>
            <a:endParaRPr lang="cs-CZ" dirty="0">
              <a:solidFill>
                <a:srgbClr val="00549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612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689185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15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 bwMode="auto">
          <a:xfrm>
            <a:off x="1123406" y="3413760"/>
            <a:ext cx="6749143" cy="20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rtlCol="0">
            <a:spAutoFit/>
          </a:bodyPr>
          <a:lstStyle/>
          <a:p>
            <a:pPr>
              <a:defRPr/>
            </a:pP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Odbor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kontroly, oddělení kontroly obcí a dotací</a:t>
            </a:r>
          </a:p>
          <a:p>
            <a:pPr>
              <a:defRPr/>
            </a:pP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Kontakt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 dotazy:</a:t>
            </a:r>
          </a:p>
          <a:p>
            <a:pPr>
              <a:defRPr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Mgr. Kamila Kubíčková, vedoucí oddělení kontroly obcí a dotací</a:t>
            </a:r>
          </a:p>
          <a:p>
            <a:pPr>
              <a:defRPr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Tel. 585 508 260, mobil 728 408 802, e-mail: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  <a:hlinkClick r:id="rId2"/>
              </a:rPr>
              <a:t>k.kubickova@olkraj.cz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Zpracováno dne: 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27. 10. 2022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63890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84087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</a:t>
            </a:r>
            <a:endParaRPr lang="cs-CZ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78291"/>
            <a:ext cx="10515600" cy="3862800"/>
          </a:xfrm>
        </p:spPr>
        <p:txBody>
          <a:bodyPr>
            <a:normAutofit fontScale="92500" lnSpcReduction="20000"/>
          </a:bodyPr>
          <a:lstStyle/>
          <a:p>
            <a:pPr marL="0" indent="0">
              <a:buFontTx/>
              <a:buNone/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Postavení přezkoumání hospodaření</a:t>
            </a:r>
          </a:p>
          <a:p>
            <a:pPr marL="0" indent="0">
              <a:buFontTx/>
              <a:buNone/>
              <a:defRPr/>
            </a:pPr>
            <a:endParaRPr lang="cs-CZ" alt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obecná úprava – zákon č. 255/2012 Sb., o kontrole (kontrolní řád)</a:t>
            </a:r>
          </a:p>
          <a:p>
            <a:pPr marL="285750" indent="-285750" algn="just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zvláštní úprava - zákon č. 420/2004 Sb., o přezkoumávání hospodaření územních samosprávných celků a dobrovolných svazků obcí,</a:t>
            </a:r>
          </a:p>
          <a:p>
            <a:pPr marL="285750" indent="-285750">
              <a:lnSpc>
                <a:spcPct val="110000"/>
              </a:lnSpc>
              <a:defRPr/>
            </a:pPr>
            <a:endParaRPr lang="cs-CZ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výkon státní správy přenesený na ministerstvo financí, krajské úřady a magistrát hlavního města Prahy</a:t>
            </a:r>
          </a:p>
          <a:p>
            <a:pPr marL="285750" indent="-285750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obce a DSO si mohou vybrat, zda jejich hospodaření přezkoumá krajský úřad nebo auditor (auditorská společnost)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7951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640" y="542029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45039"/>
            <a:ext cx="10515600" cy="4373869"/>
          </a:xfrm>
        </p:spPr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Specifika přezkoumání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přezkoumání se vykonává u všech územních celků za každý kalendářní rok (povinnost obce požádat o přezkoumání hospodaření za uplynulý kalendářní stanoví § 42 zákona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   o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obcích)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zákon č. 420/2004 Sb. nepřipouští „nevykonat“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</a:t>
            </a:r>
          </a:p>
          <a:p>
            <a:pPr marL="0" indent="0" algn="just">
              <a:spcBef>
                <a:spcPts val="600"/>
              </a:spcBef>
              <a:buNone/>
            </a:pP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všechna přezkoumání je nutno vykonat tak, aby územní celky </a:t>
            </a:r>
          </a:p>
          <a:p>
            <a:pPr marL="514350" indent="-514350" algn="just">
              <a:lnSpc>
                <a:spcPct val="120000"/>
              </a:lnSpc>
              <a:spcBef>
                <a:spcPts val="600"/>
              </a:spcBef>
              <a:buFont typeface="+mj-lt"/>
              <a:buAutoNum type="alphaLcParenR"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měly možnost podat k návrhu zprávy o výsledku přezkoumání hospodaření písemné stanovisko (do 15 dnů ode dne předání návrhu zprávy),</a:t>
            </a:r>
          </a:p>
          <a:p>
            <a:pPr marL="514350" indent="-514350" algn="just">
              <a:lnSpc>
                <a:spcPct val="120000"/>
              </a:lnSpc>
              <a:spcBef>
                <a:spcPts val="600"/>
              </a:spcBef>
              <a:buFont typeface="+mj-lt"/>
              <a:buAutoNum type="alphaLcParenR"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dodržely lhůtu pro zveřejnění a projednání závěrečného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účtu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(zpráva o výsledku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je součástí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závěrečného účtu obce,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DSO -  přezkoumání musí být provedeno cca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do 31. 5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274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640" y="542029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38349"/>
            <a:ext cx="10515600" cy="4322618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buNone/>
              <a:defRPr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 za rok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1200"/>
              </a:spcBef>
              <a:defRPr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o přezkoumání hospodaření za rok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požádalo Krajský úřad Olomouckého kraje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368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obcí a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52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DSO (celkem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420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územních celků) - přezkoumáváme tak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91,7%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územních celků v Olomouckém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kraji (celkem 458 územních celků), 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u všech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420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územních celků bylo provedeno dílčí přezkoumání, celkem bylo provedeno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739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dílčích přezkoumání hospodaření u obcí (u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3 obcí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byly provedeny 2 dílčí přezkoumání) a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104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dílčích přezkoumání hospodaření u DSO.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Výhody dílčích přezkoumání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hospodaření pro územní celky i kontrolní pracovníky: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možnost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nápravy případných nedostatků do konce přezkoumávaného období,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možnost konzultace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nestandartních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účetních, finančních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uzávěrkových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operací – metodická činnost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4654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906"/>
            <a:ext cx="10515600" cy="1123207"/>
          </a:xfrm>
        </p:spPr>
        <p:txBody>
          <a:bodyPr anchor="t">
            <a:noAutofit/>
          </a:bodyPr>
          <a:lstStyle/>
          <a:p>
            <a:pPr algn="ctr"/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Vyhodnocení přezkoumání hospodaření obcí a DSO za rok 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vykonané krajským úřadem </a:t>
            </a:r>
            <a:r>
              <a:rPr lang="cs-CZ" alt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Vyjádření dle § 10 odst. 3 zákona č. 420/2004 Sb.</a:t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4870603"/>
              </p:ext>
            </p:extLst>
          </p:nvPr>
        </p:nvGraphicFramePr>
        <p:xfrm>
          <a:off x="838200" y="2269377"/>
          <a:ext cx="10515600" cy="2363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9233">
                  <a:extLst>
                    <a:ext uri="{9D8B030D-6E8A-4147-A177-3AD203B41FA5}">
                      <a16:colId xmlns:a16="http://schemas.microsoft.com/office/drawing/2014/main" val="1493968706"/>
                    </a:ext>
                  </a:extLst>
                </a:gridCol>
                <a:gridCol w="2867891">
                  <a:extLst>
                    <a:ext uri="{9D8B030D-6E8A-4147-A177-3AD203B41FA5}">
                      <a16:colId xmlns:a16="http://schemas.microsoft.com/office/drawing/2014/main" val="3769562768"/>
                    </a:ext>
                  </a:extLst>
                </a:gridCol>
                <a:gridCol w="723207">
                  <a:extLst>
                    <a:ext uri="{9D8B030D-6E8A-4147-A177-3AD203B41FA5}">
                      <a16:colId xmlns:a16="http://schemas.microsoft.com/office/drawing/2014/main" val="3886396042"/>
                    </a:ext>
                  </a:extLst>
                </a:gridCol>
                <a:gridCol w="1579418">
                  <a:extLst>
                    <a:ext uri="{9D8B030D-6E8A-4147-A177-3AD203B41FA5}">
                      <a16:colId xmlns:a16="http://schemas.microsoft.com/office/drawing/2014/main" val="142348376"/>
                    </a:ext>
                  </a:extLst>
                </a:gridCol>
                <a:gridCol w="1785851">
                  <a:extLst>
                    <a:ext uri="{9D8B030D-6E8A-4147-A177-3AD203B41FA5}">
                      <a16:colId xmlns:a16="http://schemas.microsoft.com/office/drawing/2014/main" val="1309523016"/>
                    </a:ext>
                  </a:extLst>
                </a:gridCol>
              </a:tblGrid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Závěr přezkoumání hospodaření *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 územních celků celkem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toho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obce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DSO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259116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– bez chyb a nedostatků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338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363026"/>
                  </a:ext>
                </a:extLst>
              </a:tr>
              <a:tr h="611810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– nemají závažnost nedostatků uvedených pod písmenem C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3227639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– závažné chyby a nedostatky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822362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Celkem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4512772"/>
                  </a:ext>
                </a:extLst>
              </a:tr>
            </a:tbl>
          </a:graphicData>
        </a:graphic>
      </p:graphicFrame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5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bdélník 2"/>
          <p:cNvSpPr/>
          <p:nvPr/>
        </p:nvSpPr>
        <p:spPr>
          <a:xfrm>
            <a:off x="712123" y="4817095"/>
            <a:ext cx="100611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cs-CZ" altLang="cs-CZ" sz="1200" dirty="0" smtClean="0"/>
              <a:t>* Dle </a:t>
            </a:r>
            <a:r>
              <a:rPr lang="cs-CZ" altLang="cs-CZ" sz="1200" dirty="0"/>
              <a:t>§ 10 odst. 3 zákona č. 420/2004 Sb., o přezkoumávání hospodaření ÚSC a DSO </a:t>
            </a:r>
          </a:p>
        </p:txBody>
      </p:sp>
    </p:spTree>
    <p:extLst>
      <p:ext uri="{BB962C8B-B14F-4D97-AF65-F5344CB8AC3E}">
        <p14:creationId xmlns:p14="http://schemas.microsoft.com/office/powerpoint/2010/main" val="121356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305"/>
            <a:ext cx="10515600" cy="1080746"/>
          </a:xfrm>
        </p:spPr>
        <p:txBody>
          <a:bodyPr anchor="t">
            <a:noAutofit/>
          </a:bodyPr>
          <a:lstStyle/>
          <a:p>
            <a:pPr algn="ctr"/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Vyhodnocení přezkoumání hospodaření obcí a DSO za rok 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vykonané krajským úřadem </a:t>
            </a:r>
            <a:r>
              <a:rPr lang="cs-CZ" alt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Počet chyb a nedostatků zjištěných při přezkoumání hospodaření </a:t>
            </a:r>
            <a:r>
              <a:rPr lang="cs-CZ" altLang="cs-CZ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</a:t>
            </a:r>
            <a:r>
              <a:rPr lang="cs-CZ" alt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rok </a:t>
            </a:r>
            <a:r>
              <a:rPr lang="cs-CZ" altLang="cs-CZ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cs-CZ" alt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obce</a:t>
            </a:r>
            <a:br>
              <a:rPr lang="cs-CZ" alt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dirty="0">
              <a:solidFill>
                <a:schemeClr val="tx1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6951147"/>
              </p:ext>
            </p:extLst>
          </p:nvPr>
        </p:nvGraphicFramePr>
        <p:xfrm>
          <a:off x="671946" y="1670190"/>
          <a:ext cx="10515601" cy="1960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5487">
                  <a:extLst>
                    <a:ext uri="{9D8B030D-6E8A-4147-A177-3AD203B41FA5}">
                      <a16:colId xmlns:a16="http://schemas.microsoft.com/office/drawing/2014/main" val="1493968706"/>
                    </a:ext>
                  </a:extLst>
                </a:gridCol>
                <a:gridCol w="989214">
                  <a:extLst>
                    <a:ext uri="{9D8B030D-6E8A-4147-A177-3AD203B41FA5}">
                      <a16:colId xmlns:a16="http://schemas.microsoft.com/office/drawing/2014/main" val="3769562768"/>
                    </a:ext>
                  </a:extLst>
                </a:gridCol>
                <a:gridCol w="615142">
                  <a:extLst>
                    <a:ext uri="{9D8B030D-6E8A-4147-A177-3AD203B41FA5}">
                      <a16:colId xmlns:a16="http://schemas.microsoft.com/office/drawing/2014/main" val="3886396042"/>
                    </a:ext>
                  </a:extLst>
                </a:gridCol>
                <a:gridCol w="1039091">
                  <a:extLst>
                    <a:ext uri="{9D8B030D-6E8A-4147-A177-3AD203B41FA5}">
                      <a16:colId xmlns:a16="http://schemas.microsoft.com/office/drawing/2014/main" val="520283009"/>
                    </a:ext>
                  </a:extLst>
                </a:gridCol>
                <a:gridCol w="1022465">
                  <a:extLst>
                    <a:ext uri="{9D8B030D-6E8A-4147-A177-3AD203B41FA5}">
                      <a16:colId xmlns:a16="http://schemas.microsoft.com/office/drawing/2014/main" val="1097600539"/>
                    </a:ext>
                  </a:extLst>
                </a:gridCol>
                <a:gridCol w="1022466">
                  <a:extLst>
                    <a:ext uri="{9D8B030D-6E8A-4147-A177-3AD203B41FA5}">
                      <a16:colId xmlns:a16="http://schemas.microsoft.com/office/drawing/2014/main" val="3442668602"/>
                    </a:ext>
                  </a:extLst>
                </a:gridCol>
                <a:gridCol w="1014153">
                  <a:extLst>
                    <a:ext uri="{9D8B030D-6E8A-4147-A177-3AD203B41FA5}">
                      <a16:colId xmlns:a16="http://schemas.microsoft.com/office/drawing/2014/main" val="142348376"/>
                    </a:ext>
                  </a:extLst>
                </a:gridCol>
                <a:gridCol w="1087583">
                  <a:extLst>
                    <a:ext uri="{9D8B030D-6E8A-4147-A177-3AD203B41FA5}">
                      <a16:colId xmlns:a16="http://schemas.microsoft.com/office/drawing/2014/main" val="1309523016"/>
                    </a:ext>
                  </a:extLst>
                </a:gridCol>
              </a:tblGrid>
              <a:tr h="472892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Závěr přezkoumání hospodaření </a:t>
                      </a:r>
                      <a:endParaRPr lang="cs-CZ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celkem</a:t>
                      </a:r>
                      <a:endParaRPr lang="cs-CZ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toho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Olomouc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Přerov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Prostějov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</a:t>
                      </a:r>
                      <a:r>
                        <a:rPr lang="cs-CZ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Šumperk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</a:t>
                      </a:r>
                      <a:r>
                        <a:rPr lang="cs-CZ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Jeseník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259116"/>
                  </a:ext>
                </a:extLst>
              </a:tr>
              <a:tr h="611810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– nemají závažnost nedostatků uvedených pod písmenem C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3227639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– závažné chyby a nedostatky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822362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Celkem zjištěných</a:t>
                      </a:r>
                      <a:r>
                        <a:rPr lang="cs-CZ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chyb a nedostatků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4512772"/>
                  </a:ext>
                </a:extLst>
              </a:tr>
            </a:tbl>
          </a:graphicData>
        </a:graphic>
      </p:graphicFrame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6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ulk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293115"/>
              </p:ext>
            </p:extLst>
          </p:nvPr>
        </p:nvGraphicFramePr>
        <p:xfrm>
          <a:off x="671945" y="4184655"/>
          <a:ext cx="10515601" cy="1960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5487">
                  <a:extLst>
                    <a:ext uri="{9D8B030D-6E8A-4147-A177-3AD203B41FA5}">
                      <a16:colId xmlns:a16="http://schemas.microsoft.com/office/drawing/2014/main" val="969420206"/>
                    </a:ext>
                  </a:extLst>
                </a:gridCol>
                <a:gridCol w="989214">
                  <a:extLst>
                    <a:ext uri="{9D8B030D-6E8A-4147-A177-3AD203B41FA5}">
                      <a16:colId xmlns:a16="http://schemas.microsoft.com/office/drawing/2014/main" val="3581563055"/>
                    </a:ext>
                  </a:extLst>
                </a:gridCol>
                <a:gridCol w="615142">
                  <a:extLst>
                    <a:ext uri="{9D8B030D-6E8A-4147-A177-3AD203B41FA5}">
                      <a16:colId xmlns:a16="http://schemas.microsoft.com/office/drawing/2014/main" val="3049025627"/>
                    </a:ext>
                  </a:extLst>
                </a:gridCol>
                <a:gridCol w="1039091">
                  <a:extLst>
                    <a:ext uri="{9D8B030D-6E8A-4147-A177-3AD203B41FA5}">
                      <a16:colId xmlns:a16="http://schemas.microsoft.com/office/drawing/2014/main" val="4149850228"/>
                    </a:ext>
                  </a:extLst>
                </a:gridCol>
                <a:gridCol w="1022465">
                  <a:extLst>
                    <a:ext uri="{9D8B030D-6E8A-4147-A177-3AD203B41FA5}">
                      <a16:colId xmlns:a16="http://schemas.microsoft.com/office/drawing/2014/main" val="354137590"/>
                    </a:ext>
                  </a:extLst>
                </a:gridCol>
                <a:gridCol w="1022466">
                  <a:extLst>
                    <a:ext uri="{9D8B030D-6E8A-4147-A177-3AD203B41FA5}">
                      <a16:colId xmlns:a16="http://schemas.microsoft.com/office/drawing/2014/main" val="534406627"/>
                    </a:ext>
                  </a:extLst>
                </a:gridCol>
                <a:gridCol w="1014153">
                  <a:extLst>
                    <a:ext uri="{9D8B030D-6E8A-4147-A177-3AD203B41FA5}">
                      <a16:colId xmlns:a16="http://schemas.microsoft.com/office/drawing/2014/main" val="3488374246"/>
                    </a:ext>
                  </a:extLst>
                </a:gridCol>
                <a:gridCol w="1087583">
                  <a:extLst>
                    <a:ext uri="{9D8B030D-6E8A-4147-A177-3AD203B41FA5}">
                      <a16:colId xmlns:a16="http://schemas.microsoft.com/office/drawing/2014/main" val="2076392543"/>
                    </a:ext>
                  </a:extLst>
                </a:gridCol>
              </a:tblGrid>
              <a:tr h="472892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Závěr přezkoumání hospodaření </a:t>
                      </a:r>
                      <a:endParaRPr lang="cs-CZ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celkem</a:t>
                      </a:r>
                      <a:endParaRPr lang="cs-CZ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toho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Olomouc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Přerov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 Prostějov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</a:t>
                      </a:r>
                      <a:r>
                        <a:rPr lang="cs-CZ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Šumperk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okres</a:t>
                      </a:r>
                      <a:r>
                        <a:rPr lang="cs-CZ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Jeseník</a:t>
                      </a:r>
                      <a:endParaRPr lang="cs-CZ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3517936"/>
                  </a:ext>
                </a:extLst>
              </a:tr>
              <a:tr h="611810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– nemají závažnost nedostatků uvedených pod písmenem C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656921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– závažné chyby a nedostatky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416406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Celkem zjištěných</a:t>
                      </a:r>
                      <a:r>
                        <a:rPr lang="cs-CZ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chyb a nedostatků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0339103"/>
                  </a:ext>
                </a:extLst>
              </a:tr>
            </a:tbl>
          </a:graphicData>
        </a:graphic>
      </p:graphicFrame>
      <p:sp>
        <p:nvSpPr>
          <p:cNvPr id="16" name="Obdélník 15"/>
          <p:cNvSpPr/>
          <p:nvPr/>
        </p:nvSpPr>
        <p:spPr>
          <a:xfrm>
            <a:off x="533399" y="3648428"/>
            <a:ext cx="104310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altLang="cs-CZ" sz="1200" dirty="0" smtClean="0"/>
          </a:p>
          <a:p>
            <a:pPr algn="ctr"/>
            <a:r>
              <a:rPr lang="cs-CZ" alt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Počet </a:t>
            </a:r>
            <a:r>
              <a:rPr lang="cs-CZ" altLang="cs-CZ" dirty="0">
                <a:latin typeface="Arial" panose="020B0604020202020204" pitchFamily="34" charset="0"/>
                <a:cs typeface="Arial" panose="020B0604020202020204" pitchFamily="34" charset="0"/>
              </a:rPr>
              <a:t>chyb a nedostatků zjištěných při přezkoumání hospodaření za rok 2021 - </a:t>
            </a:r>
            <a:r>
              <a:rPr lang="cs-CZ" alt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DSO</a:t>
            </a:r>
            <a:r>
              <a:rPr lang="cs-CZ" altLang="cs-CZ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843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99012"/>
            <a:ext cx="10515600" cy="590204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kontrolní zjištění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7953" y="896400"/>
            <a:ext cx="10515600" cy="5293696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zjištění nedostatků typu b):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méně závažná pochybení ve vedení účetnictví týkající se zejména nedodržení postupů účtování, nedodržení účtového rozvrhu, časového rozlišení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nákladů a výnosů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stanovení okamžiku uskutečnění účetního případu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nepřiřazení nákladů k výnosům z hospodářské činnosti (režijní náklady, odpisy majetku využívaného k hospodářské činnosti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..),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0000"/>
              </a:lnSpc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nedostatečná předběžná kontrola správce rozpočtu před uskutečněním výdaje (překročení položek rozpočtu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0000"/>
              </a:lnSpc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nedodržení lhůty pro zveřejnění smlouvy o dílo na profilu zadavatele ve věstníku veřejných zakázek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just">
              <a:lnSpc>
                <a:spcPct val="110000"/>
              </a:lnSpc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ezveřejnění veřejnoprávní smlouvy v souladu se zákonem, tj. do 30 dnů od uzavření smlouvy na úřední desce obce způsobem umožňujícím dálkový přístup (veřejnoprávní smlouva o poskytnutí dotace nebo návratné finanční výpomoci do výše 50 000 Kč se nezveřejňuje) </a:t>
            </a:r>
          </a:p>
          <a:p>
            <a:pPr algn="just">
              <a:defRPr/>
            </a:pPr>
            <a:endParaRPr lang="cs-CZ" sz="2000" dirty="0" smtClean="0"/>
          </a:p>
          <a:p>
            <a:pPr algn="just">
              <a:defRPr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4756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99012"/>
            <a:ext cx="10515600" cy="590204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kontrolní zjištění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7953" y="896400"/>
            <a:ext cx="10515600" cy="5293696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Nejčastější zjištění nedostatků typu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c):</a:t>
            </a: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defRPr/>
            </a:pP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C1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porušení rozpočtové kázně nebo ve spáchání přestupku podle zákona upravujícího rozpočtová pravidla územních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rozpočtů</a:t>
            </a:r>
          </a:p>
          <a:p>
            <a:pPr lvl="1" algn="just">
              <a:spcBef>
                <a:spcPts val="600"/>
              </a:spcBef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nebyla splněna povinnost uskutečnit změnu rozpočtu rozpočtovým opatřením 	 (územní celek nehospodařil v souladu se schváleným/upraveným rozpočtem)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C2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neúplnost, nesprávnost nebo neprůkaznost vedení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účetnictví</a:t>
            </a:r>
          </a:p>
          <a:p>
            <a:pPr lvl="1" algn="just"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neprovedení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inventarizace majetku a závazků (nebyl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ověřen skutečný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stav na účetnictví, nebyla provedena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inventarizace veškerého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majetku a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závazků),</a:t>
            </a:r>
          </a:p>
          <a:p>
            <a:pPr lvl="1" algn="just"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ebyla řádně provedena dokladová inventura</a:t>
            </a:r>
          </a:p>
          <a:p>
            <a:pPr marL="342900" indent="-342900" algn="just">
              <a:spcBef>
                <a:spcPts val="1200"/>
              </a:spcBef>
              <a:defRPr/>
            </a:pP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C4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porušení povinností nebo překročení působnosti územního celku stanovených zvláštními právními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předpisy</a:t>
            </a:r>
          </a:p>
          <a:p>
            <a:pPr marL="800100" lvl="1" indent="-342900" algn="just">
              <a:spcBef>
                <a:spcPts val="600"/>
              </a:spcBef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zejména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při rozhodování o majetkoprávních úkonech,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změnách rozpočtu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poskytnutí dotací a uzavření veřejnoprávních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smluv 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jejich poskytnutí</a:t>
            </a:r>
          </a:p>
          <a:p>
            <a:pPr marL="457200" lvl="1" indent="0" algn="just"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457200" lvl="1" indent="0" algn="just"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buNone/>
              <a:defRPr/>
            </a:pPr>
            <a:endParaRPr lang="cs-CZ" sz="2000" dirty="0" smtClean="0"/>
          </a:p>
          <a:p>
            <a:pPr algn="just">
              <a:defRPr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4150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99012"/>
            <a:ext cx="10515600" cy="590204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kontrolní zjištění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7953" y="896400"/>
            <a:ext cx="10515600" cy="5293696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endParaRPr lang="cs-CZ" sz="2000" b="1" dirty="0" smtClean="0"/>
          </a:p>
          <a:p>
            <a:pPr marL="0" indent="0">
              <a:buFontTx/>
              <a:buNone/>
              <a:defRPr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nedostatek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typu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c):</a:t>
            </a: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  <a:defRPr/>
            </a:pP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Uveřejňování na profilu zadavatele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Uzavřená smlouva na veřejnou zakázku včetně všech jejich změn a dodatků nebyla zveřejněna na profilu zadavatele v souladu se zákonem – nebyla dodržena zákonem stanovená lhůta (§ 219 odst. 1 zákona  č. 134/2016 Sb. o zadávání veřejných zakázek). </a:t>
            </a:r>
          </a:p>
          <a:p>
            <a:pPr marL="0" indent="0" algn="ctr">
              <a:spcBef>
                <a:spcPts val="1200"/>
              </a:spcBef>
              <a:buNone/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-  celkem 22 zjištění (z toho 1 zjištění auditorem)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Uvedené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zjištění má podle § 269 odst. 1 zákona o zadávání veřejných zakázek charakter přestupku při uveřejňování.</a:t>
            </a:r>
          </a:p>
          <a:p>
            <a:pPr marL="0" indent="0" algn="just">
              <a:buFontTx/>
              <a:buNone/>
              <a:defRPr/>
            </a:pP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Tx/>
              <a:buNone/>
              <a:defRPr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Krajský úřad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 souladu s ustanovením § 25 zákona č. 255/2012 Sb., o kontrole (kontrolní řád)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o uvedeném kontrolním zjištění informuje Úřad pro ochranu hospodářské soutěže (ÚOHS).  </a:t>
            </a:r>
          </a:p>
          <a:p>
            <a:pPr marL="457200" lvl="1" indent="0" algn="just">
              <a:buNone/>
              <a:defRPr/>
            </a:pPr>
            <a:endParaRPr lang="cs-CZ" altLang="cs-CZ" sz="2000" dirty="0"/>
          </a:p>
          <a:p>
            <a:pPr marL="457200" lvl="1" indent="0" algn="just"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buNone/>
              <a:defRPr/>
            </a:pPr>
            <a:endParaRPr lang="cs-CZ" sz="2000" dirty="0" smtClean="0"/>
          </a:p>
          <a:p>
            <a:pPr algn="just">
              <a:defRPr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68342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403</TotalTime>
  <Words>1723</Words>
  <Application>Microsoft Office PowerPoint</Application>
  <PresentationFormat>Širokoúhlá obrazovka</PresentationFormat>
  <Paragraphs>232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Inter</vt:lpstr>
      <vt:lpstr>Wingdings</vt:lpstr>
      <vt:lpstr>Motiv Office</vt:lpstr>
      <vt:lpstr>Přezkoumání hospodaření ÚSC a DSO</vt:lpstr>
      <vt:lpstr>Přezkoumání hospodaření obcí a DSO</vt:lpstr>
      <vt:lpstr>Přezkoumání hospodaření obcí a DSO</vt:lpstr>
      <vt:lpstr>Přezkoumání hospodaření obcí a DSO</vt:lpstr>
      <vt:lpstr>Vyhodnocení přezkoumání hospodaření obcí a DSO za rok 2021  vykonané krajským úřadem   Vyjádření dle § 10 odst. 3 zákona č. 420/2004 Sb. </vt:lpstr>
      <vt:lpstr>Vyhodnocení přezkoumání hospodaření obcí a DSO za rok 2021  vykonané krajským úřadem   Počet chyb a nedostatků zjištěných při přezkoumání hospodaření za rok 2021 - obce </vt:lpstr>
      <vt:lpstr>Nejčastější kontrolní zjištění</vt:lpstr>
      <vt:lpstr>Nejčastější kontrolní zjištění</vt:lpstr>
      <vt:lpstr>Nejčastější kontrolní zjištění</vt:lpstr>
      <vt:lpstr>Přestupky</vt:lpstr>
      <vt:lpstr>Přestupky</vt:lpstr>
      <vt:lpstr>Opatření k nápravě chyb a nedostatků uvedených ve zprávě o výsledku přezkoumání hospodaření  zpracované přezkoumávajícím orgánem (krajským úřadem) nebo auditorem </vt:lpstr>
      <vt:lpstr>Opatření k nápravě chyb a nedostatků uvedených ve zprávě o výsledku přezkoumání hospodaření  zpracované přezkoumávajícím orgánem (krajským úřadem) nebo auditorem </vt:lpstr>
      <vt:lpstr> </vt:lpstr>
      <vt:lpstr>Děkuji za pozornost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Kubíčková Kamila</cp:lastModifiedBy>
  <cp:revision>40</cp:revision>
  <dcterms:created xsi:type="dcterms:W3CDTF">2022-03-10T07:10:19Z</dcterms:created>
  <dcterms:modified xsi:type="dcterms:W3CDTF">2022-11-01T13:24:26Z</dcterms:modified>
</cp:coreProperties>
</file>