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91" r:id="rId2"/>
    <p:sldId id="287" r:id="rId3"/>
    <p:sldId id="289" r:id="rId4"/>
    <p:sldId id="288" r:id="rId5"/>
    <p:sldId id="290" r:id="rId6"/>
    <p:sldId id="293" r:id="rId7"/>
    <p:sldId id="295" r:id="rId8"/>
    <p:sldId id="294" r:id="rId9"/>
    <p:sldId id="296" r:id="rId10"/>
    <p:sldId id="284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4" d="100"/>
          <a:sy n="114" d="100"/>
        </p:scale>
        <p:origin x="474" y="10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b.vlacilova@olkraj.cz" TargetMode="External"/><Relationship Id="rId2" Type="http://schemas.openxmlformats.org/officeDocument/2006/relationships/hyperlink" Target="mailto:l.polachova@olkraj.cz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.karaskova@olkraj.c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kap.cz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0" y="13335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162300"/>
            <a:ext cx="6751435" cy="1362075"/>
          </a:xfrm>
        </p:spPr>
        <p:txBody>
          <a:bodyPr anchor="b">
            <a:normAutofit/>
          </a:bodyPr>
          <a:lstStyle/>
          <a:p>
            <a:r>
              <a:rPr lang="cs-CZ" sz="36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Arial" panose="020B0604020202020204" pitchFamily="34" charset="0"/>
              </a:rPr>
              <a:t>Krajské akční plány </a:t>
            </a:r>
            <a:br>
              <a:rPr lang="cs-CZ" sz="36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36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Arial" panose="020B0604020202020204" pitchFamily="34" charset="0"/>
              </a:rPr>
              <a:t>a jejich implementace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2150" y="4848226"/>
            <a:ext cx="9175655" cy="1247774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cs-CZ" sz="2400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Pracovní setkání ředitelů škol a školských zařízení zřizovaných  Olomouckým krajem</a:t>
            </a:r>
          </a:p>
          <a:p>
            <a:pPr algn="r"/>
            <a:endParaRPr lang="cs-CZ" sz="2400" dirty="0">
              <a:solidFill>
                <a:srgbClr val="00549F"/>
              </a:solidFill>
              <a:latin typeface="Calibri" panose="020F0502020204030204" pitchFamily="34" charset="0"/>
              <a:ea typeface="Inter" panose="02000503000000020004" pitchFamily="2" charset="0"/>
              <a:cs typeface="Calibri" panose="020F0502020204030204" pitchFamily="34" charset="0"/>
            </a:endParaRPr>
          </a:p>
          <a:p>
            <a:pPr algn="r"/>
            <a:r>
              <a:rPr lang="cs-CZ" sz="2400" dirty="0"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Dlouhé Stráně 2. – 3. 11. 2023</a:t>
            </a:r>
            <a:endParaRPr lang="cs-CZ" sz="2400" dirty="0">
              <a:solidFill>
                <a:srgbClr val="00549F"/>
              </a:solidFill>
              <a:latin typeface="Calibri" panose="020F0502020204030204" pitchFamily="34" charset="0"/>
              <a:ea typeface="Inter" panose="02000503000000020004" pitchFamily="2" charset="0"/>
              <a:cs typeface="Calibri" panose="020F0502020204030204" pitchFamily="34" charset="0"/>
            </a:endParaRP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75519" y="2838450"/>
            <a:ext cx="9435405" cy="2933699"/>
          </a:xfrm>
        </p:spPr>
        <p:txBody>
          <a:bodyPr>
            <a:normAutofit fontScale="90000"/>
          </a:bodyPr>
          <a:lstStyle/>
          <a:p>
            <a:b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Přípravný realizační tým IDZ/ IKAP III:</a:t>
            </a:r>
            <a:b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Ing. Lenka Polachová 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l.polachova@olkraj.cz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RNDr. Bronislava Vláčilová,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b.vlacilova@olkraj.cz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Ditka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Karásková,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d.karaskova@olkraj.cz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09800" y="5229200"/>
            <a:ext cx="7990656" cy="1368152"/>
          </a:xfrm>
        </p:spPr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7600950" y="1571624"/>
            <a:ext cx="3495674" cy="685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Další informace</a:t>
            </a:r>
          </a:p>
        </p:txBody>
      </p:sp>
      <p:sp>
        <p:nvSpPr>
          <p:cNvPr id="5" name="Zaoblený obdélník 4"/>
          <p:cNvSpPr/>
          <p:nvPr/>
        </p:nvSpPr>
        <p:spPr>
          <a:xfrm>
            <a:off x="3467708" y="5686424"/>
            <a:ext cx="5112568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3409449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Soubor dokumentů KAP III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1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Soubor tvoří:</a:t>
            </a:r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Analytická část</a:t>
            </a:r>
          </a:p>
          <a:p>
            <a:r>
              <a:rPr lang="cs-CZ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Prioritizace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potřeb (včetně seznamů pro investice v IROP)</a:t>
            </a:r>
          </a:p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Akční plány 2023, 2024, 2025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1847528" y="4005064"/>
            <a:ext cx="849694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06/2023 odevzdán na MŠMT</a:t>
            </a:r>
          </a:p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07/ 2023 vrácen s připomínkami k dopracování</a:t>
            </a:r>
          </a:p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09/2023 projednán v PS Vzdělávání</a:t>
            </a:r>
          </a:p>
          <a:p>
            <a:pPr algn="ctr"/>
            <a:endParaRPr lang="cs-CZ" dirty="0"/>
          </a:p>
        </p:txBody>
      </p:sp>
      <p:sp>
        <p:nvSpPr>
          <p:cNvPr id="7" name="Šipka dolů 6"/>
          <p:cNvSpPr/>
          <p:nvPr/>
        </p:nvSpPr>
        <p:spPr>
          <a:xfrm>
            <a:off x="5853684" y="5140451"/>
            <a:ext cx="484632" cy="7482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D68E665A-D761-AC1B-32D2-0492EAABC86C}"/>
              </a:ext>
            </a:extLst>
          </p:cNvPr>
          <p:cNvSpPr/>
          <p:nvPr/>
        </p:nvSpPr>
        <p:spPr>
          <a:xfrm>
            <a:off x="3215680" y="5888680"/>
            <a:ext cx="3384376" cy="69468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9. 11. 2023 RSK OK </a:t>
            </a:r>
          </a:p>
        </p:txBody>
      </p:sp>
      <p:sp>
        <p:nvSpPr>
          <p:cNvPr id="9" name="Šipka: doprava 8">
            <a:extLst>
              <a:ext uri="{FF2B5EF4-FFF2-40B4-BE49-F238E27FC236}">
                <a16:creationId xmlns:a16="http://schemas.microsoft.com/office/drawing/2014/main" id="{18495585-6C76-226F-9417-49DE56D204B2}"/>
              </a:ext>
            </a:extLst>
          </p:cNvPr>
          <p:cNvSpPr/>
          <p:nvPr/>
        </p:nvSpPr>
        <p:spPr>
          <a:xfrm>
            <a:off x="6714513" y="59937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10E2960A-482F-2F89-4FDA-43831ED3912D}"/>
              </a:ext>
            </a:extLst>
          </p:cNvPr>
          <p:cNvSpPr/>
          <p:nvPr/>
        </p:nvSpPr>
        <p:spPr>
          <a:xfrm>
            <a:off x="7696121" y="5778820"/>
            <a:ext cx="2409874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MŠMT</a:t>
            </a:r>
          </a:p>
        </p:txBody>
      </p:sp>
    </p:spTree>
    <p:extLst>
      <p:ext uri="{BB962C8B-B14F-4D97-AF65-F5344CB8AC3E}">
        <p14:creationId xmlns:p14="http://schemas.microsoft.com/office/powerpoint/2010/main" val="166236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76298"/>
            <a:ext cx="10515600" cy="1136478"/>
          </a:xfrm>
        </p:spPr>
        <p:txBody>
          <a:bodyPr>
            <a:normAutofit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Spolupráce v platformách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47528" y="1322691"/>
            <a:ext cx="8229600" cy="4781128"/>
          </a:xfrm>
        </p:spPr>
        <p:txBody>
          <a:bodyPr/>
          <a:lstStyle/>
          <a:p>
            <a:pPr marL="0" indent="0" algn="r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838199" y="1450127"/>
            <a:ext cx="10515599" cy="35464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kompetencí k podnikavosti, iniciativě a kreativitě;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polytechnického vzdělávání;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odborného vzdělávání včetně spolupráce škol a zaměstnavatelů </a:t>
            </a:r>
            <a:b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kariérového poradenství;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podpory gramotností – čtenářské, matematické, digitální, pohybové;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společného vzdělávání a akcí KLIMA;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platforma digitalizace ve vzdělávání.</a:t>
            </a:r>
          </a:p>
        </p:txBody>
      </p:sp>
      <p:sp>
        <p:nvSpPr>
          <p:cNvPr id="6" name="Zaoblený obdélník 5"/>
          <p:cNvSpPr/>
          <p:nvPr/>
        </p:nvSpPr>
        <p:spPr>
          <a:xfrm>
            <a:off x="3359696" y="5301209"/>
            <a:ext cx="5616624" cy="128049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Spolupráce na revizi dokumentů KAP III</a:t>
            </a:r>
          </a:p>
          <a:p>
            <a:pPr algn="ctr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Monitoring a evaluace AP 2023</a:t>
            </a:r>
          </a:p>
        </p:txBody>
      </p:sp>
      <p:sp>
        <p:nvSpPr>
          <p:cNvPr id="7" name="Šipka dolů 6"/>
          <p:cNvSpPr/>
          <p:nvPr/>
        </p:nvSpPr>
        <p:spPr>
          <a:xfrm>
            <a:off x="5594432" y="4741050"/>
            <a:ext cx="1034404" cy="704174"/>
          </a:xfrm>
          <a:prstGeom prst="downArrow">
            <a:avLst>
              <a:gd name="adj1" fmla="val 50000"/>
              <a:gd name="adj2" fmla="val 55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9207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4000" b="1" dirty="0">
                <a:latin typeface="Calibri" panose="020F0502020204030204" pitchFamily="34" charset="0"/>
                <a:cs typeface="Calibri" panose="020F0502020204030204" pitchFamily="34" charset="0"/>
              </a:rPr>
              <a:t>Aktivity projektu v 2023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Naplňování cílů a podpora jednotlivých klíčových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 průřezových témat AP 2023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Součinnost na tvorbě souhrnných rámců pro investice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Tematická (pracovní) setkání, workshopy, semináře 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Setkání zástupců škol a školských zařízení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Aktuální témata – polytechnika, podnikavost, IT bezpečnost, podpora talentu a nadání, nová legislativa, ...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850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57175"/>
            <a:ext cx="10515600" cy="1011585"/>
          </a:xfrm>
        </p:spPr>
        <p:txBody>
          <a:bodyPr>
            <a:normAutofit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Říjen – listopad 2023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28725" y="1268760"/>
            <a:ext cx="10306050" cy="558924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11. 10. 2023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Pevnost poznání – propojování formálního a neformálního vzdělávání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30. 10. 2023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webinář k novele zákoníku práce (online)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1. 11. 2023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závěrečná konference projektu a společné setkání odborných platforem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2. – 3. 11.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pracovní setkání zástupců škol zřizovaných krajem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8. 11. 2023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pracovní setkání zástupců škol jiných zřizovatelů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9. 11. 2023 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setkání kariérových a výchovných poradců ze ZŠ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27. 11. 2023</a:t>
            </a:r>
          </a:p>
          <a:p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setkání předsedů krajských komisí - odborných garantů a organizátorů soutěží MŠMT v Olomouckém kraji </a:t>
            </a:r>
          </a:p>
          <a:p>
            <a:pPr marL="0" indent="0">
              <a:buNone/>
            </a:pPr>
            <a:r>
              <a:rPr lang="cs-CZ" sz="3800" b="1" dirty="0">
                <a:latin typeface="Calibri" panose="020F0502020204030204" pitchFamily="34" charset="0"/>
                <a:cs typeface="Calibri" panose="020F0502020204030204" pitchFamily="34" charset="0"/>
              </a:rPr>
              <a:t>Průběžně: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Monitoring a evaluace aktivit dle AP 2023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3800" dirty="0">
                <a:latin typeface="Calibri" panose="020F0502020204030204" pitchFamily="34" charset="0"/>
                <a:cs typeface="Calibri" panose="020F0502020204030204" pitchFamily="34" charset="0"/>
              </a:rPr>
              <a:t>Závěrečná evaluační zpráva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dirty="0"/>
          </a:p>
          <a:p>
            <a:pPr>
              <a:buFont typeface="Wingdings" panose="05000000000000000000" pitchFamily="2" charset="2"/>
              <a:buChar char="Ø"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4504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1066800"/>
            <a:ext cx="8229600" cy="1210072"/>
          </a:xfrm>
        </p:spPr>
        <p:txBody>
          <a:bodyPr>
            <a:noAutofit/>
          </a:bodyPr>
          <a:lstStyle/>
          <a:p>
            <a:pPr algn="l"/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Informace </a:t>
            </a:r>
            <a:b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z implementačních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2492897"/>
            <a:ext cx="8229600" cy="3633267"/>
          </a:xfrm>
        </p:spPr>
        <p:txBody>
          <a:bodyPr>
            <a:normAutofit lnSpcReduction="10000"/>
          </a:bodyPr>
          <a:lstStyle/>
          <a:p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IKAP OK II</a:t>
            </a:r>
          </a:p>
          <a:p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RPV OK</a:t>
            </a:r>
          </a:p>
          <a:p>
            <a:pPr marL="0" indent="0">
              <a:buNone/>
            </a:pP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ukončují aktivity na školách</a:t>
            </a:r>
          </a:p>
          <a:p>
            <a:pPr>
              <a:buFontTx/>
              <a:buChar char="-"/>
            </a:pPr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realizují závěrečné konference</a:t>
            </a:r>
          </a:p>
          <a:p>
            <a:pPr>
              <a:buFontTx/>
              <a:buChar char="-"/>
            </a:pPr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převádí pořízený majetek do užívání školám</a:t>
            </a:r>
          </a:p>
          <a:p>
            <a:pPr>
              <a:buFontTx/>
              <a:buChar char="-"/>
            </a:pPr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připravují reflektivní a závěrečné zprávy</a:t>
            </a:r>
          </a:p>
          <a:p>
            <a:pPr>
              <a:buFontTx/>
              <a:buChar char="-"/>
            </a:pPr>
            <a:endParaRPr lang="cs-CZ" b="1" dirty="0"/>
          </a:p>
          <a:p>
            <a:pPr>
              <a:buFontTx/>
              <a:buChar char="-"/>
            </a:pPr>
            <a:endParaRPr lang="cs-CZ" sz="1800" dirty="0"/>
          </a:p>
        </p:txBody>
      </p:sp>
      <p:sp>
        <p:nvSpPr>
          <p:cNvPr id="8" name="Zaoblený obdélník 7"/>
          <p:cNvSpPr/>
          <p:nvPr/>
        </p:nvSpPr>
        <p:spPr>
          <a:xfrm>
            <a:off x="7325308" y="416905"/>
            <a:ext cx="4339605" cy="885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www.ikap.cz</a:t>
            </a:r>
            <a:endParaRPr lang="cs-CZ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73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9EFC34-D9B5-548D-6AE9-6342CB9DBC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2130426"/>
            <a:ext cx="7772400" cy="1442591"/>
          </a:xfrm>
        </p:spPr>
        <p:txBody>
          <a:bodyPr>
            <a:normAutofit/>
          </a:bodyPr>
          <a:lstStyle/>
          <a:p>
            <a:r>
              <a:rPr lang="cs-CZ" sz="6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30. 11. 2023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F4A1BCA-EBB4-3F89-9A68-32C8FA2AD1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10025" y="4725144"/>
            <a:ext cx="8001000" cy="1656184"/>
          </a:xfrm>
        </p:spPr>
        <p:txBody>
          <a:bodyPr>
            <a:normAutofit/>
          </a:bodyPr>
          <a:lstStyle/>
          <a:p>
            <a:pPr algn="ctr"/>
            <a:r>
              <a:rPr lang="cs-CZ" sz="6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1. 12. 2023</a:t>
            </a:r>
          </a:p>
        </p:txBody>
      </p:sp>
      <p:pic>
        <p:nvPicPr>
          <p:cNvPr id="5" name="Grafický objekt 4" descr="Šipky ve tvaru V se souvislou výplní">
            <a:extLst>
              <a:ext uri="{FF2B5EF4-FFF2-40B4-BE49-F238E27FC236}">
                <a16:creationId xmlns:a16="http://schemas.microsoft.com/office/drawing/2014/main" id="{AD1F26A4-6F62-8CEC-7864-E9CF414DC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10025" y="2586530"/>
            <a:ext cx="914400" cy="9144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79AE595-909A-044E-12FE-F89DE1CD3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9400" y="4725145"/>
            <a:ext cx="1066799" cy="914479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6C0B8447-65D0-FCBE-9DC2-CD2CCE573A7C}"/>
              </a:ext>
            </a:extLst>
          </p:cNvPr>
          <p:cNvCxnSpPr>
            <a:cxnSpLocks/>
          </p:cNvCxnSpPr>
          <p:nvPr/>
        </p:nvCxnSpPr>
        <p:spPr>
          <a:xfrm>
            <a:off x="4367808" y="4076993"/>
            <a:ext cx="352839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90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14350"/>
            <a:ext cx="10515600" cy="1476450"/>
          </a:xfrm>
        </p:spPr>
        <p:txBody>
          <a:bodyPr>
            <a:normAutofit/>
          </a:bodyPr>
          <a:lstStyle/>
          <a:p>
            <a:pPr algn="r"/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Vize pro IDZ (mezidobí IKAP III)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OP JAK, výzva Akční plánování v území I 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Zahájení projektu 1. 12. 2023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Plnění AP 2023 a 2024 (soubor dokumentů KAP III)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Udržitelnost hlavních aktivit IKAP II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4007768" y="4293096"/>
            <a:ext cx="5472608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1. 7. 2024     IDZ</a:t>
            </a:r>
          </a:p>
        </p:txBody>
      </p:sp>
    </p:spTree>
    <p:extLst>
      <p:ext uri="{BB962C8B-B14F-4D97-AF65-F5344CB8AC3E}">
        <p14:creationId xmlns:p14="http://schemas.microsoft.com/office/powerpoint/2010/main" val="2404266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47700"/>
            <a:ext cx="9372600" cy="1228724"/>
          </a:xfrm>
        </p:spPr>
        <p:txBody>
          <a:bodyPr>
            <a:normAutofit fontScale="90000"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Funkční partnerství </a:t>
            </a:r>
            <a:b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v území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Olomoucký kraj – DZ a jeho implementace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VOŠ a ŠŠ (šablony)</a:t>
            </a:r>
          </a:p>
          <a:p>
            <a:r>
              <a:rPr lang="cs-CZ" dirty="0" err="1">
                <a:latin typeface="Calibri" panose="020F0502020204030204" pitchFamily="34" charset="0"/>
                <a:cs typeface="Calibri" panose="020F0502020204030204" pitchFamily="34" charset="0"/>
              </a:rPr>
              <a:t>MAPy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a jejich implementace 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ZŠ, MŠ (šablony)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školská zařízení, instituce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VŠ, zaměstnavatelé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57E5592D-6180-1C39-3F76-263BE521EA0B}"/>
              </a:ext>
            </a:extLst>
          </p:cNvPr>
          <p:cNvSpPr/>
          <p:nvPr/>
        </p:nvSpPr>
        <p:spPr>
          <a:xfrm>
            <a:off x="5951984" y="4029076"/>
            <a:ext cx="5116066" cy="2279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>
                <a:latin typeface="Calibri" panose="020F0502020204030204" pitchFamily="34" charset="0"/>
                <a:cs typeface="Calibri" panose="020F0502020204030204" pitchFamily="34" charset="0"/>
              </a:rPr>
              <a:t>SPOLUPRÁCE</a:t>
            </a:r>
          </a:p>
        </p:txBody>
      </p:sp>
    </p:spTree>
    <p:extLst>
      <p:ext uri="{BB962C8B-B14F-4D97-AF65-F5344CB8AC3E}">
        <p14:creationId xmlns:p14="http://schemas.microsoft.com/office/powerpoint/2010/main" val="20038063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859</TotalTime>
  <Words>495</Words>
  <Application>Microsoft Office PowerPoint</Application>
  <PresentationFormat>Širokoúhlá obrazovka</PresentationFormat>
  <Paragraphs>76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Inter</vt:lpstr>
      <vt:lpstr>Wingdings</vt:lpstr>
      <vt:lpstr>Motiv Office</vt:lpstr>
      <vt:lpstr>Krajské akční plány  a jejich implementace</vt:lpstr>
      <vt:lpstr>Soubor dokumentů KAP III</vt:lpstr>
      <vt:lpstr>Spolupráce v platformách</vt:lpstr>
      <vt:lpstr>Aktivity projektu v 2023</vt:lpstr>
      <vt:lpstr>Říjen – listopad 2023</vt:lpstr>
      <vt:lpstr>Informace  z implementačních projektů</vt:lpstr>
      <vt:lpstr>30. 11. 2023</vt:lpstr>
      <vt:lpstr>Vize pro IDZ (mezidobí IKAP III)</vt:lpstr>
      <vt:lpstr>Funkční partnerství  v území</vt:lpstr>
      <vt:lpstr>   Přípravný realizační tým IDZ/ IKAP III: Ing. Lenka Polachová  l.polachova@olkraj.cz RNDr. Bronislava Vláčilová, b.vlacilova@olkraj.cz Ditka Karásková, d.karaskova@olkraj.cz        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Polachová Lenka</cp:lastModifiedBy>
  <cp:revision>23</cp:revision>
  <dcterms:created xsi:type="dcterms:W3CDTF">2022-03-10T07:10:19Z</dcterms:created>
  <dcterms:modified xsi:type="dcterms:W3CDTF">2023-10-31T05:29:59Z</dcterms:modified>
</cp:coreProperties>
</file>