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378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627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042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7045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4741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0996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104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4611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654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112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367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805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441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275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1886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137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73E2D-2C3F-420B-8467-61C1018E281E}" type="datetimeFigureOut">
              <a:rPr lang="cs-CZ" smtClean="0"/>
              <a:t>24.11.2021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ED80E49-18C0-4408-8E84-EBD0833039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734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J:\soubory\dokumenty\Normy\logo\logo_S&#352;P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/J:\soubory\dokumenty\Normy\logo\logo_S&#352;P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/J:\soubory\dokumenty\Normy\logo\logo_S&#352;P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J:\soubory\dokumenty\Normy\logo\logo_S&#352;P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J:\soubory\dokumenty\Normy\logo\logo_S&#352;P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J:\soubory\dokumenty\Normy\logo\logo_S&#352;P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76747" y="1122363"/>
            <a:ext cx="10117395" cy="2387600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Střední škola polytechnická </a:t>
            </a:r>
            <a:r>
              <a:rPr lang="cs-CZ" sz="4000" b="1" dirty="0" smtClean="0"/>
              <a:t>Olomouc </a:t>
            </a:r>
            <a:br>
              <a:rPr lang="cs-CZ" sz="4000" b="1" dirty="0" smtClean="0"/>
            </a:br>
            <a:r>
              <a:rPr lang="cs-CZ" sz="4000" b="1" dirty="0" smtClean="0"/>
              <a:t>a krajské akční plánování</a:t>
            </a:r>
            <a:endParaRPr lang="cs-CZ" sz="4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cs-CZ" dirty="0"/>
          </a:p>
          <a:p>
            <a:r>
              <a:rPr lang="cs-CZ" b="1" dirty="0" smtClean="0"/>
              <a:t>Závěrečný workshop KAP</a:t>
            </a:r>
          </a:p>
          <a:p>
            <a:r>
              <a:rPr lang="cs-CZ" b="1" dirty="0" smtClean="0"/>
              <a:t>Olomouc </a:t>
            </a:r>
            <a:r>
              <a:rPr lang="cs-CZ" b="1" dirty="0" smtClean="0"/>
              <a:t>1. 12. 2021</a:t>
            </a:r>
            <a:endParaRPr lang="cs-CZ" b="1" dirty="0"/>
          </a:p>
        </p:txBody>
      </p:sp>
      <p:pic>
        <p:nvPicPr>
          <p:cNvPr id="4" name="Picture 2" descr="J:\soubory\dokumenty\Normy\logo\logo_SŠP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6672"/>
            <a:ext cx="1267691" cy="1251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9649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05890" y="365126"/>
            <a:ext cx="8719127" cy="1232766"/>
          </a:xfrm>
        </p:spPr>
        <p:txBody>
          <a:bodyPr>
            <a:normAutofit/>
          </a:bodyPr>
          <a:lstStyle/>
          <a:p>
            <a:pPr algn="ctr"/>
            <a:r>
              <a:rPr lang="cs-CZ" dirty="0" smtClean="0"/>
              <a:t>Závěrečný workshop </a:t>
            </a:r>
            <a:r>
              <a:rPr lang="cs-CZ" dirty="0" smtClean="0"/>
              <a:t>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u="sng" dirty="0" smtClean="0"/>
              <a:t>Střední škola polytechnická</a:t>
            </a:r>
          </a:p>
          <a:p>
            <a:pPr marL="0" indent="0">
              <a:buNone/>
            </a:pPr>
            <a:endParaRPr lang="cs-CZ" b="1" u="sng" dirty="0" smtClean="0"/>
          </a:p>
          <a:p>
            <a:pPr lvl="1">
              <a:buFont typeface="Symbol" panose="05050102010706020507" pitchFamily="18" charset="2"/>
              <a:buChar char=""/>
            </a:pPr>
            <a:r>
              <a:rPr lang="cs-CZ" dirty="0" smtClean="0"/>
              <a:t>Největší střední škola s řemeslnými učebními obory v Olomouckém kraji</a:t>
            </a:r>
          </a:p>
          <a:p>
            <a:pPr lvl="1">
              <a:buFont typeface="Symbol" panose="05050102010706020507" pitchFamily="18" charset="2"/>
              <a:buChar char="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"/>
            </a:pPr>
            <a:r>
              <a:rPr lang="cs-CZ" dirty="0" smtClean="0"/>
              <a:t>Dlouhodobě podporuje síťování středních odborných škol</a:t>
            </a:r>
          </a:p>
          <a:p>
            <a:pPr lvl="1">
              <a:buFont typeface="Symbol" panose="05050102010706020507" pitchFamily="18" charset="2"/>
              <a:buChar char="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"/>
            </a:pPr>
            <a:r>
              <a:rPr lang="cs-CZ" dirty="0" smtClean="0"/>
              <a:t>Spolupracuje s mnoha základními školami na polytechnickém vzdělávání žáků</a:t>
            </a:r>
          </a:p>
          <a:p>
            <a:pPr lvl="1">
              <a:buFont typeface="Symbol" panose="05050102010706020507" pitchFamily="18" charset="2"/>
              <a:buChar char="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"/>
            </a:pPr>
            <a:r>
              <a:rPr lang="cs-CZ" dirty="0" smtClean="0"/>
              <a:t>Je jedním z lídrů propojování odborných firem se vzdělávacím systémem</a:t>
            </a:r>
          </a:p>
          <a:p>
            <a:pPr lvl="1">
              <a:buFont typeface="Symbol" panose="05050102010706020507" pitchFamily="18" charset="2"/>
              <a:buChar char="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"/>
            </a:pPr>
            <a:r>
              <a:rPr lang="cs-CZ" dirty="0" smtClean="0"/>
              <a:t>Svými aktivitami podporuje realizaci občanského odborného vzdělávání</a:t>
            </a:r>
            <a:endParaRPr lang="cs-CZ" dirty="0"/>
          </a:p>
        </p:txBody>
      </p:sp>
      <p:pic>
        <p:nvPicPr>
          <p:cNvPr id="1026" name="Picture 2" descr="J:\soubory\dokumenty\Normy\logo\logo_SŠP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6672"/>
            <a:ext cx="1267691" cy="1251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755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05891" y="365125"/>
            <a:ext cx="9247909" cy="1325563"/>
          </a:xfrm>
        </p:spPr>
        <p:txBody>
          <a:bodyPr/>
          <a:lstStyle/>
          <a:p>
            <a:pPr algn="ctr"/>
            <a:r>
              <a:rPr lang="cs-CZ" dirty="0" smtClean="0"/>
              <a:t>Závěrečný workshop </a:t>
            </a:r>
            <a:r>
              <a:rPr lang="cs-CZ" dirty="0" smtClean="0"/>
              <a:t>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u="sng" dirty="0" smtClean="0"/>
              <a:t>Střední škola polytechnická</a:t>
            </a:r>
          </a:p>
          <a:p>
            <a:pPr marL="0" indent="0">
              <a:buNone/>
            </a:pPr>
            <a:endParaRPr lang="cs-CZ" b="1" u="sng" dirty="0" smtClean="0"/>
          </a:p>
          <a:p>
            <a:pPr lvl="1">
              <a:buFont typeface="Symbol" panose="05050102010706020507" pitchFamily="18" charset="2"/>
              <a:buChar char=""/>
            </a:pPr>
            <a:r>
              <a:rPr lang="cs-CZ" dirty="0" smtClean="0"/>
              <a:t>Podporuje aktivity Olomouckého kraje v rámci polytechnického vzdělávání</a:t>
            </a:r>
          </a:p>
          <a:p>
            <a:pPr lvl="1">
              <a:buFont typeface="Symbol" panose="05050102010706020507" pitchFamily="18" charset="2"/>
              <a:buChar char="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"/>
            </a:pPr>
            <a:r>
              <a:rPr lang="cs-CZ" dirty="0" smtClean="0"/>
              <a:t>Realizuje nebo spolupracuje na projektech zaměřených na polytechniku</a:t>
            </a:r>
          </a:p>
          <a:p>
            <a:pPr lvl="1">
              <a:buFont typeface="Symbol" panose="05050102010706020507" pitchFamily="18" charset="2"/>
              <a:buChar char="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"/>
            </a:pPr>
            <a:r>
              <a:rPr lang="cs-CZ" dirty="0" smtClean="0"/>
              <a:t>Aktivně se zapojuje do implementačních projektů KAP</a:t>
            </a:r>
          </a:p>
          <a:p>
            <a:pPr lvl="1">
              <a:buFont typeface="Symbol" panose="05050102010706020507" pitchFamily="18" charset="2"/>
              <a:buChar char="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"/>
            </a:pPr>
            <a:r>
              <a:rPr lang="cs-CZ" dirty="0" smtClean="0"/>
              <a:t>Je centrem kolegiální podpory </a:t>
            </a:r>
            <a:r>
              <a:rPr lang="cs-CZ" dirty="0" err="1" smtClean="0"/>
              <a:t>IKAPu</a:t>
            </a:r>
            <a:r>
              <a:rPr lang="cs-CZ" dirty="0" smtClean="0"/>
              <a:t> </a:t>
            </a:r>
          </a:p>
          <a:p>
            <a:pPr lvl="1">
              <a:buFont typeface="Symbol" panose="05050102010706020507" pitchFamily="18" charset="2"/>
              <a:buChar char="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"/>
            </a:pPr>
            <a:r>
              <a:rPr lang="cs-CZ" dirty="0" smtClean="0"/>
              <a:t>Realizuje aktivity KMK stavebnictví</a:t>
            </a:r>
          </a:p>
          <a:p>
            <a:endParaRPr lang="cs-CZ" dirty="0"/>
          </a:p>
        </p:txBody>
      </p:sp>
      <p:pic>
        <p:nvPicPr>
          <p:cNvPr id="4" name="Picture 2" descr="J:\soubory\dokumenty\Normy\logo\logo_SŠP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6672"/>
            <a:ext cx="1267691" cy="1251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7066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05891" y="365125"/>
            <a:ext cx="6696797" cy="1325563"/>
          </a:xfrm>
        </p:spPr>
        <p:txBody>
          <a:bodyPr/>
          <a:lstStyle/>
          <a:p>
            <a:pPr algn="ctr"/>
            <a:r>
              <a:rPr lang="cs-CZ" dirty="0" smtClean="0"/>
              <a:t>Závěrečný workshop </a:t>
            </a:r>
            <a:r>
              <a:rPr lang="cs-CZ" dirty="0" smtClean="0"/>
              <a:t>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03246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u="sng" dirty="0" smtClean="0"/>
              <a:t>Centrum uznávání a celoživotního učení Olomouckého kraje</a:t>
            </a:r>
          </a:p>
          <a:p>
            <a:pPr marL="0" indent="0">
              <a:buNone/>
            </a:pPr>
            <a:endParaRPr lang="cs-CZ" b="1" u="sng" dirty="0" smtClean="0"/>
          </a:p>
          <a:p>
            <a:pPr lvl="1">
              <a:buFont typeface="Symbol" panose="05050102010706020507" pitchFamily="18" charset="2"/>
              <a:buChar char="-"/>
            </a:pPr>
            <a:r>
              <a:rPr lang="cs-CZ" dirty="0" smtClean="0"/>
              <a:t>Sdružení 27 středních </a:t>
            </a:r>
            <a:r>
              <a:rPr lang="cs-CZ" dirty="0" smtClean="0"/>
              <a:t>odborných škol Olomouckého kraje</a:t>
            </a:r>
          </a:p>
          <a:p>
            <a:pPr lvl="1">
              <a:buFont typeface="Symbol" panose="05050102010706020507" pitchFamily="18" charset="2"/>
              <a:buChar char="-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-"/>
            </a:pPr>
            <a:r>
              <a:rPr lang="cs-CZ" dirty="0" smtClean="0"/>
              <a:t>CUOK byl </a:t>
            </a:r>
            <a:r>
              <a:rPr lang="cs-CZ" dirty="0"/>
              <a:t>partnerem Olomouckého kraje při realizaci projektu </a:t>
            </a:r>
            <a:r>
              <a:rPr lang="cs-CZ" dirty="0" smtClean="0"/>
              <a:t>IKAP</a:t>
            </a:r>
            <a:br>
              <a:rPr lang="cs-CZ" dirty="0" smtClean="0"/>
            </a:br>
            <a:endParaRPr lang="cs-CZ" dirty="0"/>
          </a:p>
          <a:p>
            <a:pPr lvl="1">
              <a:buFont typeface="Symbol" panose="05050102010706020507" pitchFamily="18" charset="2"/>
              <a:buChar char="-"/>
            </a:pPr>
            <a:r>
              <a:rPr lang="cs-CZ" dirty="0" smtClean="0"/>
              <a:t>CUOK j</a:t>
            </a:r>
            <a:r>
              <a:rPr lang="cs-CZ" dirty="0" smtClean="0"/>
              <a:t>e </a:t>
            </a:r>
            <a:r>
              <a:rPr lang="cs-CZ" dirty="0" smtClean="0"/>
              <a:t>partnerem KAP při naplňování priorit v rámci polytechnického </a:t>
            </a:r>
            <a:r>
              <a:rPr lang="cs-CZ" dirty="0" smtClean="0"/>
              <a:t>vzdělávání</a:t>
            </a:r>
          </a:p>
          <a:p>
            <a:pPr marL="457200" lvl="1" indent="0">
              <a:buNone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-"/>
            </a:pPr>
            <a:r>
              <a:rPr lang="cs-CZ" dirty="0" smtClean="0"/>
              <a:t>CUOK  uzavřel s Olomouckým krajem  </a:t>
            </a:r>
            <a:r>
              <a:rPr lang="cs-CZ" dirty="0" smtClean="0"/>
              <a:t>Memorandum o </a:t>
            </a:r>
            <a:r>
              <a:rPr lang="cs-CZ" dirty="0" smtClean="0"/>
              <a:t>partnerství a spolupráci </a:t>
            </a:r>
            <a:endParaRPr lang="cs-CZ" dirty="0" smtClean="0"/>
          </a:p>
          <a:p>
            <a:pPr marL="457200" lvl="1" indent="0">
              <a:buNone/>
            </a:pPr>
            <a:endParaRPr lang="cs-CZ" dirty="0" smtClean="0"/>
          </a:p>
        </p:txBody>
      </p:sp>
      <p:pic>
        <p:nvPicPr>
          <p:cNvPr id="4" name="Picture 2" descr="J:\soubory\dokumenty\Normy\logo\logo_SŠP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6672"/>
            <a:ext cx="1267691" cy="1251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entrum_zelena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688" y="740568"/>
            <a:ext cx="2551112" cy="574675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56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05892" y="365125"/>
            <a:ext cx="6696796" cy="1325563"/>
          </a:xfrm>
        </p:spPr>
        <p:txBody>
          <a:bodyPr/>
          <a:lstStyle/>
          <a:p>
            <a:pPr algn="ctr"/>
            <a:r>
              <a:rPr lang="cs-CZ" dirty="0" smtClean="0"/>
              <a:t>Závěrečný workshop </a:t>
            </a:r>
            <a:r>
              <a:rPr lang="cs-CZ" dirty="0" smtClean="0"/>
              <a:t>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u="sng" dirty="0" smtClean="0"/>
              <a:t>Centrum uznávání a celoživotního učení Olomouckého kraje</a:t>
            </a:r>
          </a:p>
          <a:p>
            <a:pPr marL="0" indent="0">
              <a:buNone/>
            </a:pPr>
            <a:endParaRPr lang="cs-CZ" b="1" u="sng" dirty="0" smtClean="0"/>
          </a:p>
          <a:p>
            <a:pPr marL="457200" lvl="1" indent="0">
              <a:buNone/>
            </a:pPr>
            <a:r>
              <a:rPr lang="cs-CZ" b="1" u="sng" dirty="0" smtClean="0"/>
              <a:t>Projekt IKAP</a:t>
            </a:r>
          </a:p>
          <a:p>
            <a:pPr lvl="1">
              <a:buFont typeface="Symbol" panose="05050102010706020507" pitchFamily="18" charset="2"/>
              <a:buChar char="-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-"/>
            </a:pPr>
            <a:r>
              <a:rPr lang="cs-CZ" dirty="0" smtClean="0"/>
              <a:t>Vytvoření CKP a KMK</a:t>
            </a:r>
          </a:p>
          <a:p>
            <a:pPr lvl="1">
              <a:buFont typeface="Symbol" panose="05050102010706020507" pitchFamily="18" charset="2"/>
              <a:buChar char="-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-"/>
            </a:pPr>
            <a:r>
              <a:rPr lang="cs-CZ" dirty="0" smtClean="0"/>
              <a:t>Podpora spolupráce středních a základních škol na polytechnickém vzdělávání</a:t>
            </a:r>
          </a:p>
          <a:p>
            <a:pPr lvl="1">
              <a:buFont typeface="Symbol" panose="05050102010706020507" pitchFamily="18" charset="2"/>
              <a:buChar char="-"/>
            </a:pPr>
            <a:endParaRPr lang="cs-CZ" dirty="0" smtClean="0"/>
          </a:p>
          <a:p>
            <a:pPr lvl="1">
              <a:buFont typeface="Symbol" panose="05050102010706020507" pitchFamily="18" charset="2"/>
              <a:buChar char="-"/>
            </a:pPr>
            <a:r>
              <a:rPr lang="cs-CZ" dirty="0" smtClean="0"/>
              <a:t>Vytvoření platformy APA a platformy podpory nadaných žáků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2" descr="J:\soubory\dokumenty\Normy\logo\logo_SŠP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6672"/>
            <a:ext cx="1267691" cy="1251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entrum_zelena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688" y="740568"/>
            <a:ext cx="2551112" cy="574675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411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05892" y="365125"/>
            <a:ext cx="6696796" cy="1325563"/>
          </a:xfrm>
        </p:spPr>
        <p:txBody>
          <a:bodyPr/>
          <a:lstStyle/>
          <a:p>
            <a:pPr algn="ctr"/>
            <a:r>
              <a:rPr lang="cs-CZ" dirty="0" smtClean="0"/>
              <a:t>Závěrečný workshop </a:t>
            </a:r>
            <a:r>
              <a:rPr lang="cs-CZ" dirty="0" smtClean="0"/>
              <a:t>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sz="6000" dirty="0" smtClean="0"/>
          </a:p>
          <a:p>
            <a:pPr marL="0" indent="0" algn="ctr">
              <a:buNone/>
            </a:pPr>
            <a:r>
              <a:rPr lang="cs-CZ" sz="4000" dirty="0" smtClean="0"/>
              <a:t>Děkuji za </a:t>
            </a:r>
            <a:r>
              <a:rPr lang="cs-CZ" sz="4000" dirty="0" smtClean="0"/>
              <a:t>pozornost</a:t>
            </a:r>
            <a:endParaRPr lang="cs-CZ" sz="4000" dirty="0"/>
          </a:p>
          <a:p>
            <a:pPr marL="0" indent="0" algn="ctr">
              <a:buNone/>
            </a:pPr>
            <a:r>
              <a:rPr lang="cs-CZ" sz="2800" dirty="0" smtClean="0"/>
              <a:t>Ing. Aleš </a:t>
            </a:r>
            <a:r>
              <a:rPr lang="cs-CZ" sz="2800" dirty="0" smtClean="0"/>
              <a:t>Jurečka</a:t>
            </a:r>
            <a:endParaRPr lang="cs-CZ" sz="2800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2" descr="J:\soubory\dokumenty\Normy\logo\logo_SŠP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6672"/>
            <a:ext cx="1267691" cy="1251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entrum_zelena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688" y="740568"/>
            <a:ext cx="2551112" cy="574675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345328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195</Words>
  <Application>Microsoft Office PowerPoint</Application>
  <PresentationFormat>Širokoúhlá obrazovka</PresentationFormat>
  <Paragraphs>51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Arial</vt:lpstr>
      <vt:lpstr>Symbol</vt:lpstr>
      <vt:lpstr>Trebuchet MS</vt:lpstr>
      <vt:lpstr>Wingdings 3</vt:lpstr>
      <vt:lpstr>Fazeta</vt:lpstr>
      <vt:lpstr>Střední škola polytechnická Olomouc  a krajské akční plánování</vt:lpstr>
      <vt:lpstr>Závěrečný workshop KAP</vt:lpstr>
      <vt:lpstr>Závěrečný workshop KAP</vt:lpstr>
      <vt:lpstr>Závěrečný workshop KAP</vt:lpstr>
      <vt:lpstr>Závěrečný workshop KAP</vt:lpstr>
      <vt:lpstr>Závěrečný workshop KAP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Konference KAP</dc:title>
  <dc:creator>Jurečka Aleš</dc:creator>
  <cp:lastModifiedBy>Vláčilová Bronislava</cp:lastModifiedBy>
  <cp:revision>10</cp:revision>
  <dcterms:created xsi:type="dcterms:W3CDTF">2021-11-15T06:32:20Z</dcterms:created>
  <dcterms:modified xsi:type="dcterms:W3CDTF">2021-11-24T07:57:41Z</dcterms:modified>
</cp:coreProperties>
</file>