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16"/>
  </p:notes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6CDAB-54ED-44DA-8800-4B9A571340BE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E907-FBED-4BD7-9B13-CA98D35496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514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E907-FBED-4BD7-9B13-CA98D35496E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3761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28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728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9115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182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42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067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055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06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015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381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476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8BF66EE-9C8F-449B-837F-43483B6DE7B2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BEF61F7-FA56-4072-B494-E4D8B6C2E89E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19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arketa.vinkelhoferova@tessea.cz" TargetMode="External"/><Relationship Id="rId7" Type="http://schemas.openxmlformats.org/officeDocument/2006/relationships/image" Target="../media/image2.png"/><Relationship Id="rId2" Type="http://schemas.openxmlformats.org/officeDocument/2006/relationships/hyperlink" Target="mailto:zuzana.dudakova@tessea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ancelar@tessea.cz" TargetMode="External"/><Relationship Id="rId5" Type="http://schemas.openxmlformats.org/officeDocument/2006/relationships/hyperlink" Target="http://www.tessea.cz" TargetMode="External"/><Relationship Id="rId4" Type="http://schemas.openxmlformats.org/officeDocument/2006/relationships/hyperlink" Target="http://www.tessea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95128"/>
          </a:xfrm>
        </p:spPr>
        <p:txBody>
          <a:bodyPr/>
          <a:lstStyle/>
          <a:p>
            <a:r>
              <a:rPr lang="cs-CZ" dirty="0" smtClean="0"/>
              <a:t>Tematická síť pro sociální ekonomiku</a:t>
            </a:r>
          </a:p>
          <a:p>
            <a:endParaRPr lang="cs-CZ" dirty="0"/>
          </a:p>
          <a:p>
            <a:r>
              <a:rPr lang="cs-CZ" dirty="0" smtClean="0"/>
              <a:t>Zuzana </a:t>
            </a:r>
            <a:r>
              <a:rPr lang="cs-CZ" dirty="0" err="1" smtClean="0"/>
              <a:t>Dudáková</a:t>
            </a:r>
            <a:endParaRPr lang="cs-CZ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908720"/>
            <a:ext cx="3961252" cy="247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3100" dirty="0"/>
              <a:t/>
            </a:r>
            <a:br>
              <a:rPr lang="cs-CZ" sz="3100" dirty="0"/>
            </a:br>
            <a:r>
              <a:rPr lang="cs-CZ" sz="3100" dirty="0" smtClean="0"/>
              <a:t/>
            </a:r>
            <a:br>
              <a:rPr lang="cs-CZ" sz="3100" dirty="0" smtClean="0"/>
            </a:br>
            <a:r>
              <a:rPr lang="cs-CZ" sz="3100" b="1" dirty="0"/>
              <a:t>Cíl 3.Rozšíření a aktivizace členské základny</a:t>
            </a:r>
            <a:br>
              <a:rPr lang="cs-CZ" sz="3100" b="1" dirty="0"/>
            </a:br>
            <a:endParaRPr lang="cs-CZ" sz="31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50613"/>
            <a:ext cx="7543801" cy="46756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b="1" dirty="0" smtClean="0"/>
          </a:p>
          <a:p>
            <a:pPr marL="0" indent="0" algn="ctr">
              <a:buNone/>
            </a:pPr>
            <a:endParaRPr lang="cs-CZ" b="1" dirty="0"/>
          </a:p>
          <a:p>
            <a:pPr marL="0" indent="0" algn="ctr">
              <a:buNone/>
            </a:pPr>
            <a:endParaRPr lang="cs-CZ" b="1" dirty="0" smtClean="0"/>
          </a:p>
          <a:p>
            <a:pPr marL="0" indent="0" algn="ctr">
              <a:buNone/>
            </a:pPr>
            <a:r>
              <a:rPr lang="cs-CZ" sz="2800" b="1" dirty="0" smtClean="0">
                <a:solidFill>
                  <a:schemeClr val="accent1"/>
                </a:solidFill>
              </a:rPr>
              <a:t>55 členů</a:t>
            </a:r>
          </a:p>
          <a:p>
            <a:pPr algn="ctr"/>
            <a:r>
              <a:rPr lang="cs-CZ" sz="2800" b="1" dirty="0" smtClean="0">
                <a:solidFill>
                  <a:schemeClr val="accent1"/>
                </a:solidFill>
              </a:rPr>
              <a:t>29</a:t>
            </a:r>
            <a:r>
              <a:rPr lang="cs-CZ" sz="2800" dirty="0" smtClean="0"/>
              <a:t> </a:t>
            </a:r>
            <a:r>
              <a:rPr lang="cs-CZ" sz="2800" dirty="0"/>
              <a:t>řádných </a:t>
            </a:r>
            <a:r>
              <a:rPr lang="cs-CZ" sz="2800" dirty="0" smtClean="0"/>
              <a:t>členů (</a:t>
            </a:r>
            <a:r>
              <a:rPr lang="cs-CZ" sz="2800" b="1" dirty="0" smtClean="0">
                <a:solidFill>
                  <a:schemeClr val="accent1"/>
                </a:solidFill>
              </a:rPr>
              <a:t>23</a:t>
            </a:r>
            <a:r>
              <a:rPr lang="cs-CZ" sz="2800" dirty="0" smtClean="0"/>
              <a:t> sociálních podniků)</a:t>
            </a:r>
            <a:endParaRPr lang="cs-CZ" sz="2800" dirty="0"/>
          </a:p>
          <a:p>
            <a:pPr algn="ctr"/>
            <a:r>
              <a:rPr lang="cs-CZ" sz="2800" b="1" dirty="0" smtClean="0">
                <a:solidFill>
                  <a:schemeClr val="accent1"/>
                </a:solidFill>
              </a:rPr>
              <a:t>26</a:t>
            </a:r>
            <a:r>
              <a:rPr lang="cs-CZ" sz="2800" dirty="0" smtClean="0"/>
              <a:t> </a:t>
            </a:r>
            <a:r>
              <a:rPr lang="cs-CZ" sz="2800" dirty="0"/>
              <a:t>přidružených </a:t>
            </a:r>
            <a:r>
              <a:rPr lang="cs-CZ" sz="2800" dirty="0" smtClean="0"/>
              <a:t>členů (sociálních podniků, neziskovek, jednotlivců </a:t>
            </a:r>
            <a:r>
              <a:rPr lang="mr-IN" sz="2800" dirty="0" smtClean="0"/>
              <a:t>–</a:t>
            </a:r>
            <a:r>
              <a:rPr lang="cs-CZ" sz="2800" dirty="0" smtClean="0"/>
              <a:t> expertů a podporovatelů soc. ekonomiky)</a:t>
            </a:r>
            <a:endParaRPr lang="cs-CZ" sz="2800" dirty="0"/>
          </a:p>
          <a:p>
            <a:pPr algn="ctr"/>
            <a:r>
              <a:rPr lang="cs-CZ" sz="2800" dirty="0" smtClean="0"/>
              <a:t>dalších </a:t>
            </a:r>
            <a:r>
              <a:rPr lang="cs-CZ" sz="2800" b="1" dirty="0" smtClean="0">
                <a:solidFill>
                  <a:schemeClr val="accent1"/>
                </a:solidFill>
              </a:rPr>
              <a:t>10</a:t>
            </a:r>
            <a:r>
              <a:rPr lang="cs-CZ" sz="2800" dirty="0" smtClean="0"/>
              <a:t> sociálních </a:t>
            </a:r>
            <a:r>
              <a:rPr lang="cs-CZ" sz="2800" dirty="0"/>
              <a:t>podniků </a:t>
            </a:r>
            <a:r>
              <a:rPr lang="cs-CZ" sz="2800" dirty="0" smtClean="0"/>
              <a:t>v jednání o členství</a:t>
            </a:r>
            <a:endParaRPr lang="cs-CZ" sz="2800" dirty="0"/>
          </a:p>
          <a:p>
            <a:endParaRPr lang="cs-CZ" sz="2800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5661249"/>
            <a:ext cx="1080120" cy="67602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052736"/>
            <a:ext cx="8280920" cy="15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3100" b="1" dirty="0"/>
              <a:t>Co </a:t>
            </a:r>
            <a:r>
              <a:rPr lang="cs-CZ" sz="3100" b="1" dirty="0" smtClean="0"/>
              <a:t>TESSEA nabízí členům:</a:t>
            </a:r>
            <a:r>
              <a:rPr lang="cs-CZ" sz="3100" b="1" dirty="0"/>
              <a:t/>
            </a:r>
            <a:br>
              <a:rPr lang="cs-CZ" sz="3100" b="1" dirty="0"/>
            </a:br>
            <a:endParaRPr lang="cs-CZ" sz="31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podpora a propagace členů: </a:t>
            </a:r>
            <a:r>
              <a:rPr lang="cs-CZ" sz="2800" dirty="0" err="1" smtClean="0"/>
              <a:t>newsletter</a:t>
            </a:r>
            <a:r>
              <a:rPr lang="cs-CZ" sz="2800" dirty="0" smtClean="0"/>
              <a:t>, akce, nabídkové listy</a:t>
            </a:r>
          </a:p>
          <a:p>
            <a:pPr lvl="0"/>
            <a:r>
              <a:rPr lang="cs-CZ" sz="2800" dirty="0" smtClean="0"/>
              <a:t>realizaci </a:t>
            </a:r>
            <a:r>
              <a:rPr lang="cs-CZ" sz="2800" dirty="0"/>
              <a:t>vzdělávacích akcí/aktivit</a:t>
            </a:r>
          </a:p>
          <a:p>
            <a:pPr lvl="0"/>
            <a:r>
              <a:rPr lang="cs-CZ" sz="2800" dirty="0"/>
              <a:t>vydávání odborných </a:t>
            </a:r>
            <a:r>
              <a:rPr lang="cs-CZ" sz="2800" dirty="0" smtClean="0"/>
              <a:t>publikací (na webu)</a:t>
            </a:r>
          </a:p>
          <a:p>
            <a:pPr lvl="0"/>
            <a:r>
              <a:rPr lang="cs-CZ" sz="2800" dirty="0"/>
              <a:t>s</a:t>
            </a:r>
            <a:r>
              <a:rPr lang="cs-CZ" sz="2800" dirty="0" smtClean="0"/>
              <a:t>polupráce na výzkumech a analýzách</a:t>
            </a:r>
            <a:endParaRPr lang="cs-CZ" sz="2800" dirty="0"/>
          </a:p>
          <a:p>
            <a:pPr lvl="0"/>
            <a:r>
              <a:rPr lang="cs-CZ" sz="2800" dirty="0"/>
              <a:t>p</a:t>
            </a:r>
            <a:r>
              <a:rPr lang="cs-CZ" sz="2800" dirty="0" smtClean="0"/>
              <a:t>ořádání </a:t>
            </a:r>
            <a:r>
              <a:rPr lang="cs-CZ" sz="2800" dirty="0"/>
              <a:t>akcí </a:t>
            </a:r>
            <a:r>
              <a:rPr lang="cs-CZ" sz="2800" dirty="0" smtClean="0"/>
              <a:t>(workshopů, konferencí </a:t>
            </a:r>
            <a:r>
              <a:rPr lang="cs-CZ" sz="2800" dirty="0"/>
              <a:t>apod.), </a:t>
            </a:r>
            <a:r>
              <a:rPr lang="cs-CZ" sz="2800" dirty="0" smtClean="0"/>
              <a:t>jako </a:t>
            </a:r>
            <a:r>
              <a:rPr lang="cs-CZ" sz="2800" dirty="0"/>
              <a:t>příležitost k setkávání sociálních podniků a zájemců o téma</a:t>
            </a:r>
          </a:p>
          <a:p>
            <a:endParaRPr lang="cs-CZ" sz="2800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589240"/>
            <a:ext cx="1152128" cy="72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2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5949" y="476672"/>
            <a:ext cx="7543800" cy="828641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/>
              <a:t>Nabídkové listy ve spolupráci s OVZ MPSV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sz="2800" dirty="0" smtClean="0"/>
              <a:t>podpora propagace výrobků a služeb členských sociálních podniků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08920"/>
            <a:ext cx="2388518" cy="344180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060" y="2780927"/>
            <a:ext cx="2368974" cy="336090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542" y="2780927"/>
            <a:ext cx="2412690" cy="336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5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2325" y="476672"/>
            <a:ext cx="7543800" cy="90064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/>
              <a:t>Těšíme se na Vás v TESSEA!</a:t>
            </a:r>
            <a:endParaRPr lang="cs-CZ" sz="3600" b="1" dirty="0"/>
          </a:p>
        </p:txBody>
      </p:sp>
      <p:pic>
        <p:nvPicPr>
          <p:cNvPr id="1026" name="Picture 2" descr="C:\Users\Zuzka\Pictures\TESSE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1240" y="1700808"/>
            <a:ext cx="7125970" cy="4022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5589240"/>
            <a:ext cx="1080120" cy="67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3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cs-CZ" b="1" dirty="0" smtClean="0"/>
          </a:p>
          <a:p>
            <a:pPr marL="0" indent="0" algn="ctr">
              <a:buNone/>
            </a:pPr>
            <a:endParaRPr lang="cs-CZ" b="1" dirty="0" smtClean="0"/>
          </a:p>
          <a:p>
            <a:pPr marL="0" indent="0" algn="ctr">
              <a:buNone/>
            </a:pPr>
            <a:r>
              <a:rPr lang="cs-CZ" b="1" dirty="0" smtClean="0"/>
              <a:t>Zuzana </a:t>
            </a:r>
            <a:r>
              <a:rPr lang="cs-CZ" b="1" dirty="0" err="1" smtClean="0"/>
              <a:t>Dudáková</a:t>
            </a:r>
            <a:endParaRPr lang="cs-CZ" b="1" dirty="0" smtClean="0"/>
          </a:p>
          <a:p>
            <a:pPr marL="0" indent="0" algn="ctr">
              <a:buNone/>
            </a:pPr>
            <a:r>
              <a:rPr lang="cs-CZ" sz="2000" dirty="0"/>
              <a:t>č</a:t>
            </a:r>
            <a:r>
              <a:rPr lang="cs-CZ" sz="2000" dirty="0" smtClean="0"/>
              <a:t>lenka kontrolní komise, vedoucí pracovní skupiny Kraje</a:t>
            </a:r>
          </a:p>
          <a:p>
            <a:pPr marL="0" indent="0" algn="ctr">
              <a:buNone/>
            </a:pPr>
            <a:r>
              <a:rPr lang="cs-CZ" sz="2000" dirty="0">
                <a:hlinkClick r:id="rId2"/>
              </a:rPr>
              <a:t>z</a:t>
            </a:r>
            <a:r>
              <a:rPr lang="cs-CZ" sz="2000" dirty="0" smtClean="0">
                <a:hlinkClick r:id="rId2"/>
              </a:rPr>
              <a:t>uzana.dudakova@tessea.cz</a:t>
            </a:r>
            <a:endParaRPr lang="cs-CZ" sz="2000" dirty="0" smtClean="0"/>
          </a:p>
          <a:p>
            <a:pPr marL="0" indent="0" algn="ctr">
              <a:buNone/>
            </a:pPr>
            <a:endParaRPr lang="cs-CZ" sz="2000" dirty="0" smtClean="0"/>
          </a:p>
          <a:p>
            <a:pPr marL="0" indent="0" algn="ctr">
              <a:buNone/>
            </a:pPr>
            <a:r>
              <a:rPr lang="cs-CZ" sz="2000" dirty="0" smtClean="0"/>
              <a:t>Markéta </a:t>
            </a:r>
            <a:r>
              <a:rPr lang="cs-CZ" sz="2000" dirty="0" err="1" smtClean="0"/>
              <a:t>Vinkelhoferová</a:t>
            </a:r>
            <a:endParaRPr lang="cs-CZ" sz="2000" dirty="0" smtClean="0"/>
          </a:p>
          <a:p>
            <a:pPr marL="0" indent="0" algn="ctr">
              <a:buNone/>
            </a:pPr>
            <a:r>
              <a:rPr lang="cs-CZ" sz="2000" dirty="0"/>
              <a:t>p</a:t>
            </a:r>
            <a:r>
              <a:rPr lang="cs-CZ" sz="2000" dirty="0" smtClean="0">
                <a:effectLst/>
              </a:rPr>
              <a:t>ředsedkyně správní rady</a:t>
            </a:r>
            <a:br>
              <a:rPr lang="cs-CZ" sz="2000" dirty="0" smtClean="0">
                <a:effectLst/>
              </a:rPr>
            </a:br>
            <a:r>
              <a:rPr lang="cs-CZ" sz="2000" dirty="0" smtClean="0">
                <a:effectLst/>
              </a:rPr>
              <a:t> </a:t>
            </a:r>
            <a:r>
              <a:rPr lang="cs-CZ" sz="2000" dirty="0" smtClean="0">
                <a:effectLst/>
                <a:hlinkClick r:id="rId3"/>
              </a:rPr>
              <a:t>marketa.vinkelhoferova@tessea.cz</a:t>
            </a:r>
            <a:endParaRPr lang="cs-CZ" sz="2000" dirty="0" smtClean="0">
              <a:effectLst/>
            </a:endParaRPr>
          </a:p>
          <a:p>
            <a:pPr marL="0" indent="0" algn="ctr">
              <a:buNone/>
            </a:pPr>
            <a:endParaRPr lang="cs-CZ" sz="2000" dirty="0" smtClean="0">
              <a:hlinkClick r:id="rId4"/>
            </a:endParaRPr>
          </a:p>
          <a:p>
            <a:pPr marL="0" indent="0" algn="ctr">
              <a:buNone/>
            </a:pPr>
            <a:r>
              <a:rPr lang="cs-CZ" sz="2000" dirty="0" smtClean="0">
                <a:hlinkClick r:id="rId5"/>
              </a:rPr>
              <a:t>www.tessea.cz</a:t>
            </a:r>
            <a:endParaRPr lang="cs-CZ" sz="2000" dirty="0"/>
          </a:p>
          <a:p>
            <a:pPr marL="0" indent="0" algn="ctr">
              <a:buNone/>
            </a:pPr>
            <a:r>
              <a:rPr lang="cs-CZ" sz="2000" dirty="0">
                <a:hlinkClick r:id="rId6"/>
              </a:rPr>
              <a:t> </a:t>
            </a:r>
            <a:r>
              <a:rPr lang="cs-CZ" sz="2000" dirty="0" smtClean="0">
                <a:hlinkClick r:id="rId6"/>
              </a:rPr>
              <a:t>kancelar</a:t>
            </a:r>
            <a:r>
              <a:rPr lang="cs-CZ" sz="2000" dirty="0">
                <a:hlinkClick r:id="rId6"/>
              </a:rPr>
              <a:t>@tessea.cz</a:t>
            </a:r>
            <a:endParaRPr lang="cs-CZ" sz="2000" dirty="0"/>
          </a:p>
          <a:p>
            <a:pPr marL="0" indent="0" algn="ctr">
              <a:buNone/>
            </a:pPr>
            <a:endParaRPr lang="cs-CZ" sz="2000" dirty="0" smtClean="0">
              <a:effectLst/>
            </a:endParaRPr>
          </a:p>
          <a:p>
            <a:endParaRPr lang="cs-CZ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0648"/>
            <a:ext cx="3384376" cy="211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0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Kdo je TESSEA?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n</a:t>
            </a:r>
            <a:r>
              <a:rPr lang="cs-CZ" sz="2800" dirty="0" smtClean="0"/>
              <a:t>ezávislá </a:t>
            </a:r>
            <a:r>
              <a:rPr lang="cs-CZ" sz="2800" dirty="0"/>
              <a:t>asociace sociálních </a:t>
            </a:r>
            <a:r>
              <a:rPr lang="cs-CZ" sz="2800" dirty="0" smtClean="0"/>
              <a:t>podniků</a:t>
            </a:r>
          </a:p>
          <a:p>
            <a:r>
              <a:rPr lang="cs-CZ" sz="2800" dirty="0"/>
              <a:t>r</a:t>
            </a:r>
            <a:r>
              <a:rPr lang="cs-CZ" sz="2800" dirty="0" smtClean="0"/>
              <a:t>espektovaná </a:t>
            </a:r>
            <a:r>
              <a:rPr lang="cs-CZ" sz="2800" dirty="0"/>
              <a:t>národní platforma sociální ekonomiky v </a:t>
            </a:r>
            <a:r>
              <a:rPr lang="cs-CZ" sz="2800" dirty="0" smtClean="0"/>
              <a:t>ČR</a:t>
            </a:r>
          </a:p>
          <a:p>
            <a:r>
              <a:rPr lang="cs-CZ" sz="2800" dirty="0"/>
              <a:t>expertní partner </a:t>
            </a:r>
            <a:r>
              <a:rPr lang="cs-CZ" sz="2800" dirty="0" smtClean="0"/>
              <a:t>pro stát, samosprávy, pro podnikatele a </a:t>
            </a:r>
            <a:r>
              <a:rPr lang="cs-CZ" sz="2800" dirty="0"/>
              <a:t>akademickou sféru</a:t>
            </a:r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013176"/>
            <a:ext cx="1685962" cy="105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Poslání TESSEA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přispívat k rozvoji sociálního podnikání v ČR, s vazbou na činnost v regionech</a:t>
            </a:r>
          </a:p>
          <a:p>
            <a:r>
              <a:rPr lang="cs-CZ" sz="2800" dirty="0"/>
              <a:t>zastřešovat sociální podniky z celé ČR, propojovat je, podporovat jejich zájmy a prezentovat je navenek</a:t>
            </a:r>
          </a:p>
          <a:p>
            <a:r>
              <a:rPr lang="cs-CZ" sz="2800" dirty="0" smtClean="0"/>
              <a:t>svým </a:t>
            </a:r>
            <a:r>
              <a:rPr lang="cs-CZ" sz="2800" dirty="0"/>
              <a:t>členům a všem dalším zájemcům </a:t>
            </a:r>
            <a:r>
              <a:rPr lang="cs-CZ" sz="2800" dirty="0" smtClean="0"/>
              <a:t>podává </a:t>
            </a:r>
            <a:r>
              <a:rPr lang="cs-CZ" sz="2800" dirty="0"/>
              <a:t>aktuální  informace o sociálním podnikání nejen v ČR, ale i v zahraničí</a:t>
            </a:r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013176"/>
            <a:ext cx="1685962" cy="105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2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Strategické </a:t>
            </a:r>
            <a:r>
              <a:rPr lang="cs-CZ" b="1" dirty="0" smtClean="0"/>
              <a:t>cíle TESSEA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Cíl 1. Zvýšit povědomí o sociálním podnikání a sociální ekonomice v ČR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800" dirty="0"/>
              <a:t>Cíl 2. Ovlivnit podobu návrhu zákona o sociálním podniku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800" dirty="0"/>
              <a:t>Cíl 3</a:t>
            </a:r>
            <a:r>
              <a:rPr lang="cs-CZ" sz="2800" dirty="0" smtClean="0"/>
              <a:t>. Rozšíření </a:t>
            </a:r>
            <a:r>
              <a:rPr lang="cs-CZ" sz="2800" dirty="0"/>
              <a:t>a aktivizace členské základny</a:t>
            </a:r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013176"/>
            <a:ext cx="1685962" cy="105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543800" cy="1025750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/>
              <a:t>Cíl 1. Zvýšit povědomí o sociálním podnikání a sociální ekonomice v ČR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800" b="1" dirty="0">
                <a:solidFill>
                  <a:schemeClr val="accent1"/>
                </a:solidFill>
              </a:rPr>
              <a:t>Aktivity:</a:t>
            </a:r>
          </a:p>
          <a:p>
            <a:r>
              <a:rPr lang="cs-CZ" sz="2800" dirty="0"/>
              <a:t>aktivní účast členů správní rady na konferencích, kulatých stolech, jednání v Senátu</a:t>
            </a:r>
          </a:p>
          <a:p>
            <a:r>
              <a:rPr lang="cs-CZ" sz="2800" dirty="0" smtClean="0"/>
              <a:t>pracovní </a:t>
            </a:r>
            <a:r>
              <a:rPr lang="cs-CZ" sz="2800" dirty="0"/>
              <a:t>skupina </a:t>
            </a:r>
            <a:r>
              <a:rPr lang="cs-CZ" sz="2800" dirty="0" smtClean="0"/>
              <a:t>Definice a principy</a:t>
            </a:r>
            <a:endParaRPr lang="cs-CZ" sz="2800" dirty="0"/>
          </a:p>
          <a:p>
            <a:r>
              <a:rPr lang="cs-CZ" sz="2800" dirty="0"/>
              <a:t>p</a:t>
            </a:r>
            <a:r>
              <a:rPr lang="cs-CZ" sz="2800" dirty="0" smtClean="0"/>
              <a:t>racovní </a:t>
            </a:r>
            <a:r>
              <a:rPr lang="cs-CZ" sz="2800" dirty="0"/>
              <a:t>skupina </a:t>
            </a:r>
            <a:r>
              <a:rPr lang="cs-CZ" sz="2800" dirty="0" smtClean="0"/>
              <a:t>Kraje</a:t>
            </a:r>
            <a:endParaRPr lang="cs-CZ" sz="2800" dirty="0"/>
          </a:p>
          <a:p>
            <a:r>
              <a:rPr lang="cs-CZ" sz="2800" dirty="0" smtClean="0"/>
              <a:t>aktuality o členech, příprava nových profilů členů na </a:t>
            </a:r>
            <a:r>
              <a:rPr lang="cs-CZ" sz="2800" dirty="0"/>
              <a:t>webu TESSEA, </a:t>
            </a:r>
            <a:r>
              <a:rPr lang="cs-CZ" sz="2800" dirty="0" smtClean="0"/>
              <a:t>rozesílka pravidelného </a:t>
            </a:r>
            <a:r>
              <a:rPr lang="cs-CZ" sz="2800" dirty="0" err="1" smtClean="0"/>
              <a:t>newsletteru</a:t>
            </a:r>
            <a:endParaRPr lang="cs-CZ" sz="2800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449543"/>
            <a:ext cx="1340668" cy="83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0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2959" y="332656"/>
            <a:ext cx="7543800" cy="1116673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/>
              <a:t>Cíl 1. </a:t>
            </a:r>
            <a:r>
              <a:rPr lang="cs-CZ" sz="2800" b="1" dirty="0" smtClean="0"/>
              <a:t>Zvýšit povědomí o sociálním podnikání a sociální ekonomice v ČR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800" b="1" dirty="0">
                <a:solidFill>
                  <a:schemeClr val="accent1"/>
                </a:solidFill>
              </a:rPr>
              <a:t>Síťování a </a:t>
            </a:r>
            <a:r>
              <a:rPr lang="cs-CZ" sz="2800" b="1" dirty="0" smtClean="0">
                <a:solidFill>
                  <a:schemeClr val="accent1"/>
                </a:solidFill>
              </a:rPr>
              <a:t>spolupráce: </a:t>
            </a:r>
            <a:endParaRPr lang="cs-CZ" sz="2800" b="1" dirty="0">
              <a:solidFill>
                <a:schemeClr val="accent1"/>
              </a:solidFill>
            </a:endParaRPr>
          </a:p>
          <a:p>
            <a:r>
              <a:rPr lang="cs-CZ" sz="2800" dirty="0" smtClean="0"/>
              <a:t>Asociace </a:t>
            </a:r>
            <a:r>
              <a:rPr lang="cs-CZ" sz="2800" dirty="0"/>
              <a:t>společenské odpovědnosti</a:t>
            </a:r>
          </a:p>
          <a:p>
            <a:r>
              <a:rPr lang="cs-CZ" sz="2800" dirty="0"/>
              <a:t>v</a:t>
            </a:r>
            <a:r>
              <a:rPr lang="cs-CZ" sz="2800" dirty="0" smtClean="0"/>
              <a:t>zdělávací a konzultační program pro Sociální bankovnictví České spořitelny</a:t>
            </a:r>
          </a:p>
          <a:p>
            <a:r>
              <a:rPr lang="cs-CZ" sz="2800" dirty="0"/>
              <a:t>s</a:t>
            </a:r>
            <a:r>
              <a:rPr lang="cs-CZ" sz="2800" dirty="0" smtClean="0"/>
              <a:t>polupráce s akademickou sférou: Katedra ekonomických a manažerských studií UPOL (projekt TAČR), VŠE, Katedra environmentálních studií MUNI</a:t>
            </a:r>
            <a:endParaRPr lang="cs-CZ" sz="2800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121950"/>
            <a:ext cx="1512168" cy="94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5299" y="188640"/>
            <a:ext cx="7543800" cy="1016206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solidFill>
                  <a:schemeClr val="accent1"/>
                </a:solidFill>
              </a:rPr>
              <a:t>Pracovní skupina </a:t>
            </a:r>
            <a:r>
              <a:rPr lang="cs-CZ" sz="3200" b="1" dirty="0" smtClean="0">
                <a:solidFill>
                  <a:schemeClr val="accent1"/>
                </a:solidFill>
              </a:rPr>
              <a:t>Definice a principy</a:t>
            </a:r>
            <a:endParaRPr lang="cs-CZ" sz="3200" b="1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TESSEA je autorem definic sociálního podnikání, sociálního podniku a integračního sociálního </a:t>
            </a:r>
            <a:r>
              <a:rPr lang="cs-CZ" sz="2800" dirty="0" smtClean="0"/>
              <a:t>podniku (2011), v </a:t>
            </a:r>
            <a:r>
              <a:rPr lang="cs-CZ" sz="2800" dirty="0"/>
              <a:t>souladu </a:t>
            </a:r>
            <a:r>
              <a:rPr lang="cs-CZ" sz="2800" dirty="0" smtClean="0"/>
              <a:t>s mezinárodní výzkumnou sítí</a:t>
            </a:r>
            <a:r>
              <a:rPr lang="cs-CZ" sz="2800" dirty="0"/>
              <a:t> </a:t>
            </a:r>
            <a:r>
              <a:rPr lang="cs-CZ" sz="2800" dirty="0" smtClean="0"/>
              <a:t>EMES</a:t>
            </a:r>
            <a:r>
              <a:rPr lang="cs-CZ" sz="2800" dirty="0"/>
              <a:t> </a:t>
            </a:r>
            <a:r>
              <a:rPr lang="cs-CZ" sz="2800" dirty="0" smtClean="0"/>
              <a:t>(běžně používané </a:t>
            </a:r>
            <a:r>
              <a:rPr lang="mr-IN" sz="2800" dirty="0" smtClean="0"/>
              <a:t>–</a:t>
            </a:r>
            <a:r>
              <a:rPr lang="cs-CZ" sz="2800" dirty="0" smtClean="0"/>
              <a:t> např. pro dotační tituly MPSV aj.)</a:t>
            </a:r>
          </a:p>
          <a:p>
            <a:r>
              <a:rPr lang="cs-CZ" sz="2800" b="1" dirty="0" smtClean="0">
                <a:solidFill>
                  <a:schemeClr val="accent1"/>
                </a:solidFill>
              </a:rPr>
              <a:t>2021 </a:t>
            </a:r>
            <a:r>
              <a:rPr lang="mr-IN" sz="2800" b="1" dirty="0" smtClean="0">
                <a:solidFill>
                  <a:schemeClr val="accent1"/>
                </a:solidFill>
              </a:rPr>
              <a:t>–</a:t>
            </a:r>
            <a:r>
              <a:rPr lang="cs-CZ" sz="2800" b="1" dirty="0" smtClean="0">
                <a:solidFill>
                  <a:schemeClr val="accent1"/>
                </a:solidFill>
              </a:rPr>
              <a:t> 2022: </a:t>
            </a:r>
            <a:r>
              <a:rPr lang="cs-CZ" sz="2800" dirty="0" smtClean="0"/>
              <a:t>Revize </a:t>
            </a:r>
            <a:r>
              <a:rPr lang="cs-CZ" sz="2800" dirty="0"/>
              <a:t>definic pro větší srozumitelnost a </a:t>
            </a:r>
            <a:r>
              <a:rPr lang="cs-CZ" sz="2800" dirty="0" smtClean="0"/>
              <a:t>realizovatelnost </a:t>
            </a:r>
            <a:r>
              <a:rPr lang="cs-CZ" sz="2800" dirty="0"/>
              <a:t>na základě zkušeností z </a:t>
            </a:r>
            <a:r>
              <a:rPr lang="cs-CZ" sz="2800" dirty="0" smtClean="0"/>
              <a:t>praxe, bude zveřejňováno na webu a kanálech TESSEA od léta.</a:t>
            </a:r>
            <a:endParaRPr lang="cs-CZ" sz="2800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445224"/>
            <a:ext cx="1397930" cy="87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6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2959" y="260648"/>
            <a:ext cx="7543800" cy="936106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solidFill>
                  <a:schemeClr val="accent1"/>
                </a:solidFill>
              </a:rPr>
              <a:t>Pracovní skupina </a:t>
            </a:r>
            <a:r>
              <a:rPr lang="cs-CZ" sz="3200" b="1" dirty="0" smtClean="0">
                <a:solidFill>
                  <a:schemeClr val="accent1"/>
                </a:solidFill>
              </a:rPr>
              <a:t>Kraje</a:t>
            </a:r>
            <a:endParaRPr lang="cs-CZ" sz="3200" b="1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mapování </a:t>
            </a:r>
            <a:r>
              <a:rPr lang="cs-CZ" sz="2800" dirty="0"/>
              <a:t>aktivit na podporu sociálního podnikání v jednotlivých krajích </a:t>
            </a:r>
          </a:p>
          <a:p>
            <a:r>
              <a:rPr lang="cs-CZ" sz="2800" dirty="0" smtClean="0"/>
              <a:t>podpora </a:t>
            </a:r>
            <a:r>
              <a:rPr lang="cs-CZ" sz="2800" dirty="0"/>
              <a:t>aktivních sociálních podniků při vyjednávání se zastupiteli a radními</a:t>
            </a:r>
          </a:p>
          <a:p>
            <a:r>
              <a:rPr lang="cs-CZ" sz="2800" dirty="0" smtClean="0"/>
              <a:t>propagace </a:t>
            </a:r>
            <a:r>
              <a:rPr lang="cs-CZ" sz="2800" dirty="0"/>
              <a:t>příkladů dobré praxe</a:t>
            </a:r>
          </a:p>
          <a:p>
            <a:r>
              <a:rPr lang="cs-CZ" sz="2800" dirty="0" smtClean="0"/>
              <a:t>příprava </a:t>
            </a:r>
            <a:r>
              <a:rPr lang="cs-CZ" sz="2800" dirty="0"/>
              <a:t>dokumentu „Doporučené postupy pro jednání s kraji“ – spolupráce členů TESSEA a sociálními podnikateli</a:t>
            </a:r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856" y="5301208"/>
            <a:ext cx="1380605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0059" y="116632"/>
            <a:ext cx="7980373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3100" b="1" dirty="0" smtClean="0"/>
              <a:t>Cíl </a:t>
            </a:r>
            <a:r>
              <a:rPr lang="cs-CZ" sz="3100" b="1" dirty="0"/>
              <a:t>2. Ovlivnit podobu návrhu zákona o sociálním podniku</a:t>
            </a:r>
            <a:br>
              <a:rPr lang="cs-CZ" sz="3100" b="1" dirty="0"/>
            </a:br>
            <a:r>
              <a:rPr lang="cs-CZ" sz="3100" b="1" dirty="0" smtClean="0"/>
              <a:t/>
            </a:r>
            <a:br>
              <a:rPr lang="cs-CZ" sz="3100" b="1" dirty="0" smtClean="0"/>
            </a:br>
            <a:r>
              <a:rPr lang="cs-CZ" sz="3600" b="1" dirty="0" smtClean="0">
                <a:solidFill>
                  <a:schemeClr val="accent1"/>
                </a:solidFill>
              </a:rPr>
              <a:t>Pracovní </a:t>
            </a:r>
            <a:r>
              <a:rPr lang="cs-CZ" sz="3600" b="1" dirty="0">
                <a:solidFill>
                  <a:schemeClr val="accent1"/>
                </a:solidFill>
              </a:rPr>
              <a:t>skupina legislativa</a:t>
            </a:r>
            <a:r>
              <a:rPr lang="cs-CZ" sz="3600" b="1" dirty="0"/>
              <a:t/>
            </a:r>
            <a:br>
              <a:rPr lang="cs-CZ" sz="3600" b="1" dirty="0"/>
            </a:b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800" dirty="0" smtClean="0"/>
          </a:p>
          <a:p>
            <a:r>
              <a:rPr lang="cs-CZ" sz="2800" dirty="0" smtClean="0"/>
              <a:t>zpracovává </a:t>
            </a:r>
            <a:r>
              <a:rPr lang="cs-CZ" sz="2800" dirty="0"/>
              <a:t>podněty od členských </a:t>
            </a:r>
            <a:r>
              <a:rPr lang="cs-CZ" sz="2800" dirty="0" smtClean="0"/>
              <a:t>podniků a dalších expertů se sfér sociální ekonomiky ČR i zahraničí</a:t>
            </a:r>
          </a:p>
          <a:p>
            <a:r>
              <a:rPr lang="cs-CZ" sz="2800" dirty="0" smtClean="0"/>
              <a:t>připomínkuje </a:t>
            </a:r>
            <a:r>
              <a:rPr lang="cs-CZ" sz="2800" dirty="0"/>
              <a:t>stávající </a:t>
            </a:r>
            <a:r>
              <a:rPr lang="cs-CZ" sz="2800" dirty="0" smtClean="0"/>
              <a:t>návrhy</a:t>
            </a:r>
          </a:p>
          <a:p>
            <a:r>
              <a:rPr lang="cs-CZ" sz="2800" dirty="0"/>
              <a:t>p</a:t>
            </a:r>
            <a:r>
              <a:rPr lang="cs-CZ" sz="2800" dirty="0" smtClean="0"/>
              <a:t>ravidelná jednání se zástupci MPSV</a:t>
            </a:r>
            <a:endParaRPr lang="cs-CZ" sz="2800" dirty="0"/>
          </a:p>
          <a:p>
            <a:r>
              <a:rPr lang="cs-CZ" sz="2800" dirty="0" smtClean="0"/>
              <a:t>připravuje teze a poziční dokument, cca od léta bude zveřejněn </a:t>
            </a:r>
            <a:r>
              <a:rPr lang="mr-IN" sz="2800" dirty="0" smtClean="0"/>
              <a:t>–</a:t>
            </a:r>
            <a:r>
              <a:rPr lang="cs-CZ" sz="2800" dirty="0" smtClean="0"/>
              <a:t> sledujte kanály TESSEA</a:t>
            </a:r>
          </a:p>
          <a:p>
            <a:endParaRPr lang="cs-CZ" sz="2800" dirty="0"/>
          </a:p>
        </p:txBody>
      </p:sp>
      <p:pic>
        <p:nvPicPr>
          <p:cNvPr id="4" name="Picture 3" descr="tessea-okrtxt147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301208"/>
            <a:ext cx="1584176" cy="9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iva">
  <a:themeElements>
    <a:clrScheme name="Retrospek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</TotalTime>
  <Words>539</Words>
  <Application>Microsoft Office PowerPoint</Application>
  <PresentationFormat>Předvádění na obrazovce (4:3)</PresentationFormat>
  <Paragraphs>72</Paragraphs>
  <Slides>14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Mangal</vt:lpstr>
      <vt:lpstr>Retrospektiva</vt:lpstr>
      <vt:lpstr>Prezentace aplikace PowerPoint</vt:lpstr>
      <vt:lpstr>Kdo je TESSEA?</vt:lpstr>
      <vt:lpstr>Poslání TESSEA</vt:lpstr>
      <vt:lpstr>Strategické cíle TESSEA</vt:lpstr>
      <vt:lpstr>Cíl 1. Zvýšit povědomí o sociálním podnikání a sociální ekonomice v ČR</vt:lpstr>
      <vt:lpstr>Cíl 1. Zvýšit povědomí o sociálním podnikání a sociální ekonomice v ČR</vt:lpstr>
      <vt:lpstr>Pracovní skupina Definice a principy</vt:lpstr>
      <vt:lpstr>Pracovní skupina Kraje</vt:lpstr>
      <vt:lpstr>      Cíl 2. Ovlivnit podobu návrhu zákona o sociálním podniku  Pracovní skupina legislativa </vt:lpstr>
      <vt:lpstr>    Cíl 3.Rozšíření a aktivizace členské základny </vt:lpstr>
      <vt:lpstr>  Co TESSEA nabízí členům: </vt:lpstr>
      <vt:lpstr>Nabídkové listy ve spolupráci s OVZ MPSV</vt:lpstr>
      <vt:lpstr>Těšíme se na Vás v TESSEA!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Tessea</dc:title>
  <dc:creator>Zuzka</dc:creator>
  <cp:lastModifiedBy>Paličková Markéta</cp:lastModifiedBy>
  <cp:revision>32</cp:revision>
  <dcterms:created xsi:type="dcterms:W3CDTF">2022-05-11T19:04:52Z</dcterms:created>
  <dcterms:modified xsi:type="dcterms:W3CDTF">2022-05-13T03:59:15Z</dcterms:modified>
</cp:coreProperties>
</file>