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11" r:id="rId3"/>
    <p:sldId id="312" r:id="rId4"/>
    <p:sldId id="313" r:id="rId5"/>
    <p:sldId id="314" r:id="rId6"/>
    <p:sldId id="315" r:id="rId7"/>
    <p:sldId id="319" r:id="rId8"/>
    <p:sldId id="302" r:id="rId9"/>
    <p:sldId id="321" r:id="rId10"/>
    <p:sldId id="322" r:id="rId11"/>
    <p:sldId id="316" r:id="rId12"/>
    <p:sldId id="305" r:id="rId13"/>
    <p:sldId id="320" r:id="rId14"/>
    <p:sldId id="317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08" autoAdjust="0"/>
    <p:restoredTop sz="94660"/>
  </p:normalViewPr>
  <p:slideViewPr>
    <p:cSldViewPr snapToGrid="0">
      <p:cViewPr varScale="1">
        <p:scale>
          <a:sx n="80" d="100"/>
          <a:sy n="80" d="100"/>
        </p:scale>
        <p:origin x="-90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xmlns="" id="{B0C9CACB-FD1F-466E-93FF-0FB4E57977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2C9F6E77-3C09-48CD-9493-E0A06C5ABD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CC8BC-9D88-4B74-A5D0-30DAC765135E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87E681D8-438E-4C75-ADF9-CB17DC12D3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BDBAE858-7AED-450C-AEF8-5DCC16D873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F97BF-D763-47C6-9E29-C365F58049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697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423A-AF9B-45B6-A093-DF757D7DF729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3CB4F-DFD3-41E2-B381-490D933009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68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94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10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31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31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15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88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4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6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29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46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58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3737-2CB6-4ACB-B574-9F732D53515F}" type="datetimeFigureOut">
              <a:rPr lang="cs-CZ" smtClean="0"/>
              <a:t>19.10.2019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68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ookport.cz/aplikace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2384" y="1321724"/>
            <a:ext cx="11531565" cy="3356955"/>
          </a:xfrm>
        </p:spPr>
        <p:txBody>
          <a:bodyPr anchor="ctr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cs-CZ" b="1" dirty="0"/>
              <a:t/>
            </a:r>
            <a:br>
              <a:rPr lang="cs-CZ" b="1" dirty="0"/>
            </a:br>
            <a:r>
              <a:rPr lang="cs-CZ" b="1" dirty="0"/>
              <a:t>IKAP</a:t>
            </a:r>
            <a:br>
              <a:rPr lang="cs-CZ" b="1" dirty="0"/>
            </a:br>
            <a:r>
              <a:rPr lang="cs-CZ" b="1" dirty="0"/>
              <a:t>„Rovný přístup ke vzdělávání s ohledem na lepší uplatnitelnost na trhu práce“</a:t>
            </a:r>
            <a:br>
              <a:rPr lang="cs-CZ" b="1" dirty="0"/>
            </a:br>
            <a:r>
              <a:rPr lang="cs-CZ" b="1" dirty="0"/>
              <a:t/>
            </a:r>
            <a:br>
              <a:rPr lang="cs-CZ" b="1" dirty="0"/>
            </a:br>
            <a:endParaRPr lang="cs-CZ" cap="all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9469" y="4678680"/>
            <a:ext cx="11869616" cy="655320"/>
          </a:xfrm>
        </p:spPr>
        <p:txBody>
          <a:bodyPr>
            <a:noAutofit/>
          </a:bodyPr>
          <a:lstStyle/>
          <a:p>
            <a:endParaRPr lang="cs-CZ" sz="2800" dirty="0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xmlns="" id="{3346E149-58E4-42B7-8886-21357BC63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489364"/>
              </p:ext>
            </p:extLst>
          </p:nvPr>
        </p:nvGraphicFramePr>
        <p:xfrm>
          <a:off x="838200" y="4678680"/>
          <a:ext cx="10515600" cy="655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738189360"/>
                    </a:ext>
                  </a:extLst>
                </a:gridCol>
              </a:tblGrid>
              <a:tr h="655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2400" b="1" cap="all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Říjen 2019</a:t>
                      </a:r>
                    </a:p>
                  </a:txBody>
                  <a:tcPr marL="44106" marR="44106" marT="0" marB="0" anchor="ctr"/>
                </a:tc>
                <a:extLst>
                  <a:ext uri="{0D108BD9-81ED-4DB2-BD59-A6C34878D82A}">
                    <a16:rowId xmlns:a16="http://schemas.microsoft.com/office/drawing/2014/main" xmlns="" val="1310265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78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xmlns="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5343"/>
            <a:ext cx="10515600" cy="662730"/>
          </a:xfrm>
        </p:spPr>
        <p:txBody>
          <a:bodyPr>
            <a:normAutofit/>
          </a:bodyPr>
          <a:lstStyle/>
          <a:p>
            <a:r>
              <a:rPr lang="cs-CZ" sz="3200" b="1" i="1" dirty="0"/>
              <a:t>Zrealizované WEBINÁŘE (každý kabinet natáčí 5x)</a:t>
            </a:r>
            <a:endParaRPr lang="cs-CZ" sz="3200" b="1" dirty="0">
              <a:solidFill>
                <a:srgbClr val="0070C0"/>
              </a:solidFill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cs-CZ" b="1" dirty="0"/>
              <a:t>Webinář – ONLINE DISKUZE </a:t>
            </a:r>
            <a:r>
              <a:rPr lang="cs-CZ" dirty="0"/>
              <a:t>členů KMK s odborníkem z praxe</a:t>
            </a:r>
          </a:p>
          <a:p>
            <a:pPr marL="0" indent="0">
              <a:buNone/>
            </a:pPr>
            <a:r>
              <a:rPr lang="cs-CZ" dirty="0"/>
              <a:t>Uskutečnilo se již 8 on-line diskuzí</a:t>
            </a:r>
          </a:p>
          <a:p>
            <a:pPr marL="0" indent="0">
              <a:buNone/>
            </a:pPr>
            <a:r>
              <a:rPr lang="cs-CZ" dirty="0"/>
              <a:t>Příklady témat: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Výukový systém </a:t>
            </a:r>
            <a:r>
              <a:rPr lang="cs-CZ" dirty="0" err="1"/>
              <a:t>Emone</a:t>
            </a: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Chov ovcí a koz se zaměřením na výrobu sýrů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Požární prevence v budovách a používání přenosných hasicích přístrojů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Obráběcí stroje pro 3. tisíciletí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   Všechny natočené webináře si můžete prohlédnout na portále projektu.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4807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6"/>
            <a:ext cx="12063369" cy="5090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i="1" dirty="0"/>
              <a:t>se vložilo na portál: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   88 novinek z oboru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117 příkladů dobré praxe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1121 produktů OPVK rozdělených podle odbornosti a zaměření škol</a:t>
            </a:r>
          </a:p>
          <a:p>
            <a:pPr marL="0" indent="0">
              <a:buNone/>
            </a:pPr>
            <a:r>
              <a:rPr lang="cs-CZ" i="1" dirty="0"/>
              <a:t>Dále má KMK na portále: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Databázi e-knih a doporučených učebnic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Plány odborných exkurzí a stáží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Lektorský tým </a:t>
            </a:r>
            <a:r>
              <a:rPr lang="cs-CZ" dirty="0" smtClean="0"/>
              <a:t>odborníků v každém kabinetu</a:t>
            </a: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7701FCE-5738-42E4-AB13-D59324E1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922713"/>
            <a:ext cx="11353800" cy="457276"/>
          </a:xfrm>
        </p:spPr>
        <p:txBody>
          <a:bodyPr>
            <a:noAutofit/>
          </a:bodyPr>
          <a:lstStyle/>
          <a:p>
            <a:r>
              <a:rPr lang="cs-CZ" sz="3600" b="1" i="1" dirty="0"/>
              <a:t>Za uplynulé období od 01.01.2018 do 30.06.2019</a:t>
            </a:r>
          </a:p>
        </p:txBody>
      </p:sp>
    </p:spTree>
    <p:extLst>
      <p:ext uri="{BB962C8B-B14F-4D97-AF65-F5344CB8AC3E}">
        <p14:creationId xmlns:p14="http://schemas.microsoft.com/office/powerpoint/2010/main" val="976908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xmlns="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589"/>
            <a:ext cx="10515600" cy="394818"/>
          </a:xfrm>
        </p:spPr>
        <p:txBody>
          <a:bodyPr>
            <a:noAutofit/>
          </a:bodyPr>
          <a:lstStyle/>
          <a:p>
            <a:r>
              <a:rPr lang="cs-CZ" sz="3600" b="1" i="1" dirty="0" err="1"/>
              <a:t>BookPort</a:t>
            </a:r>
            <a:endParaRPr lang="cs-CZ" sz="3600" b="1" i="1" dirty="0"/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V rámci projektu mohou školy zapojené do projektu včetně spolupracujících středních a základních škol využívat elektronický portál knih </a:t>
            </a:r>
            <a:r>
              <a:rPr lang="cs-CZ" dirty="0" err="1"/>
              <a:t>Bookport</a:t>
            </a:r>
            <a:r>
              <a:rPr lang="cs-CZ" dirty="0"/>
              <a:t>.</a:t>
            </a:r>
          </a:p>
          <a:p>
            <a:r>
              <a:rPr lang="cs-CZ" dirty="0"/>
              <a:t>BOOKPORT je moderní on-line knihovna. Pedagogové i žáci mají přístup k tisícům knih a mohou číst zcela bez omezení. Číst lze odkudkoliv, a to na všech zařízeních: počítači, mobilním telefonu, tabletu. </a:t>
            </a:r>
            <a:br>
              <a:rPr lang="cs-CZ" dirty="0"/>
            </a:br>
            <a:r>
              <a:rPr lang="cs-CZ" dirty="0"/>
              <a:t>Pozice v knize se každému přihlášenému uživateli navíc synchronizuje napříč zařízeními.</a:t>
            </a:r>
          </a:p>
          <a:p>
            <a:r>
              <a:rPr lang="cs-CZ" dirty="0"/>
              <a:t>S využitím </a:t>
            </a:r>
            <a:r>
              <a:rPr lang="cs-CZ" dirty="0">
                <a:hlinkClick r:id="rId3"/>
              </a:rPr>
              <a:t>aplikace</a:t>
            </a:r>
            <a:r>
              <a:rPr lang="cs-CZ" dirty="0"/>
              <a:t> je možné číst i bez připojení k internetu.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1691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xmlns="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589"/>
            <a:ext cx="10515600" cy="394818"/>
          </a:xfrm>
        </p:spPr>
        <p:txBody>
          <a:bodyPr>
            <a:noAutofit/>
          </a:bodyPr>
          <a:lstStyle/>
          <a:p>
            <a:r>
              <a:rPr lang="cs-CZ" sz="3600" b="1" i="1" dirty="0"/>
              <a:t>Činnost kabinetů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S konkrétní činností kabinetů a CKP Vás seznámí: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  <a:p>
            <a:pPr>
              <a:buFontTx/>
              <a:buChar char="-"/>
            </a:pPr>
            <a:r>
              <a:rPr lang="cs-CZ" dirty="0"/>
              <a:t>Ing. </a:t>
            </a:r>
            <a:r>
              <a:rPr lang="cs-CZ" dirty="0" err="1"/>
              <a:t>Martykán</a:t>
            </a:r>
            <a:r>
              <a:rPr lang="cs-CZ" dirty="0"/>
              <a:t> za Kabinet automobilní techniky</a:t>
            </a:r>
          </a:p>
          <a:p>
            <a:pPr>
              <a:buFontTx/>
              <a:buChar char="-"/>
            </a:pPr>
            <a:r>
              <a:rPr lang="cs-CZ" dirty="0"/>
              <a:t>Ing. Vepřek za Kabinet digitální gramotnosti a ICT</a:t>
            </a:r>
          </a:p>
          <a:p>
            <a:pPr>
              <a:buFontTx/>
              <a:buChar char="-"/>
            </a:pPr>
            <a:r>
              <a:rPr lang="cs-CZ" dirty="0"/>
              <a:t>Ing. Doležel o činnosti CKP</a:t>
            </a:r>
          </a:p>
        </p:txBody>
      </p:sp>
    </p:spTree>
    <p:extLst>
      <p:ext uri="{BB962C8B-B14F-4D97-AF65-F5344CB8AC3E}">
        <p14:creationId xmlns:p14="http://schemas.microsoft.com/office/powerpoint/2010/main" val="2191215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xmlns="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589"/>
            <a:ext cx="10515600" cy="394818"/>
          </a:xfrm>
        </p:spPr>
        <p:txBody>
          <a:bodyPr>
            <a:noAutofit/>
          </a:bodyPr>
          <a:lstStyle/>
          <a:p>
            <a:endParaRPr lang="cs-CZ" sz="3600" b="1" dirty="0">
              <a:solidFill>
                <a:srgbClr val="0070C0"/>
              </a:solidFill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 Děkuji za pozornost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Mgr. Tatjana Klimková</a:t>
            </a:r>
          </a:p>
          <a:p>
            <a:pPr marL="0" indent="0" algn="ctr">
              <a:buNone/>
            </a:pPr>
            <a:r>
              <a:rPr lang="cs-CZ" dirty="0"/>
              <a:t>Mgr. Světlana Daňková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www.ikap.cz</a:t>
            </a:r>
          </a:p>
        </p:txBody>
      </p:sp>
    </p:spTree>
    <p:extLst>
      <p:ext uri="{BB962C8B-B14F-4D97-AF65-F5344CB8AC3E}">
        <p14:creationId xmlns:p14="http://schemas.microsoft.com/office/powerpoint/2010/main" val="1169108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6"/>
            <a:ext cx="12063369" cy="50900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7701FCE-5738-42E4-AB13-D59324E1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15" y="1379988"/>
            <a:ext cx="11912139" cy="4172913"/>
          </a:xfrm>
        </p:spPr>
        <p:txBody>
          <a:bodyPr>
            <a:normAutofit fontScale="90000"/>
          </a:bodyPr>
          <a:lstStyle/>
          <a:p>
            <a:r>
              <a:rPr lang="cs-CZ" b="1" i="1" dirty="0"/>
              <a:t/>
            </a:r>
            <a:br>
              <a:rPr lang="cs-CZ" b="1" i="1" dirty="0"/>
            </a:br>
            <a:r>
              <a:rPr lang="cs-CZ" b="1" i="1" dirty="0"/>
              <a:t>V OLOMOUCKÉM KRAJI PŮSOBÍ</a:t>
            </a:r>
            <a:br>
              <a:rPr lang="cs-CZ" b="1" i="1" dirty="0"/>
            </a:br>
            <a:r>
              <a:rPr lang="cs-CZ" b="1" i="1" dirty="0"/>
              <a:t>14 center kolegiální podpory (CKP) při nichž působí </a:t>
            </a:r>
            <a:br>
              <a:rPr lang="cs-CZ" b="1" i="1" dirty="0"/>
            </a:br>
            <a:r>
              <a:rPr lang="cs-CZ" b="1" i="1" dirty="0"/>
              <a:t>15 krajských metodických kabinetů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sz="3200" dirty="0"/>
              <a:t>Hlavním úkolem kabinetů je poskytovat pedagogům na školách pomoc </a:t>
            </a:r>
            <a:br>
              <a:rPr lang="cs-CZ" sz="3200" dirty="0"/>
            </a:br>
            <a:r>
              <a:rPr lang="cs-CZ" sz="3200" dirty="0"/>
              <a:t>a podporu ve sebevzdělávání, inovaci forem, metod a výchovných postupů </a:t>
            </a:r>
            <a:br>
              <a:rPr lang="cs-CZ" sz="3200" dirty="0"/>
            </a:br>
            <a:r>
              <a:rPr lang="cs-CZ" sz="3200" dirty="0"/>
              <a:t>a seznamovat pedagogy s novinkami v oboru a předávat příklady dobré praxe.  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393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6"/>
            <a:ext cx="12063369" cy="50900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i="1" dirty="0"/>
              <a:t>3 kabinety jsou zaměřené na </a:t>
            </a:r>
            <a:r>
              <a:rPr lang="cs-CZ" sz="3600" i="1" u="sng" dirty="0"/>
              <a:t>podporu gramotností</a:t>
            </a:r>
            <a:r>
              <a:rPr lang="cs-CZ" dirty="0"/>
              <a:t>: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7701FCE-5738-42E4-AB13-D59324E1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21830"/>
            <a:ext cx="11353800" cy="1251587"/>
          </a:xfrm>
        </p:spPr>
        <p:txBody>
          <a:bodyPr>
            <a:normAutofit/>
          </a:bodyPr>
          <a:lstStyle/>
          <a:p>
            <a:r>
              <a:rPr lang="cs-CZ" sz="3600" b="1" i="1" dirty="0"/>
              <a:t>V kraji působí 15 Krajských metodických kabinetů, z toho</a:t>
            </a: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xmlns="" id="{7A991D7C-99AD-4FF5-AD49-9D951F5004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203865"/>
              </p:ext>
            </p:extLst>
          </p:nvPr>
        </p:nvGraphicFramePr>
        <p:xfrm>
          <a:off x="0" y="2853150"/>
          <a:ext cx="12192000" cy="2607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785">
                  <a:extLst>
                    <a:ext uri="{9D8B030D-6E8A-4147-A177-3AD203B41FA5}">
                      <a16:colId xmlns:a16="http://schemas.microsoft.com/office/drawing/2014/main" xmlns="" val="1709688831"/>
                    </a:ext>
                  </a:extLst>
                </a:gridCol>
                <a:gridCol w="10895215">
                  <a:extLst>
                    <a:ext uri="{9D8B030D-6E8A-4147-A177-3AD203B41FA5}">
                      <a16:colId xmlns:a16="http://schemas.microsoft.com/office/drawing/2014/main" xmlns="" val="1716750103"/>
                    </a:ext>
                  </a:extLst>
                </a:gridCol>
              </a:tblGrid>
              <a:tr h="8690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KMK 01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solidFill>
                            <a:schemeClr val="tx1"/>
                          </a:solidFill>
                          <a:effectLst/>
                        </a:rPr>
                        <a:t>čtenářské gramotnosti (ČG 01)</a:t>
                      </a:r>
                      <a:endParaRPr lang="cs-CZ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29795464"/>
                  </a:ext>
                </a:extLst>
              </a:tr>
              <a:tr h="8690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KMK 02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matematické gramotnosti + finanční (MG 02)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47698727"/>
                  </a:ext>
                </a:extLst>
              </a:tr>
              <a:tr h="8690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KMK 03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Digitální gramotnosti (DG 03)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61992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955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6"/>
            <a:ext cx="12063369" cy="50900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3600" dirty="0"/>
              <a:t>12 kabinetů je zaměřených na </a:t>
            </a:r>
            <a:br>
              <a:rPr lang="cs-CZ" sz="3600" dirty="0"/>
            </a:br>
            <a:r>
              <a:rPr lang="cs-CZ" sz="3600" u="sng" dirty="0"/>
              <a:t>podporu polytechnického vzdělávání </a:t>
            </a:r>
            <a:br>
              <a:rPr lang="cs-CZ" sz="3600" u="sng" dirty="0"/>
            </a:br>
            <a:r>
              <a:rPr lang="cs-CZ" sz="3600" dirty="0"/>
              <a:t>dle odbornosti dané školy, kde má kabinet své sídlo</a:t>
            </a:r>
          </a:p>
          <a:p>
            <a:pPr marL="0" indent="0">
              <a:buNone/>
            </a:pPr>
            <a:endParaRPr lang="cs-CZ" sz="3600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7701FCE-5738-42E4-AB13-D59324E1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19" y="1291905"/>
            <a:ext cx="11292281" cy="1185288"/>
          </a:xfrm>
        </p:spPr>
        <p:txBody>
          <a:bodyPr>
            <a:normAutofit/>
          </a:bodyPr>
          <a:lstStyle/>
          <a:p>
            <a:r>
              <a:rPr lang="cs-CZ" sz="3600" b="1" i="1" dirty="0"/>
              <a:t>V kraji působí 15 Krajských metodických kabinetů, </a:t>
            </a:r>
            <a:br>
              <a:rPr lang="cs-CZ" sz="3600" b="1" i="1" dirty="0"/>
            </a:br>
            <a:r>
              <a:rPr lang="cs-CZ" sz="3600" b="1" i="1" dirty="0"/>
              <a:t>z toho</a:t>
            </a:r>
          </a:p>
        </p:txBody>
      </p:sp>
    </p:spTree>
    <p:extLst>
      <p:ext uri="{BB962C8B-B14F-4D97-AF65-F5344CB8AC3E}">
        <p14:creationId xmlns:p14="http://schemas.microsoft.com/office/powerpoint/2010/main" val="46024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729047"/>
            <a:ext cx="12063369" cy="47588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7701FCE-5738-42E4-AB13-D59324E1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2" y="863419"/>
            <a:ext cx="12063369" cy="691099"/>
          </a:xfrm>
        </p:spPr>
        <p:txBody>
          <a:bodyPr>
            <a:normAutofit/>
          </a:bodyPr>
          <a:lstStyle/>
          <a:p>
            <a:r>
              <a:rPr lang="cs-CZ" sz="3600" b="1" i="1" dirty="0"/>
              <a:t>12 kabinetů zaměřených na podporu polytechnického vzdělávání:</a:t>
            </a: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xmlns="" id="{8DDE08B0-DE68-438C-9306-E2BF605EB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084444"/>
              </p:ext>
            </p:extLst>
          </p:nvPr>
        </p:nvGraphicFramePr>
        <p:xfrm>
          <a:off x="0" y="1496290"/>
          <a:ext cx="12191998" cy="4031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7100">
                  <a:extLst>
                    <a:ext uri="{9D8B030D-6E8A-4147-A177-3AD203B41FA5}">
                      <a16:colId xmlns:a16="http://schemas.microsoft.com/office/drawing/2014/main" xmlns="" val="1805227695"/>
                    </a:ext>
                  </a:extLst>
                </a:gridCol>
                <a:gridCol w="4761881">
                  <a:extLst>
                    <a:ext uri="{9D8B030D-6E8A-4147-A177-3AD203B41FA5}">
                      <a16:colId xmlns:a16="http://schemas.microsoft.com/office/drawing/2014/main" xmlns="" val="645296069"/>
                    </a:ext>
                  </a:extLst>
                </a:gridCol>
                <a:gridCol w="1125446">
                  <a:extLst>
                    <a:ext uri="{9D8B030D-6E8A-4147-A177-3AD203B41FA5}">
                      <a16:colId xmlns:a16="http://schemas.microsoft.com/office/drawing/2014/main" xmlns="" val="1841363182"/>
                    </a:ext>
                  </a:extLst>
                </a:gridCol>
                <a:gridCol w="5327571">
                  <a:extLst>
                    <a:ext uri="{9D8B030D-6E8A-4147-A177-3AD203B41FA5}">
                      <a16:colId xmlns:a16="http://schemas.microsoft.com/office/drawing/2014/main" xmlns="" val="3188231793"/>
                    </a:ext>
                  </a:extLst>
                </a:gridCol>
              </a:tblGrid>
              <a:tr h="57502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KMK 03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cap="all" dirty="0">
                          <a:solidFill>
                            <a:schemeClr val="tx1"/>
                          </a:solidFill>
                          <a:effectLst/>
                        </a:rPr>
                        <a:t>ICT 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09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cap="all" dirty="0">
                          <a:solidFill>
                            <a:schemeClr val="tx1"/>
                          </a:solidFill>
                          <a:effectLst/>
                        </a:rPr>
                        <a:t>elektrotechniky 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8914218"/>
                  </a:ext>
                </a:extLst>
              </a:tr>
              <a:tr h="691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04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AUTOMOBILNÍ TECHNIKY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10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Aplikované chemie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66852157"/>
                  </a:ext>
                </a:extLst>
              </a:tr>
              <a:tr h="691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05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STROJÍRENSTVÍ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11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potravinářství a gastronomie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92985251"/>
                  </a:ext>
                </a:extLst>
              </a:tr>
              <a:tr h="691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06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strojírenské mechaniky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12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zemědělství a chovatelství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22974769"/>
                  </a:ext>
                </a:extLst>
              </a:tr>
              <a:tr h="691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KMK 07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stavebnictví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13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designu, propagace a reklamy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35481572"/>
                  </a:ext>
                </a:extLst>
              </a:tr>
              <a:tr h="6913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KMK 08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nábytkářství a dřevařství 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KMK 14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cs-CZ" sz="2000" b="1" cap="all" dirty="0">
                          <a:effectLst/>
                        </a:rPr>
                        <a:t>bezpečnosti a ochrany osob a </a:t>
                      </a:r>
                      <a:r>
                        <a:rPr lang="cs-CZ" sz="2000" b="1" cap="all" dirty="0" err="1">
                          <a:effectLst/>
                        </a:rPr>
                        <a:t>MAJetku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97597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280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79989"/>
            <a:ext cx="12063369" cy="51078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řídí vedoucí kabinetu ve spolupráci s metodiky konzultanty - pedagogy ze středních škol  olomouckého kraje a odborníky z praxe.</a:t>
            </a:r>
          </a:p>
          <a:p>
            <a:pPr marL="0" indent="0">
              <a:buNone/>
            </a:pPr>
            <a:r>
              <a:rPr lang="cs-CZ" dirty="0"/>
              <a:t>Celkem v kabinetech působí  </a:t>
            </a:r>
            <a:r>
              <a:rPr lang="cs-CZ" sz="3600" b="1" dirty="0"/>
              <a:t>94 metodiků konzultantů</a:t>
            </a:r>
          </a:p>
          <a:p>
            <a:pPr marL="0" indent="0">
              <a:buNone/>
            </a:pPr>
            <a:r>
              <a:rPr lang="cs-CZ" dirty="0"/>
              <a:t>                                               a   </a:t>
            </a:r>
            <a:r>
              <a:rPr lang="cs-CZ" sz="3600" b="1" dirty="0"/>
              <a:t>60 odborníků z praxe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7701FCE-5738-42E4-AB13-D59324E1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19" y="788566"/>
            <a:ext cx="12063369" cy="864065"/>
          </a:xfrm>
        </p:spPr>
        <p:txBody>
          <a:bodyPr>
            <a:normAutofit/>
          </a:bodyPr>
          <a:lstStyle/>
          <a:p>
            <a:r>
              <a:rPr lang="cs-CZ" sz="3600" b="1" i="1" dirty="0"/>
              <a:t>Činnost krajských metodických kabinetů</a:t>
            </a:r>
          </a:p>
        </p:txBody>
      </p:sp>
    </p:spTree>
    <p:extLst>
      <p:ext uri="{BB962C8B-B14F-4D97-AF65-F5344CB8AC3E}">
        <p14:creationId xmlns:p14="http://schemas.microsoft.com/office/powerpoint/2010/main" val="393701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6"/>
            <a:ext cx="12063369" cy="5090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i="1" u="sng" dirty="0"/>
              <a:t>se uskutečnilo na KMK celkem 264 aktivit: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125 pracovních jednání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101 seminářů a workshopů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  14 platformy, diskuzní panely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  14 modelové výukové jednotky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  10 metodické dny oborové didaktiky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  K dnešnímu dni bylo zrealizováno 25 webinářů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B7701FCE-5738-42E4-AB13-D59324E1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922713"/>
            <a:ext cx="11353800" cy="457276"/>
          </a:xfrm>
        </p:spPr>
        <p:txBody>
          <a:bodyPr>
            <a:normAutofit fontScale="90000"/>
          </a:bodyPr>
          <a:lstStyle/>
          <a:p>
            <a:r>
              <a:rPr lang="cs-CZ" sz="4000" b="1" i="1" dirty="0"/>
              <a:t>Za uplynulé období od </a:t>
            </a:r>
            <a:r>
              <a:rPr lang="cs-CZ" sz="3600" b="1" i="1" dirty="0">
                <a:solidFill>
                  <a:srgbClr val="FF0000"/>
                </a:solidFill>
              </a:rPr>
              <a:t>01.01.2018 do 30.06.2019</a:t>
            </a:r>
          </a:p>
        </p:txBody>
      </p:sp>
    </p:spTree>
    <p:extLst>
      <p:ext uri="{BB962C8B-B14F-4D97-AF65-F5344CB8AC3E}">
        <p14:creationId xmlns:p14="http://schemas.microsoft.com/office/powerpoint/2010/main" val="551055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xmlns="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5343"/>
            <a:ext cx="10515600" cy="763398"/>
          </a:xfrm>
        </p:spPr>
        <p:txBody>
          <a:bodyPr>
            <a:normAutofit/>
          </a:bodyPr>
          <a:lstStyle/>
          <a:p>
            <a:r>
              <a:rPr lang="cs-CZ" sz="3600" b="1" i="1" dirty="0"/>
              <a:t>Zrealizované WEBINÁŘE (každý kabinet natáčí 5x)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Webinář –DVO - </a:t>
            </a:r>
            <a:r>
              <a:rPr lang="cs-CZ" dirty="0"/>
              <a:t>Autorské video je natočeno 6x</a:t>
            </a:r>
          </a:p>
          <a:p>
            <a:pPr marL="0" indent="0">
              <a:buNone/>
            </a:pPr>
            <a:r>
              <a:rPr lang="cs-CZ" dirty="0"/>
              <a:t>Příklady témat: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Čtenářská gramotnost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Příprava espressa, cappuccina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Vybraná kapitola z anorganické chemie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00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xmlns="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xmlns="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5343"/>
            <a:ext cx="10515600" cy="662730"/>
          </a:xfrm>
        </p:spPr>
        <p:txBody>
          <a:bodyPr>
            <a:normAutofit/>
          </a:bodyPr>
          <a:lstStyle/>
          <a:p>
            <a:r>
              <a:rPr lang="cs-CZ" sz="3200" b="1" i="1" dirty="0"/>
              <a:t>Zrealizované WEBINÁŘE (každý kabinet natáčí 5x)</a:t>
            </a:r>
            <a:endParaRPr lang="cs-CZ" sz="3200" b="1" dirty="0">
              <a:solidFill>
                <a:srgbClr val="0070C0"/>
              </a:solidFill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xmlns="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cs-CZ" b="1" dirty="0"/>
              <a:t>Webinář VZOROVÁ VÝUKA </a:t>
            </a:r>
            <a:r>
              <a:rPr lang="cs-CZ" dirty="0"/>
              <a:t>(záznam z výuky 60-90 min.)</a:t>
            </a:r>
          </a:p>
          <a:p>
            <a:pPr marL="0" indent="0">
              <a:buNone/>
            </a:pPr>
            <a:r>
              <a:rPr lang="cs-CZ" dirty="0"/>
              <a:t>Ukázky ze vzorové výuky jsou natočené již 10 x</a:t>
            </a:r>
          </a:p>
          <a:p>
            <a:pPr marL="0" indent="0">
              <a:buNone/>
            </a:pPr>
            <a:r>
              <a:rPr lang="cs-CZ" dirty="0"/>
              <a:t>Příklady témat: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Diagnostika spalovacích motorů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Sestavení a oživení robota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Bezpečnost v dopravě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Realizace optické sítě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Obraz 2. světové války v literatuře</a:t>
            </a:r>
          </a:p>
          <a:p>
            <a:pPr marL="0" indent="0">
              <a:buNone/>
            </a:pPr>
            <a:r>
              <a:rPr lang="cs-CZ" dirty="0"/>
              <a:t>     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683355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513</Words>
  <Application>Microsoft Office PowerPoint</Application>
  <PresentationFormat>Vlastní</PresentationFormat>
  <Paragraphs>123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Office</vt:lpstr>
      <vt:lpstr> IKAP „Rovný přístup ke vzdělávání s ohledem na lepší uplatnitelnost na trhu práce“  </vt:lpstr>
      <vt:lpstr> V OLOMOUCKÉM KRAJI PŮSOBÍ 14 center kolegiální podpory (CKP) při nichž působí  15 krajských metodických kabinetů  Hlavním úkolem kabinetů je poskytovat pedagogům na školách pomoc  a podporu ve sebevzdělávání, inovaci forem, metod a výchovných postupů  a seznamovat pedagogy s novinkami v oboru a předávat příklady dobré praxe.    </vt:lpstr>
      <vt:lpstr>V kraji působí 15 Krajských metodických kabinetů, z toho</vt:lpstr>
      <vt:lpstr>V kraji působí 15 Krajských metodických kabinetů,  z toho</vt:lpstr>
      <vt:lpstr>12 kabinetů zaměřených na podporu polytechnického vzdělávání:</vt:lpstr>
      <vt:lpstr>Činnost krajských metodických kabinetů</vt:lpstr>
      <vt:lpstr>Za uplynulé období od 01.01.2018 do 30.06.2019</vt:lpstr>
      <vt:lpstr>Zrealizované WEBINÁŘE (každý kabinet natáčí 5x)</vt:lpstr>
      <vt:lpstr>Zrealizované WEBINÁŘE (každý kabinet natáčí 5x)</vt:lpstr>
      <vt:lpstr>Zrealizované WEBINÁŘE (každý kabinet natáčí 5x)</vt:lpstr>
      <vt:lpstr>Za uplynulé období od 01.01.2018 do 30.06.2019</vt:lpstr>
      <vt:lpstr>BookPort</vt:lpstr>
      <vt:lpstr>Činnost kabinetů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</dc:creator>
  <cp:lastModifiedBy>Uživatel systému Windows</cp:lastModifiedBy>
  <cp:revision>91</cp:revision>
  <dcterms:created xsi:type="dcterms:W3CDTF">2018-08-31T08:58:51Z</dcterms:created>
  <dcterms:modified xsi:type="dcterms:W3CDTF">2019-10-19T19:06:19Z</dcterms:modified>
</cp:coreProperties>
</file>