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673" r:id="rId4"/>
  </p:sldMasterIdLst>
  <p:notesMasterIdLst>
    <p:notesMasterId r:id="rId55"/>
  </p:notesMasterIdLst>
  <p:handoutMasterIdLst>
    <p:handoutMasterId r:id="rId56"/>
  </p:handoutMasterIdLst>
  <p:sldIdLst>
    <p:sldId id="567" r:id="rId5"/>
    <p:sldId id="785" r:id="rId6"/>
    <p:sldId id="870" r:id="rId7"/>
    <p:sldId id="871" r:id="rId8"/>
    <p:sldId id="872" r:id="rId9"/>
    <p:sldId id="873" r:id="rId10"/>
    <p:sldId id="874" r:id="rId11"/>
    <p:sldId id="830" r:id="rId12"/>
    <p:sldId id="843" r:id="rId13"/>
    <p:sldId id="844" r:id="rId14"/>
    <p:sldId id="845" r:id="rId15"/>
    <p:sldId id="857" r:id="rId16"/>
    <p:sldId id="850" r:id="rId17"/>
    <p:sldId id="851" r:id="rId18"/>
    <p:sldId id="605" r:id="rId19"/>
    <p:sldId id="856" r:id="rId20"/>
    <p:sldId id="771" r:id="rId21"/>
    <p:sldId id="774" r:id="rId22"/>
    <p:sldId id="877" r:id="rId23"/>
    <p:sldId id="855" r:id="rId24"/>
    <p:sldId id="831" r:id="rId25"/>
    <p:sldId id="832" r:id="rId26"/>
    <p:sldId id="879" r:id="rId27"/>
    <p:sldId id="848" r:id="rId28"/>
    <p:sldId id="875" r:id="rId29"/>
    <p:sldId id="853" r:id="rId30"/>
    <p:sldId id="475" r:id="rId31"/>
    <p:sldId id="476" r:id="rId32"/>
    <p:sldId id="868" r:id="rId33"/>
    <p:sldId id="869" r:id="rId34"/>
    <p:sldId id="825" r:id="rId35"/>
    <p:sldId id="826" r:id="rId36"/>
    <p:sldId id="865" r:id="rId37"/>
    <p:sldId id="866" r:id="rId38"/>
    <p:sldId id="867" r:id="rId39"/>
    <p:sldId id="852" r:id="rId40"/>
    <p:sldId id="837" r:id="rId41"/>
    <p:sldId id="842" r:id="rId42"/>
    <p:sldId id="840" r:id="rId43"/>
    <p:sldId id="841" r:id="rId44"/>
    <p:sldId id="799" r:id="rId45"/>
    <p:sldId id="569" r:id="rId46"/>
    <p:sldId id="589" r:id="rId47"/>
    <p:sldId id="784" r:id="rId48"/>
    <p:sldId id="810" r:id="rId49"/>
    <p:sldId id="812" r:id="rId50"/>
    <p:sldId id="813" r:id="rId51"/>
    <p:sldId id="814" r:id="rId52"/>
    <p:sldId id="786" r:id="rId53"/>
    <p:sldId id="772" r:id="rId54"/>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řeček Pavel, Ing." initials="KPI" lastIdx="1" clrIdx="0">
    <p:extLst>
      <p:ext uri="{19B8F6BF-5375-455C-9EA6-DF929625EA0E}">
        <p15:presenceInfo xmlns:p15="http://schemas.microsoft.com/office/powerpoint/2012/main" userId="S-1-5-21-1024343765-948047755-1557874966-2102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971" autoAdjust="0"/>
    <p:restoredTop sz="94660"/>
  </p:normalViewPr>
  <p:slideViewPr>
    <p:cSldViewPr snapToGrid="0">
      <p:cViewPr varScale="1">
        <p:scale>
          <a:sx n="86" d="100"/>
          <a:sy n="86" d="100"/>
        </p:scale>
        <p:origin x="653"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commentAuthors" Target="commentAuthor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taram\Documents\Data,%20statistick&#233;%20v&#253;stupy\&#344;idi&#269;sk&#225;%20a%20sv&#225;&#345;e&#269;sk&#225;%20opr&#225;vn&#283;n&#237;\podklad_finance%20na%20RP%20a%20SP%202022_2023.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taram\Documents\Data,%20statistick&#233;%20v&#253;stupy\&#344;idi&#269;sk&#225;%20a%20sv&#225;&#345;e&#269;sk&#225;%20opr&#225;vn&#283;n&#237;\podklad_finance%20na%20RP%20a%20SP%202022_2023.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staram\Documents\Data,%20statistick&#233;%20v&#253;stupy\&#344;idi&#269;sk&#225;%20a%20sv&#225;&#345;e&#269;sk&#225;%20opr&#225;vn&#283;n&#237;\podklad_finance%20na%20RP%20a%20SP%202022_2023.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cs-CZ"/>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1795270364677937"/>
          <c:y val="0.27488453184026823"/>
          <c:w val="0.7640945927064412"/>
          <c:h val="0.60356546199323824"/>
        </c:manualLayout>
      </c:layout>
      <c:pie3DChart>
        <c:varyColors val="1"/>
        <c:ser>
          <c:idx val="0"/>
          <c:order val="0"/>
          <c:tx>
            <c:strRef>
              <c:f>List1!$F$9</c:f>
              <c:strCache>
                <c:ptCount val="1"/>
                <c:pt idx="0">
                  <c:v>2022</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1D9A-4C9A-A8B2-80AC65CE6F3C}"/>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1D9A-4C9A-A8B2-80AC65CE6F3C}"/>
              </c:ext>
            </c:extLst>
          </c:dPt>
          <c:dLbls>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tx1"/>
                      </a:solidFill>
                      <a:latin typeface="+mn-lt"/>
                      <a:ea typeface="+mn-ea"/>
                      <a:cs typeface="+mn-cs"/>
                    </a:defRPr>
                  </a:pPr>
                  <a:endParaRPr lang="cs-CZ"/>
                </a:p>
              </c:txPr>
              <c:dLblPos val="outEnd"/>
              <c:showLegendKey val="0"/>
              <c:showVal val="0"/>
              <c:showCatName val="1"/>
              <c:showSerName val="0"/>
              <c:showPercent val="0"/>
              <c:showBubbleSize val="0"/>
              <c:extLst>
                <c:ext xmlns:c16="http://schemas.microsoft.com/office/drawing/2014/chart" uri="{C3380CC4-5D6E-409C-BE32-E72D297353CC}">
                  <c16:uniqueId val="{00000001-1D9A-4C9A-A8B2-80AC65CE6F3C}"/>
                </c:ext>
              </c:extLst>
            </c:dLbl>
            <c:dLbl>
              <c:idx val="1"/>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tx1"/>
                      </a:solidFill>
                      <a:latin typeface="+mn-lt"/>
                      <a:ea typeface="+mn-ea"/>
                      <a:cs typeface="+mn-cs"/>
                    </a:defRPr>
                  </a:pPr>
                  <a:endParaRPr lang="cs-CZ"/>
                </a:p>
              </c:txPr>
              <c:dLblPos val="outEnd"/>
              <c:showLegendKey val="0"/>
              <c:showVal val="0"/>
              <c:showCatName val="1"/>
              <c:showSerName val="0"/>
              <c:showPercent val="0"/>
              <c:showBubbleSize val="0"/>
              <c:extLst>
                <c:ext xmlns:c16="http://schemas.microsoft.com/office/drawing/2014/chart" uri="{C3380CC4-5D6E-409C-BE32-E72D297353CC}">
                  <c16:uniqueId val="{00000003-1D9A-4C9A-A8B2-80AC65CE6F3C}"/>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tx1"/>
                    </a:solidFill>
                    <a:latin typeface="+mn-lt"/>
                    <a:ea typeface="+mn-ea"/>
                    <a:cs typeface="+mn-cs"/>
                  </a:defRPr>
                </a:pPr>
                <a:endParaRPr lang="cs-CZ"/>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List1!$E$10:$E$11</c:f>
              <c:strCache>
                <c:ptCount val="2"/>
                <c:pt idx="0">
                  <c:v>ONIV 800,- Kč na žáka</c:v>
                </c:pt>
                <c:pt idx="1">
                  <c:v>řidičský a svářečský průkaz</c:v>
                </c:pt>
              </c:strCache>
            </c:strRef>
          </c:cat>
          <c:val>
            <c:numRef>
              <c:f>List1!$F$10:$F$11</c:f>
              <c:numCache>
                <c:formatCode>#\ ##0\ "Kč"</c:formatCode>
                <c:ptCount val="2"/>
                <c:pt idx="0">
                  <c:v>357003200</c:v>
                </c:pt>
                <c:pt idx="1">
                  <c:v>377316854</c:v>
                </c:pt>
              </c:numCache>
            </c:numRef>
          </c:val>
          <c:extLst>
            <c:ext xmlns:c16="http://schemas.microsoft.com/office/drawing/2014/chart" uri="{C3380CC4-5D6E-409C-BE32-E72D297353CC}">
              <c16:uniqueId val="{00000004-1D9A-4C9A-A8B2-80AC65CE6F3C}"/>
            </c:ext>
          </c:extLst>
        </c:ser>
        <c:dLbls>
          <c:dLblPos val="outEnd"/>
          <c:showLegendKey val="0"/>
          <c:showVal val="0"/>
          <c:showCatName val="1"/>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cs-CZ"/>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cs-CZ"/>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0874798688176748"/>
          <c:y val="0.32983048866831183"/>
          <c:w val="0.79021206514446052"/>
          <c:h val="0.53334261315076148"/>
        </c:manualLayout>
      </c:layout>
      <c:pie3DChart>
        <c:varyColors val="1"/>
        <c:ser>
          <c:idx val="0"/>
          <c:order val="0"/>
          <c:tx>
            <c:strRef>
              <c:f>List1!$F$16</c:f>
              <c:strCache>
                <c:ptCount val="1"/>
                <c:pt idx="0">
                  <c:v>2023</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8D88-46A4-995F-FA74382948EE}"/>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8D88-46A4-995F-FA74382948EE}"/>
              </c:ext>
            </c:extLst>
          </c:dPt>
          <c:dLbls>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tx1"/>
                      </a:solidFill>
                      <a:latin typeface="+mn-lt"/>
                      <a:ea typeface="+mn-ea"/>
                      <a:cs typeface="+mn-cs"/>
                    </a:defRPr>
                  </a:pPr>
                  <a:endParaRPr lang="cs-CZ"/>
                </a:p>
              </c:txPr>
              <c:dLblPos val="outEnd"/>
              <c:showLegendKey val="0"/>
              <c:showVal val="0"/>
              <c:showCatName val="1"/>
              <c:showSerName val="0"/>
              <c:showPercent val="0"/>
              <c:showBubbleSize val="0"/>
              <c:extLst>
                <c:ext xmlns:c16="http://schemas.microsoft.com/office/drawing/2014/chart" uri="{C3380CC4-5D6E-409C-BE32-E72D297353CC}">
                  <c16:uniqueId val="{00000001-8D88-46A4-995F-FA74382948EE}"/>
                </c:ext>
              </c:extLst>
            </c:dLbl>
            <c:dLbl>
              <c:idx val="1"/>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tx1"/>
                      </a:solidFill>
                      <a:latin typeface="+mn-lt"/>
                      <a:ea typeface="+mn-ea"/>
                      <a:cs typeface="+mn-cs"/>
                    </a:defRPr>
                  </a:pPr>
                  <a:endParaRPr lang="cs-CZ"/>
                </a:p>
              </c:txPr>
              <c:dLblPos val="outEnd"/>
              <c:showLegendKey val="0"/>
              <c:showVal val="0"/>
              <c:showCatName val="1"/>
              <c:showSerName val="0"/>
              <c:showPercent val="0"/>
              <c:showBubbleSize val="0"/>
              <c:extLst>
                <c:ext xmlns:c16="http://schemas.microsoft.com/office/drawing/2014/chart" uri="{C3380CC4-5D6E-409C-BE32-E72D297353CC}">
                  <c16:uniqueId val="{00000003-8D88-46A4-995F-FA74382948EE}"/>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tx1"/>
                    </a:solidFill>
                    <a:latin typeface="+mn-lt"/>
                    <a:ea typeface="+mn-ea"/>
                    <a:cs typeface="+mn-cs"/>
                  </a:defRPr>
                </a:pPr>
                <a:endParaRPr lang="cs-CZ"/>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List1!$E$17:$E$18</c:f>
              <c:strCache>
                <c:ptCount val="2"/>
                <c:pt idx="0">
                  <c:v>ONIV 800,- Kč na žáka</c:v>
                </c:pt>
                <c:pt idx="1">
                  <c:v>řidičský a svářečský průkaz</c:v>
                </c:pt>
              </c:strCache>
            </c:strRef>
          </c:cat>
          <c:val>
            <c:numRef>
              <c:f>List1!$F$17:$F$18</c:f>
              <c:numCache>
                <c:formatCode>#\ ##0\ "Kč"</c:formatCode>
                <c:ptCount val="2"/>
                <c:pt idx="0">
                  <c:v>370560000</c:v>
                </c:pt>
                <c:pt idx="1">
                  <c:v>414218450</c:v>
                </c:pt>
              </c:numCache>
            </c:numRef>
          </c:val>
          <c:extLst>
            <c:ext xmlns:c16="http://schemas.microsoft.com/office/drawing/2014/chart" uri="{C3380CC4-5D6E-409C-BE32-E72D297353CC}">
              <c16:uniqueId val="{00000004-8D88-46A4-995F-FA74382948EE}"/>
            </c:ext>
          </c:extLst>
        </c:ser>
        <c:dLbls>
          <c:dLblPos val="outEnd"/>
          <c:showLegendKey val="0"/>
          <c:showVal val="0"/>
          <c:showCatName val="1"/>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cs-CZ"/>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cs-CZ"/>
              <a:t>Porovnání</a:t>
            </a:r>
            <a:r>
              <a:rPr lang="cs-CZ" baseline="0"/>
              <a:t> ONIV rok 2022 a 2023</a:t>
            </a:r>
            <a:endParaRPr lang="cs-CZ"/>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cs-CZ"/>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ndard"/>
        <c:varyColors val="0"/>
        <c:ser>
          <c:idx val="0"/>
          <c:order val="0"/>
          <c:tx>
            <c:strRef>
              <c:f>List1!$E$10</c:f>
              <c:strCache>
                <c:ptCount val="1"/>
                <c:pt idx="0">
                  <c:v>ONIV 800,- Kč na žáka</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invertIfNegative val="0"/>
          <c:cat>
            <c:numRef>
              <c:f>List1!$F$9:$G$9</c:f>
              <c:numCache>
                <c:formatCode>General</c:formatCode>
                <c:ptCount val="2"/>
                <c:pt idx="0">
                  <c:v>2022</c:v>
                </c:pt>
                <c:pt idx="1">
                  <c:v>2023</c:v>
                </c:pt>
              </c:numCache>
            </c:numRef>
          </c:cat>
          <c:val>
            <c:numRef>
              <c:f>List1!$F$10:$G$10</c:f>
              <c:numCache>
                <c:formatCode>#\ ##0\ "Kč"</c:formatCode>
                <c:ptCount val="2"/>
                <c:pt idx="0">
                  <c:v>357003200</c:v>
                </c:pt>
                <c:pt idx="1">
                  <c:v>370560000</c:v>
                </c:pt>
              </c:numCache>
            </c:numRef>
          </c:val>
          <c:extLst>
            <c:ext xmlns:c16="http://schemas.microsoft.com/office/drawing/2014/chart" uri="{C3380CC4-5D6E-409C-BE32-E72D297353CC}">
              <c16:uniqueId val="{00000000-F125-40A3-B348-A964CEF7DAF8}"/>
            </c:ext>
          </c:extLst>
        </c:ser>
        <c:ser>
          <c:idx val="1"/>
          <c:order val="1"/>
          <c:tx>
            <c:strRef>
              <c:f>List1!$E$11</c:f>
              <c:strCache>
                <c:ptCount val="1"/>
                <c:pt idx="0">
                  <c:v>řidičský a svářečský průkaz</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invertIfNegative val="0"/>
          <c:cat>
            <c:numRef>
              <c:f>List1!$F$9:$G$9</c:f>
              <c:numCache>
                <c:formatCode>General</c:formatCode>
                <c:ptCount val="2"/>
                <c:pt idx="0">
                  <c:v>2022</c:v>
                </c:pt>
                <c:pt idx="1">
                  <c:v>2023</c:v>
                </c:pt>
              </c:numCache>
            </c:numRef>
          </c:cat>
          <c:val>
            <c:numRef>
              <c:f>List1!$F$11:$G$11</c:f>
              <c:numCache>
                <c:formatCode>#\ ##0\ "Kč"</c:formatCode>
                <c:ptCount val="2"/>
                <c:pt idx="0">
                  <c:v>377316854</c:v>
                </c:pt>
                <c:pt idx="1">
                  <c:v>414218450</c:v>
                </c:pt>
              </c:numCache>
            </c:numRef>
          </c:val>
          <c:extLst>
            <c:ext xmlns:c16="http://schemas.microsoft.com/office/drawing/2014/chart" uri="{C3380CC4-5D6E-409C-BE32-E72D297353CC}">
              <c16:uniqueId val="{00000001-F125-40A3-B348-A964CEF7DAF8}"/>
            </c:ext>
          </c:extLst>
        </c:ser>
        <c:dLbls>
          <c:showLegendKey val="0"/>
          <c:showVal val="0"/>
          <c:showCatName val="0"/>
          <c:showSerName val="0"/>
          <c:showPercent val="0"/>
          <c:showBubbleSize val="0"/>
        </c:dLbls>
        <c:gapWidth val="150"/>
        <c:shape val="box"/>
        <c:axId val="1688579615"/>
        <c:axId val="1688580031"/>
        <c:axId val="1470409663"/>
      </c:bar3DChart>
      <c:catAx>
        <c:axId val="1688579615"/>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cs-CZ"/>
          </a:p>
        </c:txPr>
        <c:crossAx val="1688580031"/>
        <c:crosses val="autoZero"/>
        <c:auto val="1"/>
        <c:lblAlgn val="ctr"/>
        <c:lblOffset val="100"/>
        <c:noMultiLvlLbl val="0"/>
      </c:catAx>
      <c:valAx>
        <c:axId val="1688580031"/>
        <c:scaling>
          <c:orientation val="minMax"/>
        </c:scaling>
        <c:delete val="0"/>
        <c:axPos val="l"/>
        <c:majorGridlines>
          <c:spPr>
            <a:ln w="9525" cap="flat" cmpd="sng" algn="ctr">
              <a:solidFill>
                <a:schemeClr val="tx1">
                  <a:lumMod val="15000"/>
                  <a:lumOff val="85000"/>
                </a:schemeClr>
              </a:solidFill>
              <a:round/>
            </a:ln>
            <a:effectLst/>
          </c:spPr>
        </c:majorGridlines>
        <c:numFmt formatCode="#\ ##0\ &quot;Kč&quot;"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cs-CZ"/>
          </a:p>
        </c:txPr>
        <c:crossAx val="1688579615"/>
        <c:crosses val="autoZero"/>
        <c:crossBetween val="between"/>
      </c:valAx>
      <c:serAx>
        <c:axId val="1470409663"/>
        <c:scaling>
          <c:orientation val="minMax"/>
        </c:scaling>
        <c:delete val="0"/>
        <c:axPos val="b"/>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cs-CZ"/>
          </a:p>
        </c:txPr>
        <c:crossAx val="1688580031"/>
        <c:crosses val="autoZero"/>
      </c:ser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cs-CZ"/>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cs-CZ"/>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47">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B471D1-569F-4DB8-906F-F2858EE4D46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cs-CZ"/>
        </a:p>
      </dgm:t>
    </dgm:pt>
    <dgm:pt modelId="{2C23BF7B-9F03-4BCF-B4DD-DD2C1B74ED74}">
      <dgm:prSet phldrT="[Text]" custT="1"/>
      <dgm:spPr/>
      <dgm:t>
        <a:bodyPr/>
        <a:lstStyle/>
        <a:p>
          <a:r>
            <a:rPr lang="cs-CZ" sz="1800" b="1" dirty="0" err="1"/>
            <a:t>Advanced</a:t>
          </a:r>
          <a:r>
            <a:rPr lang="cs-CZ" sz="1800" b="1" dirty="0"/>
            <a:t> </a:t>
          </a:r>
          <a:r>
            <a:rPr lang="cs-CZ" sz="1800" b="1" dirty="0" err="1"/>
            <a:t>Placement</a:t>
          </a:r>
          <a:endParaRPr lang="cs-CZ" sz="1800" b="1" dirty="0"/>
        </a:p>
        <a:p>
          <a:r>
            <a:rPr lang="cs-CZ" sz="1800" dirty="0">
              <a:effectLst/>
              <a:latin typeface="+mn-lt"/>
              <a:ea typeface="Calibri" panose="020F0502020204030204" pitchFamily="34" charset="0"/>
              <a:cs typeface="Times New Roman" panose="02020603050405020304" pitchFamily="18" charset="0"/>
            </a:rPr>
            <a:t>umožňuje nahrazení části zkoušky nebo celé profilové zkoušky</a:t>
          </a:r>
        </a:p>
        <a:p>
          <a:r>
            <a:rPr lang="cs-CZ" sz="1800" dirty="0">
              <a:effectLst/>
              <a:latin typeface="+mn-lt"/>
              <a:cs typeface="Times New Roman" panose="02020603050405020304" pitchFamily="18" charset="0"/>
            </a:rPr>
            <a:t>PO probíhá od 1. září 2022 do 30. září 2024, přihlášky vždy do 30. června </a:t>
          </a:r>
          <a:endParaRPr lang="cs-CZ" sz="1800" dirty="0"/>
        </a:p>
      </dgm:t>
    </dgm:pt>
    <dgm:pt modelId="{02DB8363-D9B2-4AF1-AEC0-37602C08B032}" type="parTrans" cxnId="{43F63766-66F8-445F-BC58-AF55A6D1CB9D}">
      <dgm:prSet/>
      <dgm:spPr/>
      <dgm:t>
        <a:bodyPr/>
        <a:lstStyle/>
        <a:p>
          <a:endParaRPr lang="cs-CZ"/>
        </a:p>
      </dgm:t>
    </dgm:pt>
    <dgm:pt modelId="{556CC34B-9304-49FA-B66A-B86D43F78E2D}" type="sibTrans" cxnId="{43F63766-66F8-445F-BC58-AF55A6D1CB9D}">
      <dgm:prSet/>
      <dgm:spPr/>
      <dgm:t>
        <a:bodyPr/>
        <a:lstStyle/>
        <a:p>
          <a:endParaRPr lang="cs-CZ"/>
        </a:p>
      </dgm:t>
    </dgm:pt>
    <dgm:pt modelId="{DC3F2146-B92D-4611-BA8D-69BC3298282D}">
      <dgm:prSet phldrT="[Text]" custT="1"/>
      <dgm:spPr/>
      <dgm:t>
        <a:bodyPr/>
        <a:lstStyle/>
        <a:p>
          <a:r>
            <a:rPr lang="cs-CZ" sz="1800" b="1" dirty="0">
              <a:solidFill>
                <a:schemeClr val="bg1"/>
              </a:solidFill>
            </a:rPr>
            <a:t>Mezinárodní certifikační standardy ICT</a:t>
          </a:r>
        </a:p>
        <a:p>
          <a:r>
            <a:rPr lang="cs-CZ" sz="1200" b="1" dirty="0">
              <a:solidFill>
                <a:schemeClr val="bg1"/>
              </a:solidFill>
            </a:rPr>
            <a:t>Microsoft, ECDL, Oracle, CISCO, </a:t>
          </a:r>
          <a:r>
            <a:rPr lang="cs-CZ" sz="1200" b="1" dirty="0" err="1">
              <a:solidFill>
                <a:schemeClr val="bg1"/>
              </a:solidFill>
            </a:rPr>
            <a:t>AutoDesk</a:t>
          </a:r>
          <a:r>
            <a:rPr lang="cs-CZ" sz="1200" b="1" dirty="0">
              <a:solidFill>
                <a:schemeClr val="bg1"/>
              </a:solidFill>
            </a:rPr>
            <a:t>, Solid Works</a:t>
          </a:r>
        </a:p>
        <a:p>
          <a:r>
            <a:rPr lang="cs-CZ" sz="1200" b="0" dirty="0">
              <a:solidFill>
                <a:schemeClr val="bg1"/>
              </a:solidFill>
            </a:rPr>
            <a:t>nyní nově s platností od tohoto školního roku také </a:t>
          </a:r>
          <a:r>
            <a:rPr lang="cs-CZ" sz="1200" b="0" dirty="0">
              <a:solidFill>
                <a:schemeClr val="bg1"/>
              </a:solidFill>
              <a:latin typeface="+mn-lt"/>
              <a:cs typeface="Times New Roman" panose="02020603050405020304" pitchFamily="18" charset="0"/>
            </a:rPr>
            <a:t>pro tento školní rok:</a:t>
          </a:r>
          <a:r>
            <a:rPr lang="cs-CZ" sz="1200" b="0" dirty="0">
              <a:solidFill>
                <a:schemeClr val="bg1"/>
              </a:solidFill>
              <a:effectLst/>
              <a:latin typeface="Oracle Sans"/>
              <a:ea typeface="Calibri" panose="020F0502020204030204" pitchFamily="34" charset="0"/>
            </a:rPr>
            <a:t> </a:t>
          </a:r>
          <a:r>
            <a:rPr lang="cs-CZ" sz="1200" b="0" dirty="0" err="1">
              <a:solidFill>
                <a:schemeClr val="bg1"/>
              </a:solidFill>
              <a:effectLst/>
              <a:latin typeface="Oracle Sans"/>
              <a:ea typeface="Calibri" panose="020F0502020204030204" pitchFamily="34" charset="0"/>
            </a:rPr>
            <a:t>Applied</a:t>
          </a:r>
          <a:r>
            <a:rPr lang="cs-CZ" sz="1200" b="0" dirty="0">
              <a:solidFill>
                <a:schemeClr val="bg1"/>
              </a:solidFill>
              <a:effectLst/>
              <a:latin typeface="Oracle Sans"/>
              <a:ea typeface="Calibri" panose="020F0502020204030204" pitchFamily="34" charset="0"/>
            </a:rPr>
            <a:t> Database Systems, Oracle Cloud </a:t>
          </a:r>
          <a:r>
            <a:rPr lang="cs-CZ" sz="1200" b="0" dirty="0" err="1">
              <a:solidFill>
                <a:schemeClr val="bg1"/>
              </a:solidFill>
              <a:effectLst/>
              <a:latin typeface="Oracle Sans"/>
              <a:ea typeface="Calibri" panose="020F0502020204030204" pitchFamily="34" charset="0"/>
            </a:rPr>
            <a:t>Infrastructure</a:t>
          </a:r>
          <a:r>
            <a:rPr lang="cs-CZ" sz="1200" b="0" dirty="0">
              <a:solidFill>
                <a:schemeClr val="bg1"/>
              </a:solidFill>
              <a:effectLst/>
              <a:latin typeface="Oracle Sans"/>
              <a:ea typeface="Calibri" panose="020F0502020204030204" pitchFamily="34" charset="0"/>
            </a:rPr>
            <a:t> </a:t>
          </a:r>
          <a:r>
            <a:rPr lang="cs-CZ" sz="1200" b="0" dirty="0" err="1">
              <a:solidFill>
                <a:schemeClr val="bg1"/>
              </a:solidFill>
              <a:effectLst/>
              <a:latin typeface="Oracle Sans"/>
              <a:ea typeface="Calibri" panose="020F0502020204030204" pitchFamily="34" charset="0"/>
            </a:rPr>
            <a:t>Foundations</a:t>
          </a:r>
          <a:r>
            <a:rPr lang="cs-CZ" sz="1200" b="0" dirty="0">
              <a:solidFill>
                <a:schemeClr val="bg1"/>
              </a:solidFill>
              <a:effectLst/>
              <a:latin typeface="Oracle Sans"/>
              <a:ea typeface="Calibri" panose="020F0502020204030204" pitchFamily="34" charset="0"/>
            </a:rPr>
            <a:t> I</a:t>
          </a:r>
          <a:r>
            <a:rPr lang="cs-CZ" sz="1200" b="0" dirty="0">
              <a:solidFill>
                <a:schemeClr val="bg1"/>
              </a:solidFill>
              <a:latin typeface="Calibri" panose="020F0502020204030204" pitchFamily="34" charset="0"/>
              <a:ea typeface="Calibri" panose="020F0502020204030204" pitchFamily="34" charset="0"/>
            </a:rPr>
            <a:t>, </a:t>
          </a:r>
          <a:r>
            <a:rPr lang="cs-CZ" sz="1200" b="0" dirty="0">
              <a:solidFill>
                <a:schemeClr val="bg1"/>
              </a:solidFill>
              <a:effectLst/>
              <a:latin typeface="Oracle Sans"/>
              <a:ea typeface="Calibri" panose="020F0502020204030204" pitchFamily="34" charset="0"/>
            </a:rPr>
            <a:t>Oracle Cloud </a:t>
          </a:r>
          <a:r>
            <a:rPr lang="cs-CZ" sz="1200" b="0" dirty="0" err="1">
              <a:solidFill>
                <a:schemeClr val="bg1"/>
              </a:solidFill>
              <a:effectLst/>
              <a:latin typeface="Oracle Sans"/>
              <a:ea typeface="Calibri" panose="020F0502020204030204" pitchFamily="34" charset="0"/>
            </a:rPr>
            <a:t>Infrastructure</a:t>
          </a:r>
          <a:r>
            <a:rPr lang="cs-CZ" sz="1200" b="0" dirty="0">
              <a:solidFill>
                <a:schemeClr val="bg1"/>
              </a:solidFill>
              <a:effectLst/>
              <a:latin typeface="Oracle Sans"/>
              <a:ea typeface="Calibri" panose="020F0502020204030204" pitchFamily="34" charset="0"/>
            </a:rPr>
            <a:t> </a:t>
          </a:r>
          <a:r>
            <a:rPr lang="cs-CZ" sz="1200" b="0" dirty="0" err="1">
              <a:solidFill>
                <a:schemeClr val="bg1"/>
              </a:solidFill>
              <a:effectLst/>
              <a:latin typeface="Oracle Sans"/>
              <a:ea typeface="Calibri" panose="020F0502020204030204" pitchFamily="34" charset="0"/>
            </a:rPr>
            <a:t>Foundations</a:t>
          </a:r>
          <a:r>
            <a:rPr lang="cs-CZ" sz="1200" b="0" dirty="0">
              <a:solidFill>
                <a:schemeClr val="bg1"/>
              </a:solidFill>
              <a:effectLst/>
              <a:latin typeface="Oracle Sans"/>
              <a:ea typeface="Calibri" panose="020F0502020204030204" pitchFamily="34" charset="0"/>
            </a:rPr>
            <a:t> II; </a:t>
          </a:r>
          <a:r>
            <a:rPr lang="cs-CZ" sz="1200" b="0" dirty="0">
              <a:solidFill>
                <a:schemeClr val="bg1"/>
              </a:solidFill>
              <a:effectLst/>
              <a:latin typeface="Calibri" panose="020F0502020204030204" pitchFamily="34" charset="0"/>
              <a:ea typeface="Calibri" panose="020F0502020204030204" pitchFamily="34" charset="0"/>
            </a:rPr>
            <a:t>CISCO:</a:t>
          </a:r>
          <a:r>
            <a:rPr lang="cs-CZ" sz="1200" b="0" dirty="0">
              <a:solidFill>
                <a:schemeClr val="bg1"/>
              </a:solidFill>
              <a:latin typeface="Calibri" panose="020F0502020204030204" pitchFamily="34" charset="0"/>
              <a:ea typeface="Calibri" panose="020F0502020204030204" pitchFamily="34" charset="0"/>
            </a:rPr>
            <a:t> </a:t>
          </a:r>
          <a:r>
            <a:rPr lang="cs-CZ" sz="1200" b="0" dirty="0">
              <a:solidFill>
                <a:schemeClr val="bg1"/>
              </a:solidFill>
              <a:effectLst/>
              <a:latin typeface="Calibri" panose="020F0502020204030204" pitchFamily="34" charset="0"/>
              <a:ea typeface="Calibri" panose="020F0502020204030204" pitchFamily="34" charset="0"/>
            </a:rPr>
            <a:t>JavaScript Essentials 1 (JSE)</a:t>
          </a:r>
          <a:r>
            <a:rPr lang="cs-CZ" sz="1200" b="0" dirty="0">
              <a:solidFill>
                <a:schemeClr val="bg1"/>
              </a:solidFill>
            </a:rPr>
            <a:t> </a:t>
          </a:r>
          <a:endParaRPr lang="cs-CZ" sz="1200" b="0" dirty="0"/>
        </a:p>
        <a:p>
          <a:r>
            <a:rPr lang="cs-CZ" sz="1800" dirty="0">
              <a:effectLst/>
              <a:latin typeface="+mn-lt"/>
              <a:ea typeface="Calibri" panose="020F0502020204030204" pitchFamily="34" charset="0"/>
              <a:cs typeface="Times New Roman" panose="02020603050405020304" pitchFamily="18" charset="0"/>
            </a:rPr>
            <a:t>umožňuje nahrazení části zkoušky nebo celé profilové zkoušky</a:t>
          </a:r>
        </a:p>
        <a:p>
          <a:r>
            <a:rPr lang="cs-CZ" sz="1800" dirty="0">
              <a:latin typeface="+mn-lt"/>
              <a:cs typeface="Times New Roman" panose="02020603050405020304" pitchFamily="18" charset="0"/>
            </a:rPr>
            <a:t>PO probíhá od 1. října 2020 do 30. září 2025 (bylo prodlouženo dodatkem</a:t>
          </a:r>
          <a:r>
            <a:rPr lang="cs-CZ" sz="1300" dirty="0">
              <a:latin typeface="+mn-lt"/>
              <a:cs typeface="Times New Roman" panose="02020603050405020304" pitchFamily="18" charset="0"/>
            </a:rPr>
            <a:t>)</a:t>
          </a:r>
          <a:endParaRPr lang="cs-CZ" sz="1300" b="1" dirty="0"/>
        </a:p>
      </dgm:t>
    </dgm:pt>
    <dgm:pt modelId="{2EF42EF1-ED32-460D-B7E7-363EEA37FAB0}" type="parTrans" cxnId="{9459696C-838F-4F3D-B489-2E949CCFFCF3}">
      <dgm:prSet/>
      <dgm:spPr/>
      <dgm:t>
        <a:bodyPr/>
        <a:lstStyle/>
        <a:p>
          <a:endParaRPr lang="cs-CZ"/>
        </a:p>
      </dgm:t>
    </dgm:pt>
    <dgm:pt modelId="{A5137E90-A448-4E8B-AF14-496449AE67E0}" type="sibTrans" cxnId="{9459696C-838F-4F3D-B489-2E949CCFFCF3}">
      <dgm:prSet/>
      <dgm:spPr/>
      <dgm:t>
        <a:bodyPr/>
        <a:lstStyle/>
        <a:p>
          <a:endParaRPr lang="cs-CZ"/>
        </a:p>
      </dgm:t>
    </dgm:pt>
    <dgm:pt modelId="{3BF75A58-CD44-4909-94A7-590E0584F331}">
      <dgm:prSet/>
      <dgm:spPr/>
      <dgm:t>
        <a:bodyPr/>
        <a:lstStyle/>
        <a:p>
          <a:r>
            <a:rPr lang="cs-CZ" b="1" dirty="0">
              <a:latin typeface="+mn-lt"/>
            </a:rPr>
            <a:t>Alternativní zkouška profilové části MZ formou komplexní absolventské práce s obhajobou</a:t>
          </a:r>
        </a:p>
        <a:p>
          <a:r>
            <a:rPr lang="cs-CZ" b="0" dirty="0">
              <a:latin typeface="+mn-lt"/>
            </a:rPr>
            <a:t>PO prodlouženo do 30. září 2026</a:t>
          </a:r>
        </a:p>
      </dgm:t>
    </dgm:pt>
    <dgm:pt modelId="{51A2669C-F8AC-428C-9598-B5D0C92902B2}" type="parTrans" cxnId="{B219494A-DBA6-4C5D-AC22-919719B34B8C}">
      <dgm:prSet/>
      <dgm:spPr/>
      <dgm:t>
        <a:bodyPr/>
        <a:lstStyle/>
        <a:p>
          <a:endParaRPr lang="cs-CZ"/>
        </a:p>
      </dgm:t>
    </dgm:pt>
    <dgm:pt modelId="{0868BC81-19BF-467C-9D04-F36E5C438686}" type="sibTrans" cxnId="{B219494A-DBA6-4C5D-AC22-919719B34B8C}">
      <dgm:prSet/>
      <dgm:spPr/>
      <dgm:t>
        <a:bodyPr/>
        <a:lstStyle/>
        <a:p>
          <a:endParaRPr lang="cs-CZ"/>
        </a:p>
      </dgm:t>
    </dgm:pt>
    <dgm:pt modelId="{B8E7DC1C-3A55-43A4-B36B-703FAF89947F}" type="pres">
      <dgm:prSet presAssocID="{A5B471D1-569F-4DB8-906F-F2858EE4D469}" presName="Name0" presStyleCnt="0">
        <dgm:presLayoutVars>
          <dgm:chMax val="7"/>
          <dgm:chPref val="7"/>
          <dgm:dir/>
        </dgm:presLayoutVars>
      </dgm:prSet>
      <dgm:spPr/>
    </dgm:pt>
    <dgm:pt modelId="{26C319D3-F8D2-47C9-B38B-ED522EB63C44}" type="pres">
      <dgm:prSet presAssocID="{A5B471D1-569F-4DB8-906F-F2858EE4D469}" presName="Name1" presStyleCnt="0"/>
      <dgm:spPr/>
    </dgm:pt>
    <dgm:pt modelId="{4EFE6B98-3C4F-4D63-AC5B-F1A04F0AF0C2}" type="pres">
      <dgm:prSet presAssocID="{A5B471D1-569F-4DB8-906F-F2858EE4D469}" presName="cycle" presStyleCnt="0"/>
      <dgm:spPr/>
    </dgm:pt>
    <dgm:pt modelId="{C5788E33-441A-40D3-91AE-E87C9021E614}" type="pres">
      <dgm:prSet presAssocID="{A5B471D1-569F-4DB8-906F-F2858EE4D469}" presName="srcNode" presStyleLbl="node1" presStyleIdx="0" presStyleCnt="3"/>
      <dgm:spPr/>
    </dgm:pt>
    <dgm:pt modelId="{254411D9-8605-4709-A1A8-E5F176BE3074}" type="pres">
      <dgm:prSet presAssocID="{A5B471D1-569F-4DB8-906F-F2858EE4D469}" presName="conn" presStyleLbl="parChTrans1D2" presStyleIdx="0" presStyleCnt="1"/>
      <dgm:spPr/>
    </dgm:pt>
    <dgm:pt modelId="{535B2278-796D-41F2-89EF-BE39D2B503BA}" type="pres">
      <dgm:prSet presAssocID="{A5B471D1-569F-4DB8-906F-F2858EE4D469}" presName="extraNode" presStyleLbl="node1" presStyleIdx="0" presStyleCnt="3"/>
      <dgm:spPr/>
    </dgm:pt>
    <dgm:pt modelId="{576EF2F2-CE0A-41BF-AA81-6A0DCCBCEF22}" type="pres">
      <dgm:prSet presAssocID="{A5B471D1-569F-4DB8-906F-F2858EE4D469}" presName="dstNode" presStyleLbl="node1" presStyleIdx="0" presStyleCnt="3"/>
      <dgm:spPr/>
    </dgm:pt>
    <dgm:pt modelId="{725B1119-D95F-4F6A-9B96-0A62A56CA7F4}" type="pres">
      <dgm:prSet presAssocID="{2C23BF7B-9F03-4BCF-B4DD-DD2C1B74ED74}" presName="text_1" presStyleLbl="node1" presStyleIdx="0" presStyleCnt="3" custScaleY="109769">
        <dgm:presLayoutVars>
          <dgm:bulletEnabled val="1"/>
        </dgm:presLayoutVars>
      </dgm:prSet>
      <dgm:spPr/>
    </dgm:pt>
    <dgm:pt modelId="{83B2D727-9A5E-470E-B0CC-6612C3B2C6E0}" type="pres">
      <dgm:prSet presAssocID="{2C23BF7B-9F03-4BCF-B4DD-DD2C1B74ED74}" presName="accent_1" presStyleCnt="0"/>
      <dgm:spPr/>
    </dgm:pt>
    <dgm:pt modelId="{5372B46E-5E79-44D9-B76D-B22368C5B9F2}" type="pres">
      <dgm:prSet presAssocID="{2C23BF7B-9F03-4BCF-B4DD-DD2C1B74ED74}" presName="accentRepeatNode" presStyleLbl="solidFgAcc1" presStyleIdx="0" presStyleCnt="3"/>
      <dgm:spPr/>
    </dgm:pt>
    <dgm:pt modelId="{E9D35AF2-617C-4790-A652-9517EF8B3DB1}" type="pres">
      <dgm:prSet presAssocID="{DC3F2146-B92D-4611-BA8D-69BC3298282D}" presName="text_2" presStyleLbl="node1" presStyleIdx="1" presStyleCnt="3" custScaleY="173528">
        <dgm:presLayoutVars>
          <dgm:bulletEnabled val="1"/>
        </dgm:presLayoutVars>
      </dgm:prSet>
      <dgm:spPr/>
    </dgm:pt>
    <dgm:pt modelId="{14B305BA-9C76-410D-9F50-6A7AF4911D63}" type="pres">
      <dgm:prSet presAssocID="{DC3F2146-B92D-4611-BA8D-69BC3298282D}" presName="accent_2" presStyleCnt="0"/>
      <dgm:spPr/>
    </dgm:pt>
    <dgm:pt modelId="{FEE34699-CE96-43A9-8945-DF0AFF0F4061}" type="pres">
      <dgm:prSet presAssocID="{DC3F2146-B92D-4611-BA8D-69BC3298282D}" presName="accentRepeatNode" presStyleLbl="solidFgAcc1" presStyleIdx="1" presStyleCnt="3"/>
      <dgm:spPr/>
    </dgm:pt>
    <dgm:pt modelId="{91FB3604-2BF5-40ED-B492-818E791F89AD}" type="pres">
      <dgm:prSet presAssocID="{3BF75A58-CD44-4909-94A7-590E0584F331}" presName="text_3" presStyleLbl="node1" presStyleIdx="2" presStyleCnt="3">
        <dgm:presLayoutVars>
          <dgm:bulletEnabled val="1"/>
        </dgm:presLayoutVars>
      </dgm:prSet>
      <dgm:spPr/>
    </dgm:pt>
    <dgm:pt modelId="{4E6364FA-26ED-47F6-82E5-3A185B276AA3}" type="pres">
      <dgm:prSet presAssocID="{3BF75A58-CD44-4909-94A7-590E0584F331}" presName="accent_3" presStyleCnt="0"/>
      <dgm:spPr/>
    </dgm:pt>
    <dgm:pt modelId="{A7CC315A-7C92-4DE0-8AEB-C62A30292908}" type="pres">
      <dgm:prSet presAssocID="{3BF75A58-CD44-4909-94A7-590E0584F331}" presName="accentRepeatNode" presStyleLbl="solidFgAcc1" presStyleIdx="2" presStyleCnt="3"/>
      <dgm:spPr/>
    </dgm:pt>
  </dgm:ptLst>
  <dgm:cxnLst>
    <dgm:cxn modelId="{38C0EF3B-E3D7-4D09-9EB3-CAB610FF7C62}" type="presOf" srcId="{3BF75A58-CD44-4909-94A7-590E0584F331}" destId="{91FB3604-2BF5-40ED-B492-818E791F89AD}" srcOrd="0" destOrd="0" presId="urn:microsoft.com/office/officeart/2008/layout/VerticalCurvedList"/>
    <dgm:cxn modelId="{6918375D-C8B8-45AF-A980-C5052F3C11FB}" type="presOf" srcId="{2C23BF7B-9F03-4BCF-B4DD-DD2C1B74ED74}" destId="{725B1119-D95F-4F6A-9B96-0A62A56CA7F4}" srcOrd="0" destOrd="0" presId="urn:microsoft.com/office/officeart/2008/layout/VerticalCurvedList"/>
    <dgm:cxn modelId="{43F63766-66F8-445F-BC58-AF55A6D1CB9D}" srcId="{A5B471D1-569F-4DB8-906F-F2858EE4D469}" destId="{2C23BF7B-9F03-4BCF-B4DD-DD2C1B74ED74}" srcOrd="0" destOrd="0" parTransId="{02DB8363-D9B2-4AF1-AEC0-37602C08B032}" sibTransId="{556CC34B-9304-49FA-B66A-B86D43F78E2D}"/>
    <dgm:cxn modelId="{B219494A-DBA6-4C5D-AC22-919719B34B8C}" srcId="{A5B471D1-569F-4DB8-906F-F2858EE4D469}" destId="{3BF75A58-CD44-4909-94A7-590E0584F331}" srcOrd="2" destOrd="0" parTransId="{51A2669C-F8AC-428C-9598-B5D0C92902B2}" sibTransId="{0868BC81-19BF-467C-9D04-F36E5C438686}"/>
    <dgm:cxn modelId="{9459696C-838F-4F3D-B489-2E949CCFFCF3}" srcId="{A5B471D1-569F-4DB8-906F-F2858EE4D469}" destId="{DC3F2146-B92D-4611-BA8D-69BC3298282D}" srcOrd="1" destOrd="0" parTransId="{2EF42EF1-ED32-460D-B7E7-363EEA37FAB0}" sibTransId="{A5137E90-A448-4E8B-AF14-496449AE67E0}"/>
    <dgm:cxn modelId="{234F4F97-6A0A-49AB-8A18-E19CF800C60B}" type="presOf" srcId="{A5B471D1-569F-4DB8-906F-F2858EE4D469}" destId="{B8E7DC1C-3A55-43A4-B36B-703FAF89947F}" srcOrd="0" destOrd="0" presId="urn:microsoft.com/office/officeart/2008/layout/VerticalCurvedList"/>
    <dgm:cxn modelId="{07011FC0-0FA1-4607-8C9A-0A5CB41229EC}" type="presOf" srcId="{DC3F2146-B92D-4611-BA8D-69BC3298282D}" destId="{E9D35AF2-617C-4790-A652-9517EF8B3DB1}" srcOrd="0" destOrd="0" presId="urn:microsoft.com/office/officeart/2008/layout/VerticalCurvedList"/>
    <dgm:cxn modelId="{8AABC2EE-3FDE-40F5-911F-61606C916FA8}" type="presOf" srcId="{556CC34B-9304-49FA-B66A-B86D43F78E2D}" destId="{254411D9-8605-4709-A1A8-E5F176BE3074}" srcOrd="0" destOrd="0" presId="urn:microsoft.com/office/officeart/2008/layout/VerticalCurvedList"/>
    <dgm:cxn modelId="{BB680CAB-BA20-4623-A7CC-28D0A1F21365}" type="presParOf" srcId="{B8E7DC1C-3A55-43A4-B36B-703FAF89947F}" destId="{26C319D3-F8D2-47C9-B38B-ED522EB63C44}" srcOrd="0" destOrd="0" presId="urn:microsoft.com/office/officeart/2008/layout/VerticalCurvedList"/>
    <dgm:cxn modelId="{7A3AEF8C-C5D4-43F8-BC60-E61583A06BFD}" type="presParOf" srcId="{26C319D3-F8D2-47C9-B38B-ED522EB63C44}" destId="{4EFE6B98-3C4F-4D63-AC5B-F1A04F0AF0C2}" srcOrd="0" destOrd="0" presId="urn:microsoft.com/office/officeart/2008/layout/VerticalCurvedList"/>
    <dgm:cxn modelId="{8C2202F6-63A5-400D-99F0-AD070B8574DF}" type="presParOf" srcId="{4EFE6B98-3C4F-4D63-AC5B-F1A04F0AF0C2}" destId="{C5788E33-441A-40D3-91AE-E87C9021E614}" srcOrd="0" destOrd="0" presId="urn:microsoft.com/office/officeart/2008/layout/VerticalCurvedList"/>
    <dgm:cxn modelId="{7270E3FE-DEF5-435C-B869-AB850B18DA60}" type="presParOf" srcId="{4EFE6B98-3C4F-4D63-AC5B-F1A04F0AF0C2}" destId="{254411D9-8605-4709-A1A8-E5F176BE3074}" srcOrd="1" destOrd="0" presId="urn:microsoft.com/office/officeart/2008/layout/VerticalCurvedList"/>
    <dgm:cxn modelId="{81667BE3-7BCC-420D-8B04-F04F336EA3D5}" type="presParOf" srcId="{4EFE6B98-3C4F-4D63-AC5B-F1A04F0AF0C2}" destId="{535B2278-796D-41F2-89EF-BE39D2B503BA}" srcOrd="2" destOrd="0" presId="urn:microsoft.com/office/officeart/2008/layout/VerticalCurvedList"/>
    <dgm:cxn modelId="{5CBEFB13-B39A-4B0D-AF4D-70435E4C30B6}" type="presParOf" srcId="{4EFE6B98-3C4F-4D63-AC5B-F1A04F0AF0C2}" destId="{576EF2F2-CE0A-41BF-AA81-6A0DCCBCEF22}" srcOrd="3" destOrd="0" presId="urn:microsoft.com/office/officeart/2008/layout/VerticalCurvedList"/>
    <dgm:cxn modelId="{3CC5DF2E-3E6E-4831-8F75-A480813835F5}" type="presParOf" srcId="{26C319D3-F8D2-47C9-B38B-ED522EB63C44}" destId="{725B1119-D95F-4F6A-9B96-0A62A56CA7F4}" srcOrd="1" destOrd="0" presId="urn:microsoft.com/office/officeart/2008/layout/VerticalCurvedList"/>
    <dgm:cxn modelId="{00DEE13F-8C94-4EC5-9EDC-EBA9E4070979}" type="presParOf" srcId="{26C319D3-F8D2-47C9-B38B-ED522EB63C44}" destId="{83B2D727-9A5E-470E-B0CC-6612C3B2C6E0}" srcOrd="2" destOrd="0" presId="urn:microsoft.com/office/officeart/2008/layout/VerticalCurvedList"/>
    <dgm:cxn modelId="{625085E5-4951-4F89-9114-AC6515F11EFB}" type="presParOf" srcId="{83B2D727-9A5E-470E-B0CC-6612C3B2C6E0}" destId="{5372B46E-5E79-44D9-B76D-B22368C5B9F2}" srcOrd="0" destOrd="0" presId="urn:microsoft.com/office/officeart/2008/layout/VerticalCurvedList"/>
    <dgm:cxn modelId="{3BE10170-48E2-411E-8434-8D2009E93FDD}" type="presParOf" srcId="{26C319D3-F8D2-47C9-B38B-ED522EB63C44}" destId="{E9D35AF2-617C-4790-A652-9517EF8B3DB1}" srcOrd="3" destOrd="0" presId="urn:microsoft.com/office/officeart/2008/layout/VerticalCurvedList"/>
    <dgm:cxn modelId="{1684D199-434A-4EE5-9D60-940EF9EF4736}" type="presParOf" srcId="{26C319D3-F8D2-47C9-B38B-ED522EB63C44}" destId="{14B305BA-9C76-410D-9F50-6A7AF4911D63}" srcOrd="4" destOrd="0" presId="urn:microsoft.com/office/officeart/2008/layout/VerticalCurvedList"/>
    <dgm:cxn modelId="{BB35711E-051D-484B-BCA1-B2AF054EBCA9}" type="presParOf" srcId="{14B305BA-9C76-410D-9F50-6A7AF4911D63}" destId="{FEE34699-CE96-43A9-8945-DF0AFF0F4061}" srcOrd="0" destOrd="0" presId="urn:microsoft.com/office/officeart/2008/layout/VerticalCurvedList"/>
    <dgm:cxn modelId="{F7C7A0D3-73CE-458E-A5ED-566253B15063}" type="presParOf" srcId="{26C319D3-F8D2-47C9-B38B-ED522EB63C44}" destId="{91FB3604-2BF5-40ED-B492-818E791F89AD}" srcOrd="5" destOrd="0" presId="urn:microsoft.com/office/officeart/2008/layout/VerticalCurvedList"/>
    <dgm:cxn modelId="{88DC82F6-5F8F-4C72-8472-1F0E35533C3B}" type="presParOf" srcId="{26C319D3-F8D2-47C9-B38B-ED522EB63C44}" destId="{4E6364FA-26ED-47F6-82E5-3A185B276AA3}" srcOrd="6" destOrd="0" presId="urn:microsoft.com/office/officeart/2008/layout/VerticalCurvedList"/>
    <dgm:cxn modelId="{EE9B98DF-BABD-4F9F-AF74-904FEBC77282}" type="presParOf" srcId="{4E6364FA-26ED-47F6-82E5-3A185B276AA3}" destId="{A7CC315A-7C92-4DE0-8AEB-C62A3029290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D1151C-D9E5-4FD6-BE30-51FC2AD4B570}" type="doc">
      <dgm:prSet loTypeId="urn:microsoft.com/office/officeart/2005/8/layout/hProcess9" loCatId="process" qsTypeId="urn:microsoft.com/office/officeart/2005/8/quickstyle/simple1" qsCatId="simple" csTypeId="urn:microsoft.com/office/officeart/2005/8/colors/accent1_2" csCatId="accent1" phldr="1"/>
      <dgm:spPr/>
    </dgm:pt>
    <dgm:pt modelId="{CC29A2E0-0BA3-4B04-8454-1F951CAF928E}">
      <dgm:prSet custT="1"/>
      <dgm:spPr/>
      <dgm:t>
        <a:bodyPr/>
        <a:lstStyle/>
        <a:p>
          <a:pPr algn="l"/>
          <a:r>
            <a:rPr lang="cs-CZ" sz="2000" dirty="0"/>
            <a:t>53-41-H/01 </a:t>
          </a:r>
        </a:p>
        <a:p>
          <a:pPr algn="l"/>
          <a:r>
            <a:rPr lang="cs-CZ" sz="2000" dirty="0"/>
            <a:t>Ošetřovatel</a:t>
          </a:r>
        </a:p>
      </dgm:t>
    </dgm:pt>
    <dgm:pt modelId="{1ECA493D-0B63-43F9-9024-CD8AB13E8527}" type="parTrans" cxnId="{6DE1AA5A-651F-4BF7-A932-9FE582BB1B94}">
      <dgm:prSet/>
      <dgm:spPr/>
      <dgm:t>
        <a:bodyPr/>
        <a:lstStyle/>
        <a:p>
          <a:endParaRPr lang="cs-CZ"/>
        </a:p>
      </dgm:t>
    </dgm:pt>
    <dgm:pt modelId="{B29528BD-C5ED-4638-8CF1-58C03A3F4AD6}" type="sibTrans" cxnId="{6DE1AA5A-651F-4BF7-A932-9FE582BB1B94}">
      <dgm:prSet/>
      <dgm:spPr/>
      <dgm:t>
        <a:bodyPr/>
        <a:lstStyle/>
        <a:p>
          <a:endParaRPr lang="cs-CZ"/>
        </a:p>
      </dgm:t>
    </dgm:pt>
    <dgm:pt modelId="{E66A7533-8C0D-4387-8FC6-140058707609}">
      <dgm:prSet custT="1"/>
      <dgm:spPr/>
      <dgm:t>
        <a:bodyPr/>
        <a:lstStyle/>
        <a:p>
          <a:pPr algn="l"/>
          <a:r>
            <a:rPr lang="cs-CZ" sz="2000" dirty="0"/>
            <a:t>53-41-M/03</a:t>
          </a:r>
        </a:p>
        <a:p>
          <a:pPr algn="l"/>
          <a:r>
            <a:rPr lang="cs-CZ" sz="2000" dirty="0"/>
            <a:t>Praktická sestra</a:t>
          </a:r>
        </a:p>
      </dgm:t>
    </dgm:pt>
    <dgm:pt modelId="{50DD9648-CD24-4BC7-871D-38EE1A022C27}" type="parTrans" cxnId="{3385E928-8C42-4A2A-BF6E-492250C3EE2D}">
      <dgm:prSet/>
      <dgm:spPr/>
      <dgm:t>
        <a:bodyPr/>
        <a:lstStyle/>
        <a:p>
          <a:endParaRPr lang="cs-CZ"/>
        </a:p>
      </dgm:t>
    </dgm:pt>
    <dgm:pt modelId="{A5762C7D-5A66-41CA-84AA-6D62B2CB6E8F}" type="sibTrans" cxnId="{3385E928-8C42-4A2A-BF6E-492250C3EE2D}">
      <dgm:prSet/>
      <dgm:spPr/>
      <dgm:t>
        <a:bodyPr/>
        <a:lstStyle/>
        <a:p>
          <a:endParaRPr lang="cs-CZ"/>
        </a:p>
      </dgm:t>
    </dgm:pt>
    <dgm:pt modelId="{E163261B-F026-43E9-A900-C95DBDBA03CB}">
      <dgm:prSet custT="1"/>
      <dgm:spPr/>
      <dgm:t>
        <a:bodyPr/>
        <a:lstStyle/>
        <a:p>
          <a:pPr algn="l"/>
          <a:r>
            <a:rPr lang="cs-CZ" sz="2000" dirty="0"/>
            <a:t>53-41-N/11 Diplomovaná všeobecná sestra</a:t>
          </a:r>
        </a:p>
        <a:p>
          <a:pPr algn="l"/>
          <a:r>
            <a:rPr lang="cs-CZ" sz="2000" b="1" dirty="0">
              <a:solidFill>
                <a:srgbClr val="C00000"/>
              </a:solidFill>
            </a:rPr>
            <a:t>53-51-N/51 Diplomovaná dětská sestra</a:t>
          </a:r>
        </a:p>
      </dgm:t>
    </dgm:pt>
    <dgm:pt modelId="{36A2E9A6-9D74-4BD2-9152-0E876341932C}" type="parTrans" cxnId="{8995F925-D54C-4C7E-BE88-DD37A9D41EBE}">
      <dgm:prSet/>
      <dgm:spPr/>
      <dgm:t>
        <a:bodyPr/>
        <a:lstStyle/>
        <a:p>
          <a:endParaRPr lang="cs-CZ"/>
        </a:p>
      </dgm:t>
    </dgm:pt>
    <dgm:pt modelId="{0F738986-56D3-4020-B80D-F8B98AAB9A3B}" type="sibTrans" cxnId="{8995F925-D54C-4C7E-BE88-DD37A9D41EBE}">
      <dgm:prSet/>
      <dgm:spPr/>
      <dgm:t>
        <a:bodyPr/>
        <a:lstStyle/>
        <a:p>
          <a:endParaRPr lang="cs-CZ"/>
        </a:p>
      </dgm:t>
    </dgm:pt>
    <dgm:pt modelId="{E58DC23E-F0C8-4196-8F1D-FD224E4F8420}" type="pres">
      <dgm:prSet presAssocID="{08D1151C-D9E5-4FD6-BE30-51FC2AD4B570}" presName="CompostProcess" presStyleCnt="0">
        <dgm:presLayoutVars>
          <dgm:dir/>
          <dgm:resizeHandles val="exact"/>
        </dgm:presLayoutVars>
      </dgm:prSet>
      <dgm:spPr/>
    </dgm:pt>
    <dgm:pt modelId="{3C53CC42-55F2-4E54-9EA8-B3CE8766AD95}" type="pres">
      <dgm:prSet presAssocID="{08D1151C-D9E5-4FD6-BE30-51FC2AD4B570}" presName="arrow" presStyleLbl="bgShp" presStyleIdx="0" presStyleCnt="1"/>
      <dgm:spPr/>
    </dgm:pt>
    <dgm:pt modelId="{27B35175-E4E4-4267-963C-33DEAE462CFE}" type="pres">
      <dgm:prSet presAssocID="{08D1151C-D9E5-4FD6-BE30-51FC2AD4B570}" presName="linearProcess" presStyleCnt="0"/>
      <dgm:spPr/>
    </dgm:pt>
    <dgm:pt modelId="{289699DA-CFA1-4E79-8F29-83E78597F017}" type="pres">
      <dgm:prSet presAssocID="{CC29A2E0-0BA3-4B04-8454-1F951CAF928E}" presName="textNode" presStyleLbl="node1" presStyleIdx="0" presStyleCnt="3">
        <dgm:presLayoutVars>
          <dgm:bulletEnabled val="1"/>
        </dgm:presLayoutVars>
      </dgm:prSet>
      <dgm:spPr/>
    </dgm:pt>
    <dgm:pt modelId="{5D270692-D8D2-42FE-903B-DD71B0EE7D7A}" type="pres">
      <dgm:prSet presAssocID="{B29528BD-C5ED-4638-8CF1-58C03A3F4AD6}" presName="sibTrans" presStyleCnt="0"/>
      <dgm:spPr/>
    </dgm:pt>
    <dgm:pt modelId="{292BCC5A-D930-4331-AF68-1B1442BB3EEB}" type="pres">
      <dgm:prSet presAssocID="{E66A7533-8C0D-4387-8FC6-140058707609}" presName="textNode" presStyleLbl="node1" presStyleIdx="1" presStyleCnt="3">
        <dgm:presLayoutVars>
          <dgm:bulletEnabled val="1"/>
        </dgm:presLayoutVars>
      </dgm:prSet>
      <dgm:spPr/>
    </dgm:pt>
    <dgm:pt modelId="{66A2029B-5E17-4997-9535-D535454F6915}" type="pres">
      <dgm:prSet presAssocID="{A5762C7D-5A66-41CA-84AA-6D62B2CB6E8F}" presName="sibTrans" presStyleCnt="0"/>
      <dgm:spPr/>
    </dgm:pt>
    <dgm:pt modelId="{146F7E54-A2F1-44A7-9884-857A230BFDC5}" type="pres">
      <dgm:prSet presAssocID="{E163261B-F026-43E9-A900-C95DBDBA03CB}" presName="textNode" presStyleLbl="node1" presStyleIdx="2" presStyleCnt="3" custScaleX="228906">
        <dgm:presLayoutVars>
          <dgm:bulletEnabled val="1"/>
        </dgm:presLayoutVars>
      </dgm:prSet>
      <dgm:spPr/>
    </dgm:pt>
  </dgm:ptLst>
  <dgm:cxnLst>
    <dgm:cxn modelId="{1EB8E10F-C32A-46D3-9EFA-20BD1C099B78}" type="presOf" srcId="{E163261B-F026-43E9-A900-C95DBDBA03CB}" destId="{146F7E54-A2F1-44A7-9884-857A230BFDC5}" srcOrd="0" destOrd="0" presId="urn:microsoft.com/office/officeart/2005/8/layout/hProcess9"/>
    <dgm:cxn modelId="{8995F925-D54C-4C7E-BE88-DD37A9D41EBE}" srcId="{08D1151C-D9E5-4FD6-BE30-51FC2AD4B570}" destId="{E163261B-F026-43E9-A900-C95DBDBA03CB}" srcOrd="2" destOrd="0" parTransId="{36A2E9A6-9D74-4BD2-9152-0E876341932C}" sibTransId="{0F738986-56D3-4020-B80D-F8B98AAB9A3B}"/>
    <dgm:cxn modelId="{3385E928-8C42-4A2A-BF6E-492250C3EE2D}" srcId="{08D1151C-D9E5-4FD6-BE30-51FC2AD4B570}" destId="{E66A7533-8C0D-4387-8FC6-140058707609}" srcOrd="1" destOrd="0" parTransId="{50DD9648-CD24-4BC7-871D-38EE1A022C27}" sibTransId="{A5762C7D-5A66-41CA-84AA-6D62B2CB6E8F}"/>
    <dgm:cxn modelId="{9BA4725F-275B-4EFF-B3C6-B2114FCB347F}" type="presOf" srcId="{08D1151C-D9E5-4FD6-BE30-51FC2AD4B570}" destId="{E58DC23E-F0C8-4196-8F1D-FD224E4F8420}" srcOrd="0" destOrd="0" presId="urn:microsoft.com/office/officeart/2005/8/layout/hProcess9"/>
    <dgm:cxn modelId="{1B5D7F64-CC4A-48A6-BBA4-5E4AFD97CB7D}" type="presOf" srcId="{CC29A2E0-0BA3-4B04-8454-1F951CAF928E}" destId="{289699DA-CFA1-4E79-8F29-83E78597F017}" srcOrd="0" destOrd="0" presId="urn:microsoft.com/office/officeart/2005/8/layout/hProcess9"/>
    <dgm:cxn modelId="{6DE1AA5A-651F-4BF7-A932-9FE582BB1B94}" srcId="{08D1151C-D9E5-4FD6-BE30-51FC2AD4B570}" destId="{CC29A2E0-0BA3-4B04-8454-1F951CAF928E}" srcOrd="0" destOrd="0" parTransId="{1ECA493D-0B63-43F9-9024-CD8AB13E8527}" sibTransId="{B29528BD-C5ED-4638-8CF1-58C03A3F4AD6}"/>
    <dgm:cxn modelId="{4AF5C4F8-F7F2-4AD3-AE14-24BD986D4971}" type="presOf" srcId="{E66A7533-8C0D-4387-8FC6-140058707609}" destId="{292BCC5A-D930-4331-AF68-1B1442BB3EEB}" srcOrd="0" destOrd="0" presId="urn:microsoft.com/office/officeart/2005/8/layout/hProcess9"/>
    <dgm:cxn modelId="{249667C0-ACED-4EC5-96A8-1EB308898277}" type="presParOf" srcId="{E58DC23E-F0C8-4196-8F1D-FD224E4F8420}" destId="{3C53CC42-55F2-4E54-9EA8-B3CE8766AD95}" srcOrd="0" destOrd="0" presId="urn:microsoft.com/office/officeart/2005/8/layout/hProcess9"/>
    <dgm:cxn modelId="{3C847D4D-F584-4993-944D-447244271B5E}" type="presParOf" srcId="{E58DC23E-F0C8-4196-8F1D-FD224E4F8420}" destId="{27B35175-E4E4-4267-963C-33DEAE462CFE}" srcOrd="1" destOrd="0" presId="urn:microsoft.com/office/officeart/2005/8/layout/hProcess9"/>
    <dgm:cxn modelId="{E3C318D2-DBEF-4984-A98A-D39790EBDED0}" type="presParOf" srcId="{27B35175-E4E4-4267-963C-33DEAE462CFE}" destId="{289699DA-CFA1-4E79-8F29-83E78597F017}" srcOrd="0" destOrd="0" presId="urn:microsoft.com/office/officeart/2005/8/layout/hProcess9"/>
    <dgm:cxn modelId="{C1A0C4D4-8F67-4D67-B563-833990B0E166}" type="presParOf" srcId="{27B35175-E4E4-4267-963C-33DEAE462CFE}" destId="{5D270692-D8D2-42FE-903B-DD71B0EE7D7A}" srcOrd="1" destOrd="0" presId="urn:microsoft.com/office/officeart/2005/8/layout/hProcess9"/>
    <dgm:cxn modelId="{903CD6E9-55BB-4651-9026-080E1E0F6DAA}" type="presParOf" srcId="{27B35175-E4E4-4267-963C-33DEAE462CFE}" destId="{292BCC5A-D930-4331-AF68-1B1442BB3EEB}" srcOrd="2" destOrd="0" presId="urn:microsoft.com/office/officeart/2005/8/layout/hProcess9"/>
    <dgm:cxn modelId="{C1481EB6-A7E2-4F2E-8A0E-1A2568151A89}" type="presParOf" srcId="{27B35175-E4E4-4267-963C-33DEAE462CFE}" destId="{66A2029B-5E17-4997-9535-D535454F6915}" srcOrd="3" destOrd="0" presId="urn:microsoft.com/office/officeart/2005/8/layout/hProcess9"/>
    <dgm:cxn modelId="{A057E4BB-272B-4E3E-BEEB-9536F0801215}" type="presParOf" srcId="{27B35175-E4E4-4267-963C-33DEAE462CFE}" destId="{146F7E54-A2F1-44A7-9884-857A230BFDC5}"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8D1151C-D9E5-4FD6-BE30-51FC2AD4B570}" type="doc">
      <dgm:prSet loTypeId="urn:microsoft.com/office/officeart/2005/8/layout/hProcess9" loCatId="process" qsTypeId="urn:microsoft.com/office/officeart/2005/8/quickstyle/simple1" qsCatId="simple" csTypeId="urn:microsoft.com/office/officeart/2005/8/colors/accent1_2" csCatId="accent1" phldr="1"/>
      <dgm:spPr/>
    </dgm:pt>
    <dgm:pt modelId="{CC29A2E0-0BA3-4B04-8454-1F951CAF928E}">
      <dgm:prSet custT="1"/>
      <dgm:spPr/>
      <dgm:t>
        <a:bodyPr/>
        <a:lstStyle/>
        <a:p>
          <a:pPr algn="l"/>
          <a:r>
            <a:rPr lang="cs-CZ" sz="2000" dirty="0"/>
            <a:t>53-41-M/02</a:t>
          </a:r>
        </a:p>
        <a:p>
          <a:pPr algn="l"/>
          <a:r>
            <a:rPr lang="cs-CZ" sz="2000" dirty="0"/>
            <a:t>Nutriční asistent</a:t>
          </a:r>
        </a:p>
      </dgm:t>
    </dgm:pt>
    <dgm:pt modelId="{1ECA493D-0B63-43F9-9024-CD8AB13E8527}" type="parTrans" cxnId="{6DE1AA5A-651F-4BF7-A932-9FE582BB1B94}">
      <dgm:prSet/>
      <dgm:spPr/>
      <dgm:t>
        <a:bodyPr/>
        <a:lstStyle/>
        <a:p>
          <a:endParaRPr lang="cs-CZ"/>
        </a:p>
      </dgm:t>
    </dgm:pt>
    <dgm:pt modelId="{B29528BD-C5ED-4638-8CF1-58C03A3F4AD6}" type="sibTrans" cxnId="{6DE1AA5A-651F-4BF7-A932-9FE582BB1B94}">
      <dgm:prSet/>
      <dgm:spPr/>
      <dgm:t>
        <a:bodyPr/>
        <a:lstStyle/>
        <a:p>
          <a:endParaRPr lang="cs-CZ"/>
        </a:p>
      </dgm:t>
    </dgm:pt>
    <dgm:pt modelId="{E66A7533-8C0D-4387-8FC6-140058707609}">
      <dgm:prSet custT="1"/>
      <dgm:spPr/>
      <dgm:t>
        <a:bodyPr/>
        <a:lstStyle/>
        <a:p>
          <a:pPr algn="l"/>
          <a:r>
            <a:rPr lang="cs-CZ" sz="2000" dirty="0"/>
            <a:t>53-41-N/4</a:t>
          </a:r>
        </a:p>
        <a:p>
          <a:pPr algn="l"/>
          <a:r>
            <a:rPr lang="cs-CZ" sz="2000" dirty="0"/>
            <a:t>Diplomovaný nutriční terapeut</a:t>
          </a:r>
        </a:p>
      </dgm:t>
    </dgm:pt>
    <dgm:pt modelId="{50DD9648-CD24-4BC7-871D-38EE1A022C27}" type="parTrans" cxnId="{3385E928-8C42-4A2A-BF6E-492250C3EE2D}">
      <dgm:prSet/>
      <dgm:spPr/>
      <dgm:t>
        <a:bodyPr/>
        <a:lstStyle/>
        <a:p>
          <a:endParaRPr lang="cs-CZ"/>
        </a:p>
      </dgm:t>
    </dgm:pt>
    <dgm:pt modelId="{A5762C7D-5A66-41CA-84AA-6D62B2CB6E8F}" type="sibTrans" cxnId="{3385E928-8C42-4A2A-BF6E-492250C3EE2D}">
      <dgm:prSet/>
      <dgm:spPr/>
      <dgm:t>
        <a:bodyPr/>
        <a:lstStyle/>
        <a:p>
          <a:endParaRPr lang="cs-CZ"/>
        </a:p>
      </dgm:t>
    </dgm:pt>
    <dgm:pt modelId="{E58DC23E-F0C8-4196-8F1D-FD224E4F8420}" type="pres">
      <dgm:prSet presAssocID="{08D1151C-D9E5-4FD6-BE30-51FC2AD4B570}" presName="CompostProcess" presStyleCnt="0">
        <dgm:presLayoutVars>
          <dgm:dir/>
          <dgm:resizeHandles val="exact"/>
        </dgm:presLayoutVars>
      </dgm:prSet>
      <dgm:spPr/>
    </dgm:pt>
    <dgm:pt modelId="{3C53CC42-55F2-4E54-9EA8-B3CE8766AD95}" type="pres">
      <dgm:prSet presAssocID="{08D1151C-D9E5-4FD6-BE30-51FC2AD4B570}" presName="arrow" presStyleLbl="bgShp" presStyleIdx="0" presStyleCnt="1"/>
      <dgm:spPr/>
    </dgm:pt>
    <dgm:pt modelId="{27B35175-E4E4-4267-963C-33DEAE462CFE}" type="pres">
      <dgm:prSet presAssocID="{08D1151C-D9E5-4FD6-BE30-51FC2AD4B570}" presName="linearProcess" presStyleCnt="0"/>
      <dgm:spPr/>
    </dgm:pt>
    <dgm:pt modelId="{289699DA-CFA1-4E79-8F29-83E78597F017}" type="pres">
      <dgm:prSet presAssocID="{CC29A2E0-0BA3-4B04-8454-1F951CAF928E}" presName="textNode" presStyleLbl="node1" presStyleIdx="0" presStyleCnt="2" custScaleY="154606">
        <dgm:presLayoutVars>
          <dgm:bulletEnabled val="1"/>
        </dgm:presLayoutVars>
      </dgm:prSet>
      <dgm:spPr/>
    </dgm:pt>
    <dgm:pt modelId="{5D270692-D8D2-42FE-903B-DD71B0EE7D7A}" type="pres">
      <dgm:prSet presAssocID="{B29528BD-C5ED-4638-8CF1-58C03A3F4AD6}" presName="sibTrans" presStyleCnt="0"/>
      <dgm:spPr/>
    </dgm:pt>
    <dgm:pt modelId="{292BCC5A-D930-4331-AF68-1B1442BB3EEB}" type="pres">
      <dgm:prSet presAssocID="{E66A7533-8C0D-4387-8FC6-140058707609}" presName="textNode" presStyleLbl="node1" presStyleIdx="1" presStyleCnt="2" custScaleX="154621" custScaleY="141448">
        <dgm:presLayoutVars>
          <dgm:bulletEnabled val="1"/>
        </dgm:presLayoutVars>
      </dgm:prSet>
      <dgm:spPr/>
    </dgm:pt>
  </dgm:ptLst>
  <dgm:cxnLst>
    <dgm:cxn modelId="{3385E928-8C42-4A2A-BF6E-492250C3EE2D}" srcId="{08D1151C-D9E5-4FD6-BE30-51FC2AD4B570}" destId="{E66A7533-8C0D-4387-8FC6-140058707609}" srcOrd="1" destOrd="0" parTransId="{50DD9648-CD24-4BC7-871D-38EE1A022C27}" sibTransId="{A5762C7D-5A66-41CA-84AA-6D62B2CB6E8F}"/>
    <dgm:cxn modelId="{9BA4725F-275B-4EFF-B3C6-B2114FCB347F}" type="presOf" srcId="{08D1151C-D9E5-4FD6-BE30-51FC2AD4B570}" destId="{E58DC23E-F0C8-4196-8F1D-FD224E4F8420}" srcOrd="0" destOrd="0" presId="urn:microsoft.com/office/officeart/2005/8/layout/hProcess9"/>
    <dgm:cxn modelId="{1B5D7F64-CC4A-48A6-BBA4-5E4AFD97CB7D}" type="presOf" srcId="{CC29A2E0-0BA3-4B04-8454-1F951CAF928E}" destId="{289699DA-CFA1-4E79-8F29-83E78597F017}" srcOrd="0" destOrd="0" presId="urn:microsoft.com/office/officeart/2005/8/layout/hProcess9"/>
    <dgm:cxn modelId="{6DE1AA5A-651F-4BF7-A932-9FE582BB1B94}" srcId="{08D1151C-D9E5-4FD6-BE30-51FC2AD4B570}" destId="{CC29A2E0-0BA3-4B04-8454-1F951CAF928E}" srcOrd="0" destOrd="0" parTransId="{1ECA493D-0B63-43F9-9024-CD8AB13E8527}" sibTransId="{B29528BD-C5ED-4638-8CF1-58C03A3F4AD6}"/>
    <dgm:cxn modelId="{4AF5C4F8-F7F2-4AD3-AE14-24BD986D4971}" type="presOf" srcId="{E66A7533-8C0D-4387-8FC6-140058707609}" destId="{292BCC5A-D930-4331-AF68-1B1442BB3EEB}" srcOrd="0" destOrd="0" presId="urn:microsoft.com/office/officeart/2005/8/layout/hProcess9"/>
    <dgm:cxn modelId="{249667C0-ACED-4EC5-96A8-1EB308898277}" type="presParOf" srcId="{E58DC23E-F0C8-4196-8F1D-FD224E4F8420}" destId="{3C53CC42-55F2-4E54-9EA8-B3CE8766AD95}" srcOrd="0" destOrd="0" presId="urn:microsoft.com/office/officeart/2005/8/layout/hProcess9"/>
    <dgm:cxn modelId="{3C847D4D-F584-4993-944D-447244271B5E}" type="presParOf" srcId="{E58DC23E-F0C8-4196-8F1D-FD224E4F8420}" destId="{27B35175-E4E4-4267-963C-33DEAE462CFE}" srcOrd="1" destOrd="0" presId="urn:microsoft.com/office/officeart/2005/8/layout/hProcess9"/>
    <dgm:cxn modelId="{E3C318D2-DBEF-4984-A98A-D39790EBDED0}" type="presParOf" srcId="{27B35175-E4E4-4267-963C-33DEAE462CFE}" destId="{289699DA-CFA1-4E79-8F29-83E78597F017}" srcOrd="0" destOrd="0" presId="urn:microsoft.com/office/officeart/2005/8/layout/hProcess9"/>
    <dgm:cxn modelId="{C1A0C4D4-8F67-4D67-B563-833990B0E166}" type="presParOf" srcId="{27B35175-E4E4-4267-963C-33DEAE462CFE}" destId="{5D270692-D8D2-42FE-903B-DD71B0EE7D7A}" srcOrd="1" destOrd="0" presId="urn:microsoft.com/office/officeart/2005/8/layout/hProcess9"/>
    <dgm:cxn modelId="{903CD6E9-55BB-4651-9026-080E1E0F6DAA}" type="presParOf" srcId="{27B35175-E4E4-4267-963C-33DEAE462CFE}" destId="{292BCC5A-D930-4331-AF68-1B1442BB3EEB}"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6912F15-A42E-44BF-B897-121632AE518B}" type="doc">
      <dgm:prSet loTypeId="urn:microsoft.com/office/officeart/2005/8/layout/bList2" loCatId="list" qsTypeId="urn:microsoft.com/office/officeart/2005/8/quickstyle/simple1" qsCatId="simple" csTypeId="urn:microsoft.com/office/officeart/2005/8/colors/accent1_2" csCatId="accent1" phldr="1"/>
      <dgm:spPr/>
      <dgm:t>
        <a:bodyPr/>
        <a:lstStyle/>
        <a:p>
          <a:endParaRPr lang="cs-CZ"/>
        </a:p>
      </dgm:t>
    </dgm:pt>
    <dgm:pt modelId="{7F0068AE-C3DF-431B-AAAD-2B344089ABE7}">
      <dgm:prSet phldrT="[Text]" custT="1"/>
      <dgm:spPr>
        <a:solidFill>
          <a:srgbClr val="00B050"/>
        </a:solidFill>
      </dgm:spPr>
      <dgm:t>
        <a:bodyPr/>
        <a:lstStyle/>
        <a:p>
          <a:pPr algn="l"/>
          <a:r>
            <a:rPr lang="cs-CZ" sz="2400" b="1" dirty="0"/>
            <a:t>Rada pro odborné vzdělávání</a:t>
          </a:r>
        </a:p>
      </dgm:t>
    </dgm:pt>
    <dgm:pt modelId="{4B4CE705-C6AE-43E6-B0C1-C66F81D4F35D}" type="parTrans" cxnId="{AC5D3F75-092F-40C6-B278-A2E8294C8475}">
      <dgm:prSet/>
      <dgm:spPr/>
      <dgm:t>
        <a:bodyPr/>
        <a:lstStyle/>
        <a:p>
          <a:endParaRPr lang="cs-CZ"/>
        </a:p>
      </dgm:t>
    </dgm:pt>
    <dgm:pt modelId="{9587D2C0-E53F-45D7-9269-338E1E4F1FEF}" type="sibTrans" cxnId="{AC5D3F75-092F-40C6-B278-A2E8294C8475}">
      <dgm:prSet/>
      <dgm:spPr/>
      <dgm:t>
        <a:bodyPr/>
        <a:lstStyle/>
        <a:p>
          <a:endParaRPr lang="cs-CZ"/>
        </a:p>
      </dgm:t>
    </dgm:pt>
    <dgm:pt modelId="{E55756A7-1756-4671-87EF-8995453587EB}">
      <dgm:prSet phldrT="[Text]"/>
      <dgm:spPr/>
      <dgm:t>
        <a:bodyPr/>
        <a:lstStyle/>
        <a:p>
          <a:pPr algn="l"/>
          <a:r>
            <a:rPr lang="cs-CZ" b="1" dirty="0"/>
            <a:t>Národní rada pro kvalifikace</a:t>
          </a:r>
        </a:p>
      </dgm:t>
    </dgm:pt>
    <dgm:pt modelId="{E0F48313-74DB-46E2-B396-8F44A168E44D}" type="parTrans" cxnId="{C4EA9F41-6AC5-4811-AC1C-E779E4CC035A}">
      <dgm:prSet/>
      <dgm:spPr/>
      <dgm:t>
        <a:bodyPr/>
        <a:lstStyle/>
        <a:p>
          <a:endParaRPr lang="cs-CZ"/>
        </a:p>
      </dgm:t>
    </dgm:pt>
    <dgm:pt modelId="{5EC85D99-7765-4EAD-963A-489772EFC050}" type="sibTrans" cxnId="{C4EA9F41-6AC5-4811-AC1C-E779E4CC035A}">
      <dgm:prSet/>
      <dgm:spPr/>
      <dgm:t>
        <a:bodyPr/>
        <a:lstStyle/>
        <a:p>
          <a:endParaRPr lang="cs-CZ"/>
        </a:p>
      </dgm:t>
    </dgm:pt>
    <dgm:pt modelId="{F68E242E-12FE-4CC7-9575-214AD1012B48}">
      <dgm:prSet phldrT="[Text]" custT="1"/>
      <dgm:spPr/>
      <dgm:t>
        <a:bodyPr/>
        <a:lstStyle/>
        <a:p>
          <a:r>
            <a:rPr lang="cs-CZ" sz="1600" dirty="0"/>
            <a:t>vychází ze zákona č. 179/2006 S. </a:t>
          </a:r>
        </a:p>
      </dgm:t>
    </dgm:pt>
    <dgm:pt modelId="{77E6EA26-A012-4263-842B-1165E9FC9F29}" type="parTrans" cxnId="{1FF14CBF-0329-48D1-99ED-0BCB635BAB30}">
      <dgm:prSet/>
      <dgm:spPr/>
      <dgm:t>
        <a:bodyPr/>
        <a:lstStyle/>
        <a:p>
          <a:endParaRPr lang="cs-CZ"/>
        </a:p>
      </dgm:t>
    </dgm:pt>
    <dgm:pt modelId="{9113973A-7F64-43B8-B4B9-B58530632824}" type="sibTrans" cxnId="{1FF14CBF-0329-48D1-99ED-0BCB635BAB30}">
      <dgm:prSet/>
      <dgm:spPr/>
      <dgm:t>
        <a:bodyPr/>
        <a:lstStyle/>
        <a:p>
          <a:endParaRPr lang="cs-CZ"/>
        </a:p>
      </dgm:t>
    </dgm:pt>
    <dgm:pt modelId="{1A428852-4396-45B5-A6D3-691AD4483035}">
      <dgm:prSet phldrT="[Text]" custT="1"/>
      <dgm:spPr/>
      <dgm:t>
        <a:bodyPr/>
        <a:lstStyle/>
        <a:p>
          <a:r>
            <a:rPr lang="cs-CZ" sz="1600" dirty="0"/>
            <a:t>poradní orgán </a:t>
          </a:r>
          <a:r>
            <a:rPr lang="cs-CZ" sz="1600" b="1" dirty="0"/>
            <a:t>MŠMT</a:t>
          </a:r>
        </a:p>
      </dgm:t>
    </dgm:pt>
    <dgm:pt modelId="{4EA244C1-20A2-4E49-BC7B-F06E6DE4CC4F}" type="parTrans" cxnId="{3BDB1D8E-F513-40D9-A426-34DD622C7BF4}">
      <dgm:prSet/>
      <dgm:spPr/>
      <dgm:t>
        <a:bodyPr/>
        <a:lstStyle/>
        <a:p>
          <a:endParaRPr lang="cs-CZ"/>
        </a:p>
      </dgm:t>
    </dgm:pt>
    <dgm:pt modelId="{527C8003-7997-491B-A5A7-292D6B6EE2C4}" type="sibTrans" cxnId="{3BDB1D8E-F513-40D9-A426-34DD622C7BF4}">
      <dgm:prSet/>
      <dgm:spPr/>
      <dgm:t>
        <a:bodyPr/>
        <a:lstStyle/>
        <a:p>
          <a:endParaRPr lang="cs-CZ"/>
        </a:p>
      </dgm:t>
    </dgm:pt>
    <dgm:pt modelId="{75410CBC-2665-4E07-A386-8B8863B58DAC}">
      <dgm:prSet phldrT="[Text]"/>
      <dgm:spPr>
        <a:solidFill>
          <a:srgbClr val="FFC000"/>
        </a:solidFill>
      </dgm:spPr>
      <dgm:t>
        <a:bodyPr/>
        <a:lstStyle/>
        <a:p>
          <a:pPr algn="l"/>
          <a:r>
            <a:rPr lang="cs-CZ" b="1" dirty="0"/>
            <a:t>Výbor pro rekvalifikace </a:t>
          </a:r>
          <a:br>
            <a:rPr lang="cs-CZ" b="1" dirty="0"/>
          </a:br>
          <a:r>
            <a:rPr lang="cs-CZ" b="1" dirty="0"/>
            <a:t>a další vzdělávání</a:t>
          </a:r>
        </a:p>
      </dgm:t>
    </dgm:pt>
    <dgm:pt modelId="{2ED5C4DB-1A50-4BB2-8CE7-4B1EA633BBD8}" type="parTrans" cxnId="{77620523-5A7B-43E0-BA06-A1822911917A}">
      <dgm:prSet/>
      <dgm:spPr/>
      <dgm:t>
        <a:bodyPr/>
        <a:lstStyle/>
        <a:p>
          <a:endParaRPr lang="cs-CZ"/>
        </a:p>
      </dgm:t>
    </dgm:pt>
    <dgm:pt modelId="{CC3B8A96-6F0F-4DE3-B2D4-41FDC4ACAAD3}" type="sibTrans" cxnId="{77620523-5A7B-43E0-BA06-A1822911917A}">
      <dgm:prSet/>
      <dgm:spPr/>
      <dgm:t>
        <a:bodyPr/>
        <a:lstStyle/>
        <a:p>
          <a:endParaRPr lang="cs-CZ"/>
        </a:p>
      </dgm:t>
    </dgm:pt>
    <dgm:pt modelId="{85E20D0B-1D79-4246-A198-5449C42F012D}">
      <dgm:prSet phldrT="[Text]" custT="1"/>
      <dgm:spPr/>
      <dgm:t>
        <a:bodyPr/>
        <a:lstStyle/>
        <a:p>
          <a:r>
            <a:rPr lang="cs-CZ" sz="1800" dirty="0"/>
            <a:t>zřízen příkazem ministryně č. 14/2021</a:t>
          </a:r>
        </a:p>
      </dgm:t>
    </dgm:pt>
    <dgm:pt modelId="{3F18DF0F-37E0-471B-9B27-68ACC6BA0FD6}" type="parTrans" cxnId="{4FC3A537-7002-4CCA-B198-8DBE78AB7297}">
      <dgm:prSet/>
      <dgm:spPr/>
      <dgm:t>
        <a:bodyPr/>
        <a:lstStyle/>
        <a:p>
          <a:endParaRPr lang="cs-CZ"/>
        </a:p>
      </dgm:t>
    </dgm:pt>
    <dgm:pt modelId="{5618B6DB-8445-487B-B7B2-876FC5102A6C}" type="sibTrans" cxnId="{4FC3A537-7002-4CCA-B198-8DBE78AB7297}">
      <dgm:prSet/>
      <dgm:spPr/>
      <dgm:t>
        <a:bodyPr/>
        <a:lstStyle/>
        <a:p>
          <a:endParaRPr lang="cs-CZ"/>
        </a:p>
      </dgm:t>
    </dgm:pt>
    <dgm:pt modelId="{6DCEA26B-C375-444C-81FC-DA3410EE5914}">
      <dgm:prSet phldrT="[Text]" custT="1"/>
      <dgm:spPr/>
      <dgm:t>
        <a:bodyPr/>
        <a:lstStyle/>
        <a:p>
          <a:r>
            <a:rPr lang="cs-CZ" sz="1800" dirty="0"/>
            <a:t>poradní orgán </a:t>
          </a:r>
          <a:r>
            <a:rPr lang="cs-CZ" sz="1800" b="1" dirty="0"/>
            <a:t>MPSV</a:t>
          </a:r>
        </a:p>
      </dgm:t>
    </dgm:pt>
    <dgm:pt modelId="{1BDAC626-D84D-4D6E-9BC2-084630D32A9A}" type="parTrans" cxnId="{EEA4CBFD-A051-44A9-9E36-C17D748F52CF}">
      <dgm:prSet/>
      <dgm:spPr/>
      <dgm:t>
        <a:bodyPr/>
        <a:lstStyle/>
        <a:p>
          <a:endParaRPr lang="cs-CZ"/>
        </a:p>
      </dgm:t>
    </dgm:pt>
    <dgm:pt modelId="{28142F18-B0EC-4F61-8644-661FBA8723C3}" type="sibTrans" cxnId="{EEA4CBFD-A051-44A9-9E36-C17D748F52CF}">
      <dgm:prSet/>
      <dgm:spPr/>
      <dgm:t>
        <a:bodyPr/>
        <a:lstStyle/>
        <a:p>
          <a:endParaRPr lang="cs-CZ"/>
        </a:p>
      </dgm:t>
    </dgm:pt>
    <dgm:pt modelId="{7D6DB240-E642-4436-8D89-F2367439ED62}">
      <dgm:prSet phldrT="[Text]" custT="1"/>
      <dgm:spPr/>
      <dgm:t>
        <a:bodyPr/>
        <a:lstStyle/>
        <a:p>
          <a:r>
            <a:rPr lang="cs-CZ" sz="1800" dirty="0"/>
            <a:t>poradní orgán </a:t>
          </a:r>
          <a:r>
            <a:rPr lang="cs-CZ" sz="1800" b="1" dirty="0"/>
            <a:t>MŠMT</a:t>
          </a:r>
        </a:p>
      </dgm:t>
    </dgm:pt>
    <dgm:pt modelId="{54A45CC6-9CC5-4DCE-BCE6-7FE9B3A97E96}" type="parTrans" cxnId="{AD2602A7-9761-4ED3-9F4E-F102AD891C1B}">
      <dgm:prSet/>
      <dgm:spPr/>
      <dgm:t>
        <a:bodyPr/>
        <a:lstStyle/>
        <a:p>
          <a:endParaRPr lang="cs-CZ"/>
        </a:p>
      </dgm:t>
    </dgm:pt>
    <dgm:pt modelId="{4E44573B-FE50-40BC-8C1E-44CB7450FCA9}" type="sibTrans" cxnId="{AD2602A7-9761-4ED3-9F4E-F102AD891C1B}">
      <dgm:prSet/>
      <dgm:spPr/>
      <dgm:t>
        <a:bodyPr/>
        <a:lstStyle/>
        <a:p>
          <a:endParaRPr lang="cs-CZ"/>
        </a:p>
      </dgm:t>
    </dgm:pt>
    <dgm:pt modelId="{84A765D2-9437-48AB-B48C-E5A99861D888}">
      <dgm:prSet phldrT="[Text]" custT="1"/>
      <dgm:spPr/>
      <dgm:t>
        <a:bodyPr/>
        <a:lstStyle/>
        <a:p>
          <a:r>
            <a:rPr lang="cs-CZ" sz="1800" b="1" dirty="0">
              <a:solidFill>
                <a:srgbClr val="00B050"/>
              </a:solidFill>
            </a:rPr>
            <a:t>Inovace oborové soustavy</a:t>
          </a:r>
        </a:p>
      </dgm:t>
    </dgm:pt>
    <dgm:pt modelId="{AC366AEF-A5A5-4602-9026-C5F4A02186E2}" type="parTrans" cxnId="{C44171B7-D8B3-4F74-A572-6DF3DBAA0850}">
      <dgm:prSet/>
      <dgm:spPr/>
      <dgm:t>
        <a:bodyPr/>
        <a:lstStyle/>
        <a:p>
          <a:endParaRPr lang="cs-CZ"/>
        </a:p>
      </dgm:t>
    </dgm:pt>
    <dgm:pt modelId="{49A948DE-B6FC-4BA3-8711-3F8BA7DF3CCD}" type="sibTrans" cxnId="{C44171B7-D8B3-4F74-A572-6DF3DBAA0850}">
      <dgm:prSet/>
      <dgm:spPr/>
      <dgm:t>
        <a:bodyPr/>
        <a:lstStyle/>
        <a:p>
          <a:endParaRPr lang="cs-CZ"/>
        </a:p>
      </dgm:t>
    </dgm:pt>
    <dgm:pt modelId="{4B246111-14F3-4D1D-910A-FE9268F36E5D}">
      <dgm:prSet phldrT="[Text]" custT="1"/>
      <dgm:spPr/>
      <dgm:t>
        <a:bodyPr/>
        <a:lstStyle/>
        <a:p>
          <a:r>
            <a:rPr lang="cs-CZ" sz="1800" dirty="0"/>
            <a:t>bude zřízena výnosem ministra</a:t>
          </a:r>
        </a:p>
      </dgm:t>
    </dgm:pt>
    <dgm:pt modelId="{E38D2321-17D0-48C1-9E96-C7D87761D5C2}" type="parTrans" cxnId="{A5B90EF8-6B13-4C41-9444-44A1E47E61F0}">
      <dgm:prSet/>
      <dgm:spPr/>
      <dgm:t>
        <a:bodyPr/>
        <a:lstStyle/>
        <a:p>
          <a:endParaRPr lang="cs-CZ"/>
        </a:p>
      </dgm:t>
    </dgm:pt>
    <dgm:pt modelId="{F8F1988A-9DE0-42C4-A535-4156F160A4BE}" type="sibTrans" cxnId="{A5B90EF8-6B13-4C41-9444-44A1E47E61F0}">
      <dgm:prSet/>
      <dgm:spPr/>
      <dgm:t>
        <a:bodyPr/>
        <a:lstStyle/>
        <a:p>
          <a:endParaRPr lang="cs-CZ"/>
        </a:p>
      </dgm:t>
    </dgm:pt>
    <dgm:pt modelId="{970E5170-336C-4EF0-A5C5-7BB1F461440A}">
      <dgm:prSet phldrT="[Text]" custT="1"/>
      <dgm:spPr/>
      <dgm:t>
        <a:bodyPr/>
        <a:lstStyle/>
        <a:p>
          <a:r>
            <a:rPr lang="cs-CZ" sz="1800" b="1" dirty="0">
              <a:solidFill>
                <a:srgbClr val="00B050"/>
              </a:solidFill>
            </a:rPr>
            <a:t>střední a vyšší odborné vzdělávání</a:t>
          </a:r>
        </a:p>
      </dgm:t>
    </dgm:pt>
    <dgm:pt modelId="{D625BB7F-A73D-4231-BD05-90D21B147F0B}" type="parTrans" cxnId="{733DE293-1A46-4CC1-86F7-7D487AA79102}">
      <dgm:prSet/>
      <dgm:spPr/>
      <dgm:t>
        <a:bodyPr/>
        <a:lstStyle/>
        <a:p>
          <a:endParaRPr lang="cs-CZ"/>
        </a:p>
      </dgm:t>
    </dgm:pt>
    <dgm:pt modelId="{CBC6D4BF-3CF5-47C6-A85D-955A28E7BB16}" type="sibTrans" cxnId="{733DE293-1A46-4CC1-86F7-7D487AA79102}">
      <dgm:prSet/>
      <dgm:spPr/>
      <dgm:t>
        <a:bodyPr/>
        <a:lstStyle/>
        <a:p>
          <a:endParaRPr lang="cs-CZ"/>
        </a:p>
      </dgm:t>
    </dgm:pt>
    <dgm:pt modelId="{C62DCE57-9E1A-4207-B043-09717B6416C5}">
      <dgm:prSet phldrT="[Text]" custT="1"/>
      <dgm:spPr/>
      <dgm:t>
        <a:bodyPr/>
        <a:lstStyle/>
        <a:p>
          <a:r>
            <a:rPr lang="cs-CZ" sz="1600" b="1" dirty="0">
              <a:solidFill>
                <a:srgbClr val="0070C0"/>
              </a:solidFill>
            </a:rPr>
            <a:t>projednává záležitosti týkající se přípravy NSK a jejího uplatnění v praxi</a:t>
          </a:r>
        </a:p>
      </dgm:t>
    </dgm:pt>
    <dgm:pt modelId="{23B32925-3B95-4355-9337-6FD7E55756F7}" type="parTrans" cxnId="{92501083-A004-4E02-817C-FB1F73B28B20}">
      <dgm:prSet/>
      <dgm:spPr/>
      <dgm:t>
        <a:bodyPr/>
        <a:lstStyle/>
        <a:p>
          <a:endParaRPr lang="cs-CZ"/>
        </a:p>
      </dgm:t>
    </dgm:pt>
    <dgm:pt modelId="{76324157-21C6-4B75-AFCE-E98DDA1FC096}" type="sibTrans" cxnId="{92501083-A004-4E02-817C-FB1F73B28B20}">
      <dgm:prSet/>
      <dgm:spPr/>
      <dgm:t>
        <a:bodyPr/>
        <a:lstStyle/>
        <a:p>
          <a:endParaRPr lang="cs-CZ"/>
        </a:p>
      </dgm:t>
    </dgm:pt>
    <dgm:pt modelId="{0080D860-33D7-43D9-80FE-3A3C2D13052C}">
      <dgm:prSet phldrT="[Text]"/>
      <dgm:spPr/>
      <dgm:t>
        <a:bodyPr/>
        <a:lstStyle/>
        <a:p>
          <a:endParaRPr lang="cs-CZ" sz="2300" dirty="0"/>
        </a:p>
      </dgm:t>
    </dgm:pt>
    <dgm:pt modelId="{49C9D10F-9E33-40D1-8246-2B4CBF4131F5}" type="parTrans" cxnId="{0AE9D5BB-F2ED-4F9D-AEC4-DADAA2FA405C}">
      <dgm:prSet/>
      <dgm:spPr/>
      <dgm:t>
        <a:bodyPr/>
        <a:lstStyle/>
        <a:p>
          <a:endParaRPr lang="cs-CZ"/>
        </a:p>
      </dgm:t>
    </dgm:pt>
    <dgm:pt modelId="{3F6DF822-822D-4689-A7DB-4406B0C9FD9E}" type="sibTrans" cxnId="{0AE9D5BB-F2ED-4F9D-AEC4-DADAA2FA405C}">
      <dgm:prSet/>
      <dgm:spPr/>
      <dgm:t>
        <a:bodyPr/>
        <a:lstStyle/>
        <a:p>
          <a:endParaRPr lang="cs-CZ"/>
        </a:p>
      </dgm:t>
    </dgm:pt>
    <dgm:pt modelId="{B8116754-45C6-4FAE-A0F3-C9EB92051E1B}">
      <dgm:prSet phldrT="[Text]" custT="1"/>
      <dgm:spPr/>
      <dgm:t>
        <a:bodyPr/>
        <a:lstStyle/>
        <a:p>
          <a:r>
            <a:rPr lang="cs-CZ" sz="1800" b="1" dirty="0">
              <a:solidFill>
                <a:srgbClr val="FFC000"/>
              </a:solidFill>
            </a:rPr>
            <a:t>hledání systémového řešení v oblasti rekvalifikací a dalšího vzdělávání</a:t>
          </a:r>
        </a:p>
      </dgm:t>
    </dgm:pt>
    <dgm:pt modelId="{7C64E0B1-46DA-475E-8E3C-27233631D84C}" type="parTrans" cxnId="{30448BE5-5164-40A6-BAE3-E971BA2A5A50}">
      <dgm:prSet/>
      <dgm:spPr/>
      <dgm:t>
        <a:bodyPr/>
        <a:lstStyle/>
        <a:p>
          <a:endParaRPr lang="cs-CZ"/>
        </a:p>
      </dgm:t>
    </dgm:pt>
    <dgm:pt modelId="{26E5CD7E-1A3A-44D5-9B93-DD7646A4FC2B}" type="sibTrans" cxnId="{30448BE5-5164-40A6-BAE3-E971BA2A5A50}">
      <dgm:prSet/>
      <dgm:spPr/>
      <dgm:t>
        <a:bodyPr/>
        <a:lstStyle/>
        <a:p>
          <a:endParaRPr lang="cs-CZ"/>
        </a:p>
      </dgm:t>
    </dgm:pt>
    <dgm:pt modelId="{339BDFB4-E58D-4E44-93F9-2F55511EF98C}">
      <dgm:prSet phldrT="[Text]" custT="1"/>
      <dgm:spPr/>
      <dgm:t>
        <a:bodyPr/>
        <a:lstStyle/>
        <a:p>
          <a:r>
            <a:rPr lang="cs-CZ" sz="1800" b="0" dirty="0"/>
            <a:t>složení na tripartitní bázi</a:t>
          </a:r>
        </a:p>
      </dgm:t>
    </dgm:pt>
    <dgm:pt modelId="{0A03EC07-D2D4-4FA8-BC73-90E5E182966D}" type="parTrans" cxnId="{A18094FD-1C68-4246-9ADE-52691307A2A7}">
      <dgm:prSet/>
      <dgm:spPr/>
      <dgm:t>
        <a:bodyPr/>
        <a:lstStyle/>
        <a:p>
          <a:endParaRPr lang="cs-CZ"/>
        </a:p>
      </dgm:t>
    </dgm:pt>
    <dgm:pt modelId="{1EC9D1C4-F71B-4319-90BD-2052E218AFF1}" type="sibTrans" cxnId="{A18094FD-1C68-4246-9ADE-52691307A2A7}">
      <dgm:prSet/>
      <dgm:spPr/>
      <dgm:t>
        <a:bodyPr/>
        <a:lstStyle/>
        <a:p>
          <a:endParaRPr lang="cs-CZ"/>
        </a:p>
      </dgm:t>
    </dgm:pt>
    <dgm:pt modelId="{134C9645-9738-4B82-8C37-B6EC093D40BE}">
      <dgm:prSet phldrT="[Text]" custT="1"/>
      <dgm:spPr/>
      <dgm:t>
        <a:bodyPr/>
        <a:lstStyle/>
        <a:p>
          <a:r>
            <a:rPr lang="cs-CZ" sz="1600" b="0" dirty="0"/>
            <a:t>složení dle zákona 179, § 24 odst. 3</a:t>
          </a:r>
        </a:p>
      </dgm:t>
    </dgm:pt>
    <dgm:pt modelId="{01753297-417F-4840-8B2C-FDC6F3EC1C5D}" type="parTrans" cxnId="{398907A8-CDB2-4052-A465-79F1529D2DF6}">
      <dgm:prSet/>
      <dgm:spPr/>
      <dgm:t>
        <a:bodyPr/>
        <a:lstStyle/>
        <a:p>
          <a:endParaRPr lang="cs-CZ"/>
        </a:p>
      </dgm:t>
    </dgm:pt>
    <dgm:pt modelId="{813575F5-C47B-43DE-952E-8634D9A47F77}" type="sibTrans" cxnId="{398907A8-CDB2-4052-A465-79F1529D2DF6}">
      <dgm:prSet/>
      <dgm:spPr/>
      <dgm:t>
        <a:bodyPr/>
        <a:lstStyle/>
        <a:p>
          <a:endParaRPr lang="cs-CZ"/>
        </a:p>
      </dgm:t>
    </dgm:pt>
    <dgm:pt modelId="{073BED78-1099-4EFB-B178-F36ADFA70E23}">
      <dgm:prSet phldrT="[Text]" custT="1"/>
      <dgm:spPr/>
      <dgm:t>
        <a:bodyPr/>
        <a:lstStyle/>
        <a:p>
          <a:r>
            <a:rPr lang="cs-CZ" sz="1800" b="0" dirty="0"/>
            <a:t>složení inspirováno ŠZ, § 4 odst. 3 (projednávání RVP) </a:t>
          </a:r>
        </a:p>
      </dgm:t>
    </dgm:pt>
    <dgm:pt modelId="{C1CA28FA-D75A-4CDB-81C1-DFE4EBA6BE02}" type="parTrans" cxnId="{E518C518-9E62-4186-90DB-1C619F369749}">
      <dgm:prSet/>
      <dgm:spPr/>
      <dgm:t>
        <a:bodyPr/>
        <a:lstStyle/>
        <a:p>
          <a:endParaRPr lang="cs-CZ"/>
        </a:p>
      </dgm:t>
    </dgm:pt>
    <dgm:pt modelId="{267C0175-141C-49D4-868E-6590A62560AE}" type="sibTrans" cxnId="{E518C518-9E62-4186-90DB-1C619F369749}">
      <dgm:prSet/>
      <dgm:spPr/>
      <dgm:t>
        <a:bodyPr/>
        <a:lstStyle/>
        <a:p>
          <a:endParaRPr lang="cs-CZ"/>
        </a:p>
      </dgm:t>
    </dgm:pt>
    <dgm:pt modelId="{44EC1787-F74A-4C98-86AF-13FAF7D51EE1}">
      <dgm:prSet phldrT="[Text]" custT="1"/>
      <dgm:spPr/>
      <dgm:t>
        <a:bodyPr/>
        <a:lstStyle/>
        <a:p>
          <a:r>
            <a:rPr lang="cs-CZ" sz="1600" b="1" dirty="0">
              <a:solidFill>
                <a:srgbClr val="0070C0"/>
              </a:solidFill>
            </a:rPr>
            <a:t>posuzuje další záležitosti týkající se kvalifikací nebo dalšího vzdělávání</a:t>
          </a:r>
        </a:p>
      </dgm:t>
    </dgm:pt>
    <dgm:pt modelId="{6BCDD3D1-9656-4C4C-A6C1-565E99AB40F1}" type="parTrans" cxnId="{C73AAF4F-6B98-4139-9C89-BA1E4844F972}">
      <dgm:prSet/>
      <dgm:spPr/>
      <dgm:t>
        <a:bodyPr/>
        <a:lstStyle/>
        <a:p>
          <a:endParaRPr lang="cs-CZ"/>
        </a:p>
      </dgm:t>
    </dgm:pt>
    <dgm:pt modelId="{C64AE95A-33C7-4A76-A3D2-E53C74D1D479}" type="sibTrans" cxnId="{C73AAF4F-6B98-4139-9C89-BA1E4844F972}">
      <dgm:prSet/>
      <dgm:spPr/>
      <dgm:t>
        <a:bodyPr/>
        <a:lstStyle/>
        <a:p>
          <a:endParaRPr lang="cs-CZ"/>
        </a:p>
      </dgm:t>
    </dgm:pt>
    <dgm:pt modelId="{5036C68B-FA0D-40D5-92F6-B3AF2D8DBA11}" type="pres">
      <dgm:prSet presAssocID="{26912F15-A42E-44BF-B897-121632AE518B}" presName="diagram" presStyleCnt="0">
        <dgm:presLayoutVars>
          <dgm:dir/>
          <dgm:animLvl val="lvl"/>
          <dgm:resizeHandles val="exact"/>
        </dgm:presLayoutVars>
      </dgm:prSet>
      <dgm:spPr/>
    </dgm:pt>
    <dgm:pt modelId="{6920A786-F8EF-49B0-972E-8AE9596E80DD}" type="pres">
      <dgm:prSet presAssocID="{7F0068AE-C3DF-431B-AAAD-2B344089ABE7}" presName="compNode" presStyleCnt="0"/>
      <dgm:spPr/>
    </dgm:pt>
    <dgm:pt modelId="{DFD43565-7279-4D46-8322-C46C84F32BF0}" type="pres">
      <dgm:prSet presAssocID="{7F0068AE-C3DF-431B-AAAD-2B344089ABE7}" presName="childRect" presStyleLbl="bgAcc1" presStyleIdx="0" presStyleCnt="3" custScaleY="152591" custLinFactNeighborY="420">
        <dgm:presLayoutVars>
          <dgm:bulletEnabled val="1"/>
        </dgm:presLayoutVars>
      </dgm:prSet>
      <dgm:spPr/>
    </dgm:pt>
    <dgm:pt modelId="{5EC941C0-2823-44A0-876B-421FB46D374C}" type="pres">
      <dgm:prSet presAssocID="{7F0068AE-C3DF-431B-AAAD-2B344089ABE7}" presName="parentText" presStyleLbl="node1" presStyleIdx="0" presStyleCnt="0">
        <dgm:presLayoutVars>
          <dgm:chMax val="0"/>
          <dgm:bulletEnabled val="1"/>
        </dgm:presLayoutVars>
      </dgm:prSet>
      <dgm:spPr/>
    </dgm:pt>
    <dgm:pt modelId="{4072374D-2C86-4674-AC6B-259CC7B177E0}" type="pres">
      <dgm:prSet presAssocID="{7F0068AE-C3DF-431B-AAAD-2B344089ABE7}" presName="parentRect" presStyleLbl="alignNode1" presStyleIdx="0" presStyleCnt="3" custScaleY="141062"/>
      <dgm:spPr/>
    </dgm:pt>
    <dgm:pt modelId="{DDC60F5F-8BAC-45E3-9F68-A699D3494A69}" type="pres">
      <dgm:prSet presAssocID="{7F0068AE-C3DF-431B-AAAD-2B344089ABE7}" presName="adorn" presStyleLbl="fgAccFollowNode1" presStyleIdx="0" presStyleCnt="3"/>
      <dgm:spPr>
        <a:noFill/>
        <a:ln>
          <a:noFill/>
        </a:ln>
      </dgm:spPr>
    </dgm:pt>
    <dgm:pt modelId="{43C5D911-E92F-4FBE-BE58-EF6F0C2E9A89}" type="pres">
      <dgm:prSet presAssocID="{9587D2C0-E53F-45D7-9269-338E1E4F1FEF}" presName="sibTrans" presStyleLbl="sibTrans2D1" presStyleIdx="0" presStyleCnt="0"/>
      <dgm:spPr/>
    </dgm:pt>
    <dgm:pt modelId="{E466BAFF-944A-41AA-9767-BBC525C463D3}" type="pres">
      <dgm:prSet presAssocID="{E55756A7-1756-4671-87EF-8995453587EB}" presName="compNode" presStyleCnt="0"/>
      <dgm:spPr/>
    </dgm:pt>
    <dgm:pt modelId="{DB803113-821F-4061-92F7-9F0BCE4CA647}" type="pres">
      <dgm:prSet presAssocID="{E55756A7-1756-4671-87EF-8995453587EB}" presName="childRect" presStyleLbl="bgAcc1" presStyleIdx="1" presStyleCnt="3" custScaleY="152241">
        <dgm:presLayoutVars>
          <dgm:bulletEnabled val="1"/>
        </dgm:presLayoutVars>
      </dgm:prSet>
      <dgm:spPr/>
    </dgm:pt>
    <dgm:pt modelId="{EEE27671-D355-47EE-8DA6-B9243A3C5ABE}" type="pres">
      <dgm:prSet presAssocID="{E55756A7-1756-4671-87EF-8995453587EB}" presName="parentText" presStyleLbl="node1" presStyleIdx="0" presStyleCnt="0">
        <dgm:presLayoutVars>
          <dgm:chMax val="0"/>
          <dgm:bulletEnabled val="1"/>
        </dgm:presLayoutVars>
      </dgm:prSet>
      <dgm:spPr/>
    </dgm:pt>
    <dgm:pt modelId="{456F6053-0228-4381-8ED3-E40DD8F84069}" type="pres">
      <dgm:prSet presAssocID="{E55756A7-1756-4671-87EF-8995453587EB}" presName="parentRect" presStyleLbl="alignNode1" presStyleIdx="1" presStyleCnt="3" custScaleY="141021"/>
      <dgm:spPr/>
    </dgm:pt>
    <dgm:pt modelId="{BA2ED2BA-1321-4F86-980E-B4DE8F882353}" type="pres">
      <dgm:prSet presAssocID="{E55756A7-1756-4671-87EF-8995453587EB}" presName="adorn" presStyleLbl="fgAccFollowNode1" presStyleIdx="1" presStyleCnt="3"/>
      <dgm:spPr>
        <a:noFill/>
        <a:ln>
          <a:noFill/>
        </a:ln>
      </dgm:spPr>
    </dgm:pt>
    <dgm:pt modelId="{37315AFC-DF9D-4742-9D19-8FA887664934}" type="pres">
      <dgm:prSet presAssocID="{5EC85D99-7765-4EAD-963A-489772EFC050}" presName="sibTrans" presStyleLbl="sibTrans2D1" presStyleIdx="0" presStyleCnt="0"/>
      <dgm:spPr/>
    </dgm:pt>
    <dgm:pt modelId="{F3BB15F6-EBED-4203-9122-DFC22ACCFE31}" type="pres">
      <dgm:prSet presAssocID="{75410CBC-2665-4E07-A386-8B8863B58DAC}" presName="compNode" presStyleCnt="0"/>
      <dgm:spPr/>
    </dgm:pt>
    <dgm:pt modelId="{B5CC1FE8-73E1-441E-A4C1-FFF85439517D}" type="pres">
      <dgm:prSet presAssocID="{75410CBC-2665-4E07-A386-8B8863B58DAC}" presName="childRect" presStyleLbl="bgAcc1" presStyleIdx="2" presStyleCnt="3" custScaleY="151190">
        <dgm:presLayoutVars>
          <dgm:bulletEnabled val="1"/>
        </dgm:presLayoutVars>
      </dgm:prSet>
      <dgm:spPr/>
    </dgm:pt>
    <dgm:pt modelId="{18980A61-D32F-4738-81B0-9B8019E536C9}" type="pres">
      <dgm:prSet presAssocID="{75410CBC-2665-4E07-A386-8B8863B58DAC}" presName="parentText" presStyleLbl="node1" presStyleIdx="0" presStyleCnt="0">
        <dgm:presLayoutVars>
          <dgm:chMax val="0"/>
          <dgm:bulletEnabled val="1"/>
        </dgm:presLayoutVars>
      </dgm:prSet>
      <dgm:spPr/>
    </dgm:pt>
    <dgm:pt modelId="{0C3F5859-3997-4FAF-9B07-0B582099743D}" type="pres">
      <dgm:prSet presAssocID="{75410CBC-2665-4E07-A386-8B8863B58DAC}" presName="parentRect" presStyleLbl="alignNode1" presStyleIdx="2" presStyleCnt="3" custScaleY="145906"/>
      <dgm:spPr/>
    </dgm:pt>
    <dgm:pt modelId="{A92BBFBB-8782-4DC9-900D-0D68E11D1E12}" type="pres">
      <dgm:prSet presAssocID="{75410CBC-2665-4E07-A386-8B8863B58DAC}" presName="adorn" presStyleLbl="fgAccFollowNode1" presStyleIdx="2" presStyleCnt="3"/>
      <dgm:spPr>
        <a:noFill/>
        <a:ln>
          <a:noFill/>
        </a:ln>
      </dgm:spPr>
    </dgm:pt>
  </dgm:ptLst>
  <dgm:cxnLst>
    <dgm:cxn modelId="{D1CECC01-19DF-4D7B-9DF5-F5F9491030CE}" type="presOf" srcId="{F68E242E-12FE-4CC7-9575-214AD1012B48}" destId="{DB803113-821F-4061-92F7-9F0BCE4CA647}" srcOrd="0" destOrd="0" presId="urn:microsoft.com/office/officeart/2005/8/layout/bList2"/>
    <dgm:cxn modelId="{2D88F904-85CD-4C36-A28C-D62422CDA286}" type="presOf" srcId="{339BDFB4-E58D-4E44-93F9-2F55511EF98C}" destId="{B5CC1FE8-73E1-441E-A4C1-FFF85439517D}" srcOrd="0" destOrd="2" presId="urn:microsoft.com/office/officeart/2005/8/layout/bList2"/>
    <dgm:cxn modelId="{45AA4105-D098-4582-B93E-DAF0B3A63F38}" type="presOf" srcId="{B8116754-45C6-4FAE-A0F3-C9EB92051E1B}" destId="{B5CC1FE8-73E1-441E-A4C1-FFF85439517D}" srcOrd="0" destOrd="3" presId="urn:microsoft.com/office/officeart/2005/8/layout/bList2"/>
    <dgm:cxn modelId="{63ED3E12-8E7A-4C1B-A327-44AD07800FD6}" type="presOf" srcId="{7D6DB240-E642-4436-8D89-F2367439ED62}" destId="{DFD43565-7279-4D46-8322-C46C84F32BF0}" srcOrd="0" destOrd="1" presId="urn:microsoft.com/office/officeart/2005/8/layout/bList2"/>
    <dgm:cxn modelId="{E518C518-9E62-4186-90DB-1C619F369749}" srcId="{7F0068AE-C3DF-431B-AAAD-2B344089ABE7}" destId="{073BED78-1099-4EFB-B178-F36ADFA70E23}" srcOrd="2" destOrd="0" parTransId="{C1CA28FA-D75A-4CDB-81C1-DFE4EBA6BE02}" sibTransId="{267C0175-141C-49D4-868E-6590A62560AE}"/>
    <dgm:cxn modelId="{BFE4F41D-016E-4CCF-9E71-D0EF01766381}" type="presOf" srcId="{6DCEA26B-C375-444C-81FC-DA3410EE5914}" destId="{B5CC1FE8-73E1-441E-A4C1-FFF85439517D}" srcOrd="0" destOrd="1" presId="urn:microsoft.com/office/officeart/2005/8/layout/bList2"/>
    <dgm:cxn modelId="{A82CCF1E-FD14-4B4C-81ED-12353F63F645}" type="presOf" srcId="{073BED78-1099-4EFB-B178-F36ADFA70E23}" destId="{DFD43565-7279-4D46-8322-C46C84F32BF0}" srcOrd="0" destOrd="2" presId="urn:microsoft.com/office/officeart/2005/8/layout/bList2"/>
    <dgm:cxn modelId="{77620523-5A7B-43E0-BA06-A1822911917A}" srcId="{26912F15-A42E-44BF-B897-121632AE518B}" destId="{75410CBC-2665-4E07-A386-8B8863B58DAC}" srcOrd="2" destOrd="0" parTransId="{2ED5C4DB-1A50-4BB2-8CE7-4B1EA633BBD8}" sibTransId="{CC3B8A96-6F0F-4DE3-B2D4-41FDC4ACAAD3}"/>
    <dgm:cxn modelId="{524E1A2C-CF2E-4E97-9575-C9A1A08A72C0}" type="presOf" srcId="{C62DCE57-9E1A-4207-B043-09717B6416C5}" destId="{DB803113-821F-4061-92F7-9F0BCE4CA647}" srcOrd="0" destOrd="3" presId="urn:microsoft.com/office/officeart/2005/8/layout/bList2"/>
    <dgm:cxn modelId="{68800B32-BE16-44E2-9A22-B08963F2E0AD}" type="presOf" srcId="{7F0068AE-C3DF-431B-AAAD-2B344089ABE7}" destId="{5EC941C0-2823-44A0-876B-421FB46D374C}" srcOrd="0" destOrd="0" presId="urn:microsoft.com/office/officeart/2005/8/layout/bList2"/>
    <dgm:cxn modelId="{EE5A1235-0A66-47C6-8E21-09799CFD88F9}" type="presOf" srcId="{E55756A7-1756-4671-87EF-8995453587EB}" destId="{456F6053-0228-4381-8ED3-E40DD8F84069}" srcOrd="1" destOrd="0" presId="urn:microsoft.com/office/officeart/2005/8/layout/bList2"/>
    <dgm:cxn modelId="{4FC3A537-7002-4CCA-B198-8DBE78AB7297}" srcId="{75410CBC-2665-4E07-A386-8B8863B58DAC}" destId="{85E20D0B-1D79-4246-A198-5449C42F012D}" srcOrd="0" destOrd="0" parTransId="{3F18DF0F-37E0-471B-9B27-68ACC6BA0FD6}" sibTransId="{5618B6DB-8445-487B-B7B2-876FC5102A6C}"/>
    <dgm:cxn modelId="{E0038D39-ACBB-494B-A27F-D6925420DBEC}" type="presOf" srcId="{7F0068AE-C3DF-431B-AAAD-2B344089ABE7}" destId="{4072374D-2C86-4674-AC6B-259CC7B177E0}" srcOrd="1" destOrd="0" presId="urn:microsoft.com/office/officeart/2005/8/layout/bList2"/>
    <dgm:cxn modelId="{8134E35D-BC6A-4F38-92FB-E20DCE8A22BC}" type="presOf" srcId="{44EC1787-F74A-4C98-86AF-13FAF7D51EE1}" destId="{DB803113-821F-4061-92F7-9F0BCE4CA647}" srcOrd="0" destOrd="4" presId="urn:microsoft.com/office/officeart/2005/8/layout/bList2"/>
    <dgm:cxn modelId="{C4EA9F41-6AC5-4811-AC1C-E779E4CC035A}" srcId="{26912F15-A42E-44BF-B897-121632AE518B}" destId="{E55756A7-1756-4671-87EF-8995453587EB}" srcOrd="1" destOrd="0" parTransId="{E0F48313-74DB-46E2-B396-8F44A168E44D}" sibTransId="{5EC85D99-7765-4EAD-963A-489772EFC050}"/>
    <dgm:cxn modelId="{D8BE354B-6FF9-4FB5-98F5-CAC1D937B085}" type="presOf" srcId="{75410CBC-2665-4E07-A386-8B8863B58DAC}" destId="{0C3F5859-3997-4FAF-9B07-0B582099743D}" srcOrd="1" destOrd="0" presId="urn:microsoft.com/office/officeart/2005/8/layout/bList2"/>
    <dgm:cxn modelId="{C73AAF4F-6B98-4139-9C89-BA1E4844F972}" srcId="{E55756A7-1756-4671-87EF-8995453587EB}" destId="{44EC1787-F74A-4C98-86AF-13FAF7D51EE1}" srcOrd="4" destOrd="0" parTransId="{6BCDD3D1-9656-4C4C-A6C1-565E99AB40F1}" sibTransId="{C64AE95A-33C7-4A76-A3D2-E53C74D1D479}"/>
    <dgm:cxn modelId="{AC5D3F75-092F-40C6-B278-A2E8294C8475}" srcId="{26912F15-A42E-44BF-B897-121632AE518B}" destId="{7F0068AE-C3DF-431B-AAAD-2B344089ABE7}" srcOrd="0" destOrd="0" parTransId="{4B4CE705-C6AE-43E6-B0C1-C66F81D4F35D}" sibTransId="{9587D2C0-E53F-45D7-9269-338E1E4F1FEF}"/>
    <dgm:cxn modelId="{39C6C959-76AF-49B8-8801-D6BAA0EF4D01}" type="presOf" srcId="{970E5170-336C-4EF0-A5C5-7BB1F461440A}" destId="{DFD43565-7279-4D46-8322-C46C84F32BF0}" srcOrd="0" destOrd="3" presId="urn:microsoft.com/office/officeart/2005/8/layout/bList2"/>
    <dgm:cxn modelId="{92501083-A004-4E02-817C-FB1F73B28B20}" srcId="{E55756A7-1756-4671-87EF-8995453587EB}" destId="{C62DCE57-9E1A-4207-B043-09717B6416C5}" srcOrd="3" destOrd="0" parTransId="{23B32925-3B95-4355-9337-6FD7E55756F7}" sibTransId="{76324157-21C6-4B75-AFCE-E98DDA1FC096}"/>
    <dgm:cxn modelId="{3BDB1D8E-F513-40D9-A426-34DD622C7BF4}" srcId="{E55756A7-1756-4671-87EF-8995453587EB}" destId="{1A428852-4396-45B5-A6D3-691AD4483035}" srcOrd="1" destOrd="0" parTransId="{4EA244C1-20A2-4E49-BC7B-F06E6DE4CC4F}" sibTransId="{527C8003-7997-491B-A5A7-292D6B6EE2C4}"/>
    <dgm:cxn modelId="{AEBD4291-68C3-4797-9FA5-B5395E80E63E}" type="presOf" srcId="{0080D860-33D7-43D9-80FE-3A3C2D13052C}" destId="{DB803113-821F-4061-92F7-9F0BCE4CA647}" srcOrd="0" destOrd="5" presId="urn:microsoft.com/office/officeart/2005/8/layout/bList2"/>
    <dgm:cxn modelId="{733DE293-1A46-4CC1-86F7-7D487AA79102}" srcId="{7F0068AE-C3DF-431B-AAAD-2B344089ABE7}" destId="{970E5170-336C-4EF0-A5C5-7BB1F461440A}" srcOrd="3" destOrd="0" parTransId="{D625BB7F-A73D-4231-BD05-90D21B147F0B}" sibTransId="{CBC6D4BF-3CF5-47C6-A85D-955A28E7BB16}"/>
    <dgm:cxn modelId="{284EFE9D-8F71-4E19-938C-0B10188775A3}" type="presOf" srcId="{9587D2C0-E53F-45D7-9269-338E1E4F1FEF}" destId="{43C5D911-E92F-4FBE-BE58-EF6F0C2E9A89}" srcOrd="0" destOrd="0" presId="urn:microsoft.com/office/officeart/2005/8/layout/bList2"/>
    <dgm:cxn modelId="{F352C1A1-941C-48D4-9663-440917638943}" type="presOf" srcId="{4B246111-14F3-4D1D-910A-FE9268F36E5D}" destId="{DFD43565-7279-4D46-8322-C46C84F32BF0}" srcOrd="0" destOrd="0" presId="urn:microsoft.com/office/officeart/2005/8/layout/bList2"/>
    <dgm:cxn modelId="{AD2602A7-9761-4ED3-9F4E-F102AD891C1B}" srcId="{7F0068AE-C3DF-431B-AAAD-2B344089ABE7}" destId="{7D6DB240-E642-4436-8D89-F2367439ED62}" srcOrd="1" destOrd="0" parTransId="{54A45CC6-9CC5-4DCE-BCE6-7FE9B3A97E96}" sibTransId="{4E44573B-FE50-40BC-8C1E-44CB7450FCA9}"/>
    <dgm:cxn modelId="{398907A8-CDB2-4052-A465-79F1529D2DF6}" srcId="{E55756A7-1756-4671-87EF-8995453587EB}" destId="{134C9645-9738-4B82-8C37-B6EC093D40BE}" srcOrd="2" destOrd="0" parTransId="{01753297-417F-4840-8B2C-FDC6F3EC1C5D}" sibTransId="{813575F5-C47B-43DE-952E-8634D9A47F77}"/>
    <dgm:cxn modelId="{855239AC-3DEB-44CD-B30F-61C1D1045D8E}" type="presOf" srcId="{75410CBC-2665-4E07-A386-8B8863B58DAC}" destId="{18980A61-D32F-4738-81B0-9B8019E536C9}" srcOrd="0" destOrd="0" presId="urn:microsoft.com/office/officeart/2005/8/layout/bList2"/>
    <dgm:cxn modelId="{45AAE0AC-CD6D-4101-A305-51642289267A}" type="presOf" srcId="{26912F15-A42E-44BF-B897-121632AE518B}" destId="{5036C68B-FA0D-40D5-92F6-B3AF2D8DBA11}" srcOrd="0" destOrd="0" presId="urn:microsoft.com/office/officeart/2005/8/layout/bList2"/>
    <dgm:cxn modelId="{324F49AD-4400-4913-BBE4-F5A2F948587E}" type="presOf" srcId="{5EC85D99-7765-4EAD-963A-489772EFC050}" destId="{37315AFC-DF9D-4742-9D19-8FA887664934}" srcOrd="0" destOrd="0" presId="urn:microsoft.com/office/officeart/2005/8/layout/bList2"/>
    <dgm:cxn modelId="{6BB54BAD-D053-44EA-AB58-B03A8DA463C8}" type="presOf" srcId="{1A428852-4396-45B5-A6D3-691AD4483035}" destId="{DB803113-821F-4061-92F7-9F0BCE4CA647}" srcOrd="0" destOrd="1" presId="urn:microsoft.com/office/officeart/2005/8/layout/bList2"/>
    <dgm:cxn modelId="{C44171B7-D8B3-4F74-A572-6DF3DBAA0850}" srcId="{7F0068AE-C3DF-431B-AAAD-2B344089ABE7}" destId="{84A765D2-9437-48AB-B48C-E5A99861D888}" srcOrd="4" destOrd="0" parTransId="{AC366AEF-A5A5-4602-9026-C5F4A02186E2}" sibTransId="{49A948DE-B6FC-4BA3-8711-3F8BA7DF3CCD}"/>
    <dgm:cxn modelId="{0AE9D5BB-F2ED-4F9D-AEC4-DADAA2FA405C}" srcId="{E55756A7-1756-4671-87EF-8995453587EB}" destId="{0080D860-33D7-43D9-80FE-3A3C2D13052C}" srcOrd="5" destOrd="0" parTransId="{49C9D10F-9E33-40D1-8246-2B4CBF4131F5}" sibTransId="{3F6DF822-822D-4689-A7DB-4406B0C9FD9E}"/>
    <dgm:cxn modelId="{1FF14CBF-0329-48D1-99ED-0BCB635BAB30}" srcId="{E55756A7-1756-4671-87EF-8995453587EB}" destId="{F68E242E-12FE-4CC7-9575-214AD1012B48}" srcOrd="0" destOrd="0" parTransId="{77E6EA26-A012-4263-842B-1165E9FC9F29}" sibTransId="{9113973A-7F64-43B8-B4B9-B58530632824}"/>
    <dgm:cxn modelId="{C18C46CE-1B0C-48F8-B668-56C70D606919}" type="presOf" srcId="{E55756A7-1756-4671-87EF-8995453587EB}" destId="{EEE27671-D355-47EE-8DA6-B9243A3C5ABE}" srcOrd="0" destOrd="0" presId="urn:microsoft.com/office/officeart/2005/8/layout/bList2"/>
    <dgm:cxn modelId="{FBE901E4-7ADA-4739-AC18-3A5C19B60C4F}" type="presOf" srcId="{84A765D2-9437-48AB-B48C-E5A99861D888}" destId="{DFD43565-7279-4D46-8322-C46C84F32BF0}" srcOrd="0" destOrd="4" presId="urn:microsoft.com/office/officeart/2005/8/layout/bList2"/>
    <dgm:cxn modelId="{E43803E5-01DF-41CE-B8BF-A34C5CBE712D}" type="presOf" srcId="{134C9645-9738-4B82-8C37-B6EC093D40BE}" destId="{DB803113-821F-4061-92F7-9F0BCE4CA647}" srcOrd="0" destOrd="2" presId="urn:microsoft.com/office/officeart/2005/8/layout/bList2"/>
    <dgm:cxn modelId="{30448BE5-5164-40A6-BAE3-E971BA2A5A50}" srcId="{75410CBC-2665-4E07-A386-8B8863B58DAC}" destId="{B8116754-45C6-4FAE-A0F3-C9EB92051E1B}" srcOrd="3" destOrd="0" parTransId="{7C64E0B1-46DA-475E-8E3C-27233631D84C}" sibTransId="{26E5CD7E-1A3A-44D5-9B93-DD7646A4FC2B}"/>
    <dgm:cxn modelId="{FA89C4EE-2C66-4031-BD45-10754CBD5AE4}" type="presOf" srcId="{85E20D0B-1D79-4246-A198-5449C42F012D}" destId="{B5CC1FE8-73E1-441E-A4C1-FFF85439517D}" srcOrd="0" destOrd="0" presId="urn:microsoft.com/office/officeart/2005/8/layout/bList2"/>
    <dgm:cxn modelId="{A5B90EF8-6B13-4C41-9444-44A1E47E61F0}" srcId="{7F0068AE-C3DF-431B-AAAD-2B344089ABE7}" destId="{4B246111-14F3-4D1D-910A-FE9268F36E5D}" srcOrd="0" destOrd="0" parTransId="{E38D2321-17D0-48C1-9E96-C7D87761D5C2}" sibTransId="{F8F1988A-9DE0-42C4-A535-4156F160A4BE}"/>
    <dgm:cxn modelId="{A18094FD-1C68-4246-9ADE-52691307A2A7}" srcId="{75410CBC-2665-4E07-A386-8B8863B58DAC}" destId="{339BDFB4-E58D-4E44-93F9-2F55511EF98C}" srcOrd="2" destOrd="0" parTransId="{0A03EC07-D2D4-4FA8-BC73-90E5E182966D}" sibTransId="{1EC9D1C4-F71B-4319-90BD-2052E218AFF1}"/>
    <dgm:cxn modelId="{EEA4CBFD-A051-44A9-9E36-C17D748F52CF}" srcId="{75410CBC-2665-4E07-A386-8B8863B58DAC}" destId="{6DCEA26B-C375-444C-81FC-DA3410EE5914}" srcOrd="1" destOrd="0" parTransId="{1BDAC626-D84D-4D6E-9BC2-084630D32A9A}" sibTransId="{28142F18-B0EC-4F61-8644-661FBA8723C3}"/>
    <dgm:cxn modelId="{07828E64-6D8A-42DA-B7D2-6A2003086577}" type="presParOf" srcId="{5036C68B-FA0D-40D5-92F6-B3AF2D8DBA11}" destId="{6920A786-F8EF-49B0-972E-8AE9596E80DD}" srcOrd="0" destOrd="0" presId="urn:microsoft.com/office/officeart/2005/8/layout/bList2"/>
    <dgm:cxn modelId="{B7781FDB-05D7-4419-93AC-1A21D01F0F7D}" type="presParOf" srcId="{6920A786-F8EF-49B0-972E-8AE9596E80DD}" destId="{DFD43565-7279-4D46-8322-C46C84F32BF0}" srcOrd="0" destOrd="0" presId="urn:microsoft.com/office/officeart/2005/8/layout/bList2"/>
    <dgm:cxn modelId="{EEEFA49C-CCA7-448C-8E8F-02DC17F37631}" type="presParOf" srcId="{6920A786-F8EF-49B0-972E-8AE9596E80DD}" destId="{5EC941C0-2823-44A0-876B-421FB46D374C}" srcOrd="1" destOrd="0" presId="urn:microsoft.com/office/officeart/2005/8/layout/bList2"/>
    <dgm:cxn modelId="{66C2DF09-FFE7-451F-B51B-57EA7FF51041}" type="presParOf" srcId="{6920A786-F8EF-49B0-972E-8AE9596E80DD}" destId="{4072374D-2C86-4674-AC6B-259CC7B177E0}" srcOrd="2" destOrd="0" presId="urn:microsoft.com/office/officeart/2005/8/layout/bList2"/>
    <dgm:cxn modelId="{D00236D1-80DE-4651-A7CA-34B3647A6E11}" type="presParOf" srcId="{6920A786-F8EF-49B0-972E-8AE9596E80DD}" destId="{DDC60F5F-8BAC-45E3-9F68-A699D3494A69}" srcOrd="3" destOrd="0" presId="urn:microsoft.com/office/officeart/2005/8/layout/bList2"/>
    <dgm:cxn modelId="{8F84702E-4B5C-4C6D-824A-7E1116A62F06}" type="presParOf" srcId="{5036C68B-FA0D-40D5-92F6-B3AF2D8DBA11}" destId="{43C5D911-E92F-4FBE-BE58-EF6F0C2E9A89}" srcOrd="1" destOrd="0" presId="urn:microsoft.com/office/officeart/2005/8/layout/bList2"/>
    <dgm:cxn modelId="{210DCD54-E4DA-4AC9-8BFC-BF11A2EC65C3}" type="presParOf" srcId="{5036C68B-FA0D-40D5-92F6-B3AF2D8DBA11}" destId="{E466BAFF-944A-41AA-9767-BBC525C463D3}" srcOrd="2" destOrd="0" presId="urn:microsoft.com/office/officeart/2005/8/layout/bList2"/>
    <dgm:cxn modelId="{E155AB31-C4E2-4A9B-9791-26326ADA5538}" type="presParOf" srcId="{E466BAFF-944A-41AA-9767-BBC525C463D3}" destId="{DB803113-821F-4061-92F7-9F0BCE4CA647}" srcOrd="0" destOrd="0" presId="urn:microsoft.com/office/officeart/2005/8/layout/bList2"/>
    <dgm:cxn modelId="{0B1D650E-7E6C-40C6-9DCC-97DF6CABED40}" type="presParOf" srcId="{E466BAFF-944A-41AA-9767-BBC525C463D3}" destId="{EEE27671-D355-47EE-8DA6-B9243A3C5ABE}" srcOrd="1" destOrd="0" presId="urn:microsoft.com/office/officeart/2005/8/layout/bList2"/>
    <dgm:cxn modelId="{9F34A034-9C50-433E-8004-9AF979B8805A}" type="presParOf" srcId="{E466BAFF-944A-41AA-9767-BBC525C463D3}" destId="{456F6053-0228-4381-8ED3-E40DD8F84069}" srcOrd="2" destOrd="0" presId="urn:microsoft.com/office/officeart/2005/8/layout/bList2"/>
    <dgm:cxn modelId="{78403384-C504-477C-83AF-C14BE4D6146F}" type="presParOf" srcId="{E466BAFF-944A-41AA-9767-BBC525C463D3}" destId="{BA2ED2BA-1321-4F86-980E-B4DE8F882353}" srcOrd="3" destOrd="0" presId="urn:microsoft.com/office/officeart/2005/8/layout/bList2"/>
    <dgm:cxn modelId="{7BA62944-464F-4B2A-B3AD-B1810140DB94}" type="presParOf" srcId="{5036C68B-FA0D-40D5-92F6-B3AF2D8DBA11}" destId="{37315AFC-DF9D-4742-9D19-8FA887664934}" srcOrd="3" destOrd="0" presId="urn:microsoft.com/office/officeart/2005/8/layout/bList2"/>
    <dgm:cxn modelId="{3300A357-85D0-4E60-B995-8FA8920C4080}" type="presParOf" srcId="{5036C68B-FA0D-40D5-92F6-B3AF2D8DBA11}" destId="{F3BB15F6-EBED-4203-9122-DFC22ACCFE31}" srcOrd="4" destOrd="0" presId="urn:microsoft.com/office/officeart/2005/8/layout/bList2"/>
    <dgm:cxn modelId="{AB9487E3-9408-4BB7-B877-9CFD81C19BF0}" type="presParOf" srcId="{F3BB15F6-EBED-4203-9122-DFC22ACCFE31}" destId="{B5CC1FE8-73E1-441E-A4C1-FFF85439517D}" srcOrd="0" destOrd="0" presId="urn:microsoft.com/office/officeart/2005/8/layout/bList2"/>
    <dgm:cxn modelId="{9E98AA5C-6A8C-41ED-BF00-67E4813FB32A}" type="presParOf" srcId="{F3BB15F6-EBED-4203-9122-DFC22ACCFE31}" destId="{18980A61-D32F-4738-81B0-9B8019E536C9}" srcOrd="1" destOrd="0" presId="urn:microsoft.com/office/officeart/2005/8/layout/bList2"/>
    <dgm:cxn modelId="{1CC85C06-E8CB-4792-AA4A-C4C8E3C48A73}" type="presParOf" srcId="{F3BB15F6-EBED-4203-9122-DFC22ACCFE31}" destId="{0C3F5859-3997-4FAF-9B07-0B582099743D}" srcOrd="2" destOrd="0" presId="urn:microsoft.com/office/officeart/2005/8/layout/bList2"/>
    <dgm:cxn modelId="{FEEA21FE-E22C-441C-A27A-A250EF1172BA}" type="presParOf" srcId="{F3BB15F6-EBED-4203-9122-DFC22ACCFE31}" destId="{A92BBFBB-8782-4DC9-900D-0D68E11D1E12}" srcOrd="3" destOrd="0" presId="urn:microsoft.com/office/officeart/2005/8/layout/b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4411D9-8605-4709-A1A8-E5F176BE3074}">
      <dsp:nvSpPr>
        <dsp:cNvPr id="0" name=""/>
        <dsp:cNvSpPr/>
      </dsp:nvSpPr>
      <dsp:spPr>
        <a:xfrm>
          <a:off x="-5672886" y="-868529"/>
          <a:ext cx="6755251" cy="6755251"/>
        </a:xfrm>
        <a:prstGeom prst="blockArc">
          <a:avLst>
            <a:gd name="adj1" fmla="val 18900000"/>
            <a:gd name="adj2" fmla="val 2700000"/>
            <a:gd name="adj3" fmla="val 32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25B1119-D95F-4F6A-9B96-0A62A56CA7F4}">
      <dsp:nvSpPr>
        <dsp:cNvPr id="0" name=""/>
        <dsp:cNvSpPr/>
      </dsp:nvSpPr>
      <dsp:spPr>
        <a:xfrm>
          <a:off x="696525" y="452796"/>
          <a:ext cx="8664623" cy="110168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96638" tIns="45720" rIns="45720" bIns="45720" numCol="1" spcCol="1270" anchor="ctr" anchorCtr="0">
          <a:noAutofit/>
        </a:bodyPr>
        <a:lstStyle/>
        <a:p>
          <a:pPr marL="0" lvl="0" indent="0" algn="l" defTabSz="800100">
            <a:lnSpc>
              <a:spcPct val="90000"/>
            </a:lnSpc>
            <a:spcBef>
              <a:spcPct val="0"/>
            </a:spcBef>
            <a:spcAft>
              <a:spcPct val="35000"/>
            </a:spcAft>
            <a:buNone/>
          </a:pPr>
          <a:r>
            <a:rPr lang="cs-CZ" sz="1800" b="1" kern="1200" dirty="0" err="1"/>
            <a:t>Advanced</a:t>
          </a:r>
          <a:r>
            <a:rPr lang="cs-CZ" sz="1800" b="1" kern="1200" dirty="0"/>
            <a:t> </a:t>
          </a:r>
          <a:r>
            <a:rPr lang="cs-CZ" sz="1800" b="1" kern="1200" dirty="0" err="1"/>
            <a:t>Placement</a:t>
          </a:r>
          <a:endParaRPr lang="cs-CZ" sz="1800" b="1" kern="1200" dirty="0"/>
        </a:p>
        <a:p>
          <a:pPr marL="0" lvl="0" indent="0" algn="l" defTabSz="800100">
            <a:lnSpc>
              <a:spcPct val="90000"/>
            </a:lnSpc>
            <a:spcBef>
              <a:spcPct val="0"/>
            </a:spcBef>
            <a:spcAft>
              <a:spcPct val="35000"/>
            </a:spcAft>
            <a:buNone/>
          </a:pPr>
          <a:r>
            <a:rPr lang="cs-CZ" sz="1800" kern="1200" dirty="0">
              <a:effectLst/>
              <a:latin typeface="+mn-lt"/>
              <a:ea typeface="Calibri" panose="020F0502020204030204" pitchFamily="34" charset="0"/>
              <a:cs typeface="Times New Roman" panose="02020603050405020304" pitchFamily="18" charset="0"/>
            </a:rPr>
            <a:t>umožňuje nahrazení části zkoušky nebo celé profilové zkoušky</a:t>
          </a:r>
        </a:p>
        <a:p>
          <a:pPr marL="0" lvl="0" indent="0" algn="l" defTabSz="800100">
            <a:lnSpc>
              <a:spcPct val="90000"/>
            </a:lnSpc>
            <a:spcBef>
              <a:spcPct val="0"/>
            </a:spcBef>
            <a:spcAft>
              <a:spcPct val="35000"/>
            </a:spcAft>
            <a:buNone/>
          </a:pPr>
          <a:r>
            <a:rPr lang="cs-CZ" sz="1800" kern="1200" dirty="0">
              <a:effectLst/>
              <a:latin typeface="+mn-lt"/>
              <a:cs typeface="Times New Roman" panose="02020603050405020304" pitchFamily="18" charset="0"/>
            </a:rPr>
            <a:t>PO probíhá od 1. září 2022 do 30. září 2024, přihlášky vždy do 30. června </a:t>
          </a:r>
          <a:endParaRPr lang="cs-CZ" sz="1800" kern="1200" dirty="0"/>
        </a:p>
      </dsp:txBody>
      <dsp:txXfrm>
        <a:off x="696525" y="452796"/>
        <a:ext cx="8664623" cy="1101684"/>
      </dsp:txXfrm>
    </dsp:sp>
    <dsp:sp modelId="{5372B46E-5E79-44D9-B76D-B22368C5B9F2}">
      <dsp:nvSpPr>
        <dsp:cNvPr id="0" name=""/>
        <dsp:cNvSpPr/>
      </dsp:nvSpPr>
      <dsp:spPr>
        <a:xfrm>
          <a:off x="69251" y="376364"/>
          <a:ext cx="1254548" cy="125454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9D35AF2-617C-4790-A652-9517EF8B3DB1}">
      <dsp:nvSpPr>
        <dsp:cNvPr id="0" name=""/>
        <dsp:cNvSpPr/>
      </dsp:nvSpPr>
      <dsp:spPr>
        <a:xfrm>
          <a:off x="1061347" y="1638299"/>
          <a:ext cx="8299801" cy="17415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96638" tIns="45720" rIns="45720" bIns="45720" numCol="1" spcCol="1270" anchor="ctr" anchorCtr="0">
          <a:noAutofit/>
        </a:bodyPr>
        <a:lstStyle/>
        <a:p>
          <a:pPr marL="0" lvl="0" indent="0" algn="l" defTabSz="800100">
            <a:lnSpc>
              <a:spcPct val="90000"/>
            </a:lnSpc>
            <a:spcBef>
              <a:spcPct val="0"/>
            </a:spcBef>
            <a:spcAft>
              <a:spcPct val="35000"/>
            </a:spcAft>
            <a:buNone/>
          </a:pPr>
          <a:r>
            <a:rPr lang="cs-CZ" sz="1800" b="1" kern="1200" dirty="0">
              <a:solidFill>
                <a:schemeClr val="bg1"/>
              </a:solidFill>
            </a:rPr>
            <a:t>Mezinárodní certifikační standardy ICT</a:t>
          </a:r>
        </a:p>
        <a:p>
          <a:pPr marL="0" lvl="0" indent="0" algn="l" defTabSz="800100">
            <a:lnSpc>
              <a:spcPct val="90000"/>
            </a:lnSpc>
            <a:spcBef>
              <a:spcPct val="0"/>
            </a:spcBef>
            <a:spcAft>
              <a:spcPct val="35000"/>
            </a:spcAft>
            <a:buNone/>
          </a:pPr>
          <a:r>
            <a:rPr lang="cs-CZ" sz="1200" b="1" kern="1200" dirty="0">
              <a:solidFill>
                <a:schemeClr val="bg1"/>
              </a:solidFill>
            </a:rPr>
            <a:t>Microsoft, ECDL, Oracle, CISCO, </a:t>
          </a:r>
          <a:r>
            <a:rPr lang="cs-CZ" sz="1200" b="1" kern="1200" dirty="0" err="1">
              <a:solidFill>
                <a:schemeClr val="bg1"/>
              </a:solidFill>
            </a:rPr>
            <a:t>AutoDesk</a:t>
          </a:r>
          <a:r>
            <a:rPr lang="cs-CZ" sz="1200" b="1" kern="1200" dirty="0">
              <a:solidFill>
                <a:schemeClr val="bg1"/>
              </a:solidFill>
            </a:rPr>
            <a:t>, Solid Works</a:t>
          </a:r>
        </a:p>
        <a:p>
          <a:pPr marL="0" lvl="0" indent="0" algn="l" defTabSz="800100">
            <a:lnSpc>
              <a:spcPct val="90000"/>
            </a:lnSpc>
            <a:spcBef>
              <a:spcPct val="0"/>
            </a:spcBef>
            <a:spcAft>
              <a:spcPct val="35000"/>
            </a:spcAft>
            <a:buNone/>
          </a:pPr>
          <a:r>
            <a:rPr lang="cs-CZ" sz="1200" b="0" kern="1200" dirty="0">
              <a:solidFill>
                <a:schemeClr val="bg1"/>
              </a:solidFill>
            </a:rPr>
            <a:t>nyní nově s platností od tohoto školního roku také </a:t>
          </a:r>
          <a:r>
            <a:rPr lang="cs-CZ" sz="1200" b="0" kern="1200" dirty="0">
              <a:solidFill>
                <a:schemeClr val="bg1"/>
              </a:solidFill>
              <a:latin typeface="+mn-lt"/>
              <a:cs typeface="Times New Roman" panose="02020603050405020304" pitchFamily="18" charset="0"/>
            </a:rPr>
            <a:t>pro tento školní rok:</a:t>
          </a:r>
          <a:r>
            <a:rPr lang="cs-CZ" sz="1200" b="0" kern="1200" dirty="0">
              <a:solidFill>
                <a:schemeClr val="bg1"/>
              </a:solidFill>
              <a:effectLst/>
              <a:latin typeface="Oracle Sans"/>
              <a:ea typeface="Calibri" panose="020F0502020204030204" pitchFamily="34" charset="0"/>
            </a:rPr>
            <a:t> </a:t>
          </a:r>
          <a:r>
            <a:rPr lang="cs-CZ" sz="1200" b="0" kern="1200" dirty="0" err="1">
              <a:solidFill>
                <a:schemeClr val="bg1"/>
              </a:solidFill>
              <a:effectLst/>
              <a:latin typeface="Oracle Sans"/>
              <a:ea typeface="Calibri" panose="020F0502020204030204" pitchFamily="34" charset="0"/>
            </a:rPr>
            <a:t>Applied</a:t>
          </a:r>
          <a:r>
            <a:rPr lang="cs-CZ" sz="1200" b="0" kern="1200" dirty="0">
              <a:solidFill>
                <a:schemeClr val="bg1"/>
              </a:solidFill>
              <a:effectLst/>
              <a:latin typeface="Oracle Sans"/>
              <a:ea typeface="Calibri" panose="020F0502020204030204" pitchFamily="34" charset="0"/>
            </a:rPr>
            <a:t> Database Systems, Oracle Cloud </a:t>
          </a:r>
          <a:r>
            <a:rPr lang="cs-CZ" sz="1200" b="0" kern="1200" dirty="0" err="1">
              <a:solidFill>
                <a:schemeClr val="bg1"/>
              </a:solidFill>
              <a:effectLst/>
              <a:latin typeface="Oracle Sans"/>
              <a:ea typeface="Calibri" panose="020F0502020204030204" pitchFamily="34" charset="0"/>
            </a:rPr>
            <a:t>Infrastructure</a:t>
          </a:r>
          <a:r>
            <a:rPr lang="cs-CZ" sz="1200" b="0" kern="1200" dirty="0">
              <a:solidFill>
                <a:schemeClr val="bg1"/>
              </a:solidFill>
              <a:effectLst/>
              <a:latin typeface="Oracle Sans"/>
              <a:ea typeface="Calibri" panose="020F0502020204030204" pitchFamily="34" charset="0"/>
            </a:rPr>
            <a:t> </a:t>
          </a:r>
          <a:r>
            <a:rPr lang="cs-CZ" sz="1200" b="0" kern="1200" dirty="0" err="1">
              <a:solidFill>
                <a:schemeClr val="bg1"/>
              </a:solidFill>
              <a:effectLst/>
              <a:latin typeface="Oracle Sans"/>
              <a:ea typeface="Calibri" panose="020F0502020204030204" pitchFamily="34" charset="0"/>
            </a:rPr>
            <a:t>Foundations</a:t>
          </a:r>
          <a:r>
            <a:rPr lang="cs-CZ" sz="1200" b="0" kern="1200" dirty="0">
              <a:solidFill>
                <a:schemeClr val="bg1"/>
              </a:solidFill>
              <a:effectLst/>
              <a:latin typeface="Oracle Sans"/>
              <a:ea typeface="Calibri" panose="020F0502020204030204" pitchFamily="34" charset="0"/>
            </a:rPr>
            <a:t> I</a:t>
          </a:r>
          <a:r>
            <a:rPr lang="cs-CZ" sz="1200" b="0" kern="1200" dirty="0">
              <a:solidFill>
                <a:schemeClr val="bg1"/>
              </a:solidFill>
              <a:latin typeface="Calibri" panose="020F0502020204030204" pitchFamily="34" charset="0"/>
              <a:ea typeface="Calibri" panose="020F0502020204030204" pitchFamily="34" charset="0"/>
            </a:rPr>
            <a:t>, </a:t>
          </a:r>
          <a:r>
            <a:rPr lang="cs-CZ" sz="1200" b="0" kern="1200" dirty="0">
              <a:solidFill>
                <a:schemeClr val="bg1"/>
              </a:solidFill>
              <a:effectLst/>
              <a:latin typeface="Oracle Sans"/>
              <a:ea typeface="Calibri" panose="020F0502020204030204" pitchFamily="34" charset="0"/>
            </a:rPr>
            <a:t>Oracle Cloud </a:t>
          </a:r>
          <a:r>
            <a:rPr lang="cs-CZ" sz="1200" b="0" kern="1200" dirty="0" err="1">
              <a:solidFill>
                <a:schemeClr val="bg1"/>
              </a:solidFill>
              <a:effectLst/>
              <a:latin typeface="Oracle Sans"/>
              <a:ea typeface="Calibri" panose="020F0502020204030204" pitchFamily="34" charset="0"/>
            </a:rPr>
            <a:t>Infrastructure</a:t>
          </a:r>
          <a:r>
            <a:rPr lang="cs-CZ" sz="1200" b="0" kern="1200" dirty="0">
              <a:solidFill>
                <a:schemeClr val="bg1"/>
              </a:solidFill>
              <a:effectLst/>
              <a:latin typeface="Oracle Sans"/>
              <a:ea typeface="Calibri" panose="020F0502020204030204" pitchFamily="34" charset="0"/>
            </a:rPr>
            <a:t> </a:t>
          </a:r>
          <a:r>
            <a:rPr lang="cs-CZ" sz="1200" b="0" kern="1200" dirty="0" err="1">
              <a:solidFill>
                <a:schemeClr val="bg1"/>
              </a:solidFill>
              <a:effectLst/>
              <a:latin typeface="Oracle Sans"/>
              <a:ea typeface="Calibri" panose="020F0502020204030204" pitchFamily="34" charset="0"/>
            </a:rPr>
            <a:t>Foundations</a:t>
          </a:r>
          <a:r>
            <a:rPr lang="cs-CZ" sz="1200" b="0" kern="1200" dirty="0">
              <a:solidFill>
                <a:schemeClr val="bg1"/>
              </a:solidFill>
              <a:effectLst/>
              <a:latin typeface="Oracle Sans"/>
              <a:ea typeface="Calibri" panose="020F0502020204030204" pitchFamily="34" charset="0"/>
            </a:rPr>
            <a:t> II; </a:t>
          </a:r>
          <a:r>
            <a:rPr lang="cs-CZ" sz="1200" b="0" kern="1200" dirty="0">
              <a:solidFill>
                <a:schemeClr val="bg1"/>
              </a:solidFill>
              <a:effectLst/>
              <a:latin typeface="Calibri" panose="020F0502020204030204" pitchFamily="34" charset="0"/>
              <a:ea typeface="Calibri" panose="020F0502020204030204" pitchFamily="34" charset="0"/>
            </a:rPr>
            <a:t>CISCO:</a:t>
          </a:r>
          <a:r>
            <a:rPr lang="cs-CZ" sz="1200" b="0" kern="1200" dirty="0">
              <a:solidFill>
                <a:schemeClr val="bg1"/>
              </a:solidFill>
              <a:latin typeface="Calibri" panose="020F0502020204030204" pitchFamily="34" charset="0"/>
              <a:ea typeface="Calibri" panose="020F0502020204030204" pitchFamily="34" charset="0"/>
            </a:rPr>
            <a:t> </a:t>
          </a:r>
          <a:r>
            <a:rPr lang="cs-CZ" sz="1200" b="0" kern="1200" dirty="0">
              <a:solidFill>
                <a:schemeClr val="bg1"/>
              </a:solidFill>
              <a:effectLst/>
              <a:latin typeface="Calibri" panose="020F0502020204030204" pitchFamily="34" charset="0"/>
              <a:ea typeface="Calibri" panose="020F0502020204030204" pitchFamily="34" charset="0"/>
            </a:rPr>
            <a:t>JavaScript Essentials 1 (JSE)</a:t>
          </a:r>
          <a:r>
            <a:rPr lang="cs-CZ" sz="1200" b="0" kern="1200" dirty="0">
              <a:solidFill>
                <a:schemeClr val="bg1"/>
              </a:solidFill>
            </a:rPr>
            <a:t> </a:t>
          </a:r>
          <a:endParaRPr lang="cs-CZ" sz="1200" b="0" kern="1200" dirty="0"/>
        </a:p>
        <a:p>
          <a:pPr marL="0" lvl="0" indent="0" algn="l" defTabSz="800100">
            <a:lnSpc>
              <a:spcPct val="90000"/>
            </a:lnSpc>
            <a:spcBef>
              <a:spcPct val="0"/>
            </a:spcBef>
            <a:spcAft>
              <a:spcPct val="35000"/>
            </a:spcAft>
            <a:buNone/>
          </a:pPr>
          <a:r>
            <a:rPr lang="cs-CZ" sz="1800" kern="1200" dirty="0">
              <a:effectLst/>
              <a:latin typeface="+mn-lt"/>
              <a:ea typeface="Calibri" panose="020F0502020204030204" pitchFamily="34" charset="0"/>
              <a:cs typeface="Times New Roman" panose="02020603050405020304" pitchFamily="18" charset="0"/>
            </a:rPr>
            <a:t>umožňuje nahrazení části zkoušky nebo celé profilové zkoušky</a:t>
          </a:r>
        </a:p>
        <a:p>
          <a:pPr marL="0" lvl="0" indent="0" algn="l" defTabSz="800100">
            <a:lnSpc>
              <a:spcPct val="90000"/>
            </a:lnSpc>
            <a:spcBef>
              <a:spcPct val="0"/>
            </a:spcBef>
            <a:spcAft>
              <a:spcPct val="35000"/>
            </a:spcAft>
            <a:buNone/>
          </a:pPr>
          <a:r>
            <a:rPr lang="cs-CZ" sz="1800" kern="1200" dirty="0">
              <a:latin typeface="+mn-lt"/>
              <a:cs typeface="Times New Roman" panose="02020603050405020304" pitchFamily="18" charset="0"/>
            </a:rPr>
            <a:t>PO probíhá od 1. října 2020 do 30. září 2025 (bylo prodlouženo dodatkem</a:t>
          </a:r>
          <a:r>
            <a:rPr lang="cs-CZ" sz="1300" kern="1200" dirty="0">
              <a:latin typeface="+mn-lt"/>
              <a:cs typeface="Times New Roman" panose="02020603050405020304" pitchFamily="18" charset="0"/>
            </a:rPr>
            <a:t>)</a:t>
          </a:r>
          <a:endParaRPr lang="cs-CZ" sz="1300" b="1" kern="1200" dirty="0"/>
        </a:p>
      </dsp:txBody>
      <dsp:txXfrm>
        <a:off x="1061347" y="1638299"/>
        <a:ext cx="8299801" cy="1741593"/>
      </dsp:txXfrm>
    </dsp:sp>
    <dsp:sp modelId="{FEE34699-CE96-43A9-8945-DF0AFF0F4061}">
      <dsp:nvSpPr>
        <dsp:cNvPr id="0" name=""/>
        <dsp:cNvSpPr/>
      </dsp:nvSpPr>
      <dsp:spPr>
        <a:xfrm>
          <a:off x="434073" y="1881822"/>
          <a:ext cx="1254548" cy="125454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1FB3604-2BF5-40ED-B492-818E791F89AD}">
      <dsp:nvSpPr>
        <dsp:cNvPr id="0" name=""/>
        <dsp:cNvSpPr/>
      </dsp:nvSpPr>
      <dsp:spPr>
        <a:xfrm>
          <a:off x="696525" y="3512735"/>
          <a:ext cx="8664623" cy="100363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96638" tIns="48260" rIns="48260" bIns="48260" numCol="1" spcCol="1270" anchor="ctr" anchorCtr="0">
          <a:noAutofit/>
        </a:bodyPr>
        <a:lstStyle/>
        <a:p>
          <a:pPr marL="0" lvl="0" indent="0" algn="l" defTabSz="844550">
            <a:lnSpc>
              <a:spcPct val="90000"/>
            </a:lnSpc>
            <a:spcBef>
              <a:spcPct val="0"/>
            </a:spcBef>
            <a:spcAft>
              <a:spcPct val="35000"/>
            </a:spcAft>
            <a:buNone/>
          </a:pPr>
          <a:r>
            <a:rPr lang="cs-CZ" sz="1900" b="1" kern="1200" dirty="0">
              <a:latin typeface="+mn-lt"/>
            </a:rPr>
            <a:t>Alternativní zkouška profilové části MZ formou komplexní absolventské práce s obhajobou</a:t>
          </a:r>
        </a:p>
        <a:p>
          <a:pPr marL="0" lvl="0" indent="0" algn="l" defTabSz="844550">
            <a:lnSpc>
              <a:spcPct val="90000"/>
            </a:lnSpc>
            <a:spcBef>
              <a:spcPct val="0"/>
            </a:spcBef>
            <a:spcAft>
              <a:spcPct val="35000"/>
            </a:spcAft>
            <a:buNone/>
          </a:pPr>
          <a:r>
            <a:rPr lang="cs-CZ" sz="1900" b="0" kern="1200" dirty="0">
              <a:latin typeface="+mn-lt"/>
            </a:rPr>
            <a:t>PO prodlouženo do 30. září 2026</a:t>
          </a:r>
        </a:p>
      </dsp:txBody>
      <dsp:txXfrm>
        <a:off x="696525" y="3512735"/>
        <a:ext cx="8664623" cy="1003638"/>
      </dsp:txXfrm>
    </dsp:sp>
    <dsp:sp modelId="{A7CC315A-7C92-4DE0-8AEB-C62A30292908}">
      <dsp:nvSpPr>
        <dsp:cNvPr id="0" name=""/>
        <dsp:cNvSpPr/>
      </dsp:nvSpPr>
      <dsp:spPr>
        <a:xfrm>
          <a:off x="69251" y="3387280"/>
          <a:ext cx="1254548" cy="125454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53CC42-55F2-4E54-9EA8-B3CE8766AD95}">
      <dsp:nvSpPr>
        <dsp:cNvPr id="0" name=""/>
        <dsp:cNvSpPr/>
      </dsp:nvSpPr>
      <dsp:spPr>
        <a:xfrm>
          <a:off x="730567" y="0"/>
          <a:ext cx="8279765" cy="1642109"/>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89699DA-CFA1-4E79-8F29-83E78597F017}">
      <dsp:nvSpPr>
        <dsp:cNvPr id="0" name=""/>
        <dsp:cNvSpPr/>
      </dsp:nvSpPr>
      <dsp:spPr>
        <a:xfrm>
          <a:off x="4891" y="492632"/>
          <a:ext cx="2167133" cy="65684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cs-CZ" sz="2000" kern="1200" dirty="0"/>
            <a:t>53-41-H/01 </a:t>
          </a:r>
        </a:p>
        <a:p>
          <a:pPr marL="0" lvl="0" indent="0" algn="l" defTabSz="889000">
            <a:lnSpc>
              <a:spcPct val="90000"/>
            </a:lnSpc>
            <a:spcBef>
              <a:spcPct val="0"/>
            </a:spcBef>
            <a:spcAft>
              <a:spcPct val="35000"/>
            </a:spcAft>
            <a:buNone/>
          </a:pPr>
          <a:r>
            <a:rPr lang="cs-CZ" sz="2000" kern="1200" dirty="0"/>
            <a:t>Ošetřovatel</a:t>
          </a:r>
        </a:p>
      </dsp:txBody>
      <dsp:txXfrm>
        <a:off x="36955" y="524696"/>
        <a:ext cx="2103005" cy="592715"/>
      </dsp:txXfrm>
    </dsp:sp>
    <dsp:sp modelId="{292BCC5A-D930-4331-AF68-1B1442BB3EEB}">
      <dsp:nvSpPr>
        <dsp:cNvPr id="0" name=""/>
        <dsp:cNvSpPr/>
      </dsp:nvSpPr>
      <dsp:spPr>
        <a:xfrm>
          <a:off x="2390100" y="492632"/>
          <a:ext cx="2167133" cy="65684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cs-CZ" sz="2000" kern="1200" dirty="0"/>
            <a:t>53-41-M/03</a:t>
          </a:r>
        </a:p>
        <a:p>
          <a:pPr marL="0" lvl="0" indent="0" algn="l" defTabSz="889000">
            <a:lnSpc>
              <a:spcPct val="90000"/>
            </a:lnSpc>
            <a:spcBef>
              <a:spcPct val="0"/>
            </a:spcBef>
            <a:spcAft>
              <a:spcPct val="35000"/>
            </a:spcAft>
            <a:buNone/>
          </a:pPr>
          <a:r>
            <a:rPr lang="cs-CZ" sz="2000" kern="1200" dirty="0"/>
            <a:t>Praktická sestra</a:t>
          </a:r>
        </a:p>
      </dsp:txBody>
      <dsp:txXfrm>
        <a:off x="2422164" y="524696"/>
        <a:ext cx="2103005" cy="592715"/>
      </dsp:txXfrm>
    </dsp:sp>
    <dsp:sp modelId="{146F7E54-A2F1-44A7-9884-857A230BFDC5}">
      <dsp:nvSpPr>
        <dsp:cNvPr id="0" name=""/>
        <dsp:cNvSpPr/>
      </dsp:nvSpPr>
      <dsp:spPr>
        <a:xfrm>
          <a:off x="4775310" y="492632"/>
          <a:ext cx="4960698" cy="65684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cs-CZ" sz="2000" kern="1200" dirty="0"/>
            <a:t>53-41-N/11 Diplomovaná všeobecná sestra</a:t>
          </a:r>
        </a:p>
        <a:p>
          <a:pPr marL="0" lvl="0" indent="0" algn="l" defTabSz="889000">
            <a:lnSpc>
              <a:spcPct val="90000"/>
            </a:lnSpc>
            <a:spcBef>
              <a:spcPct val="0"/>
            </a:spcBef>
            <a:spcAft>
              <a:spcPct val="35000"/>
            </a:spcAft>
            <a:buNone/>
          </a:pPr>
          <a:r>
            <a:rPr lang="cs-CZ" sz="2000" b="1" kern="1200" dirty="0">
              <a:solidFill>
                <a:srgbClr val="C00000"/>
              </a:solidFill>
            </a:rPr>
            <a:t>53-51-N/51 Diplomovaná dětská sestra</a:t>
          </a:r>
        </a:p>
      </dsp:txBody>
      <dsp:txXfrm>
        <a:off x="4807374" y="524696"/>
        <a:ext cx="4896570" cy="59271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53CC42-55F2-4E54-9EA8-B3CE8766AD95}">
      <dsp:nvSpPr>
        <dsp:cNvPr id="0" name=""/>
        <dsp:cNvSpPr/>
      </dsp:nvSpPr>
      <dsp:spPr>
        <a:xfrm>
          <a:off x="730567" y="0"/>
          <a:ext cx="8279765" cy="14478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89699DA-CFA1-4E79-8F29-83E78597F017}">
      <dsp:nvSpPr>
        <dsp:cNvPr id="0" name=""/>
        <dsp:cNvSpPr/>
      </dsp:nvSpPr>
      <dsp:spPr>
        <a:xfrm>
          <a:off x="92742" y="276222"/>
          <a:ext cx="3561516" cy="8953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cs-CZ" sz="2000" kern="1200" dirty="0"/>
            <a:t>53-41-M/02</a:t>
          </a:r>
        </a:p>
        <a:p>
          <a:pPr marL="0" lvl="0" indent="0" algn="l" defTabSz="889000">
            <a:lnSpc>
              <a:spcPct val="90000"/>
            </a:lnSpc>
            <a:spcBef>
              <a:spcPct val="0"/>
            </a:spcBef>
            <a:spcAft>
              <a:spcPct val="35000"/>
            </a:spcAft>
            <a:buNone/>
          </a:pPr>
          <a:r>
            <a:rPr lang="cs-CZ" sz="2000" kern="1200" dirty="0"/>
            <a:t>Nutriční asistent</a:t>
          </a:r>
        </a:p>
      </dsp:txBody>
      <dsp:txXfrm>
        <a:off x="136450" y="319930"/>
        <a:ext cx="3474100" cy="807938"/>
      </dsp:txXfrm>
    </dsp:sp>
    <dsp:sp modelId="{292BCC5A-D930-4331-AF68-1B1442BB3EEB}">
      <dsp:nvSpPr>
        <dsp:cNvPr id="0" name=""/>
        <dsp:cNvSpPr/>
      </dsp:nvSpPr>
      <dsp:spPr>
        <a:xfrm>
          <a:off x="4141304" y="314323"/>
          <a:ext cx="5506852" cy="81915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cs-CZ" sz="2000" kern="1200" dirty="0"/>
            <a:t>53-41-N/4</a:t>
          </a:r>
        </a:p>
        <a:p>
          <a:pPr marL="0" lvl="0" indent="0" algn="l" defTabSz="889000">
            <a:lnSpc>
              <a:spcPct val="90000"/>
            </a:lnSpc>
            <a:spcBef>
              <a:spcPct val="0"/>
            </a:spcBef>
            <a:spcAft>
              <a:spcPct val="35000"/>
            </a:spcAft>
            <a:buNone/>
          </a:pPr>
          <a:r>
            <a:rPr lang="cs-CZ" sz="2000" kern="1200" dirty="0"/>
            <a:t>Diplomovaný nutriční terapeut</a:t>
          </a:r>
        </a:p>
      </dsp:txBody>
      <dsp:txXfrm>
        <a:off x="4181292" y="354311"/>
        <a:ext cx="5426876" cy="73917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D43565-7279-4D46-8322-C46C84F32BF0}">
      <dsp:nvSpPr>
        <dsp:cNvPr id="0" name=""/>
        <dsp:cNvSpPr/>
      </dsp:nvSpPr>
      <dsp:spPr>
        <a:xfrm>
          <a:off x="7107" y="122819"/>
          <a:ext cx="3069717" cy="3496590"/>
        </a:xfrm>
        <a:prstGeom prst="round2SameRect">
          <a:avLst>
            <a:gd name="adj1" fmla="val 8000"/>
            <a:gd name="adj2" fmla="val 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68580" rIns="22860" bIns="22860" numCol="1" spcCol="1270" anchor="t" anchorCtr="0">
          <a:noAutofit/>
        </a:bodyPr>
        <a:lstStyle/>
        <a:p>
          <a:pPr marL="171450" lvl="1" indent="-171450" algn="l" defTabSz="800100">
            <a:lnSpc>
              <a:spcPct val="90000"/>
            </a:lnSpc>
            <a:spcBef>
              <a:spcPct val="0"/>
            </a:spcBef>
            <a:spcAft>
              <a:spcPct val="15000"/>
            </a:spcAft>
            <a:buChar char="•"/>
          </a:pPr>
          <a:r>
            <a:rPr lang="cs-CZ" sz="1800" kern="1200" dirty="0"/>
            <a:t>bude zřízena výnosem ministra</a:t>
          </a:r>
        </a:p>
        <a:p>
          <a:pPr marL="171450" lvl="1" indent="-171450" algn="l" defTabSz="800100">
            <a:lnSpc>
              <a:spcPct val="90000"/>
            </a:lnSpc>
            <a:spcBef>
              <a:spcPct val="0"/>
            </a:spcBef>
            <a:spcAft>
              <a:spcPct val="15000"/>
            </a:spcAft>
            <a:buChar char="•"/>
          </a:pPr>
          <a:r>
            <a:rPr lang="cs-CZ" sz="1800" kern="1200" dirty="0"/>
            <a:t>poradní orgán </a:t>
          </a:r>
          <a:r>
            <a:rPr lang="cs-CZ" sz="1800" b="1" kern="1200" dirty="0"/>
            <a:t>MŠMT</a:t>
          </a:r>
        </a:p>
        <a:p>
          <a:pPr marL="171450" lvl="1" indent="-171450" algn="l" defTabSz="800100">
            <a:lnSpc>
              <a:spcPct val="90000"/>
            </a:lnSpc>
            <a:spcBef>
              <a:spcPct val="0"/>
            </a:spcBef>
            <a:spcAft>
              <a:spcPct val="15000"/>
            </a:spcAft>
            <a:buChar char="•"/>
          </a:pPr>
          <a:r>
            <a:rPr lang="cs-CZ" sz="1800" b="0" kern="1200" dirty="0"/>
            <a:t>složení inspirováno ŠZ, § 4 odst. 3 (projednávání RVP) </a:t>
          </a:r>
        </a:p>
        <a:p>
          <a:pPr marL="171450" lvl="1" indent="-171450" algn="l" defTabSz="800100">
            <a:lnSpc>
              <a:spcPct val="90000"/>
            </a:lnSpc>
            <a:spcBef>
              <a:spcPct val="0"/>
            </a:spcBef>
            <a:spcAft>
              <a:spcPct val="15000"/>
            </a:spcAft>
            <a:buChar char="•"/>
          </a:pPr>
          <a:r>
            <a:rPr lang="cs-CZ" sz="1800" b="1" kern="1200" dirty="0">
              <a:solidFill>
                <a:srgbClr val="00B050"/>
              </a:solidFill>
            </a:rPr>
            <a:t>střední a vyšší odborné vzdělávání</a:t>
          </a:r>
        </a:p>
        <a:p>
          <a:pPr marL="171450" lvl="1" indent="-171450" algn="l" defTabSz="800100">
            <a:lnSpc>
              <a:spcPct val="90000"/>
            </a:lnSpc>
            <a:spcBef>
              <a:spcPct val="0"/>
            </a:spcBef>
            <a:spcAft>
              <a:spcPct val="15000"/>
            </a:spcAft>
            <a:buChar char="•"/>
          </a:pPr>
          <a:r>
            <a:rPr lang="cs-CZ" sz="1800" b="1" kern="1200" dirty="0">
              <a:solidFill>
                <a:srgbClr val="00B050"/>
              </a:solidFill>
            </a:rPr>
            <a:t>Inovace oborové soustavy</a:t>
          </a:r>
        </a:p>
      </dsp:txBody>
      <dsp:txXfrm>
        <a:off x="79034" y="194746"/>
        <a:ext cx="2925863" cy="3424663"/>
      </dsp:txXfrm>
    </dsp:sp>
    <dsp:sp modelId="{4072374D-2C86-4674-AC6B-259CC7B177E0}">
      <dsp:nvSpPr>
        <dsp:cNvPr id="0" name=""/>
        <dsp:cNvSpPr/>
      </dsp:nvSpPr>
      <dsp:spPr>
        <a:xfrm>
          <a:off x="7107" y="2804930"/>
          <a:ext cx="3069717" cy="1389934"/>
        </a:xfrm>
        <a:prstGeom prst="rect">
          <a:avLst/>
        </a:prstGeom>
        <a:solidFill>
          <a:srgbClr val="00B05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0" rIns="30480" bIns="0" numCol="1" spcCol="1270" anchor="ctr" anchorCtr="0">
          <a:noAutofit/>
        </a:bodyPr>
        <a:lstStyle/>
        <a:p>
          <a:pPr marL="0" lvl="0" indent="0" algn="l" defTabSz="1066800">
            <a:lnSpc>
              <a:spcPct val="90000"/>
            </a:lnSpc>
            <a:spcBef>
              <a:spcPct val="0"/>
            </a:spcBef>
            <a:spcAft>
              <a:spcPct val="35000"/>
            </a:spcAft>
            <a:buNone/>
          </a:pPr>
          <a:r>
            <a:rPr lang="cs-CZ" sz="2400" b="1" kern="1200" dirty="0"/>
            <a:t>Rada pro odborné vzdělávání</a:t>
          </a:r>
        </a:p>
      </dsp:txBody>
      <dsp:txXfrm>
        <a:off x="7107" y="2804930"/>
        <a:ext cx="2161772" cy="1389934"/>
      </dsp:txXfrm>
    </dsp:sp>
    <dsp:sp modelId="{DDC60F5F-8BAC-45E3-9F68-A699D3494A69}">
      <dsp:nvSpPr>
        <dsp:cNvPr id="0" name=""/>
        <dsp:cNvSpPr/>
      </dsp:nvSpPr>
      <dsp:spPr>
        <a:xfrm>
          <a:off x="2255717" y="3163741"/>
          <a:ext cx="1074401" cy="1074401"/>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B803113-821F-4061-92F7-9F0BCE4CA647}">
      <dsp:nvSpPr>
        <dsp:cNvPr id="0" name=""/>
        <dsp:cNvSpPr/>
      </dsp:nvSpPr>
      <dsp:spPr>
        <a:xfrm>
          <a:off x="3596294" y="115200"/>
          <a:ext cx="3069717" cy="3488570"/>
        </a:xfrm>
        <a:prstGeom prst="round2SameRect">
          <a:avLst>
            <a:gd name="adj1" fmla="val 8000"/>
            <a:gd name="adj2" fmla="val 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60960" rIns="20320" bIns="20320" numCol="1" spcCol="1270" anchor="t" anchorCtr="0">
          <a:noAutofit/>
        </a:bodyPr>
        <a:lstStyle/>
        <a:p>
          <a:pPr marL="171450" lvl="1" indent="-171450" algn="l" defTabSz="711200">
            <a:lnSpc>
              <a:spcPct val="90000"/>
            </a:lnSpc>
            <a:spcBef>
              <a:spcPct val="0"/>
            </a:spcBef>
            <a:spcAft>
              <a:spcPct val="15000"/>
            </a:spcAft>
            <a:buChar char="•"/>
          </a:pPr>
          <a:r>
            <a:rPr lang="cs-CZ" sz="1600" kern="1200" dirty="0"/>
            <a:t>vychází ze zákona č. 179/2006 S. </a:t>
          </a:r>
        </a:p>
        <a:p>
          <a:pPr marL="171450" lvl="1" indent="-171450" algn="l" defTabSz="711200">
            <a:lnSpc>
              <a:spcPct val="90000"/>
            </a:lnSpc>
            <a:spcBef>
              <a:spcPct val="0"/>
            </a:spcBef>
            <a:spcAft>
              <a:spcPct val="15000"/>
            </a:spcAft>
            <a:buChar char="•"/>
          </a:pPr>
          <a:r>
            <a:rPr lang="cs-CZ" sz="1600" kern="1200" dirty="0"/>
            <a:t>poradní orgán </a:t>
          </a:r>
          <a:r>
            <a:rPr lang="cs-CZ" sz="1600" b="1" kern="1200" dirty="0"/>
            <a:t>MŠMT</a:t>
          </a:r>
        </a:p>
        <a:p>
          <a:pPr marL="171450" lvl="1" indent="-171450" algn="l" defTabSz="711200">
            <a:lnSpc>
              <a:spcPct val="90000"/>
            </a:lnSpc>
            <a:spcBef>
              <a:spcPct val="0"/>
            </a:spcBef>
            <a:spcAft>
              <a:spcPct val="15000"/>
            </a:spcAft>
            <a:buChar char="•"/>
          </a:pPr>
          <a:r>
            <a:rPr lang="cs-CZ" sz="1600" b="0" kern="1200" dirty="0"/>
            <a:t>složení dle zákona 179, § 24 odst. 3</a:t>
          </a:r>
        </a:p>
        <a:p>
          <a:pPr marL="171450" lvl="1" indent="-171450" algn="l" defTabSz="711200">
            <a:lnSpc>
              <a:spcPct val="90000"/>
            </a:lnSpc>
            <a:spcBef>
              <a:spcPct val="0"/>
            </a:spcBef>
            <a:spcAft>
              <a:spcPct val="15000"/>
            </a:spcAft>
            <a:buChar char="•"/>
          </a:pPr>
          <a:r>
            <a:rPr lang="cs-CZ" sz="1600" b="1" kern="1200" dirty="0">
              <a:solidFill>
                <a:srgbClr val="0070C0"/>
              </a:solidFill>
            </a:rPr>
            <a:t>projednává záležitosti týkající se přípravy NSK a jejího uplatnění v praxi</a:t>
          </a:r>
        </a:p>
        <a:p>
          <a:pPr marL="171450" lvl="1" indent="-171450" algn="l" defTabSz="711200">
            <a:lnSpc>
              <a:spcPct val="90000"/>
            </a:lnSpc>
            <a:spcBef>
              <a:spcPct val="0"/>
            </a:spcBef>
            <a:spcAft>
              <a:spcPct val="15000"/>
            </a:spcAft>
            <a:buChar char="•"/>
          </a:pPr>
          <a:r>
            <a:rPr lang="cs-CZ" sz="1600" b="1" kern="1200" dirty="0">
              <a:solidFill>
                <a:srgbClr val="0070C0"/>
              </a:solidFill>
            </a:rPr>
            <a:t>posuzuje další záležitosti týkající se kvalifikací nebo dalšího vzdělávání</a:t>
          </a:r>
        </a:p>
        <a:p>
          <a:pPr marL="228600" lvl="1" indent="-228600" algn="l" defTabSz="1022350">
            <a:lnSpc>
              <a:spcPct val="90000"/>
            </a:lnSpc>
            <a:spcBef>
              <a:spcPct val="0"/>
            </a:spcBef>
            <a:spcAft>
              <a:spcPct val="15000"/>
            </a:spcAft>
            <a:buChar char="•"/>
          </a:pPr>
          <a:endParaRPr lang="cs-CZ" sz="2300" kern="1200" dirty="0"/>
        </a:p>
      </dsp:txBody>
      <dsp:txXfrm>
        <a:off x="3668221" y="187127"/>
        <a:ext cx="2925863" cy="3416643"/>
      </dsp:txXfrm>
    </dsp:sp>
    <dsp:sp modelId="{456F6053-0228-4381-8ED3-E40DD8F84069}">
      <dsp:nvSpPr>
        <dsp:cNvPr id="0" name=""/>
        <dsp:cNvSpPr/>
      </dsp:nvSpPr>
      <dsp:spPr>
        <a:xfrm>
          <a:off x="3596294" y="2803127"/>
          <a:ext cx="3069717" cy="138953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0" rIns="31750" bIns="0" numCol="1" spcCol="1270" anchor="ctr" anchorCtr="0">
          <a:noAutofit/>
        </a:bodyPr>
        <a:lstStyle/>
        <a:p>
          <a:pPr marL="0" lvl="0" indent="0" algn="l" defTabSz="1111250">
            <a:lnSpc>
              <a:spcPct val="90000"/>
            </a:lnSpc>
            <a:spcBef>
              <a:spcPct val="0"/>
            </a:spcBef>
            <a:spcAft>
              <a:spcPct val="35000"/>
            </a:spcAft>
            <a:buNone/>
          </a:pPr>
          <a:r>
            <a:rPr lang="cs-CZ" sz="2500" b="1" kern="1200" dirty="0"/>
            <a:t>Národní rada pro kvalifikace</a:t>
          </a:r>
        </a:p>
      </dsp:txBody>
      <dsp:txXfrm>
        <a:off x="3596294" y="2803127"/>
        <a:ext cx="2161772" cy="1389530"/>
      </dsp:txXfrm>
    </dsp:sp>
    <dsp:sp modelId="{BA2ED2BA-1321-4F86-980E-B4DE8F882353}">
      <dsp:nvSpPr>
        <dsp:cNvPr id="0" name=""/>
        <dsp:cNvSpPr/>
      </dsp:nvSpPr>
      <dsp:spPr>
        <a:xfrm>
          <a:off x="5844904" y="3161736"/>
          <a:ext cx="1074401" cy="1074401"/>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B5CC1FE8-73E1-441E-A4C1-FFF85439517D}">
      <dsp:nvSpPr>
        <dsp:cNvPr id="0" name=""/>
        <dsp:cNvSpPr/>
      </dsp:nvSpPr>
      <dsp:spPr>
        <a:xfrm>
          <a:off x="7185481" y="121221"/>
          <a:ext cx="3069717" cy="3464487"/>
        </a:xfrm>
        <a:prstGeom prst="round2SameRect">
          <a:avLst>
            <a:gd name="adj1" fmla="val 8000"/>
            <a:gd name="adj2" fmla="val 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68580" rIns="22860" bIns="22860" numCol="1" spcCol="1270" anchor="t" anchorCtr="0">
          <a:noAutofit/>
        </a:bodyPr>
        <a:lstStyle/>
        <a:p>
          <a:pPr marL="171450" lvl="1" indent="-171450" algn="l" defTabSz="800100">
            <a:lnSpc>
              <a:spcPct val="90000"/>
            </a:lnSpc>
            <a:spcBef>
              <a:spcPct val="0"/>
            </a:spcBef>
            <a:spcAft>
              <a:spcPct val="15000"/>
            </a:spcAft>
            <a:buChar char="•"/>
          </a:pPr>
          <a:r>
            <a:rPr lang="cs-CZ" sz="1800" kern="1200" dirty="0"/>
            <a:t>zřízen příkazem ministryně č. 14/2021</a:t>
          </a:r>
        </a:p>
        <a:p>
          <a:pPr marL="171450" lvl="1" indent="-171450" algn="l" defTabSz="800100">
            <a:lnSpc>
              <a:spcPct val="90000"/>
            </a:lnSpc>
            <a:spcBef>
              <a:spcPct val="0"/>
            </a:spcBef>
            <a:spcAft>
              <a:spcPct val="15000"/>
            </a:spcAft>
            <a:buChar char="•"/>
          </a:pPr>
          <a:r>
            <a:rPr lang="cs-CZ" sz="1800" kern="1200" dirty="0"/>
            <a:t>poradní orgán </a:t>
          </a:r>
          <a:r>
            <a:rPr lang="cs-CZ" sz="1800" b="1" kern="1200" dirty="0"/>
            <a:t>MPSV</a:t>
          </a:r>
        </a:p>
        <a:p>
          <a:pPr marL="171450" lvl="1" indent="-171450" algn="l" defTabSz="800100">
            <a:lnSpc>
              <a:spcPct val="90000"/>
            </a:lnSpc>
            <a:spcBef>
              <a:spcPct val="0"/>
            </a:spcBef>
            <a:spcAft>
              <a:spcPct val="15000"/>
            </a:spcAft>
            <a:buChar char="•"/>
          </a:pPr>
          <a:r>
            <a:rPr lang="cs-CZ" sz="1800" b="0" kern="1200" dirty="0"/>
            <a:t>složení na tripartitní bázi</a:t>
          </a:r>
        </a:p>
        <a:p>
          <a:pPr marL="171450" lvl="1" indent="-171450" algn="l" defTabSz="800100">
            <a:lnSpc>
              <a:spcPct val="90000"/>
            </a:lnSpc>
            <a:spcBef>
              <a:spcPct val="0"/>
            </a:spcBef>
            <a:spcAft>
              <a:spcPct val="15000"/>
            </a:spcAft>
            <a:buChar char="•"/>
          </a:pPr>
          <a:r>
            <a:rPr lang="cs-CZ" sz="1800" b="1" kern="1200" dirty="0">
              <a:solidFill>
                <a:srgbClr val="FFC000"/>
              </a:solidFill>
            </a:rPr>
            <a:t>hledání systémového řešení v oblasti rekvalifikací a dalšího vzdělávání</a:t>
          </a:r>
        </a:p>
      </dsp:txBody>
      <dsp:txXfrm>
        <a:off x="7257408" y="193148"/>
        <a:ext cx="2925863" cy="3392560"/>
      </dsp:txXfrm>
    </dsp:sp>
    <dsp:sp modelId="{0C3F5859-3997-4FAF-9B07-0B582099743D}">
      <dsp:nvSpPr>
        <dsp:cNvPr id="0" name=""/>
        <dsp:cNvSpPr/>
      </dsp:nvSpPr>
      <dsp:spPr>
        <a:xfrm>
          <a:off x="7185481" y="2773040"/>
          <a:ext cx="3069717" cy="1437664"/>
        </a:xfrm>
        <a:prstGeom prst="rect">
          <a:avLst/>
        </a:prstGeom>
        <a:solidFill>
          <a:srgbClr val="FFC00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0" rIns="31750" bIns="0" numCol="1" spcCol="1270" anchor="ctr" anchorCtr="0">
          <a:noAutofit/>
        </a:bodyPr>
        <a:lstStyle/>
        <a:p>
          <a:pPr marL="0" lvl="0" indent="0" algn="l" defTabSz="1111250">
            <a:lnSpc>
              <a:spcPct val="90000"/>
            </a:lnSpc>
            <a:spcBef>
              <a:spcPct val="0"/>
            </a:spcBef>
            <a:spcAft>
              <a:spcPct val="35000"/>
            </a:spcAft>
            <a:buNone/>
          </a:pPr>
          <a:r>
            <a:rPr lang="cs-CZ" sz="2500" b="1" kern="1200" dirty="0"/>
            <a:t>Výbor pro rekvalifikace </a:t>
          </a:r>
          <a:br>
            <a:rPr lang="cs-CZ" sz="2500" b="1" kern="1200" dirty="0"/>
          </a:br>
          <a:r>
            <a:rPr lang="cs-CZ" sz="2500" b="1" kern="1200" dirty="0"/>
            <a:t>a další vzdělávání</a:t>
          </a:r>
        </a:p>
      </dsp:txBody>
      <dsp:txXfrm>
        <a:off x="7185481" y="2773040"/>
        <a:ext cx="2161772" cy="1437664"/>
      </dsp:txXfrm>
    </dsp:sp>
    <dsp:sp modelId="{A92BBFBB-8782-4DC9-900D-0D68E11D1E12}">
      <dsp:nvSpPr>
        <dsp:cNvPr id="0" name=""/>
        <dsp:cNvSpPr/>
      </dsp:nvSpPr>
      <dsp:spPr>
        <a:xfrm>
          <a:off x="9434091" y="3155715"/>
          <a:ext cx="1074401" cy="1074401"/>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9FFFE37-5B72-41CD-A3D0-D4A2922361B1}" type="datetimeFigureOut">
              <a:rPr lang="cs-CZ" smtClean="0"/>
              <a:t>02.11.2023</a:t>
            </a:fld>
            <a:endParaRPr lang="cs-CZ"/>
          </a:p>
        </p:txBody>
      </p:sp>
      <p:sp>
        <p:nvSpPr>
          <p:cNvPr id="4" name="Zástupný symbol pro zápatí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BB951891-3EBD-45A6-8A7F-A43C96ABE344}" type="slidenum">
              <a:rPr lang="cs-CZ" smtClean="0"/>
              <a:t>‹#›</a:t>
            </a:fld>
            <a:endParaRPr lang="cs-CZ"/>
          </a:p>
        </p:txBody>
      </p:sp>
    </p:spTree>
    <p:extLst>
      <p:ext uri="{BB962C8B-B14F-4D97-AF65-F5344CB8AC3E}">
        <p14:creationId xmlns:p14="http://schemas.microsoft.com/office/powerpoint/2010/main" val="1921089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8F2C9A5B-1EE5-41B1-A14D-0086EB452C30}" type="datetimeFigureOut">
              <a:rPr lang="cs-CZ" smtClean="0"/>
              <a:t>02.11.2023</a:t>
            </a:fld>
            <a:endParaRPr lang="cs-CZ"/>
          </a:p>
        </p:txBody>
      </p:sp>
      <p:sp>
        <p:nvSpPr>
          <p:cNvPr id="4" name="Zástupný symbol pro obrázek snímku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F5375547-E490-4E46-896A-3B9E014CC759}" type="slidenum">
              <a:rPr lang="cs-CZ" smtClean="0"/>
              <a:t>‹#›</a:t>
            </a:fld>
            <a:endParaRPr lang="cs-CZ"/>
          </a:p>
        </p:txBody>
      </p:sp>
    </p:spTree>
    <p:extLst>
      <p:ext uri="{BB962C8B-B14F-4D97-AF65-F5344CB8AC3E}">
        <p14:creationId xmlns:p14="http://schemas.microsoft.com/office/powerpoint/2010/main" val="1883962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ctrTitle" hasCustomPrompt="1"/>
          </p:nvPr>
        </p:nvSpPr>
        <p:spPr>
          <a:xfrm>
            <a:off x="768000" y="1224000"/>
            <a:ext cx="7824000" cy="1522800"/>
          </a:xfrm>
        </p:spPr>
        <p:txBody>
          <a:bodyPr lIns="0" tIns="0" rIns="0" bIns="0" anchor="b">
            <a:noAutofit/>
          </a:bodyPr>
          <a:lstStyle>
            <a:lvl1pPr algn="l">
              <a:defRPr sz="3400" cap="small" baseline="0">
                <a:solidFill>
                  <a:srgbClr val="87888A"/>
                </a:solidFill>
                <a:latin typeface="Calibri" panose="020F0502020204030204" pitchFamily="34" charset="0"/>
              </a:defRPr>
            </a:lvl1pPr>
          </a:lstStyle>
          <a:p>
            <a:r>
              <a:rPr lang="cs-CZ" dirty="0"/>
              <a:t>Změny financování </a:t>
            </a:r>
            <a:br>
              <a:rPr lang="cs-CZ" dirty="0"/>
            </a:br>
            <a:r>
              <a:rPr lang="cs-CZ" dirty="0"/>
              <a:t>regionálního školství</a:t>
            </a:r>
          </a:p>
        </p:txBody>
      </p:sp>
      <p:sp>
        <p:nvSpPr>
          <p:cNvPr id="3" name="Podnadpis 2"/>
          <p:cNvSpPr>
            <a:spLocks noGrp="1"/>
          </p:cNvSpPr>
          <p:nvPr>
            <p:ph type="subTitle" idx="1"/>
          </p:nvPr>
        </p:nvSpPr>
        <p:spPr>
          <a:xfrm>
            <a:off x="768000" y="6022800"/>
            <a:ext cx="5181696" cy="415200"/>
          </a:xfrm>
        </p:spPr>
        <p:txBody>
          <a:bodyPr lIns="0" tIns="0" rIns="0" bIns="0"/>
          <a:lstStyle>
            <a:lvl1pPr marL="0" indent="0" algn="l">
              <a:lnSpc>
                <a:spcPct val="100000"/>
              </a:lnSpc>
              <a:spcBef>
                <a:spcPts val="0"/>
              </a:spcBef>
              <a:buNone/>
              <a:defRPr sz="1600" cap="small" baseline="0">
                <a:solidFill>
                  <a:srgbClr val="87888A"/>
                </a:solidFill>
                <a:latin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dirty="0"/>
              <a:t>Kliknutím můžete upravit styl předlohy.</a:t>
            </a:r>
          </a:p>
        </p:txBody>
      </p:sp>
    </p:spTree>
    <p:extLst>
      <p:ext uri="{BB962C8B-B14F-4D97-AF65-F5344CB8AC3E}">
        <p14:creationId xmlns:p14="http://schemas.microsoft.com/office/powerpoint/2010/main" val="1592383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hasCustomPrompt="1"/>
          </p:nvPr>
        </p:nvSpPr>
        <p:spPr/>
        <p:txBody>
          <a:bodyPr/>
          <a:lstStyle/>
          <a:p>
            <a:r>
              <a:rPr lang="cs-CZ" dirty="0"/>
              <a:t>Aktuální stav přípravy změny financování </a:t>
            </a:r>
            <a:r>
              <a:rPr lang="cs-CZ" dirty="0" err="1"/>
              <a:t>RgŠ</a:t>
            </a:r>
            <a:endParaRPr lang="cs-CZ" dirty="0"/>
          </a:p>
        </p:txBody>
      </p:sp>
      <p:sp>
        <p:nvSpPr>
          <p:cNvPr id="3" name="Zástupný symbol pro obsah 2"/>
          <p:cNvSpPr>
            <a:spLocks noGrp="1"/>
          </p:cNvSpPr>
          <p:nvPr>
            <p:ph idx="1" hasCustomPrompt="1"/>
          </p:nvPr>
        </p:nvSpPr>
        <p:spPr>
          <a:xfrm>
            <a:off x="729599" y="1825625"/>
            <a:ext cx="10515600" cy="4351338"/>
          </a:xfrm>
        </p:spPr>
        <p:txBody>
          <a:bodyPr>
            <a:noAutofit/>
          </a:bodyPr>
          <a:lstStyle>
            <a:lvl1pPr>
              <a:defRPr/>
            </a:lvl1pPr>
            <a:lvl2pPr marL="108000" indent="0">
              <a:buNone/>
              <a:defRPr/>
            </a:lvl2pPr>
            <a:lvl3pPr marL="612000" indent="-180000">
              <a:defRPr/>
            </a:lvl3pPr>
            <a:lvl4pPr>
              <a:defRPr lang="cs-CZ" sz="1900" kern="1200" baseline="0" dirty="0" smtClean="0">
                <a:solidFill>
                  <a:schemeClr val="tx1"/>
                </a:solidFill>
                <a:latin typeface="Calibri Light" panose="020F0302020204030204" pitchFamily="34" charset="0"/>
                <a:ea typeface="+mn-ea"/>
                <a:cs typeface="+mn-cs"/>
              </a:defRPr>
            </a:lvl4pPr>
            <a:lvl5pPr marL="432000" indent="0">
              <a:buFont typeface="Arial" panose="020B0604020202020204" pitchFamily="34" charset="0"/>
              <a:buNone/>
              <a:defRPr baseline="0"/>
            </a:lvl5pPr>
            <a:lvl6pPr marL="1260000">
              <a:defRPr lang="cs-CZ" sz="1900" b="0" kern="1200" dirty="0" smtClean="0">
                <a:solidFill>
                  <a:schemeClr val="tx1"/>
                </a:solidFill>
                <a:latin typeface="+mj-lt"/>
                <a:ea typeface="+mn-ea"/>
                <a:cs typeface="+mn-cs"/>
              </a:defRPr>
            </a:lvl6pPr>
          </a:lstStyle>
          <a:p>
            <a:pPr lvl="0"/>
            <a:r>
              <a:rPr lang="cs-CZ" dirty="0"/>
              <a:t>zákon č. 167/2018 Sb. posunul účinnost změny financování o 1 rok, </a:t>
            </a:r>
            <a:br>
              <a:rPr lang="cs-CZ" dirty="0"/>
            </a:br>
            <a:r>
              <a:rPr lang="cs-CZ" dirty="0"/>
              <a:t>tj. na 1. ledna 2020</a:t>
            </a:r>
          </a:p>
          <a:p>
            <a:pPr lvl="0"/>
            <a:r>
              <a:rPr lang="cs-CZ" dirty="0"/>
              <a:t>rok 2019 – přechodový rok </a:t>
            </a:r>
          </a:p>
          <a:p>
            <a:pPr marL="612000" lvl="3" indent="-180000" algn="l" defTabSz="914400" rtl="0" eaLnBrk="1" latinLnBrk="0" hangingPunct="1">
              <a:lnSpc>
                <a:spcPct val="100000"/>
              </a:lnSpc>
              <a:spcBef>
                <a:spcPts val="0"/>
              </a:spcBef>
              <a:buFont typeface="Arial" panose="020B0604020202020204" pitchFamily="34" charset="0"/>
              <a:buChar char="•"/>
            </a:pPr>
            <a:r>
              <a:rPr lang="cs-CZ" dirty="0"/>
              <a:t>financování jako doposud (republikové a krajské normativy)</a:t>
            </a:r>
          </a:p>
          <a:p>
            <a:pPr lvl="3"/>
            <a:r>
              <a:rPr lang="cs-CZ" dirty="0"/>
              <a:t>doplněny 3 nové jednoroční rozvojové programy:</a:t>
            </a:r>
          </a:p>
          <a:p>
            <a:pPr lvl="4"/>
            <a:r>
              <a:rPr lang="cs-CZ" dirty="0"/>
              <a:t>	od 1. 1. 2019</a:t>
            </a:r>
          </a:p>
          <a:p>
            <a:pPr lvl="5"/>
            <a:r>
              <a:rPr lang="cs-CZ" dirty="0"/>
              <a:t>RP na vyrovnávání mezikrajových rozdílů v odměňování pedagogů </a:t>
            </a:r>
            <a:br>
              <a:rPr lang="cs-CZ" dirty="0"/>
            </a:br>
            <a:r>
              <a:rPr lang="cs-CZ" dirty="0"/>
              <a:t>v MŠ, ZŠ, ŠD a SŠ – peníze jsou již na školách </a:t>
            </a:r>
          </a:p>
          <a:p>
            <a:pPr lvl="5"/>
            <a:r>
              <a:rPr lang="cs-CZ" dirty="0"/>
              <a:t>RP pro MŠ (překryv a rozšíření provozu MŠ)</a:t>
            </a:r>
          </a:p>
          <a:p>
            <a:pPr lvl="4"/>
            <a:r>
              <a:rPr lang="cs-CZ" dirty="0"/>
              <a:t>	od 1. 9. 2019</a:t>
            </a:r>
          </a:p>
          <a:p>
            <a:pPr marL="1260000" lvl="5" indent="-228600" algn="l" defTabSz="914400" rtl="0" eaLnBrk="1" latinLnBrk="0" hangingPunct="1">
              <a:lnSpc>
                <a:spcPct val="90000"/>
              </a:lnSpc>
              <a:spcBef>
                <a:spcPts val="500"/>
              </a:spcBef>
              <a:buFont typeface="Arial" panose="020B0604020202020204" pitchFamily="34" charset="0"/>
              <a:buChar char="•"/>
            </a:pPr>
            <a:r>
              <a:rPr lang="cs-CZ" dirty="0"/>
              <a:t>RP pro ZŠ a SŠ na zohlednění náběhu </a:t>
            </a:r>
            <a:r>
              <a:rPr lang="cs-CZ" dirty="0" err="1"/>
              <a:t>PHmax</a:t>
            </a:r>
            <a:endParaRPr lang="cs-CZ" dirty="0"/>
          </a:p>
          <a:p>
            <a:pPr lvl="2"/>
            <a:endParaRPr lang="cs-CZ" dirty="0"/>
          </a:p>
        </p:txBody>
      </p:sp>
      <p:sp>
        <p:nvSpPr>
          <p:cNvPr id="6" name="Zástupný symbol pro číslo snímku 5"/>
          <p:cNvSpPr>
            <a:spLocks noGrp="1"/>
          </p:cNvSpPr>
          <p:nvPr>
            <p:ph type="sldNum" sz="quarter" idx="12"/>
          </p:nvPr>
        </p:nvSpPr>
        <p:spPr/>
        <p:txBody>
          <a:bodyPr/>
          <a:lstStyle/>
          <a:p>
            <a:fld id="{323BD8D3-A9DD-40CB-A396-ADCE34852C74}" type="slidenum">
              <a:rPr lang="cs-CZ" smtClean="0"/>
              <a:t>‹#›</a:t>
            </a:fld>
            <a:endParaRPr lang="cs-CZ" dirty="0"/>
          </a:p>
        </p:txBody>
      </p:sp>
    </p:spTree>
    <p:extLst>
      <p:ext uri="{BB962C8B-B14F-4D97-AF65-F5344CB8AC3E}">
        <p14:creationId xmlns:p14="http://schemas.microsoft.com/office/powerpoint/2010/main" val="294252370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abulka">
    <p:spTree>
      <p:nvGrpSpPr>
        <p:cNvPr id="1" name=""/>
        <p:cNvGrpSpPr/>
        <p:nvPr/>
      </p:nvGrpSpPr>
      <p:grpSpPr>
        <a:xfrm>
          <a:off x="0" y="0"/>
          <a:ext cx="0" cy="0"/>
          <a:chOff x="0" y="0"/>
          <a:chExt cx="0" cy="0"/>
        </a:xfrm>
      </p:grpSpPr>
      <p:sp>
        <p:nvSpPr>
          <p:cNvPr id="2" name="Nadpis 1"/>
          <p:cNvSpPr>
            <a:spLocks noGrp="1"/>
          </p:cNvSpPr>
          <p:nvPr>
            <p:ph type="title"/>
          </p:nvPr>
        </p:nvSpPr>
        <p:spPr>
          <a:xfrm>
            <a:off x="719667" y="944564"/>
            <a:ext cx="10515600" cy="609917"/>
          </a:xfrm>
        </p:spPr>
        <p:txBody>
          <a:bodyPr anchor="t" anchorCtr="0">
            <a:noAutofit/>
          </a:bodyPr>
          <a:lstStyle>
            <a:lvl1pPr>
              <a:lnSpc>
                <a:spcPct val="100000"/>
              </a:lnSpc>
              <a:defRPr sz="2100" baseline="0"/>
            </a:lvl1pPr>
          </a:lstStyle>
          <a:p>
            <a:r>
              <a:rPr lang="cs-CZ" dirty="0"/>
              <a:t>Kliknutím lze upravit styl.</a:t>
            </a:r>
          </a:p>
        </p:txBody>
      </p:sp>
      <p:sp>
        <p:nvSpPr>
          <p:cNvPr id="6" name="Zástupný symbol pro číslo snímku 5"/>
          <p:cNvSpPr>
            <a:spLocks noGrp="1"/>
          </p:cNvSpPr>
          <p:nvPr>
            <p:ph type="sldNum" sz="quarter" idx="12"/>
          </p:nvPr>
        </p:nvSpPr>
        <p:spPr/>
        <p:txBody>
          <a:bodyPr/>
          <a:lstStyle/>
          <a:p>
            <a:fld id="{323BD8D3-A9DD-40CB-A396-ADCE34852C74}" type="slidenum">
              <a:rPr lang="cs-CZ" smtClean="0"/>
              <a:t>‹#›</a:t>
            </a:fld>
            <a:endParaRPr lang="cs-CZ"/>
          </a:p>
        </p:txBody>
      </p:sp>
      <p:graphicFrame>
        <p:nvGraphicFramePr>
          <p:cNvPr id="7" name="Tabulka 6"/>
          <p:cNvGraphicFramePr>
            <a:graphicFrameLocks noGrp="1"/>
          </p:cNvGraphicFramePr>
          <p:nvPr userDrawn="1"/>
        </p:nvGraphicFramePr>
        <p:xfrm>
          <a:off x="729599" y="3546686"/>
          <a:ext cx="10515600" cy="74168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3532208531"/>
                    </a:ext>
                  </a:extLst>
                </a:gridCol>
                <a:gridCol w="1752600">
                  <a:extLst>
                    <a:ext uri="{9D8B030D-6E8A-4147-A177-3AD203B41FA5}">
                      <a16:colId xmlns:a16="http://schemas.microsoft.com/office/drawing/2014/main" val="2446159533"/>
                    </a:ext>
                  </a:extLst>
                </a:gridCol>
                <a:gridCol w="1752600">
                  <a:extLst>
                    <a:ext uri="{9D8B030D-6E8A-4147-A177-3AD203B41FA5}">
                      <a16:colId xmlns:a16="http://schemas.microsoft.com/office/drawing/2014/main" val="3828646843"/>
                    </a:ext>
                  </a:extLst>
                </a:gridCol>
                <a:gridCol w="1752600">
                  <a:extLst>
                    <a:ext uri="{9D8B030D-6E8A-4147-A177-3AD203B41FA5}">
                      <a16:colId xmlns:a16="http://schemas.microsoft.com/office/drawing/2014/main" val="2071330293"/>
                    </a:ext>
                  </a:extLst>
                </a:gridCol>
                <a:gridCol w="1752600">
                  <a:extLst>
                    <a:ext uri="{9D8B030D-6E8A-4147-A177-3AD203B41FA5}">
                      <a16:colId xmlns:a16="http://schemas.microsoft.com/office/drawing/2014/main" val="3500415985"/>
                    </a:ext>
                  </a:extLst>
                </a:gridCol>
                <a:gridCol w="1752600">
                  <a:extLst>
                    <a:ext uri="{9D8B030D-6E8A-4147-A177-3AD203B41FA5}">
                      <a16:colId xmlns:a16="http://schemas.microsoft.com/office/drawing/2014/main" val="1800194414"/>
                    </a:ext>
                  </a:extLst>
                </a:gridCol>
              </a:tblGrid>
              <a:tr h="370840">
                <a:tc>
                  <a:txBody>
                    <a:bodyPr/>
                    <a:lstStyle/>
                    <a:p>
                      <a:endParaRPr lang="cs-CZ" dirty="0"/>
                    </a:p>
                  </a:txBody>
                  <a:tcPr marL="121920" marR="121920"/>
                </a:tc>
                <a:tc>
                  <a:txBody>
                    <a:bodyPr/>
                    <a:lstStyle/>
                    <a:p>
                      <a:endParaRPr lang="cs-CZ"/>
                    </a:p>
                  </a:txBody>
                  <a:tcPr marL="121920" marR="121920"/>
                </a:tc>
                <a:tc>
                  <a:txBody>
                    <a:bodyPr/>
                    <a:lstStyle/>
                    <a:p>
                      <a:endParaRPr lang="cs-CZ"/>
                    </a:p>
                  </a:txBody>
                  <a:tcPr marL="121920" marR="121920"/>
                </a:tc>
                <a:tc>
                  <a:txBody>
                    <a:bodyPr/>
                    <a:lstStyle/>
                    <a:p>
                      <a:endParaRPr lang="cs-CZ"/>
                    </a:p>
                  </a:txBody>
                  <a:tcPr marL="121920" marR="121920"/>
                </a:tc>
                <a:tc>
                  <a:txBody>
                    <a:bodyPr/>
                    <a:lstStyle/>
                    <a:p>
                      <a:endParaRPr lang="cs-CZ"/>
                    </a:p>
                  </a:txBody>
                  <a:tcPr marL="121920" marR="121920"/>
                </a:tc>
                <a:tc>
                  <a:txBody>
                    <a:bodyPr/>
                    <a:lstStyle/>
                    <a:p>
                      <a:endParaRPr lang="cs-CZ" dirty="0"/>
                    </a:p>
                  </a:txBody>
                  <a:tcPr marL="121920" marR="121920"/>
                </a:tc>
                <a:extLst>
                  <a:ext uri="{0D108BD9-81ED-4DB2-BD59-A6C34878D82A}">
                    <a16:rowId xmlns:a16="http://schemas.microsoft.com/office/drawing/2014/main" val="1398266416"/>
                  </a:ext>
                </a:extLst>
              </a:tr>
              <a:tr h="370840">
                <a:tc>
                  <a:txBody>
                    <a:bodyPr/>
                    <a:lstStyle/>
                    <a:p>
                      <a:endParaRPr lang="cs-CZ"/>
                    </a:p>
                  </a:txBody>
                  <a:tcPr marL="121920" marR="121920"/>
                </a:tc>
                <a:tc>
                  <a:txBody>
                    <a:bodyPr/>
                    <a:lstStyle/>
                    <a:p>
                      <a:endParaRPr lang="cs-CZ" dirty="0"/>
                    </a:p>
                  </a:txBody>
                  <a:tcPr marL="121920" marR="121920"/>
                </a:tc>
                <a:tc>
                  <a:txBody>
                    <a:bodyPr/>
                    <a:lstStyle/>
                    <a:p>
                      <a:endParaRPr lang="cs-CZ"/>
                    </a:p>
                  </a:txBody>
                  <a:tcPr marL="121920" marR="121920"/>
                </a:tc>
                <a:tc>
                  <a:txBody>
                    <a:bodyPr/>
                    <a:lstStyle/>
                    <a:p>
                      <a:endParaRPr lang="cs-CZ"/>
                    </a:p>
                  </a:txBody>
                  <a:tcPr marL="121920" marR="121920"/>
                </a:tc>
                <a:tc>
                  <a:txBody>
                    <a:bodyPr/>
                    <a:lstStyle/>
                    <a:p>
                      <a:endParaRPr lang="cs-CZ"/>
                    </a:p>
                  </a:txBody>
                  <a:tcPr marL="121920" marR="121920"/>
                </a:tc>
                <a:tc>
                  <a:txBody>
                    <a:bodyPr/>
                    <a:lstStyle/>
                    <a:p>
                      <a:endParaRPr lang="cs-CZ" dirty="0"/>
                    </a:p>
                  </a:txBody>
                  <a:tcPr marL="121920" marR="121920"/>
                </a:tc>
                <a:extLst>
                  <a:ext uri="{0D108BD9-81ED-4DB2-BD59-A6C34878D82A}">
                    <a16:rowId xmlns:a16="http://schemas.microsoft.com/office/drawing/2014/main" val="2215755881"/>
                  </a:ext>
                </a:extLst>
              </a:tr>
            </a:tbl>
          </a:graphicData>
        </a:graphic>
      </p:graphicFrame>
      <p:sp>
        <p:nvSpPr>
          <p:cNvPr id="8" name="Zástupný symbol pro obsah 2"/>
          <p:cNvSpPr>
            <a:spLocks noGrp="1"/>
          </p:cNvSpPr>
          <p:nvPr>
            <p:ph idx="13"/>
          </p:nvPr>
        </p:nvSpPr>
        <p:spPr>
          <a:xfrm>
            <a:off x="729599" y="1825625"/>
            <a:ext cx="10935352" cy="1472776"/>
          </a:xfrm>
        </p:spPr>
        <p:txBody>
          <a:bodyPr>
            <a:noAutofit/>
          </a:bodyPr>
          <a:lstStyle/>
          <a:p>
            <a:pPr lvl="0"/>
            <a:r>
              <a:rPr lang="cs-CZ" dirty="0"/>
              <a:t>Upravte styly předlohy textu.</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9" name="Zástupný symbol pro obsah 2"/>
          <p:cNvSpPr>
            <a:spLocks noGrp="1"/>
          </p:cNvSpPr>
          <p:nvPr>
            <p:ph idx="14"/>
          </p:nvPr>
        </p:nvSpPr>
        <p:spPr>
          <a:xfrm>
            <a:off x="719667" y="4636559"/>
            <a:ext cx="10935352" cy="1472776"/>
          </a:xfrm>
        </p:spPr>
        <p:txBody>
          <a:bodyPr>
            <a:noAutofit/>
          </a:bodyPr>
          <a:lstStyle/>
          <a:p>
            <a:pPr lvl="0"/>
            <a:r>
              <a:rPr lang="cs-CZ" dirty="0"/>
              <a:t>Upravte styly předlohy textu.</a:t>
            </a:r>
          </a:p>
          <a:p>
            <a:pPr lvl="1"/>
            <a:r>
              <a:rPr lang="cs-CZ" dirty="0"/>
              <a:t>Druhá úroveň</a:t>
            </a:r>
          </a:p>
          <a:p>
            <a:pPr lvl="2"/>
            <a:r>
              <a:rPr lang="cs-CZ" dirty="0"/>
              <a:t>Třetí úroveň</a:t>
            </a:r>
          </a:p>
          <a:p>
            <a:pPr lvl="3"/>
            <a:r>
              <a:rPr lang="cs-CZ" dirty="0"/>
              <a:t>Čtvrtá úroveň</a:t>
            </a:r>
          </a:p>
          <a:p>
            <a:pPr lvl="4"/>
            <a:r>
              <a:rPr lang="cs-CZ" dirty="0"/>
              <a:t>Pátá úroveň</a:t>
            </a:r>
          </a:p>
        </p:txBody>
      </p:sp>
    </p:spTree>
    <p:extLst>
      <p:ext uri="{BB962C8B-B14F-4D97-AF65-F5344CB8AC3E}">
        <p14:creationId xmlns:p14="http://schemas.microsoft.com/office/powerpoint/2010/main" val="2976192046"/>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Kliknutím lze upravit styl.</a:t>
            </a:r>
          </a:p>
        </p:txBody>
      </p:sp>
      <p:sp>
        <p:nvSpPr>
          <p:cNvPr id="3" name="Zástupný symbol pro obsah 2"/>
          <p:cNvSpPr>
            <a:spLocks noGrp="1"/>
          </p:cNvSpPr>
          <p:nvPr>
            <p:ph sz="half" idx="1"/>
          </p:nvPr>
        </p:nvSpPr>
        <p:spPr>
          <a:xfrm>
            <a:off x="729599" y="1849437"/>
            <a:ext cx="5156200" cy="4351338"/>
          </a:xfrm>
        </p:spPr>
        <p:txBody>
          <a:bodyPr/>
          <a:lstStyle/>
          <a:p>
            <a:pPr lvl="0"/>
            <a:r>
              <a:rPr lang="cs-CZ" dirty="0"/>
              <a:t>Upravte styly předlohy textu.</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4" name="Zástupný symbol pro obsah 3"/>
          <p:cNvSpPr>
            <a:spLocks noGrp="1"/>
          </p:cNvSpPr>
          <p:nvPr>
            <p:ph sz="half" idx="2"/>
          </p:nvPr>
        </p:nvSpPr>
        <p:spPr>
          <a:xfrm>
            <a:off x="6280964" y="1849437"/>
            <a:ext cx="5156200" cy="4351338"/>
          </a:xfrm>
        </p:spPr>
        <p:txBody>
          <a:bodyPr/>
          <a:lstStyle/>
          <a:p>
            <a:pPr lvl="0"/>
            <a:r>
              <a:rPr lang="cs-CZ" dirty="0"/>
              <a:t>Upravte styly předlohy textu.</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7" name="Zástupný symbol pro číslo snímku 6"/>
          <p:cNvSpPr>
            <a:spLocks noGrp="1"/>
          </p:cNvSpPr>
          <p:nvPr>
            <p:ph type="sldNum" sz="quarter" idx="12"/>
          </p:nvPr>
        </p:nvSpPr>
        <p:spPr/>
        <p:txBody>
          <a:bodyPr/>
          <a:lstStyle/>
          <a:p>
            <a:fld id="{323BD8D3-A9DD-40CB-A396-ADCE34852C74}" type="slidenum">
              <a:rPr lang="cs-CZ" smtClean="0"/>
              <a:t>‹#›</a:t>
            </a:fld>
            <a:endParaRPr lang="cs-CZ"/>
          </a:p>
        </p:txBody>
      </p:sp>
    </p:spTree>
    <p:extLst>
      <p:ext uri="{BB962C8B-B14F-4D97-AF65-F5344CB8AC3E}">
        <p14:creationId xmlns:p14="http://schemas.microsoft.com/office/powerpoint/2010/main" val="1428197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5" name="Zástupný symbol pro číslo snímku 4"/>
          <p:cNvSpPr>
            <a:spLocks noGrp="1"/>
          </p:cNvSpPr>
          <p:nvPr>
            <p:ph type="sldNum" sz="quarter" idx="12"/>
          </p:nvPr>
        </p:nvSpPr>
        <p:spPr/>
        <p:txBody>
          <a:bodyPr/>
          <a:lstStyle/>
          <a:p>
            <a:fld id="{323BD8D3-A9DD-40CB-A396-ADCE34852C74}" type="slidenum">
              <a:rPr lang="cs-CZ" smtClean="0"/>
              <a:t>‹#›</a:t>
            </a:fld>
            <a:endParaRPr lang="cs-CZ"/>
          </a:p>
        </p:txBody>
      </p:sp>
    </p:spTree>
    <p:extLst>
      <p:ext uri="{BB962C8B-B14F-4D97-AF65-F5344CB8AC3E}">
        <p14:creationId xmlns:p14="http://schemas.microsoft.com/office/powerpoint/2010/main" val="29887219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2"/>
          </p:nvPr>
        </p:nvSpPr>
        <p:spPr/>
        <p:txBody>
          <a:bodyPr/>
          <a:lstStyle/>
          <a:p>
            <a:fld id="{323BD8D3-A9DD-40CB-A396-ADCE34852C74}" type="slidenum">
              <a:rPr lang="cs-CZ" smtClean="0"/>
              <a:t>‹#›</a:t>
            </a:fld>
            <a:endParaRPr lang="cs-CZ"/>
          </a:p>
        </p:txBody>
      </p:sp>
    </p:spTree>
    <p:extLst>
      <p:ext uri="{BB962C8B-B14F-4D97-AF65-F5344CB8AC3E}">
        <p14:creationId xmlns:p14="http://schemas.microsoft.com/office/powerpoint/2010/main" val="4186863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oslední stránk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61989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a:t>Kliknutím lze upravit styl.</a:t>
            </a:r>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p>
            <a:fld id="{13E41758-EAA7-4811-BF3C-BC78BD32049C}" type="datetimeFigureOut">
              <a:rPr lang="cs-CZ" smtClean="0"/>
              <a:t>02.11.2023</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384895CB-E157-44FA-886A-B81FF4D84949}" type="slidenum">
              <a:rPr lang="cs-CZ" smtClean="0"/>
              <a:t>‹#›</a:t>
            </a:fld>
            <a:endParaRPr lang="cs-CZ"/>
          </a:p>
        </p:txBody>
      </p:sp>
    </p:spTree>
    <p:extLst>
      <p:ext uri="{BB962C8B-B14F-4D97-AF65-F5344CB8AC3E}">
        <p14:creationId xmlns:p14="http://schemas.microsoft.com/office/powerpoint/2010/main" val="8652987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729600" y="936001"/>
            <a:ext cx="10838169" cy="622138"/>
          </a:xfrm>
          <a:prstGeom prst="rect">
            <a:avLst/>
          </a:prstGeom>
        </p:spPr>
        <p:txBody>
          <a:bodyPr vert="horz" lIns="0" tIns="0" rIns="0" bIns="0" rtlCol="0" anchor="t" anchorCtr="0">
            <a:normAutofit/>
          </a:bodyPr>
          <a:lstStyle/>
          <a:p>
            <a:r>
              <a:rPr lang="cs-CZ" dirty="0"/>
              <a:t>Aktuální stav přípravy změny financování </a:t>
            </a:r>
            <a:r>
              <a:rPr lang="cs-CZ" dirty="0" err="1"/>
              <a:t>RgŠ</a:t>
            </a:r>
            <a:endParaRPr lang="cs-CZ" dirty="0"/>
          </a:p>
        </p:txBody>
      </p:sp>
      <p:sp>
        <p:nvSpPr>
          <p:cNvPr id="3" name="Zástupný symbol pro text 2"/>
          <p:cNvSpPr>
            <a:spLocks noGrp="1"/>
          </p:cNvSpPr>
          <p:nvPr>
            <p:ph type="body" idx="1"/>
          </p:nvPr>
        </p:nvSpPr>
        <p:spPr>
          <a:xfrm>
            <a:off x="729600" y="1825625"/>
            <a:ext cx="10515600" cy="4351338"/>
          </a:xfrm>
          <a:prstGeom prst="rect">
            <a:avLst/>
          </a:prstGeom>
        </p:spPr>
        <p:txBody>
          <a:bodyPr vert="horz" lIns="0" tIns="0" rIns="0" bIns="0" rtlCol="0">
            <a:normAutofit/>
          </a:bodyPr>
          <a:lstStyle/>
          <a:p>
            <a:pPr lvl="0"/>
            <a:r>
              <a:rPr lang="cs-CZ" dirty="0"/>
              <a:t>zákon č. 167/2018 Sb. posunul účinnost změny financování o 1 rok, </a:t>
            </a:r>
            <a:br>
              <a:rPr lang="cs-CZ" dirty="0"/>
            </a:br>
            <a:r>
              <a:rPr lang="cs-CZ" dirty="0"/>
              <a:t>tj. na 1. ledna 2020</a:t>
            </a:r>
          </a:p>
          <a:p>
            <a:pPr lvl="0"/>
            <a:r>
              <a:rPr lang="cs-CZ" dirty="0"/>
              <a:t>rok 2019 – přechodový rok </a:t>
            </a:r>
          </a:p>
          <a:p>
            <a:pPr marL="612000" lvl="3" indent="-180000" algn="l" defTabSz="914400" rtl="0" eaLnBrk="1" latinLnBrk="0" hangingPunct="1">
              <a:lnSpc>
                <a:spcPct val="100000"/>
              </a:lnSpc>
              <a:spcBef>
                <a:spcPts val="0"/>
              </a:spcBef>
              <a:buFont typeface="Arial" panose="020B0604020202020204" pitchFamily="34" charset="0"/>
              <a:buChar char="•"/>
            </a:pPr>
            <a:r>
              <a:rPr lang="cs-CZ" dirty="0"/>
              <a:t>financování jako doposud (republikové a krajské normativy)</a:t>
            </a:r>
          </a:p>
          <a:p>
            <a:pPr lvl="3"/>
            <a:r>
              <a:rPr lang="cs-CZ" dirty="0"/>
              <a:t>doplněny 3 nové jednoroční rozvojové programy:</a:t>
            </a:r>
          </a:p>
          <a:p>
            <a:pPr lvl="4"/>
            <a:r>
              <a:rPr lang="cs-CZ" dirty="0"/>
              <a:t>	od 1. 1. 2019</a:t>
            </a:r>
          </a:p>
          <a:p>
            <a:pPr lvl="5"/>
            <a:r>
              <a:rPr lang="cs-CZ" dirty="0"/>
              <a:t>RP na vyrovnávání mezikrajových rozdílů v odměňování pedagogů </a:t>
            </a:r>
            <a:br>
              <a:rPr lang="cs-CZ" dirty="0"/>
            </a:br>
            <a:r>
              <a:rPr lang="cs-CZ" dirty="0"/>
              <a:t>v MŠ, ZŠ, ŠD a SŠ – peníze jsou již na školách </a:t>
            </a:r>
          </a:p>
          <a:p>
            <a:pPr lvl="5"/>
            <a:r>
              <a:rPr lang="cs-CZ" dirty="0"/>
              <a:t>RP pro MŠ (překryv a rozšíření provozu MŠ)</a:t>
            </a:r>
          </a:p>
          <a:p>
            <a:pPr lvl="4"/>
            <a:r>
              <a:rPr lang="cs-CZ" dirty="0"/>
              <a:t>	od 1. 9. 2019</a:t>
            </a:r>
          </a:p>
          <a:p>
            <a:pPr marL="1260000" lvl="5" indent="-228600" algn="l" defTabSz="914400" rtl="0" eaLnBrk="1" latinLnBrk="0" hangingPunct="1">
              <a:lnSpc>
                <a:spcPct val="90000"/>
              </a:lnSpc>
              <a:spcBef>
                <a:spcPts val="500"/>
              </a:spcBef>
              <a:buFont typeface="Arial" panose="020B0604020202020204" pitchFamily="34" charset="0"/>
              <a:buChar char="•"/>
            </a:pPr>
            <a:r>
              <a:rPr lang="cs-CZ" dirty="0"/>
              <a:t>RP pro ZŠ a SŠ na zohlednění náběhu </a:t>
            </a:r>
            <a:r>
              <a:rPr lang="cs-CZ" dirty="0" err="1"/>
              <a:t>PHmax</a:t>
            </a:r>
            <a:endParaRPr lang="cs-CZ" dirty="0"/>
          </a:p>
        </p:txBody>
      </p:sp>
      <p:sp>
        <p:nvSpPr>
          <p:cNvPr id="6" name="Zástupný symbol pro číslo snímku 5"/>
          <p:cNvSpPr>
            <a:spLocks noGrp="1"/>
          </p:cNvSpPr>
          <p:nvPr>
            <p:ph type="sldNum" sz="quarter" idx="4"/>
          </p:nvPr>
        </p:nvSpPr>
        <p:spPr>
          <a:xfrm>
            <a:off x="11694566" y="101218"/>
            <a:ext cx="497433" cy="365125"/>
          </a:xfrm>
          <a:prstGeom prst="rect">
            <a:avLst/>
          </a:prstGeom>
        </p:spPr>
        <p:txBody>
          <a:bodyPr vert="horz" lIns="91440" tIns="45720" rIns="91440" bIns="45720" rtlCol="0" anchor="ctr"/>
          <a:lstStyle>
            <a:lvl1pPr algn="ctr">
              <a:defRPr sz="1200" baseline="0">
                <a:solidFill>
                  <a:schemeClr val="bg1">
                    <a:lumMod val="75000"/>
                  </a:schemeClr>
                </a:solidFill>
              </a:defRPr>
            </a:lvl1pPr>
          </a:lstStyle>
          <a:p>
            <a:fld id="{323BD8D3-A9DD-40CB-A396-ADCE34852C74}" type="slidenum">
              <a:rPr lang="cs-CZ" smtClean="0"/>
              <a:pPr/>
              <a:t>‹#›</a:t>
            </a:fld>
            <a:endParaRPr lang="cs-CZ" dirty="0"/>
          </a:p>
        </p:txBody>
      </p:sp>
    </p:spTree>
    <p:extLst>
      <p:ext uri="{BB962C8B-B14F-4D97-AF65-F5344CB8AC3E}">
        <p14:creationId xmlns:p14="http://schemas.microsoft.com/office/powerpoint/2010/main" val="11683210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94" r:id="rId8"/>
  </p:sldLayoutIdLst>
  <p:hf hdr="0" ftr="0" dt="0"/>
  <p:txStyles>
    <p:titleStyle>
      <a:lvl1pPr algn="l" defTabSz="914400" rtl="0" eaLnBrk="1" latinLnBrk="0" hangingPunct="1">
        <a:lnSpc>
          <a:spcPct val="90000"/>
        </a:lnSpc>
        <a:spcBef>
          <a:spcPct val="0"/>
        </a:spcBef>
        <a:buNone/>
        <a:defRPr sz="2100" kern="1200" cap="all" baseline="0">
          <a:solidFill>
            <a:srgbClr val="428D96"/>
          </a:solidFill>
          <a:latin typeface="Calibri" panose="020F0502020204030204" pitchFamily="34" charset="0"/>
          <a:ea typeface="+mj-ea"/>
          <a:cs typeface="+mj-cs"/>
        </a:defRPr>
      </a:lvl1pPr>
    </p:titleStyle>
    <p:bodyStyle>
      <a:lvl1pPr marL="324000" indent="-216000" algn="l" defTabSz="914400" rtl="0" eaLnBrk="1" latinLnBrk="0" hangingPunct="1">
        <a:lnSpc>
          <a:spcPct val="100000"/>
        </a:lnSpc>
        <a:spcBef>
          <a:spcPts val="0"/>
        </a:spcBef>
        <a:spcAft>
          <a:spcPts val="800"/>
        </a:spcAft>
        <a:buClr>
          <a:srgbClr val="428D96"/>
        </a:buClr>
        <a:buFont typeface="Calibri Light" panose="020F0302020204030204" pitchFamily="34" charset="0"/>
        <a:buChar char="●"/>
        <a:defRPr sz="1900" kern="1200" baseline="0">
          <a:solidFill>
            <a:schemeClr val="tx1"/>
          </a:solidFill>
          <a:latin typeface="Calibri Light" panose="020F0302020204030204" pitchFamily="34" charset="0"/>
          <a:ea typeface="+mn-ea"/>
          <a:cs typeface="+mn-cs"/>
        </a:defRPr>
      </a:lvl1pPr>
      <a:lvl2pPr marL="324000" indent="-216000" algn="l" defTabSz="914400" rtl="0" eaLnBrk="1" latinLnBrk="0" hangingPunct="1">
        <a:lnSpc>
          <a:spcPct val="100000"/>
        </a:lnSpc>
        <a:spcBef>
          <a:spcPts val="0"/>
        </a:spcBef>
        <a:spcAft>
          <a:spcPts val="0"/>
        </a:spcAft>
        <a:buClr>
          <a:srgbClr val="428D96"/>
        </a:buClr>
        <a:buFont typeface="Calibri Light" panose="020F0302020204030204" pitchFamily="34" charset="0"/>
        <a:buChar char="●"/>
        <a:defRPr sz="1900" kern="1200" baseline="0">
          <a:solidFill>
            <a:schemeClr val="tx1"/>
          </a:solidFill>
          <a:latin typeface="Calibri Light" panose="020F0302020204030204" pitchFamily="34" charset="0"/>
          <a:ea typeface="+mn-ea"/>
          <a:cs typeface="+mn-cs"/>
        </a:defRPr>
      </a:lvl2pPr>
      <a:lvl3pPr marL="612000" indent="-180000" algn="l" defTabSz="914400" rtl="0" eaLnBrk="1" latinLnBrk="0" hangingPunct="1">
        <a:lnSpc>
          <a:spcPct val="100000"/>
        </a:lnSpc>
        <a:spcBef>
          <a:spcPts val="0"/>
        </a:spcBef>
        <a:buFont typeface="Arial" panose="020B0604020202020204" pitchFamily="34" charset="0"/>
        <a:buChar char="•"/>
        <a:defRPr sz="1900" kern="1200" baseline="0">
          <a:solidFill>
            <a:schemeClr val="tx1"/>
          </a:solidFill>
          <a:latin typeface="Calibri Light" panose="020F0302020204030204" pitchFamily="34" charset="0"/>
          <a:ea typeface="+mn-ea"/>
          <a:cs typeface="+mn-cs"/>
        </a:defRPr>
      </a:lvl3pPr>
      <a:lvl4pPr marL="612000" indent="-180000" algn="l" defTabSz="914400" rtl="0" eaLnBrk="1" latinLnBrk="0" hangingPunct="1">
        <a:lnSpc>
          <a:spcPct val="100000"/>
        </a:lnSpc>
        <a:spcBef>
          <a:spcPts val="0"/>
        </a:spcBef>
        <a:buFont typeface="Arial" panose="020B0604020202020204" pitchFamily="34" charset="0"/>
        <a:buChar char="•"/>
        <a:defRPr sz="1900" kern="1200" baseline="0">
          <a:solidFill>
            <a:schemeClr val="tx1"/>
          </a:solidFill>
          <a:latin typeface="Calibri Light" panose="020F0302020204030204" pitchFamily="34" charset="0"/>
          <a:ea typeface="+mn-ea"/>
          <a:cs typeface="+mn-cs"/>
        </a:defRPr>
      </a:lvl4pPr>
      <a:lvl5pPr marL="612000" indent="-180000" algn="l" defTabSz="914400" rtl="0" eaLnBrk="1" latinLnBrk="0" hangingPunct="1">
        <a:lnSpc>
          <a:spcPct val="100000"/>
        </a:lnSpc>
        <a:spcBef>
          <a:spcPts val="0"/>
        </a:spcBef>
        <a:buFont typeface="Arial" panose="020B0604020202020204" pitchFamily="34" charset="0"/>
        <a:buChar char="•"/>
        <a:defRPr sz="1900" kern="1200" baseline="0">
          <a:solidFill>
            <a:schemeClr val="tx1"/>
          </a:solidFill>
          <a:latin typeface="Calibri Light" panose="020F0302020204030204" pitchFamily="34" charset="0"/>
          <a:ea typeface="+mn-ea"/>
          <a:cs typeface="+mn-cs"/>
        </a:defRPr>
      </a:lvl5pPr>
      <a:lvl6pPr marL="1260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40">
          <p15:clr>
            <a:srgbClr val="F26B43"/>
          </p15:clr>
        </p15:guide>
        <p15:guide id="2" pos="5534">
          <p15:clr>
            <a:srgbClr val="F26B43"/>
          </p15:clr>
        </p15:guide>
        <p15:guide id="3" orient="horz" pos="595">
          <p15:clr>
            <a:srgbClr val="F26B43"/>
          </p15:clr>
        </p15:guide>
        <p15:guide id="4" orient="horz" pos="3906">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msmt.cz/vzdelavani/stredni-vzdelavani/opatreni-ministra-skolstvi-mladeze-a-telovychovy-kterym-se-3" TargetMode="External"/><Relationship Id="rId2" Type="http://schemas.openxmlformats.org/officeDocument/2006/relationships/hyperlink" Target="https://www.npi.cz/aktuality/74916-revize-ict-vzdelavani-rvp-stredniho-odborneho-vzdelavani" TargetMode="External"/><Relationship Id="rId1" Type="http://schemas.openxmlformats.org/officeDocument/2006/relationships/slideLayout" Target="../slideLayouts/slideLayout2.xml"/><Relationship Id="rId4" Type="http://schemas.openxmlformats.org/officeDocument/2006/relationships/hyperlink" Target="https://www.edu.cz/rvp-ramcove-vzdelavaci-programy/ramcove-vzdelavaci-programy-stredniho-odborneho-vzdelavani-rvp-sov/"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revize.edu.cz/" TargetMode="External"/><Relationship Id="rId2" Type="http://schemas.openxmlformats.org/officeDocument/2006/relationships/hyperlink" Target="https://revize-ict-g.rvp.cz/" TargetMode="External"/><Relationship Id="rId1" Type="http://schemas.openxmlformats.org/officeDocument/2006/relationships/slideLayout" Target="../slideLayouts/slideLayout2.xml"/><Relationship Id="rId5" Type="http://schemas.openxmlformats.org/officeDocument/2006/relationships/hyperlink" Target="https://www.edu.cz/digitalizujeme/" TargetMode="External"/><Relationship Id="rId4" Type="http://schemas.openxmlformats.org/officeDocument/2006/relationships/hyperlink" Target="https://revize.edu.cz/nova-informatika-v-rvp-zv" TargetMode="External"/></Relationships>
</file>

<file path=ppt/slides/_rels/slide12.xml.rels><?xml version="1.0" encoding="UTF-8" standalone="yes"?>
<Relationships xmlns="http://schemas.openxmlformats.org/package/2006/relationships"><Relationship Id="rId2" Type="http://schemas.openxmlformats.org/officeDocument/2006/relationships/hyperlink" Target="https://www.msmt.cz/vzdelavani/stredni-vzdelavani/ukoncovani-vzdelavani-maturitni-zkouskou"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msmt.cz/vzdelavani/informace-k-novele-zakona-o-pedagogickych-pracovnicich" TargetMode="External"/><Relationship Id="rId2" Type="http://schemas.openxmlformats.org/officeDocument/2006/relationships/hyperlink" Target="https://www.edu.cz/methodology/informace-pro-skoly-k-novele-zakona-o-pedagogickych-pracovnicich-ucinne-k-1-9-2023-a-1-1-2024/"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edu.cz/msmt-pripravilo-prehled-informaci-pro-skoly-a-skolska-zarizeni-k-novele-zakoniku-prace/"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hyperlink" Target="https://www.msmt.cz/vzdelavani/stredni-vzdelavani/vyhlaseni-pokusneho-overovani-stupnoviteho-propojeni" TargetMode="Externa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msmt.cz/vzdelavani/stredni-vzdelavani/prijimani-na-stredni-skoly-a-konzervatore" TargetMode="External"/><Relationship Id="rId2" Type="http://schemas.openxmlformats.org/officeDocument/2006/relationships/hyperlink" Target="https://www.msmt.cz/vzdelavani/stredni-vzdelavani/opatreni-obecne-povahy-prijimaci-rizeni"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hyperlink" Target="https://infoabsolvent.cz/Temata/ClanekAbsolventi/5-4-06" TargetMode="External"/><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mailto:ulovcova@komora.cz" TargetMode="External"/><Relationship Id="rId2" Type="http://schemas.openxmlformats.org/officeDocument/2006/relationships/hyperlink" Target="mailto:mrathousky@spcr.cz" TargetMode="External"/><Relationship Id="rId1" Type="http://schemas.openxmlformats.org/officeDocument/2006/relationships/slideLayout" Target="../slideLayouts/slideLayout2.xml"/><Relationship Id="rId5" Type="http://schemas.openxmlformats.org/officeDocument/2006/relationships/hyperlink" Target="mailto:suchan@akcr.cz" TargetMode="External"/><Relationship Id="rId4" Type="http://schemas.openxmlformats.org/officeDocument/2006/relationships/hyperlink" Target="mailto:zikes@kzps.cz"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s://www.psp.cz/sqw/historie.sqw?o=9&amp;T=551"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s://www.msmt.cz/file/60903/"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441960" y="1066800"/>
            <a:ext cx="7589520" cy="1348740"/>
          </a:xfrm>
        </p:spPr>
        <p:txBody>
          <a:bodyPr/>
          <a:lstStyle/>
          <a:p>
            <a:pPr algn="l"/>
            <a:r>
              <a:rPr lang="cs-CZ" sz="4800" dirty="0">
                <a:solidFill>
                  <a:schemeClr val="tx1">
                    <a:lumMod val="50000"/>
                    <a:lumOff val="50000"/>
                  </a:schemeClr>
                </a:solidFill>
                <a:latin typeface="+mn-lt"/>
              </a:rPr>
              <a:t>Porada ředitelů středních škol Olomouckého kraje</a:t>
            </a:r>
          </a:p>
        </p:txBody>
      </p:sp>
      <p:sp>
        <p:nvSpPr>
          <p:cNvPr id="3" name="Podnadpis 2"/>
          <p:cNvSpPr>
            <a:spLocks noGrp="1"/>
          </p:cNvSpPr>
          <p:nvPr>
            <p:ph type="subTitle" idx="1"/>
          </p:nvPr>
        </p:nvSpPr>
        <p:spPr/>
        <p:txBody>
          <a:bodyPr/>
          <a:lstStyle/>
          <a:p>
            <a:r>
              <a:rPr lang="cs-CZ" dirty="0"/>
              <a:t>2. listopadu 2023, Petr Bannert, Dlouhé Stráně</a:t>
            </a:r>
          </a:p>
        </p:txBody>
      </p:sp>
    </p:spTree>
    <p:extLst>
      <p:ext uri="{BB962C8B-B14F-4D97-AF65-F5344CB8AC3E}">
        <p14:creationId xmlns:p14="http://schemas.microsoft.com/office/powerpoint/2010/main" val="13365075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39B4BB1-B6DF-FC86-CB59-C5D6DD369FEC}"/>
              </a:ext>
            </a:extLst>
          </p:cNvPr>
          <p:cNvSpPr>
            <a:spLocks noGrp="1"/>
          </p:cNvSpPr>
          <p:nvPr>
            <p:ph type="title"/>
          </p:nvPr>
        </p:nvSpPr>
        <p:spPr/>
        <p:txBody>
          <a:bodyPr>
            <a:normAutofit/>
          </a:bodyPr>
          <a:lstStyle/>
          <a:p>
            <a:r>
              <a:rPr lang="cs-CZ" sz="2800" b="1" dirty="0"/>
              <a:t>Revize </a:t>
            </a:r>
            <a:r>
              <a:rPr lang="cs-CZ" sz="2800" b="1" dirty="0" err="1"/>
              <a:t>rvp</a:t>
            </a:r>
            <a:r>
              <a:rPr lang="cs-CZ" sz="2800" b="1" dirty="0"/>
              <a:t> sov </a:t>
            </a:r>
            <a:r>
              <a:rPr lang="cs-CZ" sz="2800" b="1" dirty="0" err="1"/>
              <a:t>ict</a:t>
            </a:r>
            <a:r>
              <a:rPr lang="cs-CZ" sz="2800" b="1" dirty="0"/>
              <a:t> – cíle, zdroje bližších informací</a:t>
            </a:r>
            <a:endParaRPr lang="cs-CZ" sz="2800" dirty="0"/>
          </a:p>
        </p:txBody>
      </p:sp>
      <p:sp>
        <p:nvSpPr>
          <p:cNvPr id="3" name="Zástupný obsah 2">
            <a:extLst>
              <a:ext uri="{FF2B5EF4-FFF2-40B4-BE49-F238E27FC236}">
                <a16:creationId xmlns:a16="http://schemas.microsoft.com/office/drawing/2014/main" id="{90DB5710-9A7F-F2EA-FA0B-D9AE5E6D905E}"/>
              </a:ext>
            </a:extLst>
          </p:cNvPr>
          <p:cNvSpPr>
            <a:spLocks noGrp="1"/>
          </p:cNvSpPr>
          <p:nvPr>
            <p:ph idx="1"/>
          </p:nvPr>
        </p:nvSpPr>
        <p:spPr>
          <a:xfrm>
            <a:off x="729599" y="1371600"/>
            <a:ext cx="10515600" cy="4805363"/>
          </a:xfrm>
        </p:spPr>
        <p:txBody>
          <a:bodyPr/>
          <a:lstStyle/>
          <a:p>
            <a:pPr algn="just">
              <a:spcAft>
                <a:spcPts val="800"/>
              </a:spcAft>
            </a:pPr>
            <a:r>
              <a:rPr lang="cs-CZ" sz="1800" b="1" dirty="0">
                <a:effectLst/>
                <a:latin typeface="Calibri" panose="020F0502020204030204" pitchFamily="34" charset="0"/>
                <a:ea typeface="Times New Roman" panose="02020603050405020304" pitchFamily="18" charset="0"/>
              </a:rPr>
              <a:t>Cíle změny:</a:t>
            </a:r>
          </a:p>
          <a:p>
            <a:pPr lvl="2" algn="just">
              <a:spcAft>
                <a:spcPts val="800"/>
              </a:spcAft>
              <a:buFontTx/>
              <a:buChar char="-"/>
            </a:pPr>
            <a:r>
              <a:rPr lang="cs-CZ" sz="1800" dirty="0">
                <a:effectLst/>
                <a:latin typeface="Calibri" panose="020F0502020204030204" pitchFamily="34" charset="0"/>
                <a:ea typeface="Calibri" panose="020F0502020204030204" pitchFamily="34" charset="0"/>
              </a:rPr>
              <a:t>vyřešit částečný nesoulad obsahu vzdělávání v digitální oblasti se současným stavem poznání,             s požadavky na znalosti a dovednosti absolventů v jednotlivých oborech vzdělání a trhu práce,</a:t>
            </a:r>
          </a:p>
          <a:p>
            <a:pPr lvl="2" algn="just">
              <a:spcAft>
                <a:spcPts val="800"/>
              </a:spcAft>
              <a:buFontTx/>
              <a:buChar char="-"/>
            </a:pPr>
            <a:r>
              <a:rPr lang="cs-CZ" sz="1800" dirty="0">
                <a:effectLst/>
                <a:latin typeface="Calibri" panose="020F0502020204030204" pitchFamily="34" charset="0"/>
                <a:ea typeface="Calibri" panose="020F0502020204030204" pitchFamily="34" charset="0"/>
              </a:rPr>
              <a:t>umožnit modernizovat vzdělávací obsah a současně ho více přizpůsobit oborovým specifikům           s</a:t>
            </a:r>
            <a:r>
              <a:rPr lang="cs-CZ" sz="1800" dirty="0">
                <a:solidFill>
                  <a:srgbClr val="000000"/>
                </a:solidFill>
                <a:effectLst/>
                <a:latin typeface="Calibri" panose="020F0502020204030204" pitchFamily="34" charset="0"/>
                <a:ea typeface="Calibri" panose="020F0502020204030204" pitchFamily="34" charset="0"/>
              </a:rPr>
              <a:t> </a:t>
            </a:r>
            <a:r>
              <a:rPr lang="cs-CZ" sz="1800" dirty="0">
                <a:effectLst/>
                <a:latin typeface="Calibri" panose="020F0502020204030204" pitchFamily="34" charset="0"/>
                <a:ea typeface="Calibri" panose="020F0502020204030204" pitchFamily="34" charset="0"/>
              </a:rPr>
              <a:t>maximálním důrazem na respekt k danému oboru vzdělání,</a:t>
            </a:r>
          </a:p>
          <a:p>
            <a:pPr lvl="2" algn="just">
              <a:spcAft>
                <a:spcPts val="800"/>
              </a:spcAft>
              <a:buFontTx/>
              <a:buChar char="-"/>
            </a:pPr>
            <a:r>
              <a:rPr lang="cs-CZ" sz="1800" dirty="0">
                <a:effectLst/>
                <a:latin typeface="Calibri" panose="020F0502020204030204" pitchFamily="34" charset="0"/>
                <a:ea typeface="Calibri" panose="020F0502020204030204" pitchFamily="34" charset="0"/>
              </a:rPr>
              <a:t>vést žáky k porozumění základním pojmům a</a:t>
            </a:r>
            <a:r>
              <a:rPr lang="cs-CZ" sz="1800" dirty="0">
                <a:solidFill>
                  <a:srgbClr val="000000"/>
                </a:solidFill>
                <a:effectLst/>
                <a:latin typeface="Calibri" panose="020F0502020204030204" pitchFamily="34" charset="0"/>
                <a:ea typeface="Calibri" panose="020F0502020204030204" pitchFamily="34" charset="0"/>
              </a:rPr>
              <a:t> </a:t>
            </a:r>
            <a:r>
              <a:rPr lang="cs-CZ" sz="1800" dirty="0">
                <a:effectLst/>
                <a:latin typeface="Calibri" panose="020F0502020204030204" pitchFamily="34" charset="0"/>
                <a:ea typeface="Calibri" panose="020F0502020204030204" pitchFamily="34" charset="0"/>
              </a:rPr>
              <a:t>metodám informatiky a jejich uplatnění v jiných              oborech a profesích, jakož i v běžném životě. </a:t>
            </a:r>
            <a:endParaRPr lang="cs-CZ" sz="1800" dirty="0">
              <a:effectLst/>
              <a:latin typeface="Times New Roman" panose="02020603050405020304" pitchFamily="18" charset="0"/>
              <a:ea typeface="Calibri" panose="020F0502020204030204" pitchFamily="34" charset="0"/>
            </a:endParaRPr>
          </a:p>
          <a:p>
            <a:pPr algn="just"/>
            <a:r>
              <a:rPr lang="cs-CZ" sz="2000" b="1" dirty="0">
                <a:solidFill>
                  <a:srgbClr val="000000"/>
                </a:solidFill>
                <a:latin typeface="Calibri" panose="020F0502020204030204" pitchFamily="34" charset="0"/>
                <a:ea typeface="Calibri" panose="020F0502020204030204" pitchFamily="34" charset="0"/>
              </a:rPr>
              <a:t>Bližší informace:</a:t>
            </a:r>
          </a:p>
          <a:p>
            <a:pPr lvl="2" algn="just">
              <a:buFontTx/>
              <a:buChar char="-"/>
            </a:pPr>
            <a:r>
              <a:rPr lang="cs-CZ" sz="2000" dirty="0">
                <a:latin typeface="Calibri" panose="020F0502020204030204" pitchFamily="34" charset="0"/>
                <a:ea typeface="Calibri" panose="020F0502020204030204" pitchFamily="34" charset="0"/>
              </a:rPr>
              <a:t>dotčeným školám a OŠMT KÚ byl dne 23. srpna 2023 odeslán dopis datovou schránkou,</a:t>
            </a:r>
          </a:p>
          <a:p>
            <a:pPr lvl="2" algn="just">
              <a:buFontTx/>
              <a:buChar char="-"/>
            </a:pPr>
            <a:r>
              <a:rPr lang="cs-CZ" sz="2000" b="1" dirty="0">
                <a:latin typeface="Calibri" panose="020F0502020204030204" pitchFamily="34" charset="0"/>
                <a:ea typeface="Calibri" panose="020F0502020204030204" pitchFamily="34" charset="0"/>
              </a:rPr>
              <a:t>20. září 2023 proběhl kulatý stůl v on-line prostředí:</a:t>
            </a:r>
          </a:p>
          <a:p>
            <a:pPr marL="432000" lvl="2" indent="0" algn="just">
              <a:buNone/>
            </a:pPr>
            <a:r>
              <a:rPr lang="cs-CZ" sz="1600" dirty="0">
                <a:solidFill>
                  <a:srgbClr val="C00000"/>
                </a:solidFill>
                <a:latin typeface="Calibri" panose="020F0502020204030204" pitchFamily="34" charset="0"/>
                <a:ea typeface="Calibri" panose="020F0502020204030204" pitchFamily="34" charset="0"/>
                <a:hlinkClick r:id="rId2"/>
              </a:rPr>
              <a:t>https://www.npi.cz/aktuality/74916-revize-ict-vzdelavani-rvp-stredniho-odborneho-vzdelavani</a:t>
            </a:r>
            <a:endParaRPr lang="cs-CZ" sz="2000" b="1" dirty="0">
              <a:solidFill>
                <a:srgbClr val="C00000"/>
              </a:solidFill>
              <a:latin typeface="Calibri" panose="020F0502020204030204" pitchFamily="34" charset="0"/>
              <a:ea typeface="Calibri" panose="020F0502020204030204" pitchFamily="34" charset="0"/>
            </a:endParaRPr>
          </a:p>
          <a:p>
            <a:pPr lvl="2" algn="just">
              <a:buFontTx/>
              <a:buChar char="-"/>
            </a:pPr>
            <a:r>
              <a:rPr lang="cs-CZ" sz="2000" dirty="0">
                <a:latin typeface="Calibri" panose="020F0502020204030204" pitchFamily="34" charset="0"/>
                <a:ea typeface="Calibri" panose="020F0502020204030204" pitchFamily="34" charset="0"/>
              </a:rPr>
              <a:t>na webech:</a:t>
            </a:r>
            <a:endParaRPr lang="cs-CZ" sz="2000" dirty="0">
              <a:solidFill>
                <a:srgbClr val="000000"/>
              </a:solidFill>
              <a:latin typeface="Calibri" panose="020F0502020204030204" pitchFamily="34" charset="0"/>
              <a:ea typeface="Calibri" panose="020F0502020204030204" pitchFamily="34" charset="0"/>
            </a:endParaRPr>
          </a:p>
          <a:p>
            <a:pPr marL="108000" indent="0" algn="just">
              <a:buNone/>
            </a:pPr>
            <a:r>
              <a:rPr lang="cs-CZ" sz="1600" dirty="0">
                <a:solidFill>
                  <a:srgbClr val="000000"/>
                </a:solidFill>
                <a:latin typeface="Calibri" panose="020F0502020204030204" pitchFamily="34" charset="0"/>
                <a:ea typeface="Calibri" panose="020F0502020204030204" pitchFamily="34" charset="0"/>
                <a:hlinkClick r:id="rId3"/>
              </a:rPr>
              <a:t>https://www.msmt.cz/vzdelavani/stredni-vzdelavani/opatreni-ministra-skolstvi-mladeze-a-telovychovy-kterym-se-3</a:t>
            </a:r>
            <a:endParaRPr lang="cs-CZ" sz="1600" dirty="0">
              <a:solidFill>
                <a:srgbClr val="000000"/>
              </a:solidFill>
              <a:latin typeface="Calibri" panose="020F0502020204030204" pitchFamily="34" charset="0"/>
              <a:ea typeface="Calibri" panose="020F0502020204030204" pitchFamily="34" charset="0"/>
            </a:endParaRPr>
          </a:p>
          <a:p>
            <a:pPr marL="108000" indent="0" algn="just">
              <a:buNone/>
            </a:pPr>
            <a:r>
              <a:rPr lang="cs-CZ" sz="1600" dirty="0">
                <a:solidFill>
                  <a:srgbClr val="000000"/>
                </a:solidFill>
                <a:latin typeface="Calibri" panose="020F0502020204030204" pitchFamily="34" charset="0"/>
                <a:ea typeface="Calibri" panose="020F0502020204030204" pitchFamily="34" charset="0"/>
                <a:hlinkClick r:id="rId4"/>
              </a:rPr>
              <a:t>https://www.edu.cz/rvp-ramcove-vzdelavaci-programy/ramcove-vzdelavaci-programy-stredniho-odborneho-vzdelavani-rvp-sov/</a:t>
            </a:r>
            <a:endParaRPr lang="cs-CZ" sz="1600" dirty="0">
              <a:solidFill>
                <a:srgbClr val="000000"/>
              </a:solidFill>
              <a:latin typeface="Calibri" panose="020F0502020204030204" pitchFamily="34" charset="0"/>
              <a:ea typeface="Calibri" panose="020F0502020204030204" pitchFamily="34" charset="0"/>
            </a:endParaRPr>
          </a:p>
          <a:p>
            <a:pPr marL="108000" indent="0" algn="just">
              <a:buNone/>
            </a:pPr>
            <a:endParaRPr lang="cs-CZ" sz="2000" dirty="0">
              <a:solidFill>
                <a:srgbClr val="000000"/>
              </a:solidFill>
              <a:latin typeface="Calibri" panose="020F0502020204030204" pitchFamily="34" charset="0"/>
              <a:ea typeface="Calibri" panose="020F0502020204030204" pitchFamily="34" charset="0"/>
            </a:endParaRPr>
          </a:p>
          <a:p>
            <a:pPr algn="just">
              <a:spcAft>
                <a:spcPts val="800"/>
              </a:spcAft>
            </a:pPr>
            <a:endParaRPr lang="cs-CZ" sz="2000" dirty="0"/>
          </a:p>
        </p:txBody>
      </p:sp>
      <p:sp>
        <p:nvSpPr>
          <p:cNvPr id="4" name="Zástupný symbol pro číslo snímku 3">
            <a:extLst>
              <a:ext uri="{FF2B5EF4-FFF2-40B4-BE49-F238E27FC236}">
                <a16:creationId xmlns:a16="http://schemas.microsoft.com/office/drawing/2014/main" id="{8A6B29B0-40B6-7DAD-0BBE-29BF1F0FA9ED}"/>
              </a:ext>
            </a:extLst>
          </p:cNvPr>
          <p:cNvSpPr>
            <a:spLocks noGrp="1"/>
          </p:cNvSpPr>
          <p:nvPr>
            <p:ph type="sldNum" sz="quarter" idx="12"/>
          </p:nvPr>
        </p:nvSpPr>
        <p:spPr/>
        <p:txBody>
          <a:bodyPr/>
          <a:lstStyle/>
          <a:p>
            <a:fld id="{323BD8D3-A9DD-40CB-A396-ADCE34852C74}" type="slidenum">
              <a:rPr lang="cs-CZ" smtClean="0"/>
              <a:t>10</a:t>
            </a:fld>
            <a:endParaRPr lang="cs-CZ" dirty="0"/>
          </a:p>
        </p:txBody>
      </p:sp>
    </p:spTree>
    <p:extLst>
      <p:ext uri="{BB962C8B-B14F-4D97-AF65-F5344CB8AC3E}">
        <p14:creationId xmlns:p14="http://schemas.microsoft.com/office/powerpoint/2010/main" val="3741009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39B4BB1-B6DF-FC86-CB59-C5D6DD369FEC}"/>
              </a:ext>
            </a:extLst>
          </p:cNvPr>
          <p:cNvSpPr>
            <a:spLocks noGrp="1"/>
          </p:cNvSpPr>
          <p:nvPr>
            <p:ph type="title"/>
          </p:nvPr>
        </p:nvSpPr>
        <p:spPr/>
        <p:txBody>
          <a:bodyPr>
            <a:normAutofit/>
          </a:bodyPr>
          <a:lstStyle/>
          <a:p>
            <a:r>
              <a:rPr lang="cs-CZ" sz="2800" b="1" dirty="0"/>
              <a:t>Revize </a:t>
            </a:r>
            <a:r>
              <a:rPr lang="cs-CZ" sz="2800" b="1" dirty="0" err="1"/>
              <a:t>rvp</a:t>
            </a:r>
            <a:r>
              <a:rPr lang="cs-CZ" sz="2800" b="1" dirty="0"/>
              <a:t> sov </a:t>
            </a:r>
            <a:r>
              <a:rPr lang="cs-CZ" sz="2800" b="1" dirty="0" err="1"/>
              <a:t>ict</a:t>
            </a:r>
            <a:r>
              <a:rPr lang="cs-CZ" sz="2800" b="1" dirty="0"/>
              <a:t> - podpora</a:t>
            </a:r>
            <a:endParaRPr lang="cs-CZ" sz="2800" dirty="0"/>
          </a:p>
        </p:txBody>
      </p:sp>
      <p:sp>
        <p:nvSpPr>
          <p:cNvPr id="3" name="Zástupný obsah 2">
            <a:extLst>
              <a:ext uri="{FF2B5EF4-FFF2-40B4-BE49-F238E27FC236}">
                <a16:creationId xmlns:a16="http://schemas.microsoft.com/office/drawing/2014/main" id="{90DB5710-9A7F-F2EA-FA0B-D9AE5E6D905E}"/>
              </a:ext>
            </a:extLst>
          </p:cNvPr>
          <p:cNvSpPr>
            <a:spLocks noGrp="1"/>
          </p:cNvSpPr>
          <p:nvPr>
            <p:ph idx="1"/>
          </p:nvPr>
        </p:nvSpPr>
        <p:spPr>
          <a:xfrm>
            <a:off x="729599" y="1661160"/>
            <a:ext cx="10515600" cy="4515803"/>
          </a:xfrm>
        </p:spPr>
        <p:txBody>
          <a:bodyPr/>
          <a:lstStyle/>
          <a:p>
            <a:pPr algn="just">
              <a:spcAft>
                <a:spcPts val="800"/>
              </a:spcAft>
            </a:pPr>
            <a:r>
              <a:rPr lang="cs-CZ" sz="2000" b="1" dirty="0">
                <a:effectLst/>
                <a:latin typeface="Calibri" panose="020F0502020204030204" pitchFamily="34" charset="0"/>
                <a:ea typeface="Times New Roman" panose="02020603050405020304" pitchFamily="18" charset="0"/>
              </a:rPr>
              <a:t>Metodická podpora ze strany NPI ČR:</a:t>
            </a:r>
          </a:p>
          <a:p>
            <a:pPr algn="just">
              <a:spcAft>
                <a:spcPts val="800"/>
              </a:spcAft>
              <a:buFontTx/>
              <a:buChar char="-"/>
            </a:pPr>
            <a:r>
              <a:rPr lang="cs-CZ" sz="1800" dirty="0">
                <a:effectLst/>
                <a:latin typeface="Calibri" panose="020F0502020204030204" pitchFamily="34" charset="0"/>
                <a:ea typeface="Times New Roman" panose="02020603050405020304" pitchFamily="18" charset="0"/>
              </a:rPr>
              <a:t>Plánuje se poskytnout SOŠ metodickou podporu při implementaci nového pojetí ICT kurikula v RVP SOV do ŠVP a další vzdělávací aktivity (včetně využití již dostupných digitálních zdrojů vzniklých v rámci předchozí projektové činnosti – např. výstupy pedagogických fakult či systémových projektů jako je SYPO, MOV). Nyní jsou k dispozici následující metodické materiály: </a:t>
            </a:r>
            <a:r>
              <a:rPr lang="cs-CZ" sz="1800" u="sng" dirty="0">
                <a:solidFill>
                  <a:srgbClr val="0000FF"/>
                </a:solidFill>
                <a:effectLst/>
                <a:latin typeface="Calibri" panose="020F0502020204030204" pitchFamily="34" charset="0"/>
                <a:ea typeface="Times New Roman" panose="02020603050405020304" pitchFamily="18" charset="0"/>
                <a:hlinkClick r:id="rId2"/>
              </a:rPr>
              <a:t>https://revize-ict-g.rvp.cz/</a:t>
            </a:r>
            <a:r>
              <a:rPr lang="cs-CZ" sz="1800" dirty="0">
                <a:effectLst/>
                <a:latin typeface="Calibri" panose="020F0502020204030204" pitchFamily="34" charset="0"/>
                <a:ea typeface="Times New Roman" panose="02020603050405020304" pitchFamily="18" charset="0"/>
              </a:rPr>
              <a:t>, </a:t>
            </a:r>
            <a:r>
              <a:rPr lang="cs-CZ" sz="1800" u="sng" dirty="0">
                <a:solidFill>
                  <a:srgbClr val="0000FF"/>
                </a:solidFill>
                <a:effectLst/>
                <a:latin typeface="Calibri" panose="020F0502020204030204" pitchFamily="34" charset="0"/>
                <a:ea typeface="Times New Roman" panose="02020603050405020304" pitchFamily="18" charset="0"/>
                <a:hlinkClick r:id="rId3"/>
              </a:rPr>
              <a:t>https://revize.edu.cz/</a:t>
            </a:r>
            <a:r>
              <a:rPr lang="cs-CZ" sz="1800" dirty="0">
                <a:effectLst/>
                <a:latin typeface="Calibri" panose="020F0502020204030204" pitchFamily="34" charset="0"/>
                <a:ea typeface="Times New Roman" panose="02020603050405020304" pitchFamily="18" charset="0"/>
              </a:rPr>
              <a:t>; </a:t>
            </a:r>
            <a:r>
              <a:rPr lang="cs-CZ" sz="1800" u="sng" dirty="0">
                <a:solidFill>
                  <a:srgbClr val="0000FF"/>
                </a:solidFill>
                <a:effectLst/>
                <a:latin typeface="Calibri" panose="020F0502020204030204" pitchFamily="34" charset="0"/>
                <a:ea typeface="Times New Roman" panose="02020603050405020304" pitchFamily="18" charset="0"/>
                <a:hlinkClick r:id="rId4"/>
              </a:rPr>
              <a:t>https://revize.edu.cz/nova-informatika-v-</a:t>
            </a:r>
            <a:r>
              <a:rPr lang="cs-CZ" sz="1800" u="sng" dirty="0" err="1">
                <a:solidFill>
                  <a:srgbClr val="0000FF"/>
                </a:solidFill>
                <a:effectLst/>
                <a:latin typeface="Calibri" panose="020F0502020204030204" pitchFamily="34" charset="0"/>
                <a:ea typeface="Times New Roman" panose="02020603050405020304" pitchFamily="18" charset="0"/>
                <a:hlinkClick r:id="rId4"/>
              </a:rPr>
              <a:t>rvp</a:t>
            </a:r>
            <a:r>
              <a:rPr lang="cs-CZ" sz="1800" u="sng" dirty="0">
                <a:solidFill>
                  <a:srgbClr val="0000FF"/>
                </a:solidFill>
                <a:effectLst/>
                <a:latin typeface="Calibri" panose="020F0502020204030204" pitchFamily="34" charset="0"/>
                <a:ea typeface="Times New Roman" panose="02020603050405020304" pitchFamily="18" charset="0"/>
                <a:hlinkClick r:id="rId4"/>
              </a:rPr>
              <a:t>-</a:t>
            </a:r>
            <a:r>
              <a:rPr lang="cs-CZ" sz="1800" u="sng" dirty="0" err="1">
                <a:solidFill>
                  <a:srgbClr val="0000FF"/>
                </a:solidFill>
                <a:effectLst/>
                <a:latin typeface="Calibri" panose="020F0502020204030204" pitchFamily="34" charset="0"/>
                <a:ea typeface="Times New Roman" panose="02020603050405020304" pitchFamily="18" charset="0"/>
                <a:hlinkClick r:id="rId4"/>
              </a:rPr>
              <a:t>zv</a:t>
            </a:r>
            <a:r>
              <a:rPr lang="cs-CZ" sz="1800" dirty="0">
                <a:effectLst/>
                <a:latin typeface="Calibri" panose="020F0502020204030204" pitchFamily="34" charset="0"/>
                <a:ea typeface="Times New Roman" panose="02020603050405020304" pitchFamily="18" charset="0"/>
              </a:rPr>
              <a:t>.</a:t>
            </a:r>
          </a:p>
          <a:p>
            <a:pPr marL="108000" indent="0" algn="just">
              <a:spcAft>
                <a:spcPts val="800"/>
              </a:spcAft>
              <a:buNone/>
            </a:pPr>
            <a:endParaRPr lang="cs-CZ" sz="1800" dirty="0">
              <a:effectLst/>
              <a:latin typeface="Times New Roman" panose="02020603050405020304" pitchFamily="18" charset="0"/>
              <a:ea typeface="Times New Roman" panose="02020603050405020304" pitchFamily="18" charset="0"/>
            </a:endParaRPr>
          </a:p>
          <a:p>
            <a:pPr algn="just">
              <a:spcAft>
                <a:spcPts val="800"/>
              </a:spcAft>
            </a:pPr>
            <a:r>
              <a:rPr lang="cs-CZ" sz="1800" b="1" dirty="0">
                <a:effectLst/>
                <a:latin typeface="Calibri" panose="020F0502020204030204" pitchFamily="34" charset="0"/>
                <a:ea typeface="Times New Roman" panose="02020603050405020304" pitchFamily="18" charset="0"/>
              </a:rPr>
              <a:t>Národní plán obnovy:</a:t>
            </a:r>
          </a:p>
          <a:p>
            <a:pPr algn="just">
              <a:spcAft>
                <a:spcPts val="800"/>
              </a:spcAft>
              <a:buFontTx/>
              <a:buChar char="-"/>
            </a:pPr>
            <a:r>
              <a:rPr lang="cs-CZ" sz="1800" dirty="0">
                <a:effectLst/>
                <a:latin typeface="Calibri" panose="020F0502020204030204" pitchFamily="34" charset="0"/>
                <a:ea typeface="Times New Roman" panose="02020603050405020304" pitchFamily="18" charset="0"/>
              </a:rPr>
              <a:t>V letech 2023-2024 se předpokládá financování podpory implementace upravených ŠVP                          v Informatickém vzdělávání v RVP SOV obdobně jako pro potřeby gymnaziálního vzdělávání s využitím zdrojů Národního plánu obnovy, 3.1., komponenta „Inovace ve vzdělávání v kontextu digitalizace“ určených jak na přímou podporu a vzdělávání pedagogů (např. semináře, WS, kurzy), tak na základní a digitální technologie. Bližší informace jsou uvedeny </a:t>
            </a:r>
            <a:r>
              <a:rPr lang="cs-CZ" sz="1800" u="sng" dirty="0">
                <a:solidFill>
                  <a:srgbClr val="0000FF"/>
                </a:solidFill>
                <a:effectLst/>
                <a:latin typeface="Calibri" panose="020F0502020204030204" pitchFamily="34" charset="0"/>
                <a:ea typeface="Times New Roman" panose="02020603050405020304" pitchFamily="18" charset="0"/>
                <a:hlinkClick r:id="rId5"/>
              </a:rPr>
              <a:t>https://www.edu.cz/digitalizujeme/</a:t>
            </a:r>
            <a:endParaRPr lang="cs-CZ" sz="1800" dirty="0">
              <a:effectLst/>
              <a:latin typeface="Times New Roman" panose="02020603050405020304" pitchFamily="18" charset="0"/>
              <a:ea typeface="Times New Roman" panose="02020603050405020304" pitchFamily="18" charset="0"/>
            </a:endParaRPr>
          </a:p>
          <a:p>
            <a:pPr marL="108000" indent="0" algn="just">
              <a:spcAft>
                <a:spcPts val="800"/>
              </a:spcAft>
              <a:buNone/>
            </a:pPr>
            <a:endParaRPr lang="cs-CZ" sz="2000" b="1" dirty="0">
              <a:effectLst/>
              <a:latin typeface="Calibri" panose="020F0502020204030204" pitchFamily="34" charset="0"/>
              <a:ea typeface="Times New Roman" panose="02020603050405020304" pitchFamily="18" charset="0"/>
            </a:endParaRPr>
          </a:p>
        </p:txBody>
      </p:sp>
      <p:sp>
        <p:nvSpPr>
          <p:cNvPr id="4" name="Zástupný symbol pro číslo snímku 3">
            <a:extLst>
              <a:ext uri="{FF2B5EF4-FFF2-40B4-BE49-F238E27FC236}">
                <a16:creationId xmlns:a16="http://schemas.microsoft.com/office/drawing/2014/main" id="{8A6B29B0-40B6-7DAD-0BBE-29BF1F0FA9ED}"/>
              </a:ext>
            </a:extLst>
          </p:cNvPr>
          <p:cNvSpPr>
            <a:spLocks noGrp="1"/>
          </p:cNvSpPr>
          <p:nvPr>
            <p:ph type="sldNum" sz="quarter" idx="12"/>
          </p:nvPr>
        </p:nvSpPr>
        <p:spPr/>
        <p:txBody>
          <a:bodyPr/>
          <a:lstStyle/>
          <a:p>
            <a:fld id="{323BD8D3-A9DD-40CB-A396-ADCE34852C74}" type="slidenum">
              <a:rPr lang="cs-CZ" smtClean="0"/>
              <a:t>11</a:t>
            </a:fld>
            <a:endParaRPr lang="cs-CZ" dirty="0"/>
          </a:p>
        </p:txBody>
      </p:sp>
    </p:spTree>
    <p:extLst>
      <p:ext uri="{BB962C8B-B14F-4D97-AF65-F5344CB8AC3E}">
        <p14:creationId xmlns:p14="http://schemas.microsoft.com/office/powerpoint/2010/main" val="21450595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C8FD8A3-696E-6A75-0B72-C9AD219D1AC2}"/>
              </a:ext>
            </a:extLst>
          </p:cNvPr>
          <p:cNvSpPr>
            <a:spLocks noGrp="1"/>
          </p:cNvSpPr>
          <p:nvPr>
            <p:ph type="title"/>
          </p:nvPr>
        </p:nvSpPr>
        <p:spPr/>
        <p:txBody>
          <a:bodyPr>
            <a:normAutofit/>
          </a:bodyPr>
          <a:lstStyle/>
          <a:p>
            <a:r>
              <a:rPr lang="cs-CZ" sz="2800" b="1" dirty="0"/>
              <a:t>Aktuální informace k maturitní zkoušce na jednom místě</a:t>
            </a:r>
          </a:p>
        </p:txBody>
      </p:sp>
      <p:sp>
        <p:nvSpPr>
          <p:cNvPr id="3" name="Zástupný obsah 2">
            <a:extLst>
              <a:ext uri="{FF2B5EF4-FFF2-40B4-BE49-F238E27FC236}">
                <a16:creationId xmlns:a16="http://schemas.microsoft.com/office/drawing/2014/main" id="{255EEF79-970C-F3DD-B1BC-C669DA06A8DE}"/>
              </a:ext>
            </a:extLst>
          </p:cNvPr>
          <p:cNvSpPr>
            <a:spLocks noGrp="1"/>
          </p:cNvSpPr>
          <p:nvPr>
            <p:ph idx="1"/>
          </p:nvPr>
        </p:nvSpPr>
        <p:spPr/>
        <p:txBody>
          <a:bodyPr/>
          <a:lstStyle/>
          <a:p>
            <a:r>
              <a:rPr lang="cs-CZ" sz="2400" dirty="0">
                <a:latin typeface="Calibri" panose="020F0502020204030204" pitchFamily="34" charset="0"/>
                <a:ea typeface="Calibri" panose="020F0502020204030204" pitchFamily="34" charset="0"/>
              </a:rPr>
              <a:t>n</a:t>
            </a:r>
            <a:r>
              <a:rPr lang="cs-CZ" sz="2400" dirty="0">
                <a:effectLst/>
                <a:latin typeface="Calibri" panose="020F0502020204030204" pitchFamily="34" charset="0"/>
                <a:ea typeface="Calibri" panose="020F0502020204030204" pitchFamily="34" charset="0"/>
              </a:rPr>
              <a:t>a webu MŠMT jsou shromážděny na jednom místě aktuální informace k maturitní zkoušce</a:t>
            </a:r>
          </a:p>
          <a:p>
            <a:r>
              <a:rPr lang="cs-CZ" sz="2400" dirty="0">
                <a:latin typeface="Calibri" panose="020F0502020204030204" pitchFamily="34" charset="0"/>
                <a:ea typeface="Calibri" panose="020F0502020204030204" pitchFamily="34" charset="0"/>
              </a:rPr>
              <a:t>j</a:t>
            </a:r>
            <a:r>
              <a:rPr lang="cs-CZ" sz="2400" dirty="0">
                <a:effectLst/>
                <a:latin typeface="Calibri" panose="020F0502020204030204" pitchFamily="34" charset="0"/>
                <a:ea typeface="Calibri" panose="020F0502020204030204" pitchFamily="34" charset="0"/>
              </a:rPr>
              <a:t>edná se o část webu </a:t>
            </a:r>
            <a:r>
              <a:rPr lang="cs-CZ" sz="2400" b="1" dirty="0">
                <a:effectLst/>
                <a:latin typeface="Calibri" panose="020F0502020204030204" pitchFamily="34" charset="0"/>
                <a:ea typeface="Calibri" panose="020F0502020204030204" pitchFamily="34" charset="0"/>
              </a:rPr>
              <a:t>VZDĚLÁVÁNÍ – STŘEDNÍ VZDĚLÁVÁNÍ  </a:t>
            </a:r>
            <a:r>
              <a:rPr lang="cs-CZ" sz="2400" dirty="0">
                <a:effectLst/>
                <a:latin typeface="Calibri" panose="020F0502020204030204" pitchFamily="34" charset="0"/>
                <a:ea typeface="Calibri" panose="020F0502020204030204" pitchFamily="34" charset="0"/>
              </a:rPr>
              <a:t>v nabídce po pravé straně stránky je hned na prvním místě část </a:t>
            </a:r>
            <a:r>
              <a:rPr lang="cs-CZ" sz="2400" b="1" cap="all" dirty="0">
                <a:effectLst/>
                <a:latin typeface="Calibri" panose="020F0502020204030204" pitchFamily="34" charset="0"/>
                <a:ea typeface="Calibri" panose="020F0502020204030204" pitchFamily="34" charset="0"/>
              </a:rPr>
              <a:t>Ukončování vzdělávání maturitní zkouškou</a:t>
            </a:r>
            <a:r>
              <a:rPr lang="cs-CZ" sz="2400" cap="all" dirty="0">
                <a:latin typeface="Calibri" panose="020F0502020204030204" pitchFamily="34" charset="0"/>
                <a:ea typeface="Calibri" panose="020F0502020204030204" pitchFamily="34" charset="0"/>
              </a:rPr>
              <a:t>: </a:t>
            </a:r>
            <a:r>
              <a:rPr lang="cs-CZ" sz="2400" u="sng" dirty="0">
                <a:solidFill>
                  <a:srgbClr val="1F3864"/>
                </a:solidFill>
                <a:effectLst/>
                <a:latin typeface="Calibri" panose="020F0502020204030204" pitchFamily="34" charset="0"/>
                <a:ea typeface="Calibri" panose="020F0502020204030204" pitchFamily="34" charset="0"/>
                <a:hlinkClick r:id="rId2"/>
              </a:rPr>
              <a:t>https://www.msmt.cz/vzdelavani/stredni-vzdelavani/ukoncovani-vzdelavani-maturitni-zkouskou</a:t>
            </a:r>
            <a:endParaRPr lang="cs-CZ" sz="2400" u="sng" dirty="0">
              <a:solidFill>
                <a:srgbClr val="1F3864"/>
              </a:solidFill>
              <a:effectLst/>
              <a:latin typeface="Calibri" panose="020F0502020204030204" pitchFamily="34" charset="0"/>
              <a:ea typeface="Calibri" panose="020F0502020204030204" pitchFamily="34" charset="0"/>
            </a:endParaRPr>
          </a:p>
          <a:p>
            <a:pPr marL="108000" indent="0">
              <a:buNone/>
            </a:pPr>
            <a:endParaRPr lang="cs-CZ" sz="2400" u="sng" dirty="0">
              <a:solidFill>
                <a:srgbClr val="1F3864"/>
              </a:solidFill>
              <a:latin typeface="Calibri" panose="020F0502020204030204" pitchFamily="34" charset="0"/>
              <a:ea typeface="Calibri" panose="020F0502020204030204" pitchFamily="34" charset="0"/>
            </a:endParaRPr>
          </a:p>
          <a:p>
            <a:r>
              <a:rPr lang="cs-CZ" sz="2400" dirty="0">
                <a:effectLst/>
                <a:latin typeface="Calibri" panose="020F0502020204030204" pitchFamily="34" charset="0"/>
                <a:ea typeface="Calibri" panose="020F0502020204030204" pitchFamily="34" charset="0"/>
              </a:rPr>
              <a:t>v nejbližších dnech tam budou také vloženy odpovědi na časté otázky týkající se právě maturitních zkoušek</a:t>
            </a:r>
          </a:p>
          <a:p>
            <a:r>
              <a:rPr lang="cs-CZ" sz="2400" dirty="0">
                <a:latin typeface="Calibri" panose="020F0502020204030204" pitchFamily="34" charset="0"/>
                <a:ea typeface="Calibri" panose="020F0502020204030204" pitchFamily="34" charset="0"/>
              </a:rPr>
              <a:t>stejně tomu tak již je s informacemi k přijímacím zkouškám</a:t>
            </a:r>
            <a:endParaRPr lang="cs-CZ" sz="2400" dirty="0">
              <a:effectLst/>
              <a:latin typeface="Calibri" panose="020F0502020204030204" pitchFamily="34" charset="0"/>
              <a:ea typeface="Calibri" panose="020F0502020204030204" pitchFamily="34" charset="0"/>
            </a:endParaRPr>
          </a:p>
          <a:p>
            <a:pPr marL="108000" indent="0">
              <a:buNone/>
            </a:pPr>
            <a:endParaRPr lang="cs-CZ" sz="1800" dirty="0">
              <a:effectLst/>
              <a:latin typeface="Calibri" panose="020F0502020204030204" pitchFamily="34" charset="0"/>
              <a:ea typeface="Calibri" panose="020F0502020204030204" pitchFamily="34" charset="0"/>
            </a:endParaRPr>
          </a:p>
          <a:p>
            <a:endParaRPr lang="cs-CZ" dirty="0"/>
          </a:p>
        </p:txBody>
      </p:sp>
      <p:sp>
        <p:nvSpPr>
          <p:cNvPr id="4" name="Zástupný symbol pro číslo snímku 3">
            <a:extLst>
              <a:ext uri="{FF2B5EF4-FFF2-40B4-BE49-F238E27FC236}">
                <a16:creationId xmlns:a16="http://schemas.microsoft.com/office/drawing/2014/main" id="{E3434E54-BC48-76FC-3100-4A02C0A7CC5D}"/>
              </a:ext>
            </a:extLst>
          </p:cNvPr>
          <p:cNvSpPr>
            <a:spLocks noGrp="1"/>
          </p:cNvSpPr>
          <p:nvPr>
            <p:ph type="sldNum" sz="quarter" idx="12"/>
          </p:nvPr>
        </p:nvSpPr>
        <p:spPr/>
        <p:txBody>
          <a:bodyPr/>
          <a:lstStyle/>
          <a:p>
            <a:fld id="{323BD8D3-A9DD-40CB-A396-ADCE34852C74}" type="slidenum">
              <a:rPr lang="cs-CZ" smtClean="0"/>
              <a:t>12</a:t>
            </a:fld>
            <a:endParaRPr lang="cs-CZ" dirty="0"/>
          </a:p>
        </p:txBody>
      </p:sp>
    </p:spTree>
    <p:extLst>
      <p:ext uri="{BB962C8B-B14F-4D97-AF65-F5344CB8AC3E}">
        <p14:creationId xmlns:p14="http://schemas.microsoft.com/office/powerpoint/2010/main" val="35410033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2FD6A1C-E57F-B666-5637-28E3526DFE3C}"/>
              </a:ext>
            </a:extLst>
          </p:cNvPr>
          <p:cNvSpPr>
            <a:spLocks noGrp="1"/>
          </p:cNvSpPr>
          <p:nvPr>
            <p:ph type="title"/>
          </p:nvPr>
        </p:nvSpPr>
        <p:spPr/>
        <p:txBody>
          <a:bodyPr>
            <a:normAutofit/>
          </a:bodyPr>
          <a:lstStyle/>
          <a:p>
            <a:r>
              <a:rPr lang="cs-CZ" sz="2800" b="1" dirty="0"/>
              <a:t>informace K NOVELE ZÁKONA O PEDAGOGICKÝCH PRACOVNÍCÍCH</a:t>
            </a:r>
          </a:p>
        </p:txBody>
      </p:sp>
      <p:sp>
        <p:nvSpPr>
          <p:cNvPr id="3" name="Zástupný obsah 2">
            <a:extLst>
              <a:ext uri="{FF2B5EF4-FFF2-40B4-BE49-F238E27FC236}">
                <a16:creationId xmlns:a16="http://schemas.microsoft.com/office/drawing/2014/main" id="{B4D0F8C9-D7ED-A800-8C6F-9CF7A6674939}"/>
              </a:ext>
            </a:extLst>
          </p:cNvPr>
          <p:cNvSpPr>
            <a:spLocks noGrp="1"/>
          </p:cNvSpPr>
          <p:nvPr>
            <p:ph idx="1"/>
          </p:nvPr>
        </p:nvSpPr>
        <p:spPr>
          <a:xfrm>
            <a:off x="729599" y="1455938"/>
            <a:ext cx="10515600" cy="4721025"/>
          </a:xfrm>
        </p:spPr>
        <p:txBody>
          <a:bodyPr/>
          <a:lstStyle/>
          <a:p>
            <a:r>
              <a:rPr lang="cs-CZ" sz="1800" b="1" dirty="0">
                <a:latin typeface="+mn-lt"/>
              </a:rPr>
              <a:t>Základní změny účinné od 1. září 2023:</a:t>
            </a:r>
          </a:p>
          <a:p>
            <a:pPr lvl="2"/>
            <a:r>
              <a:rPr lang="cs-CZ" sz="1800" dirty="0">
                <a:latin typeface="+mn-lt"/>
              </a:rPr>
              <a:t>Možnost zaměstnat osobu bez pedagogické složky vzdělání na 2. stupni ZŠ a na středních školách až na dobu 3 let.</a:t>
            </a:r>
          </a:p>
          <a:p>
            <a:pPr lvl="2"/>
            <a:r>
              <a:rPr lang="cs-CZ" sz="1800" dirty="0">
                <a:latin typeface="+mn-lt"/>
              </a:rPr>
              <a:t>Změna kvalifikačních předpokladů pro osoby, které se nově chtějí stát asistentem pedagoga.</a:t>
            </a:r>
          </a:p>
          <a:p>
            <a:pPr lvl="2"/>
            <a:r>
              <a:rPr lang="cs-CZ" sz="1800" dirty="0">
                <a:latin typeface="+mn-lt"/>
              </a:rPr>
              <a:t>Zakotvení školského logopeda jako samostatné kategorie pedagogického pracovníka.</a:t>
            </a:r>
          </a:p>
          <a:p>
            <a:pPr lvl="2"/>
            <a:r>
              <a:rPr lang="cs-CZ" sz="1800" dirty="0">
                <a:latin typeface="+mn-lt"/>
              </a:rPr>
              <a:t>Změna nejvyšší přípustné délky řetězení smluv u pracovního poměru na dobu určitou ze 3 let na 9 let.</a:t>
            </a:r>
          </a:p>
          <a:p>
            <a:pPr lvl="2"/>
            <a:r>
              <a:rPr lang="cs-CZ" sz="1800" dirty="0">
                <a:latin typeface="+mn-lt"/>
              </a:rPr>
              <a:t>Zrušení akreditace průběžného DVPP.</a:t>
            </a:r>
          </a:p>
          <a:p>
            <a:pPr marL="432000" lvl="2" indent="0">
              <a:buNone/>
            </a:pPr>
            <a:endParaRPr lang="cs-CZ" sz="800" dirty="0">
              <a:latin typeface="+mn-lt"/>
            </a:endParaRPr>
          </a:p>
          <a:p>
            <a:r>
              <a:rPr lang="cs-CZ" sz="1800" b="1" dirty="0">
                <a:latin typeface="+mn-lt"/>
              </a:rPr>
              <a:t>Základní změny účinné od 1. ledna 2024:</a:t>
            </a:r>
          </a:p>
          <a:p>
            <a:pPr lvl="2"/>
            <a:r>
              <a:rPr lang="cs-CZ" sz="1800" dirty="0">
                <a:latin typeface="+mn-lt"/>
              </a:rPr>
              <a:t>Právní zakotvení dvouletého adaptačního období začínajících učitelů.</a:t>
            </a:r>
          </a:p>
          <a:p>
            <a:pPr lvl="2"/>
            <a:r>
              <a:rPr lang="cs-CZ" sz="1800" dirty="0">
                <a:latin typeface="+mn-lt"/>
              </a:rPr>
              <a:t>Nový právní rámec velikosti rozpočtu školství na platy učitelů (školský zákon).</a:t>
            </a:r>
          </a:p>
          <a:p>
            <a:pPr marL="432000" lvl="2" indent="0">
              <a:buNone/>
            </a:pPr>
            <a:endParaRPr lang="cs-CZ" sz="800" dirty="0">
              <a:latin typeface="+mn-lt"/>
            </a:endParaRPr>
          </a:p>
          <a:p>
            <a:r>
              <a:rPr lang="cs-CZ" b="1" dirty="0">
                <a:latin typeface="+mn-lt"/>
              </a:rPr>
              <a:t>Informace na webu:</a:t>
            </a:r>
          </a:p>
          <a:p>
            <a:pPr marL="108000" indent="0">
              <a:buNone/>
            </a:pPr>
            <a:r>
              <a:rPr lang="cs-CZ" dirty="0">
                <a:latin typeface="+mn-lt"/>
                <a:hlinkClick r:id="rId2"/>
              </a:rPr>
              <a:t>https://www.edu.cz/methodology/informace-pro-skoly-k-novele-zakona-o-pedagogickych-pracovnicich-ucinne-k-1-9-2023-a-1-1-2024/</a:t>
            </a:r>
            <a:endParaRPr lang="cs-CZ" dirty="0">
              <a:latin typeface="+mn-lt"/>
            </a:endParaRPr>
          </a:p>
          <a:p>
            <a:pPr marL="108000" indent="0">
              <a:buNone/>
            </a:pPr>
            <a:r>
              <a:rPr lang="cs-CZ" dirty="0">
                <a:latin typeface="+mn-lt"/>
              </a:rPr>
              <a:t>Nebo: </a:t>
            </a:r>
            <a:r>
              <a:rPr lang="cs-CZ" dirty="0">
                <a:latin typeface="+mn-lt"/>
                <a:hlinkClick r:id="rId3"/>
              </a:rPr>
              <a:t>https://www.msmt.cz/vzdelavani/informace-k-novele-zakona-o-pedagogickych-pracovnicich</a:t>
            </a:r>
            <a:endParaRPr lang="cs-CZ" dirty="0">
              <a:latin typeface="+mn-lt"/>
            </a:endParaRPr>
          </a:p>
          <a:p>
            <a:pPr marL="108000" indent="0">
              <a:buNone/>
            </a:pPr>
            <a:endParaRPr lang="cs-CZ" dirty="0">
              <a:latin typeface="+mn-lt"/>
            </a:endParaRPr>
          </a:p>
          <a:p>
            <a:endParaRPr lang="cs-CZ" dirty="0"/>
          </a:p>
        </p:txBody>
      </p:sp>
      <p:sp>
        <p:nvSpPr>
          <p:cNvPr id="4" name="Zástupný symbol pro číslo snímku 3">
            <a:extLst>
              <a:ext uri="{FF2B5EF4-FFF2-40B4-BE49-F238E27FC236}">
                <a16:creationId xmlns:a16="http://schemas.microsoft.com/office/drawing/2014/main" id="{955F7287-B6A1-F6C7-1D2E-3F9BC5E92CA9}"/>
              </a:ext>
            </a:extLst>
          </p:cNvPr>
          <p:cNvSpPr>
            <a:spLocks noGrp="1"/>
          </p:cNvSpPr>
          <p:nvPr>
            <p:ph type="sldNum" sz="quarter" idx="12"/>
          </p:nvPr>
        </p:nvSpPr>
        <p:spPr/>
        <p:txBody>
          <a:bodyPr/>
          <a:lstStyle/>
          <a:p>
            <a:fld id="{323BD8D3-A9DD-40CB-A396-ADCE34852C74}" type="slidenum">
              <a:rPr lang="cs-CZ" smtClean="0"/>
              <a:t>13</a:t>
            </a:fld>
            <a:endParaRPr lang="cs-CZ" dirty="0"/>
          </a:p>
        </p:txBody>
      </p:sp>
    </p:spTree>
    <p:extLst>
      <p:ext uri="{BB962C8B-B14F-4D97-AF65-F5344CB8AC3E}">
        <p14:creationId xmlns:p14="http://schemas.microsoft.com/office/powerpoint/2010/main" val="38232243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E655CAA-C875-836D-938F-7366937F5787}"/>
              </a:ext>
            </a:extLst>
          </p:cNvPr>
          <p:cNvSpPr>
            <a:spLocks noGrp="1"/>
          </p:cNvSpPr>
          <p:nvPr>
            <p:ph type="title"/>
          </p:nvPr>
        </p:nvSpPr>
        <p:spPr>
          <a:xfrm>
            <a:off x="729599" y="936001"/>
            <a:ext cx="10838169" cy="622138"/>
          </a:xfrm>
        </p:spPr>
        <p:txBody>
          <a:bodyPr>
            <a:normAutofit/>
          </a:bodyPr>
          <a:lstStyle/>
          <a:p>
            <a:r>
              <a:rPr lang="cs-CZ" sz="2800" b="1" dirty="0"/>
              <a:t>Novela zákoníku práce – účinnost od 1.10.2023, resp. 1.1.2024</a:t>
            </a:r>
            <a:endParaRPr lang="cs-CZ" sz="3600" b="1" dirty="0"/>
          </a:p>
        </p:txBody>
      </p:sp>
      <p:sp>
        <p:nvSpPr>
          <p:cNvPr id="3" name="Zástupný obsah 2">
            <a:extLst>
              <a:ext uri="{FF2B5EF4-FFF2-40B4-BE49-F238E27FC236}">
                <a16:creationId xmlns:a16="http://schemas.microsoft.com/office/drawing/2014/main" id="{3FD7DFC6-458D-1331-9A73-0AFCF61DC549}"/>
              </a:ext>
            </a:extLst>
          </p:cNvPr>
          <p:cNvSpPr>
            <a:spLocks noGrp="1"/>
          </p:cNvSpPr>
          <p:nvPr>
            <p:ph idx="1"/>
          </p:nvPr>
        </p:nvSpPr>
        <p:spPr>
          <a:xfrm>
            <a:off x="729599" y="1558139"/>
            <a:ext cx="10515600" cy="4762762"/>
          </a:xfrm>
        </p:spPr>
        <p:txBody>
          <a:bodyPr/>
          <a:lstStyle/>
          <a:p>
            <a:pPr algn="just"/>
            <a:r>
              <a:rPr lang="cs-CZ" b="1" dirty="0">
                <a:latin typeface="+mn-lt"/>
              </a:rPr>
              <a:t>Účinnost:</a:t>
            </a:r>
          </a:p>
          <a:p>
            <a:pPr lvl="2" algn="just">
              <a:buFontTx/>
              <a:buChar char="-"/>
            </a:pPr>
            <a:r>
              <a:rPr lang="cs-CZ" sz="1800" dirty="0">
                <a:solidFill>
                  <a:srgbClr val="000000"/>
                </a:solidFill>
                <a:latin typeface="+mn-lt"/>
              </a:rPr>
              <a:t>Částečně od 1.10.2023, resp. od 1.1.2024</a:t>
            </a:r>
          </a:p>
          <a:p>
            <a:pPr marL="432000" lvl="2" indent="0" algn="just">
              <a:buNone/>
            </a:pPr>
            <a:endParaRPr lang="cs-CZ" sz="1800" dirty="0">
              <a:solidFill>
                <a:srgbClr val="000000"/>
              </a:solidFill>
              <a:latin typeface="+mn-lt"/>
            </a:endParaRPr>
          </a:p>
          <a:p>
            <a:pPr algn="just"/>
            <a:r>
              <a:rPr lang="cs-CZ" sz="1800" b="1" i="0" u="none" strike="noStrike" baseline="0" dirty="0">
                <a:solidFill>
                  <a:srgbClr val="000000"/>
                </a:solidFill>
                <a:latin typeface="+mn-lt"/>
              </a:rPr>
              <a:t>Jakých oblastí se novela dotýká? </a:t>
            </a:r>
            <a:endParaRPr lang="cs-CZ" sz="1800" b="0" i="0" u="none" strike="noStrike" baseline="0" dirty="0">
              <a:solidFill>
                <a:srgbClr val="000000"/>
              </a:solidFill>
              <a:latin typeface="+mn-lt"/>
            </a:endParaRPr>
          </a:p>
          <a:p>
            <a:pPr lvl="2" algn="just">
              <a:buFontTx/>
              <a:buChar char="-"/>
            </a:pPr>
            <a:r>
              <a:rPr lang="cs-CZ" b="1" dirty="0">
                <a:latin typeface="+mn-lt"/>
              </a:rPr>
              <a:t>Práce na dálku (</a:t>
            </a:r>
            <a:r>
              <a:rPr lang="cs-CZ" b="1" dirty="0" err="1">
                <a:latin typeface="+mn-lt"/>
              </a:rPr>
              <a:t>home</a:t>
            </a:r>
            <a:r>
              <a:rPr lang="cs-CZ" b="1" dirty="0">
                <a:latin typeface="+mn-lt"/>
              </a:rPr>
              <a:t> office) – </a:t>
            </a:r>
            <a:r>
              <a:rPr lang="cs-CZ" b="1" u="sng" dirty="0">
                <a:latin typeface="+mn-lt"/>
              </a:rPr>
              <a:t>pozor na výklad k realizaci nepřímé pedagogické činnosti</a:t>
            </a:r>
            <a:endParaRPr lang="cs-CZ" b="1" dirty="0">
              <a:latin typeface="+mn-lt"/>
            </a:endParaRPr>
          </a:p>
          <a:p>
            <a:pPr lvl="2" algn="just">
              <a:buFontTx/>
              <a:buChar char="-"/>
            </a:pPr>
            <a:r>
              <a:rPr lang="cs-CZ" sz="1800" b="1" i="0" u="none" strike="noStrike" baseline="0" dirty="0">
                <a:solidFill>
                  <a:srgbClr val="000000"/>
                </a:solidFill>
                <a:latin typeface="+mn-lt"/>
              </a:rPr>
              <a:t>Dohody o pracích konaných mimo pracovní poměr (tedy DPP – dohoda o provedení práce a DPČ – dohoda o pracovní činnosti)</a:t>
            </a:r>
          </a:p>
          <a:p>
            <a:pPr lvl="2" algn="just">
              <a:buFontTx/>
              <a:buChar char="-"/>
            </a:pPr>
            <a:r>
              <a:rPr lang="cs-CZ" sz="1800" b="1" i="0" u="none" strike="noStrike" baseline="0" dirty="0">
                <a:solidFill>
                  <a:srgbClr val="000000"/>
                </a:solidFill>
                <a:latin typeface="+mn-lt"/>
              </a:rPr>
              <a:t>Digitalizace</a:t>
            </a:r>
            <a:endParaRPr lang="cs-CZ" sz="1800" b="1" dirty="0">
              <a:solidFill>
                <a:srgbClr val="000000"/>
              </a:solidFill>
              <a:latin typeface="+mn-lt"/>
            </a:endParaRPr>
          </a:p>
          <a:p>
            <a:pPr lvl="2" algn="just">
              <a:buFontTx/>
              <a:buChar char="-"/>
            </a:pPr>
            <a:r>
              <a:rPr lang="cs-CZ" sz="1800" b="1" dirty="0">
                <a:solidFill>
                  <a:srgbClr val="000000"/>
                </a:solidFill>
                <a:latin typeface="+mn-lt"/>
              </a:rPr>
              <a:t>Doručování</a:t>
            </a:r>
          </a:p>
          <a:p>
            <a:pPr lvl="2" algn="just">
              <a:buFontTx/>
              <a:buChar char="-"/>
            </a:pPr>
            <a:r>
              <a:rPr lang="cs-CZ" sz="1800" b="1" dirty="0">
                <a:solidFill>
                  <a:srgbClr val="000000"/>
                </a:solidFill>
                <a:latin typeface="+mn-lt"/>
              </a:rPr>
              <a:t>Práva zaměstnanců pečujících o děti</a:t>
            </a:r>
          </a:p>
          <a:p>
            <a:pPr marL="432000" lvl="2" indent="0" algn="just">
              <a:buNone/>
            </a:pPr>
            <a:endParaRPr lang="cs-CZ" dirty="0"/>
          </a:p>
          <a:p>
            <a:pPr marL="432000" lvl="2" indent="0" algn="just">
              <a:buNone/>
            </a:pPr>
            <a:r>
              <a:rPr lang="cs-CZ" sz="1800" b="1" dirty="0">
                <a:latin typeface="+mn-lt"/>
              </a:rPr>
              <a:t>Informace na webu: </a:t>
            </a:r>
          </a:p>
          <a:p>
            <a:pPr marL="432000" lvl="2" indent="0" algn="just">
              <a:buNone/>
            </a:pPr>
            <a:r>
              <a:rPr lang="cs-CZ" b="1" dirty="0">
                <a:hlinkClick r:id="rId2"/>
              </a:rPr>
              <a:t>https://www.edu.cz/msmt-pripravilo-prehled-informaci-pro-skoly-a-skolska-zarizeni-k-novele-zakoniku-prace/</a:t>
            </a:r>
            <a:endParaRPr lang="cs-CZ" b="1" dirty="0"/>
          </a:p>
          <a:p>
            <a:pPr marL="432000" lvl="2" indent="0" algn="just">
              <a:buNone/>
            </a:pPr>
            <a:endParaRPr lang="cs-CZ" b="1" dirty="0"/>
          </a:p>
        </p:txBody>
      </p:sp>
      <p:sp>
        <p:nvSpPr>
          <p:cNvPr id="4" name="Zástupný symbol pro číslo snímku 3">
            <a:extLst>
              <a:ext uri="{FF2B5EF4-FFF2-40B4-BE49-F238E27FC236}">
                <a16:creationId xmlns:a16="http://schemas.microsoft.com/office/drawing/2014/main" id="{7EAFA34E-9EC0-2E57-E3F6-6C6172C276D3}"/>
              </a:ext>
            </a:extLst>
          </p:cNvPr>
          <p:cNvSpPr>
            <a:spLocks noGrp="1"/>
          </p:cNvSpPr>
          <p:nvPr>
            <p:ph type="sldNum" sz="quarter" idx="12"/>
          </p:nvPr>
        </p:nvSpPr>
        <p:spPr/>
        <p:txBody>
          <a:bodyPr/>
          <a:lstStyle/>
          <a:p>
            <a:fld id="{323BD8D3-A9DD-40CB-A396-ADCE34852C74}" type="slidenum">
              <a:rPr lang="cs-CZ" smtClean="0"/>
              <a:t>14</a:t>
            </a:fld>
            <a:endParaRPr lang="cs-CZ" dirty="0"/>
          </a:p>
        </p:txBody>
      </p:sp>
    </p:spTree>
    <p:extLst>
      <p:ext uri="{BB962C8B-B14F-4D97-AF65-F5344CB8AC3E}">
        <p14:creationId xmlns:p14="http://schemas.microsoft.com/office/powerpoint/2010/main" val="28537226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B2C40C4-EFB5-40A5-83C4-151F8571EC78}"/>
              </a:ext>
            </a:extLst>
          </p:cNvPr>
          <p:cNvSpPr>
            <a:spLocks noGrp="1"/>
          </p:cNvSpPr>
          <p:nvPr>
            <p:ph type="title"/>
          </p:nvPr>
        </p:nvSpPr>
        <p:spPr>
          <a:xfrm>
            <a:off x="729600" y="936001"/>
            <a:ext cx="10838169" cy="458459"/>
          </a:xfrm>
        </p:spPr>
        <p:txBody>
          <a:bodyPr>
            <a:normAutofit/>
          </a:bodyPr>
          <a:lstStyle/>
          <a:p>
            <a:r>
              <a:rPr lang="cs-CZ" sz="2400" b="1" dirty="0"/>
              <a:t>Odborná způsobilost pro práce na vyhrazených technických zařízeních </a:t>
            </a:r>
          </a:p>
        </p:txBody>
      </p:sp>
      <p:sp>
        <p:nvSpPr>
          <p:cNvPr id="3" name="Zástupný symbol pro obsah 2">
            <a:extLst>
              <a:ext uri="{FF2B5EF4-FFF2-40B4-BE49-F238E27FC236}">
                <a16:creationId xmlns:a16="http://schemas.microsoft.com/office/drawing/2014/main" id="{E41304C0-A16F-41A7-A8D7-A6365DA213B4}"/>
              </a:ext>
            </a:extLst>
          </p:cNvPr>
          <p:cNvSpPr>
            <a:spLocks noGrp="1"/>
          </p:cNvSpPr>
          <p:nvPr>
            <p:ph idx="1"/>
          </p:nvPr>
        </p:nvSpPr>
        <p:spPr>
          <a:xfrm>
            <a:off x="729600" y="1473286"/>
            <a:ext cx="10515600" cy="4448713"/>
          </a:xfrm>
        </p:spPr>
        <p:txBody>
          <a:bodyPr/>
          <a:lstStyle/>
          <a:p>
            <a:pPr algn="just" fontAlgn="base">
              <a:lnSpc>
                <a:spcPct val="107000"/>
              </a:lnSpc>
              <a:buFont typeface="Arial" panose="020B0604020202020204" pitchFamily="34" charset="0"/>
              <a:buChar char="•"/>
            </a:pPr>
            <a:r>
              <a:rPr lang="cs-CZ" sz="2400" b="1" u="sng" dirty="0">
                <a:effectLst/>
                <a:latin typeface="Calibri" panose="020F0502020204030204" pitchFamily="34" charset="0"/>
                <a:ea typeface="Calibri" panose="020F0502020204030204" pitchFamily="34" charset="0"/>
                <a:cs typeface="Calibri" panose="020F0502020204030204" pitchFamily="34" charset="0"/>
              </a:rPr>
              <a:t>Právní úprava připravena v návrhu novely školského zákona </a:t>
            </a:r>
            <a:r>
              <a:rPr lang="cs-CZ" sz="2400" u="sng" dirty="0">
                <a:effectLst/>
                <a:latin typeface="Calibri" panose="020F0502020204030204" pitchFamily="34" charset="0"/>
                <a:ea typeface="Calibri" panose="020F0502020204030204" pitchFamily="34" charset="0"/>
                <a:cs typeface="Calibri" panose="020F0502020204030204" pitchFamily="34" charset="0"/>
              </a:rPr>
              <a:t>(doporučena Legislativní radou vlády, aktuálně projednávána vládou) </a:t>
            </a:r>
          </a:p>
          <a:p>
            <a:pPr marL="457200" algn="just">
              <a:lnSpc>
                <a:spcPct val="107000"/>
              </a:lnSpc>
            </a:pPr>
            <a:r>
              <a:rPr lang="cs-CZ" sz="2400" dirty="0">
                <a:effectLst/>
                <a:latin typeface="+mn-lt"/>
                <a:ea typeface="Times New Roman" panose="02020603050405020304" pitchFamily="18" charset="0"/>
                <a:cs typeface="Arial" panose="020B0604020202020204" pitchFamily="34" charset="0"/>
              </a:rPr>
              <a:t> Úprava § 65 odst. 4 školského zákona takto: </a:t>
            </a:r>
            <a:endParaRPr lang="cs-CZ" sz="2400" dirty="0">
              <a:effectLst/>
              <a:latin typeface="+mn-lt"/>
              <a:ea typeface="Calibri" panose="020F0502020204030204" pitchFamily="34" charset="0"/>
              <a:cs typeface="Arial" panose="020B0604020202020204" pitchFamily="34" charset="0"/>
            </a:endParaRPr>
          </a:p>
          <a:p>
            <a:pPr marL="1030950" lvl="2" indent="-285750" algn="just">
              <a:lnSpc>
                <a:spcPct val="107000"/>
              </a:lnSpc>
              <a:buFont typeface="Wingdings" panose="05000000000000000000" pitchFamily="2" charset="2"/>
              <a:buChar char="§"/>
            </a:pPr>
            <a:r>
              <a:rPr lang="cs-CZ" sz="2400" dirty="0">
                <a:effectLst/>
                <a:latin typeface="+mn-lt"/>
                <a:ea typeface="Times New Roman" panose="02020603050405020304" pitchFamily="18" charset="0"/>
                <a:cs typeface="Arial" panose="020B0604020202020204" pitchFamily="34" charset="0"/>
              </a:rPr>
              <a:t>Podmínka věku nebo plné svéprávnosti se pro výkon činnosti při praktickém vyučování neuplatní, pokud škola zajistí, že je činnost vykonávána pod přímým dohledem instruktora na pracovišti právnických nebo fyzických osob, kde žáci vykonávají praktické vyučování, nebo učitele. Ustanovení § 29 odst. 4 a 5 nejsou dotčena.</a:t>
            </a:r>
            <a:endParaRPr lang="cs-CZ" sz="2400" dirty="0">
              <a:effectLst/>
              <a:latin typeface="+mn-lt"/>
              <a:ea typeface="Calibri" panose="020F0502020204030204" pitchFamily="34" charset="0"/>
              <a:cs typeface="Arial" panose="020B0604020202020204" pitchFamily="34" charset="0"/>
            </a:endParaRPr>
          </a:p>
          <a:p>
            <a:pPr algn="just" fontAlgn="base">
              <a:lnSpc>
                <a:spcPct val="107000"/>
              </a:lnSpc>
              <a:buFont typeface="Arial" panose="020B0604020202020204" pitchFamily="34" charset="0"/>
              <a:buChar char="•"/>
            </a:pPr>
            <a:endParaRPr lang="cs-CZ" sz="2400" dirty="0">
              <a:effectLst/>
              <a:latin typeface="Calibri" panose="020F0502020204030204" pitchFamily="34" charset="0"/>
              <a:ea typeface="Calibri" panose="020F0502020204030204" pitchFamily="34" charset="0"/>
              <a:cs typeface="Times New Roman" panose="02020603050405020304" pitchFamily="18" charset="0"/>
            </a:endParaRPr>
          </a:p>
          <a:p>
            <a:pPr algn="just" fontAlgn="base">
              <a:lnSpc>
                <a:spcPct val="107000"/>
              </a:lnSpc>
              <a:buFont typeface="Arial" panose="020B0604020202020204" pitchFamily="34" charset="0"/>
              <a:buChar char="•"/>
            </a:pPr>
            <a:r>
              <a:rPr lang="cs-CZ" sz="2400" dirty="0">
                <a:latin typeface="Calibri" panose="020F0502020204030204" pitchFamily="34" charset="0"/>
                <a:ea typeface="Calibri" panose="020F0502020204030204" pitchFamily="34" charset="0"/>
                <a:cs typeface="Times New Roman" panose="02020603050405020304" pitchFamily="18" charset="0"/>
              </a:rPr>
              <a:t>Účinnost: ???</a:t>
            </a:r>
            <a:endParaRPr lang="cs-CZ"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Zástupný symbol pro číslo snímku 3">
            <a:extLst>
              <a:ext uri="{FF2B5EF4-FFF2-40B4-BE49-F238E27FC236}">
                <a16:creationId xmlns:a16="http://schemas.microsoft.com/office/drawing/2014/main" id="{0B43E8EF-621E-465E-A7A1-DA1755E88A8E}"/>
              </a:ext>
            </a:extLst>
          </p:cNvPr>
          <p:cNvSpPr>
            <a:spLocks noGrp="1"/>
          </p:cNvSpPr>
          <p:nvPr>
            <p:ph type="sldNum" sz="quarter" idx="12"/>
          </p:nvPr>
        </p:nvSpPr>
        <p:spPr/>
        <p:txBody>
          <a:bodyPr/>
          <a:lstStyle/>
          <a:p>
            <a:fld id="{323BD8D3-A9DD-40CB-A396-ADCE34852C74}" type="slidenum">
              <a:rPr lang="cs-CZ" smtClean="0"/>
              <a:t>15</a:t>
            </a:fld>
            <a:endParaRPr lang="cs-CZ" dirty="0"/>
          </a:p>
        </p:txBody>
      </p:sp>
    </p:spTree>
    <p:extLst>
      <p:ext uri="{BB962C8B-B14F-4D97-AF65-F5344CB8AC3E}">
        <p14:creationId xmlns:p14="http://schemas.microsoft.com/office/powerpoint/2010/main" val="20356342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B2C40C4-EFB5-40A5-83C4-151F8571EC78}"/>
              </a:ext>
            </a:extLst>
          </p:cNvPr>
          <p:cNvSpPr>
            <a:spLocks noGrp="1"/>
          </p:cNvSpPr>
          <p:nvPr>
            <p:ph type="title"/>
          </p:nvPr>
        </p:nvSpPr>
        <p:spPr>
          <a:xfrm>
            <a:off x="729600" y="936001"/>
            <a:ext cx="10838169" cy="458459"/>
          </a:xfrm>
        </p:spPr>
        <p:txBody>
          <a:bodyPr>
            <a:normAutofit/>
          </a:bodyPr>
          <a:lstStyle/>
          <a:p>
            <a:r>
              <a:rPr lang="cs-CZ" sz="2400" b="1" dirty="0"/>
              <a:t>ONIV – financování Řidičských a svářečských oprávnění </a:t>
            </a:r>
          </a:p>
        </p:txBody>
      </p:sp>
      <p:sp>
        <p:nvSpPr>
          <p:cNvPr id="3" name="Zástupný symbol pro obsah 2">
            <a:extLst>
              <a:ext uri="{FF2B5EF4-FFF2-40B4-BE49-F238E27FC236}">
                <a16:creationId xmlns:a16="http://schemas.microsoft.com/office/drawing/2014/main" id="{E41304C0-A16F-41A7-A8D7-A6365DA213B4}"/>
              </a:ext>
            </a:extLst>
          </p:cNvPr>
          <p:cNvSpPr>
            <a:spLocks noGrp="1"/>
          </p:cNvSpPr>
          <p:nvPr>
            <p:ph idx="1"/>
          </p:nvPr>
        </p:nvSpPr>
        <p:spPr>
          <a:xfrm>
            <a:off x="729600" y="1473286"/>
            <a:ext cx="10515600" cy="4448713"/>
          </a:xfrm>
        </p:spPr>
        <p:txBody>
          <a:bodyPr/>
          <a:lstStyle/>
          <a:p>
            <a:pPr algn="just" fontAlgn="base">
              <a:lnSpc>
                <a:spcPct val="107000"/>
              </a:lnSpc>
              <a:buFont typeface="Arial" panose="020B0604020202020204" pitchFamily="34" charset="0"/>
              <a:buChar char="•"/>
            </a:pPr>
            <a:r>
              <a:rPr lang="cs-CZ" sz="1700" dirty="0">
                <a:effectLst/>
                <a:latin typeface="+mn-lt"/>
                <a:ea typeface="Calibri" panose="020F0502020204030204" pitchFamily="34" charset="0"/>
                <a:cs typeface="Calibri" panose="020F0502020204030204" pitchFamily="34" charset="0"/>
              </a:rPr>
              <a:t>Financování přípravy k získání řidičských a svářečskýc</a:t>
            </a:r>
            <a:r>
              <a:rPr lang="cs-CZ" sz="1700" dirty="0">
                <a:latin typeface="+mn-lt"/>
                <a:ea typeface="Calibri" panose="020F0502020204030204" pitchFamily="34" charset="0"/>
                <a:cs typeface="Calibri" panose="020F0502020204030204" pitchFamily="34" charset="0"/>
              </a:rPr>
              <a:t>h oprávnění je realizováno v oborech vzdělání, kde je to </a:t>
            </a:r>
            <a:r>
              <a:rPr lang="cs-CZ" sz="1700" b="1" dirty="0">
                <a:latin typeface="+mn-lt"/>
                <a:ea typeface="Calibri" panose="020F0502020204030204" pitchFamily="34" charset="0"/>
                <a:cs typeface="Calibri" panose="020F0502020204030204" pitchFamily="34" charset="0"/>
              </a:rPr>
              <a:t>stanoveno rámcovými vzdělávacími programy</a:t>
            </a:r>
            <a:r>
              <a:rPr lang="cs-CZ" sz="1700" dirty="0">
                <a:latin typeface="+mn-lt"/>
                <a:ea typeface="Calibri" panose="020F0502020204030204" pitchFamily="34" charset="0"/>
                <a:cs typeface="Calibri" panose="020F0502020204030204" pitchFamily="34" charset="0"/>
              </a:rPr>
              <a:t>.</a:t>
            </a:r>
          </a:p>
          <a:p>
            <a:pPr algn="just" fontAlgn="base">
              <a:lnSpc>
                <a:spcPct val="107000"/>
              </a:lnSpc>
              <a:buFont typeface="Arial" panose="020B0604020202020204" pitchFamily="34" charset="0"/>
              <a:buChar char="•"/>
            </a:pPr>
            <a:r>
              <a:rPr lang="cs-CZ" sz="1700" dirty="0">
                <a:effectLst/>
                <a:latin typeface="+mn-lt"/>
                <a:ea typeface="Calibri" panose="020F0502020204030204" pitchFamily="34" charset="0"/>
                <a:cs typeface="Calibri" panose="020F0502020204030204" pitchFamily="34" charset="0"/>
              </a:rPr>
              <a:t>Střední školy, vzdělávají žáky v souladu z příslušnými právními normami gesčních resortů, zákona č. 563/2005 Sb., o pedagogických pracovnících a nařízení vlády č. 75/2005 Sb., o stanovení rozsahu přímé vyučovací, přímé výchovné, přímé speciálně pedagogické a přímé pedagogicko-psychologické činnosti pedagogických pracovníků, ve znění pozdějších předpisů.</a:t>
            </a:r>
          </a:p>
          <a:p>
            <a:pPr algn="just">
              <a:lnSpc>
                <a:spcPct val="115000"/>
              </a:lnSpc>
              <a:spcAft>
                <a:spcPts val="600"/>
              </a:spcAft>
            </a:pPr>
            <a:r>
              <a:rPr lang="cs-CZ" sz="1700" dirty="0">
                <a:effectLst/>
                <a:latin typeface="+mn-lt"/>
                <a:ea typeface="Calibri" panose="020F0502020204030204" pitchFamily="34" charset="0"/>
                <a:cs typeface="Calibri" panose="020F0502020204030204" pitchFamily="34" charset="0"/>
              </a:rPr>
              <a:t>Finanční prostředky určené na </a:t>
            </a:r>
            <a:r>
              <a:rPr lang="cs-CZ" sz="1700" b="1" dirty="0">
                <a:effectLst/>
                <a:latin typeface="+mn-lt"/>
                <a:ea typeface="Calibri" panose="020F0502020204030204" pitchFamily="34" charset="0"/>
                <a:cs typeface="Calibri" panose="020F0502020204030204" pitchFamily="34" charset="0"/>
              </a:rPr>
              <a:t>financování pedagogické práce při praktické přípravě žáků k získání řidičského a svářečského oprávnění </a:t>
            </a:r>
            <a:r>
              <a:rPr lang="cs-CZ" sz="1700" dirty="0">
                <a:effectLst/>
                <a:latin typeface="+mn-lt"/>
                <a:ea typeface="Calibri" panose="020F0502020204030204" pitchFamily="34" charset="0"/>
                <a:cs typeface="Calibri" panose="020F0502020204030204" pitchFamily="34" charset="0"/>
              </a:rPr>
              <a:t>jsou poskytovány školám prostřednictvím ONIV, kdy je </a:t>
            </a:r>
            <a:r>
              <a:rPr lang="cs-CZ" sz="1700" b="1" dirty="0">
                <a:effectLst/>
                <a:latin typeface="+mn-lt"/>
                <a:ea typeface="Calibri" panose="020F0502020204030204" pitchFamily="34" charset="0"/>
                <a:cs typeface="Calibri" panose="020F0502020204030204" pitchFamily="34" charset="0"/>
              </a:rPr>
              <a:t>stanovena normativní částka na žáka, </a:t>
            </a:r>
            <a:r>
              <a:rPr lang="cs-CZ" sz="1700" dirty="0">
                <a:effectLst/>
                <a:latin typeface="+mn-lt"/>
                <a:ea typeface="Calibri" panose="020F0502020204030204" pitchFamily="34" charset="0"/>
                <a:cs typeface="Calibri" panose="020F0502020204030204" pitchFamily="34" charset="0"/>
              </a:rPr>
              <a:t>která se připočítává k základní částce ONIV stanovené na žáka.</a:t>
            </a:r>
          </a:p>
          <a:p>
            <a:pPr algn="just">
              <a:lnSpc>
                <a:spcPct val="115000"/>
              </a:lnSpc>
              <a:spcAft>
                <a:spcPts val="600"/>
              </a:spcAft>
            </a:pPr>
            <a:r>
              <a:rPr lang="cs-CZ" sz="1700" dirty="0">
                <a:latin typeface="+mn-lt"/>
                <a:ea typeface="Calibri" panose="020F0502020204030204" pitchFamily="34" charset="0"/>
                <a:cs typeface="Calibri" panose="020F0502020204030204" pitchFamily="34" charset="0"/>
              </a:rPr>
              <a:t>Normativní částka na žáka je určena na financování pedagogické práce a </a:t>
            </a:r>
            <a:r>
              <a:rPr lang="cs-CZ" sz="1700" b="1" dirty="0">
                <a:latin typeface="+mn-lt"/>
                <a:ea typeface="Calibri" panose="020F0502020204030204" pitchFamily="34" charset="0"/>
                <a:cs typeface="Calibri" panose="020F0502020204030204" pitchFamily="34" charset="0"/>
              </a:rPr>
              <a:t>pokrývá minimální počet hodin praktické přípravy, které jsou stanoveny příslušnými právními předpisy.</a:t>
            </a:r>
            <a:r>
              <a:rPr lang="cs-CZ" sz="1700" dirty="0">
                <a:latin typeface="+mn-lt"/>
                <a:ea typeface="Calibri" panose="020F0502020204030204" pitchFamily="34" charset="0"/>
                <a:cs typeface="Calibri" panose="020F0502020204030204" pitchFamily="34" charset="0"/>
              </a:rPr>
              <a:t> </a:t>
            </a:r>
            <a:r>
              <a:rPr lang="cs-CZ" sz="1700" b="1" dirty="0">
                <a:latin typeface="+mn-lt"/>
                <a:ea typeface="Calibri" panose="020F0502020204030204" pitchFamily="34" charset="0"/>
                <a:cs typeface="Calibri" panose="020F0502020204030204" pitchFamily="34" charset="0"/>
              </a:rPr>
              <a:t>Teoretická příprava je financována prostřednictvím PHmax.</a:t>
            </a:r>
            <a:endParaRPr lang="cs-CZ" sz="1700" b="1" dirty="0">
              <a:effectLst/>
              <a:latin typeface="+mn-lt"/>
              <a:ea typeface="Calibri" panose="020F0502020204030204" pitchFamily="34" charset="0"/>
              <a:cs typeface="Times New Roman" panose="02020603050405020304" pitchFamily="18" charset="0"/>
            </a:endParaRPr>
          </a:p>
          <a:p>
            <a:pPr algn="just">
              <a:lnSpc>
                <a:spcPct val="115000"/>
              </a:lnSpc>
              <a:spcAft>
                <a:spcPts val="600"/>
              </a:spcAft>
            </a:pPr>
            <a:r>
              <a:rPr lang="cs-CZ" sz="1700" dirty="0">
                <a:effectLst/>
                <a:latin typeface="+mn-lt"/>
                <a:ea typeface="Calibri" panose="020F0502020204030204" pitchFamily="34" charset="0"/>
                <a:cs typeface="Calibri" panose="020F0502020204030204" pitchFamily="34" charset="0"/>
              </a:rPr>
              <a:t>Tento systém umožňuje financování pedagogických pracovníků jak v případě, že autoškola je součástí střední školy tak i v případech, kdy </a:t>
            </a:r>
            <a:r>
              <a:rPr lang="cs-CZ" sz="1700" b="1" dirty="0">
                <a:effectLst/>
                <a:latin typeface="+mn-lt"/>
                <a:ea typeface="Calibri" panose="020F0502020204030204" pitchFamily="34" charset="0"/>
                <a:cs typeface="Calibri" panose="020F0502020204030204" pitchFamily="34" charset="0"/>
              </a:rPr>
              <a:t>ji střední školy realizují formou služby, nebo kombinací obou forem</a:t>
            </a:r>
            <a:r>
              <a:rPr lang="cs-CZ" sz="1700" dirty="0">
                <a:effectLst/>
                <a:latin typeface="+mn-lt"/>
                <a:ea typeface="Calibri" panose="020F0502020204030204" pitchFamily="34" charset="0"/>
                <a:cs typeface="Calibri" panose="020F0502020204030204" pitchFamily="34" charset="0"/>
              </a:rPr>
              <a:t>. </a:t>
            </a:r>
            <a:endParaRPr lang="cs-CZ" sz="1700" dirty="0">
              <a:effectLst/>
              <a:latin typeface="+mn-lt"/>
              <a:ea typeface="Calibri" panose="020F0502020204030204" pitchFamily="34" charset="0"/>
              <a:cs typeface="Times New Roman" panose="02020603050405020304" pitchFamily="18" charset="0"/>
            </a:endParaRPr>
          </a:p>
          <a:p>
            <a:pPr algn="just" fontAlgn="base">
              <a:lnSpc>
                <a:spcPct val="107000"/>
              </a:lnSpc>
              <a:buFont typeface="Arial" panose="020B0604020202020204" pitchFamily="34" charset="0"/>
              <a:buChar char="•"/>
            </a:pPr>
            <a:endParaRPr lang="cs-CZ" sz="1800" dirty="0">
              <a:effectLst/>
              <a:latin typeface="Calibri" panose="020F0502020204030204" pitchFamily="34" charset="0"/>
              <a:ea typeface="Calibri" panose="020F0502020204030204" pitchFamily="34" charset="0"/>
              <a:cs typeface="Calibri" panose="020F0502020204030204" pitchFamily="34" charset="0"/>
            </a:endParaRPr>
          </a:p>
          <a:p>
            <a:pPr algn="just" fontAlgn="base">
              <a:lnSpc>
                <a:spcPct val="107000"/>
              </a:lnSpc>
              <a:buFont typeface="Arial" panose="020B0604020202020204" pitchFamily="34" charset="0"/>
              <a:buChar char="•"/>
            </a:pP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lgn="just" fontAlgn="base">
              <a:lnSpc>
                <a:spcPct val="107000"/>
              </a:lnSpc>
              <a:spcAft>
                <a:spcPts val="800"/>
              </a:spcAft>
              <a:buNone/>
            </a:pPr>
            <a:endParaRPr lang="cs-CZ" sz="1600" dirty="0">
              <a:effectLst/>
              <a:latin typeface="+mj-lt"/>
              <a:ea typeface="Calibri" panose="020F0502020204030204" pitchFamily="34" charset="0"/>
              <a:cs typeface="Times New Roman" panose="02020603050405020304" pitchFamily="18" charset="0"/>
            </a:endParaRPr>
          </a:p>
          <a:p>
            <a:pPr marL="108000" indent="0">
              <a:buNone/>
            </a:pPr>
            <a:endParaRPr lang="cs-CZ" dirty="0"/>
          </a:p>
        </p:txBody>
      </p:sp>
      <p:sp>
        <p:nvSpPr>
          <p:cNvPr id="4" name="Zástupný symbol pro číslo snímku 3">
            <a:extLst>
              <a:ext uri="{FF2B5EF4-FFF2-40B4-BE49-F238E27FC236}">
                <a16:creationId xmlns:a16="http://schemas.microsoft.com/office/drawing/2014/main" id="{0B43E8EF-621E-465E-A7A1-DA1755E88A8E}"/>
              </a:ext>
            </a:extLst>
          </p:cNvPr>
          <p:cNvSpPr>
            <a:spLocks noGrp="1"/>
          </p:cNvSpPr>
          <p:nvPr>
            <p:ph type="sldNum" sz="quarter" idx="12"/>
          </p:nvPr>
        </p:nvSpPr>
        <p:spPr/>
        <p:txBody>
          <a:bodyPr/>
          <a:lstStyle/>
          <a:p>
            <a:fld id="{323BD8D3-A9DD-40CB-A396-ADCE34852C74}" type="slidenum">
              <a:rPr lang="cs-CZ" smtClean="0"/>
              <a:t>16</a:t>
            </a:fld>
            <a:endParaRPr lang="cs-CZ" dirty="0"/>
          </a:p>
        </p:txBody>
      </p:sp>
    </p:spTree>
    <p:extLst>
      <p:ext uri="{BB962C8B-B14F-4D97-AF65-F5344CB8AC3E}">
        <p14:creationId xmlns:p14="http://schemas.microsoft.com/office/powerpoint/2010/main" val="7085890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B2C40C4-EFB5-40A5-83C4-151F8571EC78}"/>
              </a:ext>
            </a:extLst>
          </p:cNvPr>
          <p:cNvSpPr>
            <a:spLocks noGrp="1"/>
          </p:cNvSpPr>
          <p:nvPr>
            <p:ph type="title"/>
          </p:nvPr>
        </p:nvSpPr>
        <p:spPr>
          <a:xfrm>
            <a:off x="729600" y="935273"/>
            <a:ext cx="10838169" cy="406989"/>
          </a:xfrm>
        </p:spPr>
        <p:txBody>
          <a:bodyPr>
            <a:normAutofit/>
          </a:bodyPr>
          <a:lstStyle/>
          <a:p>
            <a:r>
              <a:rPr lang="cs-CZ" sz="2400" b="1" dirty="0"/>
              <a:t>ONIV – financování Řidičských a svářečských oprávnění </a:t>
            </a:r>
          </a:p>
        </p:txBody>
      </p:sp>
      <p:sp>
        <p:nvSpPr>
          <p:cNvPr id="3" name="Zástupný symbol pro obsah 2">
            <a:extLst>
              <a:ext uri="{FF2B5EF4-FFF2-40B4-BE49-F238E27FC236}">
                <a16:creationId xmlns:a16="http://schemas.microsoft.com/office/drawing/2014/main" id="{E41304C0-A16F-41A7-A8D7-A6365DA213B4}"/>
              </a:ext>
            </a:extLst>
          </p:cNvPr>
          <p:cNvSpPr>
            <a:spLocks noGrp="1"/>
          </p:cNvSpPr>
          <p:nvPr>
            <p:ph idx="1"/>
          </p:nvPr>
        </p:nvSpPr>
        <p:spPr>
          <a:xfrm>
            <a:off x="729600" y="1473286"/>
            <a:ext cx="10515600" cy="4314955"/>
          </a:xfrm>
        </p:spPr>
        <p:txBody>
          <a:bodyPr/>
          <a:lstStyle/>
          <a:p>
            <a:pPr marL="108000" indent="0" algn="just" fontAlgn="base">
              <a:lnSpc>
                <a:spcPct val="107000"/>
              </a:lnSpc>
              <a:buNone/>
            </a:pP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p>
            <a:pPr algn="just" fontAlgn="base">
              <a:lnSpc>
                <a:spcPct val="107000"/>
              </a:lnSpc>
              <a:buFont typeface="Arial" panose="020B0604020202020204" pitchFamily="34" charset="0"/>
              <a:buChar char="•"/>
            </a:pPr>
            <a:endParaRPr lang="cs-CZ" sz="1800" dirty="0">
              <a:effectLst/>
              <a:latin typeface="Calibri" panose="020F0502020204030204" pitchFamily="34" charset="0"/>
              <a:ea typeface="Calibri" panose="020F0502020204030204" pitchFamily="34" charset="0"/>
              <a:cs typeface="Calibri" panose="020F0502020204030204" pitchFamily="34" charset="0"/>
            </a:endParaRPr>
          </a:p>
          <a:p>
            <a:pPr algn="just" fontAlgn="base">
              <a:lnSpc>
                <a:spcPct val="107000"/>
              </a:lnSpc>
              <a:buFont typeface="Arial" panose="020B0604020202020204" pitchFamily="34" charset="0"/>
              <a:buChar char="•"/>
            </a:pP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lgn="just" fontAlgn="base">
              <a:lnSpc>
                <a:spcPct val="107000"/>
              </a:lnSpc>
              <a:spcAft>
                <a:spcPts val="800"/>
              </a:spcAft>
              <a:buNone/>
            </a:pPr>
            <a:endParaRPr lang="cs-CZ" sz="1600" dirty="0">
              <a:effectLst/>
              <a:latin typeface="+mj-lt"/>
              <a:ea typeface="Calibri" panose="020F0502020204030204" pitchFamily="34" charset="0"/>
              <a:cs typeface="Times New Roman" panose="02020603050405020304" pitchFamily="18" charset="0"/>
            </a:endParaRPr>
          </a:p>
          <a:p>
            <a:pPr marL="108000" indent="0">
              <a:buNone/>
            </a:pPr>
            <a:endParaRPr lang="cs-CZ" dirty="0"/>
          </a:p>
        </p:txBody>
      </p:sp>
      <p:sp>
        <p:nvSpPr>
          <p:cNvPr id="4" name="Zástupný symbol pro číslo snímku 3">
            <a:extLst>
              <a:ext uri="{FF2B5EF4-FFF2-40B4-BE49-F238E27FC236}">
                <a16:creationId xmlns:a16="http://schemas.microsoft.com/office/drawing/2014/main" id="{0B43E8EF-621E-465E-A7A1-DA1755E88A8E}"/>
              </a:ext>
            </a:extLst>
          </p:cNvPr>
          <p:cNvSpPr>
            <a:spLocks noGrp="1"/>
          </p:cNvSpPr>
          <p:nvPr>
            <p:ph type="sldNum" sz="quarter" idx="12"/>
          </p:nvPr>
        </p:nvSpPr>
        <p:spPr/>
        <p:txBody>
          <a:bodyPr/>
          <a:lstStyle/>
          <a:p>
            <a:fld id="{323BD8D3-A9DD-40CB-A396-ADCE34852C74}" type="slidenum">
              <a:rPr lang="cs-CZ" smtClean="0"/>
              <a:t>17</a:t>
            </a:fld>
            <a:endParaRPr lang="cs-CZ" dirty="0"/>
          </a:p>
        </p:txBody>
      </p:sp>
      <p:graphicFrame>
        <p:nvGraphicFramePr>
          <p:cNvPr id="5" name="Graf 4">
            <a:extLst>
              <a:ext uri="{FF2B5EF4-FFF2-40B4-BE49-F238E27FC236}">
                <a16:creationId xmlns:a16="http://schemas.microsoft.com/office/drawing/2014/main" id="{455683E3-428A-DB28-FABA-B89C6EDD7CCF}"/>
              </a:ext>
            </a:extLst>
          </p:cNvPr>
          <p:cNvGraphicFramePr>
            <a:graphicFrameLocks/>
          </p:cNvGraphicFramePr>
          <p:nvPr/>
        </p:nvGraphicFramePr>
        <p:xfrm>
          <a:off x="5495924" y="4454540"/>
          <a:ext cx="2905125" cy="152701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Graf 5">
            <a:extLst>
              <a:ext uri="{FF2B5EF4-FFF2-40B4-BE49-F238E27FC236}">
                <a16:creationId xmlns:a16="http://schemas.microsoft.com/office/drawing/2014/main" id="{2C8D6085-93D8-3064-8458-CFFCB6240292}"/>
              </a:ext>
            </a:extLst>
          </p:cNvPr>
          <p:cNvGraphicFramePr>
            <a:graphicFrameLocks/>
          </p:cNvGraphicFramePr>
          <p:nvPr/>
        </p:nvGraphicFramePr>
        <p:xfrm>
          <a:off x="8518322" y="4470064"/>
          <a:ext cx="3176244" cy="162887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Graf 6">
            <a:extLst>
              <a:ext uri="{FF2B5EF4-FFF2-40B4-BE49-F238E27FC236}">
                <a16:creationId xmlns:a16="http://schemas.microsoft.com/office/drawing/2014/main" id="{3A8EFED6-41E6-DF37-2FE5-CC7A27C944A3}"/>
              </a:ext>
            </a:extLst>
          </p:cNvPr>
          <p:cNvGraphicFramePr>
            <a:graphicFrameLocks/>
          </p:cNvGraphicFramePr>
          <p:nvPr/>
        </p:nvGraphicFramePr>
        <p:xfrm>
          <a:off x="5951064" y="1345788"/>
          <a:ext cx="5507511" cy="310522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Tabulka 8">
            <a:extLst>
              <a:ext uri="{FF2B5EF4-FFF2-40B4-BE49-F238E27FC236}">
                <a16:creationId xmlns:a16="http://schemas.microsoft.com/office/drawing/2014/main" id="{C41F9D16-9BEF-75D3-A060-9AEB21A3AC1B}"/>
              </a:ext>
            </a:extLst>
          </p:cNvPr>
          <p:cNvGraphicFramePr>
            <a:graphicFrameLocks noGrp="1"/>
          </p:cNvGraphicFramePr>
          <p:nvPr/>
        </p:nvGraphicFramePr>
        <p:xfrm>
          <a:off x="729600" y="3290370"/>
          <a:ext cx="4813950" cy="2321288"/>
        </p:xfrm>
        <a:graphic>
          <a:graphicData uri="http://schemas.openxmlformats.org/drawingml/2006/table">
            <a:tbl>
              <a:tblPr>
                <a:tableStyleId>{5C22544A-7EE6-4342-B048-85BDC9FD1C3A}</a:tableStyleId>
              </a:tblPr>
              <a:tblGrid>
                <a:gridCol w="1863160">
                  <a:extLst>
                    <a:ext uri="{9D8B030D-6E8A-4147-A177-3AD203B41FA5}">
                      <a16:colId xmlns:a16="http://schemas.microsoft.com/office/drawing/2014/main" val="1564656096"/>
                    </a:ext>
                  </a:extLst>
                </a:gridCol>
                <a:gridCol w="1475395">
                  <a:extLst>
                    <a:ext uri="{9D8B030D-6E8A-4147-A177-3AD203B41FA5}">
                      <a16:colId xmlns:a16="http://schemas.microsoft.com/office/drawing/2014/main" val="3257574930"/>
                    </a:ext>
                  </a:extLst>
                </a:gridCol>
                <a:gridCol w="1475395">
                  <a:extLst>
                    <a:ext uri="{9D8B030D-6E8A-4147-A177-3AD203B41FA5}">
                      <a16:colId xmlns:a16="http://schemas.microsoft.com/office/drawing/2014/main" val="968337800"/>
                    </a:ext>
                  </a:extLst>
                </a:gridCol>
              </a:tblGrid>
              <a:tr h="617495">
                <a:tc>
                  <a:txBody>
                    <a:bodyPr/>
                    <a:lstStyle/>
                    <a:p>
                      <a:pPr algn="l" fontAlgn="ctr"/>
                      <a:r>
                        <a:rPr lang="cs-CZ" sz="1600" b="1" u="none" strike="noStrike" dirty="0">
                          <a:effectLst/>
                        </a:rPr>
                        <a:t> </a:t>
                      </a:r>
                      <a:endParaRPr lang="cs-CZ" sz="1600" b="1" i="0" u="none" strike="noStrike" dirty="0">
                        <a:effectLst/>
                        <a:latin typeface="Arial" panose="020B0604020202020204" pitchFamily="34" charset="0"/>
                      </a:endParaRPr>
                    </a:p>
                  </a:txBody>
                  <a:tcPr marL="7620" marR="7620" marT="7620" marB="0" anchor="ctr"/>
                </a:tc>
                <a:tc>
                  <a:txBody>
                    <a:bodyPr/>
                    <a:lstStyle/>
                    <a:p>
                      <a:pPr algn="ctr" fontAlgn="ctr"/>
                      <a:r>
                        <a:rPr lang="cs-CZ" sz="1600" b="1" u="none" strike="noStrike" dirty="0">
                          <a:effectLst/>
                        </a:rPr>
                        <a:t>2022</a:t>
                      </a:r>
                      <a:endParaRPr lang="cs-CZ" sz="1600" b="1" i="0" u="none" strike="noStrike" dirty="0">
                        <a:effectLst/>
                        <a:latin typeface="Arial" panose="020B0604020202020204" pitchFamily="34" charset="0"/>
                      </a:endParaRPr>
                    </a:p>
                  </a:txBody>
                  <a:tcPr marL="7620" marR="7620" marT="7620" marB="0" anchor="ctr"/>
                </a:tc>
                <a:tc>
                  <a:txBody>
                    <a:bodyPr/>
                    <a:lstStyle/>
                    <a:p>
                      <a:pPr algn="ctr" fontAlgn="ctr"/>
                      <a:r>
                        <a:rPr lang="cs-CZ" sz="1600" b="1" u="none" strike="noStrike" dirty="0">
                          <a:effectLst/>
                        </a:rPr>
                        <a:t>2023</a:t>
                      </a:r>
                      <a:endParaRPr lang="cs-CZ" sz="1600" b="1" i="0" u="none" strike="noStrike" dirty="0">
                        <a:effectLst/>
                        <a:latin typeface="Arial" panose="020B0604020202020204" pitchFamily="34" charset="0"/>
                      </a:endParaRPr>
                    </a:p>
                  </a:txBody>
                  <a:tcPr marL="7620" marR="7620" marT="7620" marB="0" anchor="ctr"/>
                </a:tc>
                <a:extLst>
                  <a:ext uri="{0D108BD9-81ED-4DB2-BD59-A6C34878D82A}">
                    <a16:rowId xmlns:a16="http://schemas.microsoft.com/office/drawing/2014/main" val="3122388666"/>
                  </a:ext>
                </a:extLst>
              </a:tr>
              <a:tr h="567931">
                <a:tc>
                  <a:txBody>
                    <a:bodyPr/>
                    <a:lstStyle/>
                    <a:p>
                      <a:pPr algn="ctr" fontAlgn="ctr"/>
                      <a:r>
                        <a:rPr lang="pl-PL" sz="1600" u="none" strike="noStrike" dirty="0">
                          <a:effectLst/>
                        </a:rPr>
                        <a:t>ONIV 800,- Kč na žáka</a:t>
                      </a:r>
                      <a:endParaRPr lang="pl-PL" sz="1600" b="0" i="0" u="none" strike="noStrike" dirty="0">
                        <a:effectLst/>
                        <a:latin typeface="Arial" panose="020B0604020202020204" pitchFamily="34" charset="0"/>
                      </a:endParaRPr>
                    </a:p>
                  </a:txBody>
                  <a:tcPr marL="7620" marR="7620" marT="7620" marB="0" anchor="ctr"/>
                </a:tc>
                <a:tc>
                  <a:txBody>
                    <a:bodyPr/>
                    <a:lstStyle/>
                    <a:p>
                      <a:pPr algn="ctr" fontAlgn="ctr"/>
                      <a:r>
                        <a:rPr lang="cs-CZ" sz="1600" u="none" strike="noStrike" dirty="0">
                          <a:effectLst/>
                        </a:rPr>
                        <a:t>357 003 200 Kč</a:t>
                      </a:r>
                      <a:endParaRPr lang="cs-CZ" sz="1600" b="0" i="0" u="none" strike="noStrike" dirty="0">
                        <a:effectLst/>
                        <a:latin typeface="Arial" panose="020B0604020202020204" pitchFamily="34" charset="0"/>
                      </a:endParaRPr>
                    </a:p>
                  </a:txBody>
                  <a:tcPr marL="7620" marR="7620" marT="7620" marB="0" anchor="ctr"/>
                </a:tc>
                <a:tc>
                  <a:txBody>
                    <a:bodyPr/>
                    <a:lstStyle/>
                    <a:p>
                      <a:pPr algn="ctr" fontAlgn="ctr"/>
                      <a:r>
                        <a:rPr lang="cs-CZ" sz="1600" u="none" strike="noStrike" dirty="0">
                          <a:effectLst/>
                        </a:rPr>
                        <a:t>370 560 000 Kč</a:t>
                      </a:r>
                      <a:endParaRPr lang="cs-CZ" sz="1600" b="0" i="0" u="none" strike="noStrike" dirty="0">
                        <a:effectLst/>
                        <a:latin typeface="Arial" panose="020B0604020202020204" pitchFamily="34" charset="0"/>
                      </a:endParaRPr>
                    </a:p>
                  </a:txBody>
                  <a:tcPr marL="7620" marR="7620" marT="7620" marB="0" anchor="ctr"/>
                </a:tc>
                <a:extLst>
                  <a:ext uri="{0D108BD9-81ED-4DB2-BD59-A6C34878D82A}">
                    <a16:rowId xmlns:a16="http://schemas.microsoft.com/office/drawing/2014/main" val="4109385384"/>
                  </a:ext>
                </a:extLst>
              </a:tr>
              <a:tr h="567931">
                <a:tc>
                  <a:txBody>
                    <a:bodyPr/>
                    <a:lstStyle/>
                    <a:p>
                      <a:pPr algn="ctr" fontAlgn="ctr"/>
                      <a:r>
                        <a:rPr lang="cs-CZ" sz="1600" u="none" strike="noStrike">
                          <a:effectLst/>
                        </a:rPr>
                        <a:t>Řidičský a svářečský průkaz</a:t>
                      </a:r>
                      <a:endParaRPr lang="cs-CZ" sz="1600" b="0" i="0" u="none" strike="noStrike">
                        <a:effectLst/>
                        <a:latin typeface="Arial" panose="020B0604020202020204" pitchFamily="34" charset="0"/>
                      </a:endParaRPr>
                    </a:p>
                  </a:txBody>
                  <a:tcPr marL="7620" marR="7620" marT="7620" marB="0" anchor="ctr"/>
                </a:tc>
                <a:tc>
                  <a:txBody>
                    <a:bodyPr/>
                    <a:lstStyle/>
                    <a:p>
                      <a:pPr algn="ctr" fontAlgn="ctr"/>
                      <a:r>
                        <a:rPr lang="cs-CZ" sz="1600" u="none" strike="noStrike" dirty="0">
                          <a:effectLst/>
                        </a:rPr>
                        <a:t>377 316 854 Kč</a:t>
                      </a:r>
                      <a:endParaRPr lang="cs-CZ" sz="1600" b="0" i="0" u="none" strike="noStrike" dirty="0">
                        <a:effectLst/>
                        <a:latin typeface="Arial" panose="020B0604020202020204" pitchFamily="34" charset="0"/>
                      </a:endParaRPr>
                    </a:p>
                  </a:txBody>
                  <a:tcPr marL="7620" marR="7620" marT="7620" marB="0" anchor="ctr"/>
                </a:tc>
                <a:tc>
                  <a:txBody>
                    <a:bodyPr/>
                    <a:lstStyle/>
                    <a:p>
                      <a:pPr algn="ctr" fontAlgn="ctr"/>
                      <a:r>
                        <a:rPr lang="cs-CZ" sz="1600" u="none" strike="noStrike" dirty="0">
                          <a:effectLst/>
                        </a:rPr>
                        <a:t>414 218 450 Kč</a:t>
                      </a:r>
                      <a:endParaRPr lang="cs-CZ" sz="1600" b="0" i="0" u="none" strike="noStrike" dirty="0">
                        <a:effectLst/>
                        <a:latin typeface="Arial" panose="020B0604020202020204" pitchFamily="34" charset="0"/>
                      </a:endParaRPr>
                    </a:p>
                  </a:txBody>
                  <a:tcPr marL="7620" marR="7620" marT="7620" marB="0" anchor="ctr"/>
                </a:tc>
                <a:extLst>
                  <a:ext uri="{0D108BD9-81ED-4DB2-BD59-A6C34878D82A}">
                    <a16:rowId xmlns:a16="http://schemas.microsoft.com/office/drawing/2014/main" val="16302431"/>
                  </a:ext>
                </a:extLst>
              </a:tr>
              <a:tr h="567931">
                <a:tc>
                  <a:txBody>
                    <a:bodyPr/>
                    <a:lstStyle/>
                    <a:p>
                      <a:pPr algn="ctr" fontAlgn="ctr"/>
                      <a:r>
                        <a:rPr lang="cs-CZ" sz="1600" b="1" u="none" strike="noStrike" dirty="0">
                          <a:effectLst/>
                        </a:rPr>
                        <a:t>Celkem</a:t>
                      </a:r>
                      <a:endParaRPr lang="cs-CZ" sz="1600" b="1" i="0" u="none" strike="noStrike" dirty="0">
                        <a:effectLst/>
                        <a:latin typeface="Arial" panose="020B0604020202020204" pitchFamily="34" charset="0"/>
                      </a:endParaRPr>
                    </a:p>
                  </a:txBody>
                  <a:tcPr marL="7620" marR="7620" marT="7620" marB="0" anchor="ctr"/>
                </a:tc>
                <a:tc>
                  <a:txBody>
                    <a:bodyPr/>
                    <a:lstStyle/>
                    <a:p>
                      <a:pPr algn="ctr" fontAlgn="ctr"/>
                      <a:r>
                        <a:rPr lang="cs-CZ" sz="1600" b="1" u="none" strike="noStrike" dirty="0">
                          <a:effectLst/>
                        </a:rPr>
                        <a:t>734 320 054 Kč</a:t>
                      </a:r>
                      <a:endParaRPr lang="cs-CZ" sz="1600" b="1" i="0" u="none" strike="noStrike" dirty="0">
                        <a:effectLst/>
                        <a:latin typeface="Arial" panose="020B0604020202020204" pitchFamily="34" charset="0"/>
                      </a:endParaRPr>
                    </a:p>
                  </a:txBody>
                  <a:tcPr marL="7620" marR="7620" marT="7620" marB="0" anchor="ctr"/>
                </a:tc>
                <a:tc>
                  <a:txBody>
                    <a:bodyPr/>
                    <a:lstStyle/>
                    <a:p>
                      <a:pPr algn="ctr" fontAlgn="ctr"/>
                      <a:r>
                        <a:rPr lang="cs-CZ" sz="1600" b="1" u="none" strike="noStrike" dirty="0">
                          <a:effectLst/>
                        </a:rPr>
                        <a:t>784 778 450 Kč</a:t>
                      </a:r>
                      <a:endParaRPr lang="cs-CZ" sz="1600" b="1" i="0" u="none" strike="noStrike" dirty="0">
                        <a:effectLst/>
                        <a:latin typeface="Arial" panose="020B0604020202020204" pitchFamily="34" charset="0"/>
                      </a:endParaRPr>
                    </a:p>
                  </a:txBody>
                  <a:tcPr marL="7620" marR="7620" marT="7620" marB="0" anchor="ctr"/>
                </a:tc>
                <a:extLst>
                  <a:ext uri="{0D108BD9-81ED-4DB2-BD59-A6C34878D82A}">
                    <a16:rowId xmlns:a16="http://schemas.microsoft.com/office/drawing/2014/main" val="4189866181"/>
                  </a:ext>
                </a:extLst>
              </a:tr>
            </a:tbl>
          </a:graphicData>
        </a:graphic>
      </p:graphicFrame>
      <p:sp>
        <p:nvSpPr>
          <p:cNvPr id="10" name="TextovéPole 9">
            <a:extLst>
              <a:ext uri="{FF2B5EF4-FFF2-40B4-BE49-F238E27FC236}">
                <a16:creationId xmlns:a16="http://schemas.microsoft.com/office/drawing/2014/main" id="{E9CC5A5D-CDA8-1324-6049-767A26A5872D}"/>
              </a:ext>
            </a:extLst>
          </p:cNvPr>
          <p:cNvSpPr txBox="1"/>
          <p:nvPr/>
        </p:nvSpPr>
        <p:spPr>
          <a:xfrm>
            <a:off x="903900" y="1606798"/>
            <a:ext cx="4487250" cy="1200329"/>
          </a:xfrm>
          <a:prstGeom prst="rect">
            <a:avLst/>
          </a:prstGeom>
          <a:noFill/>
        </p:spPr>
        <p:txBody>
          <a:bodyPr wrap="square" rtlCol="0">
            <a:spAutoFit/>
          </a:bodyPr>
          <a:lstStyle/>
          <a:p>
            <a:r>
              <a:rPr lang="cs-CZ" dirty="0"/>
              <a:t>Navýšení finančních prostředků na řidičské        a svářečské oprávnění v důsledku </a:t>
            </a:r>
          </a:p>
          <a:p>
            <a:pPr marL="285750" indent="-285750">
              <a:buFontTx/>
              <a:buChar char="-"/>
            </a:pPr>
            <a:r>
              <a:rPr lang="cs-CZ" dirty="0"/>
              <a:t>valorizace,</a:t>
            </a:r>
          </a:p>
          <a:p>
            <a:pPr marL="285750" indent="-285750">
              <a:buFontTx/>
              <a:buChar char="-"/>
            </a:pPr>
            <a:r>
              <a:rPr lang="cs-CZ" dirty="0"/>
              <a:t>navýšení platových tarifů k 1. 1. 2022 </a:t>
            </a:r>
          </a:p>
        </p:txBody>
      </p:sp>
    </p:spTree>
    <p:extLst>
      <p:ext uri="{BB962C8B-B14F-4D97-AF65-F5344CB8AC3E}">
        <p14:creationId xmlns:p14="http://schemas.microsoft.com/office/powerpoint/2010/main" val="24349104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EDB87C6-DA93-FEE2-F4BE-F08F2F5175F9}"/>
              </a:ext>
            </a:extLst>
          </p:cNvPr>
          <p:cNvSpPr>
            <a:spLocks noGrp="1"/>
          </p:cNvSpPr>
          <p:nvPr>
            <p:ph type="title"/>
          </p:nvPr>
        </p:nvSpPr>
        <p:spPr>
          <a:xfrm>
            <a:off x="676915" y="571500"/>
            <a:ext cx="10838169" cy="523875"/>
          </a:xfrm>
        </p:spPr>
        <p:txBody>
          <a:bodyPr>
            <a:normAutofit/>
          </a:bodyPr>
          <a:lstStyle/>
          <a:p>
            <a:r>
              <a:rPr lang="cs-CZ" sz="2400" b="1" dirty="0"/>
              <a:t>Podpora soutěží k odbornému vzdělávání 2023</a:t>
            </a:r>
          </a:p>
        </p:txBody>
      </p:sp>
      <p:sp>
        <p:nvSpPr>
          <p:cNvPr id="3" name="Zástupný obsah 2">
            <a:extLst>
              <a:ext uri="{FF2B5EF4-FFF2-40B4-BE49-F238E27FC236}">
                <a16:creationId xmlns:a16="http://schemas.microsoft.com/office/drawing/2014/main" id="{866DAA85-8C55-065C-8CA6-5F8CEA241893}"/>
              </a:ext>
            </a:extLst>
          </p:cNvPr>
          <p:cNvSpPr>
            <a:spLocks noGrp="1"/>
          </p:cNvSpPr>
          <p:nvPr>
            <p:ph idx="1"/>
          </p:nvPr>
        </p:nvSpPr>
        <p:spPr>
          <a:xfrm>
            <a:off x="676914" y="1699260"/>
            <a:ext cx="10838169" cy="3543300"/>
          </a:xfrm>
        </p:spPr>
        <p:txBody>
          <a:bodyPr/>
          <a:lstStyle/>
          <a:p>
            <a:pPr marL="355500" lvl="0" indent="-342900" algn="just">
              <a:lnSpc>
                <a:spcPct val="150000"/>
              </a:lnSpc>
              <a:buFont typeface="Arial" panose="020B0604020202020204" pitchFamily="34" charset="0"/>
              <a:buChar char="•"/>
            </a:pPr>
            <a:r>
              <a:rPr lang="cs-CZ" sz="2000" b="1" dirty="0">
                <a:solidFill>
                  <a:schemeClr val="accent1"/>
                </a:solidFill>
                <a:effectLst/>
                <a:latin typeface="+mn-lt"/>
                <a:ea typeface="Calibri" panose="020F0502020204030204" pitchFamily="34" charset="0"/>
              </a:rPr>
              <a:t>Výzva na podporu sportovních, řemeslných, uměleckých a ostatních soutěží v roce 2023</a:t>
            </a:r>
          </a:p>
          <a:p>
            <a:pPr lvl="2" algn="just" fontAlgn="base">
              <a:lnSpc>
                <a:spcPct val="150000"/>
              </a:lnSpc>
              <a:buSzPct val="96000"/>
            </a:pPr>
            <a:r>
              <a:rPr lang="pl-PL" sz="2000" b="1" dirty="0">
                <a:latin typeface="+mn-lt"/>
                <a:cs typeface="Calibri" panose="020F0502020204030204" pitchFamily="34" charset="0"/>
              </a:rPr>
              <a:t>Účelem dotace z této výzvy je podpora realizace okresních, krajských a ústředních kol soutěží,</a:t>
            </a:r>
          </a:p>
          <a:p>
            <a:pPr lvl="2" algn="just" fontAlgn="base">
              <a:lnSpc>
                <a:spcPct val="150000"/>
              </a:lnSpc>
              <a:buSzPct val="96000"/>
            </a:pPr>
            <a:r>
              <a:rPr lang="cs-CZ" sz="2000" b="1" dirty="0">
                <a:latin typeface="+mn-lt"/>
                <a:cs typeface="Calibri" panose="020F0502020204030204" pitchFamily="34" charset="0"/>
              </a:rPr>
              <a:t>nové členění programu podle kategorií - řemeslné soutěže jako samostatná kategorie</a:t>
            </a:r>
            <a:r>
              <a:rPr lang="cs-CZ" sz="2000" dirty="0">
                <a:latin typeface="+mn-lt"/>
                <a:cs typeface="Calibri" panose="020F0502020204030204" pitchFamily="34" charset="0"/>
              </a:rPr>
              <a:t>,</a:t>
            </a:r>
          </a:p>
          <a:p>
            <a:pPr lvl="2" algn="just" fontAlgn="base">
              <a:lnSpc>
                <a:spcPct val="150000"/>
              </a:lnSpc>
              <a:buSzPct val="96000"/>
            </a:pPr>
            <a:r>
              <a:rPr lang="cs-CZ" sz="2000" dirty="0">
                <a:latin typeface="+mn-lt"/>
                <a:cs typeface="Calibri" panose="020F0502020204030204" pitchFamily="34" charset="0"/>
              </a:rPr>
              <a:t>na řemeslnou kategorii alokováno 1 500 000 Kč,</a:t>
            </a:r>
          </a:p>
          <a:p>
            <a:pPr lvl="2" algn="just" fontAlgn="base">
              <a:lnSpc>
                <a:spcPct val="150000"/>
              </a:lnSpc>
              <a:buSzPct val="96000"/>
            </a:pPr>
            <a:r>
              <a:rPr lang="cs-CZ" sz="2000" dirty="0">
                <a:latin typeface="+mn-lt"/>
                <a:cs typeface="Calibri" panose="020F0502020204030204" pitchFamily="34" charset="0"/>
              </a:rPr>
              <a:t>přihlášeno 17 projektů  v rámci řemeslných soutěží s požadovanou dotací 3 414 021 Kč,</a:t>
            </a:r>
          </a:p>
          <a:p>
            <a:pPr lvl="2" algn="just" fontAlgn="base">
              <a:lnSpc>
                <a:spcPct val="150000"/>
              </a:lnSpc>
              <a:buSzPct val="96000"/>
            </a:pPr>
            <a:r>
              <a:rPr lang="cs-CZ" sz="2000" dirty="0">
                <a:latin typeface="+mn-lt"/>
                <a:cs typeface="Calibri" panose="020F0502020204030204" pitchFamily="34" charset="0"/>
              </a:rPr>
              <a:t>podpořeno 12 projektů,</a:t>
            </a:r>
          </a:p>
          <a:p>
            <a:pPr lvl="2" algn="just" fontAlgn="base">
              <a:lnSpc>
                <a:spcPct val="150000"/>
              </a:lnSpc>
              <a:buSzPct val="96000"/>
            </a:pPr>
            <a:r>
              <a:rPr lang="cs-CZ" sz="2000" b="1" dirty="0">
                <a:latin typeface="+mn-lt"/>
                <a:cs typeface="Calibri" panose="020F0502020204030204" pitchFamily="34" charset="0"/>
              </a:rPr>
              <a:t>celková výše poskytnuté dotace je 1 627 325 Kč</a:t>
            </a:r>
            <a:r>
              <a:rPr lang="cs-CZ" sz="2000" dirty="0">
                <a:latin typeface="+mn-lt"/>
                <a:cs typeface="Calibri" panose="020F0502020204030204" pitchFamily="34" charset="0"/>
              </a:rPr>
              <a:t>.</a:t>
            </a:r>
            <a:endParaRPr lang="cs-CZ" sz="1600" b="1" dirty="0">
              <a:solidFill>
                <a:schemeClr val="accent5"/>
              </a:solidFill>
              <a:latin typeface="+mn-lt"/>
            </a:endParaRPr>
          </a:p>
          <a:p>
            <a:pPr marL="108000" indent="0">
              <a:buNone/>
            </a:pPr>
            <a:endParaRPr lang="cs-CZ" b="1" dirty="0">
              <a:solidFill>
                <a:schemeClr val="accent5"/>
              </a:solidFill>
            </a:endParaRPr>
          </a:p>
        </p:txBody>
      </p:sp>
      <p:sp>
        <p:nvSpPr>
          <p:cNvPr id="4" name="Zástupný symbol pro číslo snímku 3">
            <a:extLst>
              <a:ext uri="{FF2B5EF4-FFF2-40B4-BE49-F238E27FC236}">
                <a16:creationId xmlns:a16="http://schemas.microsoft.com/office/drawing/2014/main" id="{18C8BCE8-996F-2FF2-50BD-83967FBE89D2}"/>
              </a:ext>
            </a:extLst>
          </p:cNvPr>
          <p:cNvSpPr>
            <a:spLocks noGrp="1"/>
          </p:cNvSpPr>
          <p:nvPr>
            <p:ph type="sldNum" sz="quarter" idx="12"/>
          </p:nvPr>
        </p:nvSpPr>
        <p:spPr/>
        <p:txBody>
          <a:bodyPr/>
          <a:lstStyle/>
          <a:p>
            <a:fld id="{323BD8D3-A9DD-40CB-A396-ADCE34852C74}" type="slidenum">
              <a:rPr lang="cs-CZ" smtClean="0"/>
              <a:t>18</a:t>
            </a:fld>
            <a:endParaRPr lang="cs-CZ" dirty="0"/>
          </a:p>
        </p:txBody>
      </p:sp>
    </p:spTree>
    <p:extLst>
      <p:ext uri="{BB962C8B-B14F-4D97-AF65-F5344CB8AC3E}">
        <p14:creationId xmlns:p14="http://schemas.microsoft.com/office/powerpoint/2010/main" val="7251100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B2C40C4-EFB5-40A5-83C4-151F8571EC78}"/>
              </a:ext>
            </a:extLst>
          </p:cNvPr>
          <p:cNvSpPr>
            <a:spLocks noGrp="1"/>
          </p:cNvSpPr>
          <p:nvPr>
            <p:ph type="title"/>
          </p:nvPr>
        </p:nvSpPr>
        <p:spPr>
          <a:xfrm>
            <a:off x="426720" y="466343"/>
            <a:ext cx="11141049" cy="516637"/>
          </a:xfrm>
        </p:spPr>
        <p:txBody>
          <a:bodyPr>
            <a:noAutofit/>
          </a:bodyPr>
          <a:lstStyle/>
          <a:p>
            <a:r>
              <a:rPr lang="cs-CZ" sz="2400" b="1" dirty="0"/>
              <a:t>Pokusná ověřování </a:t>
            </a:r>
            <a:r>
              <a:rPr lang="cs-CZ" sz="2400" b="1" cap="none" dirty="0"/>
              <a:t>ZAMĚŘENÁ NA PROFILOVOU ČÁST MZ</a:t>
            </a:r>
            <a:endParaRPr lang="cs-CZ" sz="2400" b="1" dirty="0"/>
          </a:p>
        </p:txBody>
      </p:sp>
      <p:sp>
        <p:nvSpPr>
          <p:cNvPr id="4" name="Zástupný symbol pro číslo snímku 3">
            <a:extLst>
              <a:ext uri="{FF2B5EF4-FFF2-40B4-BE49-F238E27FC236}">
                <a16:creationId xmlns:a16="http://schemas.microsoft.com/office/drawing/2014/main" id="{0B43E8EF-621E-465E-A7A1-DA1755E88A8E}"/>
              </a:ext>
            </a:extLst>
          </p:cNvPr>
          <p:cNvSpPr>
            <a:spLocks noGrp="1"/>
          </p:cNvSpPr>
          <p:nvPr>
            <p:ph type="sldNum" sz="quarter" idx="12"/>
          </p:nvPr>
        </p:nvSpPr>
        <p:spPr/>
        <p:txBody>
          <a:bodyPr/>
          <a:lstStyle/>
          <a:p>
            <a:fld id="{323BD8D3-A9DD-40CB-A396-ADCE34852C74}" type="slidenum">
              <a:rPr lang="cs-CZ" smtClean="0"/>
              <a:t>19</a:t>
            </a:fld>
            <a:endParaRPr lang="cs-CZ" dirty="0"/>
          </a:p>
        </p:txBody>
      </p:sp>
      <p:graphicFrame>
        <p:nvGraphicFramePr>
          <p:cNvPr id="11" name="Diagram 10">
            <a:extLst>
              <a:ext uri="{FF2B5EF4-FFF2-40B4-BE49-F238E27FC236}">
                <a16:creationId xmlns:a16="http://schemas.microsoft.com/office/drawing/2014/main" id="{6E5C1219-483B-C00F-3547-4EED2E01D88E}"/>
              </a:ext>
            </a:extLst>
          </p:cNvPr>
          <p:cNvGraphicFramePr/>
          <p:nvPr/>
        </p:nvGraphicFramePr>
        <p:xfrm>
          <a:off x="729600" y="1120140"/>
          <a:ext cx="9430400" cy="50181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extovéPole 11">
            <a:extLst>
              <a:ext uri="{FF2B5EF4-FFF2-40B4-BE49-F238E27FC236}">
                <a16:creationId xmlns:a16="http://schemas.microsoft.com/office/drawing/2014/main" id="{8160B4E9-D30A-C792-7B97-2AE178D74F83}"/>
              </a:ext>
            </a:extLst>
          </p:cNvPr>
          <p:cNvSpPr txBox="1"/>
          <p:nvPr/>
        </p:nvSpPr>
        <p:spPr>
          <a:xfrm>
            <a:off x="1036320" y="1653540"/>
            <a:ext cx="857927" cy="830997"/>
          </a:xfrm>
          <a:prstGeom prst="rect">
            <a:avLst/>
          </a:prstGeom>
          <a:noFill/>
        </p:spPr>
        <p:txBody>
          <a:bodyPr wrap="none" rtlCol="0">
            <a:spAutoFit/>
          </a:bodyPr>
          <a:lstStyle/>
          <a:p>
            <a:r>
              <a:rPr lang="cs-CZ" sz="4800" dirty="0">
                <a:solidFill>
                  <a:schemeClr val="accent1"/>
                </a:solidFill>
              </a:rPr>
              <a:t>AP</a:t>
            </a:r>
          </a:p>
        </p:txBody>
      </p:sp>
      <p:sp>
        <p:nvSpPr>
          <p:cNvPr id="13" name="TextovéPole 12">
            <a:extLst>
              <a:ext uri="{FF2B5EF4-FFF2-40B4-BE49-F238E27FC236}">
                <a16:creationId xmlns:a16="http://schemas.microsoft.com/office/drawing/2014/main" id="{0FC54BDD-9048-9C7D-D361-5C108C6BDCDC}"/>
              </a:ext>
            </a:extLst>
          </p:cNvPr>
          <p:cNvSpPr txBox="1"/>
          <p:nvPr/>
        </p:nvSpPr>
        <p:spPr>
          <a:xfrm>
            <a:off x="1318260" y="3213737"/>
            <a:ext cx="971548" cy="830997"/>
          </a:xfrm>
          <a:prstGeom prst="rect">
            <a:avLst/>
          </a:prstGeom>
          <a:noFill/>
        </p:spPr>
        <p:txBody>
          <a:bodyPr wrap="none" rtlCol="0">
            <a:spAutoFit/>
          </a:bodyPr>
          <a:lstStyle/>
          <a:p>
            <a:r>
              <a:rPr lang="cs-CZ" sz="4800" dirty="0">
                <a:solidFill>
                  <a:schemeClr val="accent1"/>
                </a:solidFill>
              </a:rPr>
              <a:t>ICT</a:t>
            </a:r>
          </a:p>
        </p:txBody>
      </p:sp>
      <p:sp>
        <p:nvSpPr>
          <p:cNvPr id="14" name="TextovéPole 13">
            <a:extLst>
              <a:ext uri="{FF2B5EF4-FFF2-40B4-BE49-F238E27FC236}">
                <a16:creationId xmlns:a16="http://schemas.microsoft.com/office/drawing/2014/main" id="{A179966F-A31C-2531-6D9E-9FF3EF8FF6EC}"/>
              </a:ext>
            </a:extLst>
          </p:cNvPr>
          <p:cNvSpPr txBox="1"/>
          <p:nvPr/>
        </p:nvSpPr>
        <p:spPr>
          <a:xfrm>
            <a:off x="773322" y="4773934"/>
            <a:ext cx="1258678" cy="769441"/>
          </a:xfrm>
          <a:prstGeom prst="rect">
            <a:avLst/>
          </a:prstGeom>
          <a:noFill/>
        </p:spPr>
        <p:txBody>
          <a:bodyPr wrap="none" rtlCol="0">
            <a:spAutoFit/>
          </a:bodyPr>
          <a:lstStyle/>
          <a:p>
            <a:r>
              <a:rPr lang="cs-CZ" sz="4400" dirty="0">
                <a:solidFill>
                  <a:schemeClr val="accent1"/>
                </a:solidFill>
              </a:rPr>
              <a:t>AMZ</a:t>
            </a:r>
          </a:p>
        </p:txBody>
      </p:sp>
      <p:sp>
        <p:nvSpPr>
          <p:cNvPr id="3" name="TextovéPole 2">
            <a:extLst>
              <a:ext uri="{FF2B5EF4-FFF2-40B4-BE49-F238E27FC236}">
                <a16:creationId xmlns:a16="http://schemas.microsoft.com/office/drawing/2014/main" id="{0E6B14F2-485F-4AD6-E9CF-1396FA948FC5}"/>
              </a:ext>
            </a:extLst>
          </p:cNvPr>
          <p:cNvSpPr txBox="1"/>
          <p:nvPr/>
        </p:nvSpPr>
        <p:spPr>
          <a:xfrm>
            <a:off x="10115777" y="3306069"/>
            <a:ext cx="1583254" cy="646331"/>
          </a:xfrm>
          <a:prstGeom prst="rect">
            <a:avLst/>
          </a:prstGeom>
          <a:noFill/>
        </p:spPr>
        <p:txBody>
          <a:bodyPr wrap="none" rtlCol="0">
            <a:spAutoFit/>
          </a:bodyPr>
          <a:lstStyle/>
          <a:p>
            <a:r>
              <a:rPr lang="cs-CZ" b="1" dirty="0">
                <a:solidFill>
                  <a:schemeClr val="accent1"/>
                </a:solidFill>
              </a:rPr>
              <a:t>51 SŠ, </a:t>
            </a:r>
          </a:p>
          <a:p>
            <a:r>
              <a:rPr lang="cs-CZ" b="1" dirty="0">
                <a:solidFill>
                  <a:schemeClr val="accent1"/>
                </a:solidFill>
              </a:rPr>
              <a:t>z toho 16 GYM</a:t>
            </a:r>
          </a:p>
        </p:txBody>
      </p:sp>
      <p:sp>
        <p:nvSpPr>
          <p:cNvPr id="5" name="TextovéPole 4">
            <a:extLst>
              <a:ext uri="{FF2B5EF4-FFF2-40B4-BE49-F238E27FC236}">
                <a16:creationId xmlns:a16="http://schemas.microsoft.com/office/drawing/2014/main" id="{036407C6-6CF9-E9EA-6800-A037931D127E}"/>
              </a:ext>
            </a:extLst>
          </p:cNvPr>
          <p:cNvSpPr txBox="1"/>
          <p:nvPr/>
        </p:nvSpPr>
        <p:spPr>
          <a:xfrm>
            <a:off x="10111312" y="1821359"/>
            <a:ext cx="1583254" cy="646331"/>
          </a:xfrm>
          <a:prstGeom prst="rect">
            <a:avLst/>
          </a:prstGeom>
          <a:noFill/>
        </p:spPr>
        <p:txBody>
          <a:bodyPr wrap="none" rtlCol="0">
            <a:spAutoFit/>
          </a:bodyPr>
          <a:lstStyle/>
          <a:p>
            <a:r>
              <a:rPr lang="cs-CZ" b="1" dirty="0">
                <a:solidFill>
                  <a:schemeClr val="accent1"/>
                </a:solidFill>
              </a:rPr>
              <a:t>23 SŠ, </a:t>
            </a:r>
          </a:p>
          <a:p>
            <a:r>
              <a:rPr lang="cs-CZ" b="1" dirty="0">
                <a:solidFill>
                  <a:schemeClr val="accent1"/>
                </a:solidFill>
              </a:rPr>
              <a:t>z toho 21 GYM</a:t>
            </a:r>
          </a:p>
        </p:txBody>
      </p:sp>
      <p:sp>
        <p:nvSpPr>
          <p:cNvPr id="6" name="TextovéPole 5">
            <a:extLst>
              <a:ext uri="{FF2B5EF4-FFF2-40B4-BE49-F238E27FC236}">
                <a16:creationId xmlns:a16="http://schemas.microsoft.com/office/drawing/2014/main" id="{35138915-4B07-6924-3855-51BB2E79C2BE}"/>
              </a:ext>
            </a:extLst>
          </p:cNvPr>
          <p:cNvSpPr txBox="1"/>
          <p:nvPr/>
        </p:nvSpPr>
        <p:spPr>
          <a:xfrm>
            <a:off x="10111312" y="4860700"/>
            <a:ext cx="689612" cy="369332"/>
          </a:xfrm>
          <a:prstGeom prst="rect">
            <a:avLst/>
          </a:prstGeom>
          <a:noFill/>
        </p:spPr>
        <p:txBody>
          <a:bodyPr wrap="none" rtlCol="0">
            <a:spAutoFit/>
          </a:bodyPr>
          <a:lstStyle/>
          <a:p>
            <a:r>
              <a:rPr lang="cs-CZ" b="1" dirty="0">
                <a:solidFill>
                  <a:schemeClr val="accent1"/>
                </a:solidFill>
              </a:rPr>
              <a:t>15 SŠ</a:t>
            </a:r>
          </a:p>
        </p:txBody>
      </p:sp>
    </p:spTree>
    <p:extLst>
      <p:ext uri="{BB962C8B-B14F-4D97-AF65-F5344CB8AC3E}">
        <p14:creationId xmlns:p14="http://schemas.microsoft.com/office/powerpoint/2010/main" val="3396873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6D1206D-7407-EECD-0A7E-D65CB429A187}"/>
              </a:ext>
            </a:extLst>
          </p:cNvPr>
          <p:cNvSpPr>
            <a:spLocks noGrp="1"/>
          </p:cNvSpPr>
          <p:nvPr>
            <p:ph type="title"/>
          </p:nvPr>
        </p:nvSpPr>
        <p:spPr>
          <a:xfrm>
            <a:off x="729599" y="466343"/>
            <a:ext cx="10838169" cy="622138"/>
          </a:xfrm>
        </p:spPr>
        <p:txBody>
          <a:bodyPr>
            <a:normAutofit/>
          </a:bodyPr>
          <a:lstStyle/>
          <a:p>
            <a:r>
              <a:rPr lang="cs-CZ" sz="2800" dirty="0"/>
              <a:t>Schéma Podpory vzdělávání </a:t>
            </a:r>
            <a:r>
              <a:rPr lang="cs-CZ" sz="2800" b="1" dirty="0"/>
              <a:t>ukrajinských žáků ve SŠ</a:t>
            </a:r>
          </a:p>
        </p:txBody>
      </p:sp>
      <p:sp>
        <p:nvSpPr>
          <p:cNvPr id="4" name="Zástupný symbol pro číslo snímku 3">
            <a:extLst>
              <a:ext uri="{FF2B5EF4-FFF2-40B4-BE49-F238E27FC236}">
                <a16:creationId xmlns:a16="http://schemas.microsoft.com/office/drawing/2014/main" id="{19D416A2-F99E-9F3E-D0BF-3B790AC3E021}"/>
              </a:ext>
            </a:extLst>
          </p:cNvPr>
          <p:cNvSpPr>
            <a:spLocks noGrp="1"/>
          </p:cNvSpPr>
          <p:nvPr>
            <p:ph type="sldNum" sz="quarter" idx="12"/>
          </p:nvPr>
        </p:nvSpPr>
        <p:spPr/>
        <p:txBody>
          <a:bodyPr/>
          <a:lstStyle/>
          <a:p>
            <a:fld id="{323BD8D3-A9DD-40CB-A396-ADCE34852C74}" type="slidenum">
              <a:rPr lang="cs-CZ" smtClean="0"/>
              <a:t>2</a:t>
            </a:fld>
            <a:endParaRPr lang="cs-CZ" dirty="0"/>
          </a:p>
        </p:txBody>
      </p:sp>
      <p:pic>
        <p:nvPicPr>
          <p:cNvPr id="8" name="Grafický objekt 7" descr="Školní budova se souvislou výplní">
            <a:extLst>
              <a:ext uri="{FF2B5EF4-FFF2-40B4-BE49-F238E27FC236}">
                <a16:creationId xmlns:a16="http://schemas.microsoft.com/office/drawing/2014/main" id="{1D2A61BC-B7F5-4B1F-B683-4A0DDC02CB4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095238" y="1016092"/>
            <a:ext cx="3169023" cy="3074893"/>
          </a:xfrm>
          <a:prstGeom prst="rect">
            <a:avLst/>
          </a:prstGeom>
        </p:spPr>
      </p:pic>
      <p:pic>
        <p:nvPicPr>
          <p:cNvPr id="10" name="Grafický objekt 9" descr="Trasa (se dvěma připínáčky) se souvislou výplní">
            <a:extLst>
              <a:ext uri="{FF2B5EF4-FFF2-40B4-BE49-F238E27FC236}">
                <a16:creationId xmlns:a16="http://schemas.microsoft.com/office/drawing/2014/main" id="{9B0EB920-56C6-5052-A2EE-193934D856F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9099" y="1088481"/>
            <a:ext cx="3048001" cy="3048001"/>
          </a:xfrm>
          <a:prstGeom prst="rect">
            <a:avLst/>
          </a:prstGeom>
        </p:spPr>
      </p:pic>
      <p:pic>
        <p:nvPicPr>
          <p:cNvPr id="11" name="Grafický objekt 10" descr="Trasa (se dvěma připínáčky) se souvislou výplní">
            <a:extLst>
              <a:ext uri="{FF2B5EF4-FFF2-40B4-BE49-F238E27FC236}">
                <a16:creationId xmlns:a16="http://schemas.microsoft.com/office/drawing/2014/main" id="{5D0F1348-4E6F-2649-61E6-6D6BAEF4A9E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581899" y="917254"/>
            <a:ext cx="3048001" cy="3048001"/>
          </a:xfrm>
          <a:prstGeom prst="rect">
            <a:avLst/>
          </a:prstGeom>
        </p:spPr>
      </p:pic>
      <p:sp>
        <p:nvSpPr>
          <p:cNvPr id="12" name="TextovéPole 11">
            <a:extLst>
              <a:ext uri="{FF2B5EF4-FFF2-40B4-BE49-F238E27FC236}">
                <a16:creationId xmlns:a16="http://schemas.microsoft.com/office/drawing/2014/main" id="{20AB386C-DD4A-5638-6FBE-0A25DA28EAB4}"/>
              </a:ext>
            </a:extLst>
          </p:cNvPr>
          <p:cNvSpPr txBox="1"/>
          <p:nvPr/>
        </p:nvSpPr>
        <p:spPr>
          <a:xfrm>
            <a:off x="359472" y="4112958"/>
            <a:ext cx="3735766" cy="1323439"/>
          </a:xfrm>
          <a:prstGeom prst="rect">
            <a:avLst/>
          </a:prstGeom>
          <a:noFill/>
        </p:spPr>
        <p:txBody>
          <a:bodyPr wrap="square" rtlCol="0">
            <a:spAutoFit/>
          </a:bodyPr>
          <a:lstStyle/>
          <a:p>
            <a:pPr marL="285750" indent="-285750">
              <a:buFontTx/>
              <a:buChar char="-"/>
            </a:pPr>
            <a:r>
              <a:rPr lang="cs-CZ" sz="1600" b="1" dirty="0">
                <a:solidFill>
                  <a:srgbClr val="FF0000"/>
                </a:solidFill>
              </a:rPr>
              <a:t>aktuálně zveřejněné OOP </a:t>
            </a:r>
            <a:br>
              <a:rPr lang="cs-CZ" sz="1600" b="1" dirty="0">
                <a:solidFill>
                  <a:srgbClr val="FF0000"/>
                </a:solidFill>
              </a:rPr>
            </a:br>
            <a:r>
              <a:rPr lang="cs-CZ" sz="1600" b="1" dirty="0">
                <a:solidFill>
                  <a:srgbClr val="FF0000"/>
                </a:solidFill>
              </a:rPr>
              <a:t>k přijímacím zkouškám</a:t>
            </a:r>
          </a:p>
          <a:p>
            <a:pPr marL="285750" indent="-285750">
              <a:buFontTx/>
              <a:buChar char="-"/>
            </a:pPr>
            <a:r>
              <a:rPr lang="cs-CZ" sz="1600" dirty="0"/>
              <a:t>cvičné testy k PZ z MAT v UA jazyce</a:t>
            </a:r>
          </a:p>
          <a:p>
            <a:pPr marL="285750" indent="-285750">
              <a:buFontTx/>
              <a:buChar char="-"/>
            </a:pPr>
            <a:r>
              <a:rPr lang="cs-CZ" sz="1600" i="1" dirty="0">
                <a:solidFill>
                  <a:srgbClr val="FF0000"/>
                </a:solidFill>
              </a:rPr>
              <a:t>připravujeme revizi informačního </a:t>
            </a:r>
            <a:br>
              <a:rPr lang="cs-CZ" sz="1600" i="1" dirty="0">
                <a:solidFill>
                  <a:srgbClr val="FF0000"/>
                </a:solidFill>
              </a:rPr>
            </a:br>
            <a:r>
              <a:rPr lang="cs-CZ" sz="1600" i="1" dirty="0">
                <a:solidFill>
                  <a:srgbClr val="FF0000"/>
                </a:solidFill>
              </a:rPr>
              <a:t>letáku pro mladistvé 15+</a:t>
            </a:r>
          </a:p>
        </p:txBody>
      </p:sp>
      <p:sp>
        <p:nvSpPr>
          <p:cNvPr id="13" name="TextovéPole 12">
            <a:extLst>
              <a:ext uri="{FF2B5EF4-FFF2-40B4-BE49-F238E27FC236}">
                <a16:creationId xmlns:a16="http://schemas.microsoft.com/office/drawing/2014/main" id="{50542E24-D626-79B5-877D-31A9480B5751}"/>
              </a:ext>
            </a:extLst>
          </p:cNvPr>
          <p:cNvSpPr txBox="1"/>
          <p:nvPr/>
        </p:nvSpPr>
        <p:spPr>
          <a:xfrm>
            <a:off x="3904738" y="3858361"/>
            <a:ext cx="3735766" cy="2308324"/>
          </a:xfrm>
          <a:prstGeom prst="rect">
            <a:avLst/>
          </a:prstGeom>
          <a:noFill/>
        </p:spPr>
        <p:txBody>
          <a:bodyPr wrap="square" rtlCol="0">
            <a:spAutoFit/>
          </a:bodyPr>
          <a:lstStyle/>
          <a:p>
            <a:pPr marL="285750" indent="-285750">
              <a:buFontTx/>
              <a:buChar char="-"/>
            </a:pPr>
            <a:r>
              <a:rPr lang="cs-CZ" sz="1600" dirty="0"/>
              <a:t>možnost „vypnout RVP“, úprava hodnocení žáků =&gt; </a:t>
            </a:r>
            <a:r>
              <a:rPr lang="cs-CZ" sz="1600" b="1" dirty="0"/>
              <a:t>jen na nezbytně nutnou dobu</a:t>
            </a:r>
          </a:p>
          <a:p>
            <a:pPr marL="285750" indent="-285750">
              <a:buFontTx/>
              <a:buChar char="-"/>
            </a:pPr>
            <a:r>
              <a:rPr lang="cs-CZ" sz="1600" dirty="0"/>
              <a:t>ukrajinský asistent</a:t>
            </a:r>
          </a:p>
          <a:p>
            <a:pPr marL="285750" indent="-285750">
              <a:buFontTx/>
              <a:buChar char="-"/>
            </a:pPr>
            <a:r>
              <a:rPr lang="cs-CZ" sz="1600" b="1" dirty="0"/>
              <a:t>bezplatná příprava v českém jazyce v</a:t>
            </a:r>
            <a:r>
              <a:rPr lang="cs-CZ" sz="1600" b="1" dirty="0">
                <a:latin typeface="Calibri" panose="020F0502020204030204" pitchFamily="34" charset="0"/>
                <a:cs typeface="Calibri" panose="020F0502020204030204" pitchFamily="34" charset="0"/>
              </a:rPr>
              <a:t> </a:t>
            </a:r>
            <a:r>
              <a:rPr lang="cs-CZ" sz="1600" b="1" dirty="0"/>
              <a:t>krajem určených školách - NOVELA</a:t>
            </a:r>
          </a:p>
          <a:p>
            <a:pPr marL="285750" indent="-285750">
              <a:buFontTx/>
              <a:buChar char="-"/>
            </a:pPr>
            <a:r>
              <a:rPr lang="cs-CZ" sz="1600" dirty="0"/>
              <a:t>podpora prostřednictvím vyhlášky č.</a:t>
            </a:r>
            <a:r>
              <a:rPr lang="cs-CZ" sz="1600" dirty="0">
                <a:latin typeface="Calibri" panose="020F0502020204030204" pitchFamily="34" charset="0"/>
                <a:cs typeface="Calibri" panose="020F0502020204030204" pitchFamily="34" charset="0"/>
              </a:rPr>
              <a:t> </a:t>
            </a:r>
            <a:r>
              <a:rPr lang="cs-CZ" sz="1600" dirty="0"/>
              <a:t>27/2016 Sb.</a:t>
            </a:r>
          </a:p>
          <a:p>
            <a:pPr marL="285750" indent="-285750">
              <a:buFontTx/>
              <a:buChar char="-"/>
            </a:pPr>
            <a:r>
              <a:rPr lang="cs-CZ" sz="1600" dirty="0"/>
              <a:t>možnost využití šablon v rámci OP JAK</a:t>
            </a:r>
          </a:p>
        </p:txBody>
      </p:sp>
      <p:sp>
        <p:nvSpPr>
          <p:cNvPr id="14" name="TextovéPole 13">
            <a:extLst>
              <a:ext uri="{FF2B5EF4-FFF2-40B4-BE49-F238E27FC236}">
                <a16:creationId xmlns:a16="http://schemas.microsoft.com/office/drawing/2014/main" id="{C89CADD2-4432-D1D1-425B-0ED59308DBA6}"/>
              </a:ext>
            </a:extLst>
          </p:cNvPr>
          <p:cNvSpPr txBox="1"/>
          <p:nvPr/>
        </p:nvSpPr>
        <p:spPr>
          <a:xfrm>
            <a:off x="7760893" y="4112958"/>
            <a:ext cx="3735766" cy="584775"/>
          </a:xfrm>
          <a:prstGeom prst="rect">
            <a:avLst/>
          </a:prstGeom>
          <a:noFill/>
        </p:spPr>
        <p:txBody>
          <a:bodyPr wrap="square" rtlCol="0">
            <a:spAutoFit/>
          </a:bodyPr>
          <a:lstStyle/>
          <a:p>
            <a:pPr marL="285750" indent="-285750">
              <a:buFontTx/>
              <a:buChar char="-"/>
            </a:pPr>
            <a:r>
              <a:rPr lang="cs-CZ" sz="1600" i="1" dirty="0">
                <a:solidFill>
                  <a:srgbClr val="FF0000"/>
                </a:solidFill>
              </a:rPr>
              <a:t>aktuálně připravujeme OOP </a:t>
            </a:r>
            <a:br>
              <a:rPr lang="cs-CZ" sz="1600" i="1" dirty="0">
                <a:solidFill>
                  <a:srgbClr val="FF0000"/>
                </a:solidFill>
              </a:rPr>
            </a:br>
            <a:r>
              <a:rPr lang="cs-CZ" sz="1600" i="1" dirty="0">
                <a:solidFill>
                  <a:srgbClr val="FF0000"/>
                </a:solidFill>
              </a:rPr>
              <a:t>k maturitním a závěrečným zkouškám</a:t>
            </a:r>
          </a:p>
        </p:txBody>
      </p:sp>
      <p:sp>
        <p:nvSpPr>
          <p:cNvPr id="15" name="TextovéPole 14">
            <a:extLst>
              <a:ext uri="{FF2B5EF4-FFF2-40B4-BE49-F238E27FC236}">
                <a16:creationId xmlns:a16="http://schemas.microsoft.com/office/drawing/2014/main" id="{98C32DB3-7FE1-418B-2B35-E8C9650509D9}"/>
              </a:ext>
            </a:extLst>
          </p:cNvPr>
          <p:cNvSpPr txBox="1"/>
          <p:nvPr/>
        </p:nvSpPr>
        <p:spPr>
          <a:xfrm>
            <a:off x="729598" y="1341287"/>
            <a:ext cx="1647842" cy="461665"/>
          </a:xfrm>
          <a:prstGeom prst="rect">
            <a:avLst/>
          </a:prstGeom>
          <a:noFill/>
        </p:spPr>
        <p:txBody>
          <a:bodyPr wrap="square" rtlCol="0">
            <a:spAutoFit/>
          </a:bodyPr>
          <a:lstStyle/>
          <a:p>
            <a:r>
              <a:rPr lang="cs-CZ" sz="2400" b="1" dirty="0">
                <a:solidFill>
                  <a:schemeClr val="accent2">
                    <a:lumMod val="75000"/>
                  </a:schemeClr>
                </a:solidFill>
              </a:rPr>
              <a:t>vstup do SŠ</a:t>
            </a:r>
          </a:p>
        </p:txBody>
      </p:sp>
      <p:sp>
        <p:nvSpPr>
          <p:cNvPr id="16" name="TextovéPole 15">
            <a:extLst>
              <a:ext uri="{FF2B5EF4-FFF2-40B4-BE49-F238E27FC236}">
                <a16:creationId xmlns:a16="http://schemas.microsoft.com/office/drawing/2014/main" id="{E324B1B0-F6F9-1FA8-D762-6D12ABA702F5}"/>
              </a:ext>
            </a:extLst>
          </p:cNvPr>
          <p:cNvSpPr txBox="1"/>
          <p:nvPr/>
        </p:nvSpPr>
        <p:spPr>
          <a:xfrm>
            <a:off x="3976823" y="1341285"/>
            <a:ext cx="1168215" cy="461665"/>
          </a:xfrm>
          <a:prstGeom prst="rect">
            <a:avLst/>
          </a:prstGeom>
          <a:noFill/>
        </p:spPr>
        <p:txBody>
          <a:bodyPr wrap="square" rtlCol="0">
            <a:spAutoFit/>
          </a:bodyPr>
          <a:lstStyle/>
          <a:p>
            <a:r>
              <a:rPr lang="cs-CZ" sz="2400" b="1" dirty="0">
                <a:solidFill>
                  <a:srgbClr val="00B050"/>
                </a:solidFill>
              </a:rPr>
              <a:t>průběh</a:t>
            </a:r>
          </a:p>
        </p:txBody>
      </p:sp>
      <p:sp>
        <p:nvSpPr>
          <p:cNvPr id="17" name="TextovéPole 16">
            <a:extLst>
              <a:ext uri="{FF2B5EF4-FFF2-40B4-BE49-F238E27FC236}">
                <a16:creationId xmlns:a16="http://schemas.microsoft.com/office/drawing/2014/main" id="{1961F003-D049-24CE-F8C0-189FD5A856C5}"/>
              </a:ext>
            </a:extLst>
          </p:cNvPr>
          <p:cNvSpPr txBox="1"/>
          <p:nvPr/>
        </p:nvSpPr>
        <p:spPr>
          <a:xfrm>
            <a:off x="6194838" y="1214211"/>
            <a:ext cx="804056" cy="830997"/>
          </a:xfrm>
          <a:prstGeom prst="rect">
            <a:avLst/>
          </a:prstGeom>
          <a:noFill/>
        </p:spPr>
        <p:txBody>
          <a:bodyPr wrap="square" rtlCol="0">
            <a:spAutoFit/>
          </a:bodyPr>
          <a:lstStyle/>
          <a:p>
            <a:r>
              <a:rPr lang="cs-CZ" sz="4800" b="1" dirty="0">
                <a:solidFill>
                  <a:srgbClr val="00B050"/>
                </a:solidFill>
              </a:rPr>
              <a:t>SŠ</a:t>
            </a:r>
          </a:p>
        </p:txBody>
      </p:sp>
      <p:sp>
        <p:nvSpPr>
          <p:cNvPr id="18" name="TextovéPole 17">
            <a:extLst>
              <a:ext uri="{FF2B5EF4-FFF2-40B4-BE49-F238E27FC236}">
                <a16:creationId xmlns:a16="http://schemas.microsoft.com/office/drawing/2014/main" id="{8379F781-C9F8-A169-E927-F46D8274788E}"/>
              </a:ext>
            </a:extLst>
          </p:cNvPr>
          <p:cNvSpPr txBox="1"/>
          <p:nvPr/>
        </p:nvSpPr>
        <p:spPr>
          <a:xfrm>
            <a:off x="7760893" y="1341285"/>
            <a:ext cx="1792621" cy="461665"/>
          </a:xfrm>
          <a:prstGeom prst="rect">
            <a:avLst/>
          </a:prstGeom>
          <a:noFill/>
        </p:spPr>
        <p:txBody>
          <a:bodyPr wrap="square" rtlCol="0">
            <a:spAutoFit/>
          </a:bodyPr>
          <a:lstStyle/>
          <a:p>
            <a:r>
              <a:rPr lang="cs-CZ" sz="2400" b="1" dirty="0">
                <a:solidFill>
                  <a:schemeClr val="accent5">
                    <a:lumMod val="60000"/>
                    <a:lumOff val="40000"/>
                  </a:schemeClr>
                </a:solidFill>
              </a:rPr>
              <a:t>výstup ze SŠ</a:t>
            </a:r>
          </a:p>
        </p:txBody>
      </p:sp>
    </p:spTree>
    <p:extLst>
      <p:ext uri="{BB962C8B-B14F-4D97-AF65-F5344CB8AC3E}">
        <p14:creationId xmlns:p14="http://schemas.microsoft.com/office/powerpoint/2010/main" val="41097354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B2C40C4-EFB5-40A5-83C4-151F8571EC78}"/>
              </a:ext>
            </a:extLst>
          </p:cNvPr>
          <p:cNvSpPr>
            <a:spLocks noGrp="1"/>
          </p:cNvSpPr>
          <p:nvPr>
            <p:ph type="title"/>
          </p:nvPr>
        </p:nvSpPr>
        <p:spPr>
          <a:xfrm>
            <a:off x="624231" y="466343"/>
            <a:ext cx="10838169" cy="622138"/>
          </a:xfrm>
        </p:spPr>
        <p:txBody>
          <a:bodyPr>
            <a:noAutofit/>
          </a:bodyPr>
          <a:lstStyle/>
          <a:p>
            <a:r>
              <a:rPr lang="cs-CZ" sz="2400" b="1" dirty="0" err="1"/>
              <a:t>PokusnÉ</a:t>
            </a:r>
            <a:r>
              <a:rPr lang="cs-CZ" sz="2400" b="1" dirty="0"/>
              <a:t> ověřování L0+H</a:t>
            </a:r>
          </a:p>
        </p:txBody>
      </p:sp>
      <p:sp>
        <p:nvSpPr>
          <p:cNvPr id="3" name="Zástupný symbol pro obsah 2">
            <a:extLst>
              <a:ext uri="{FF2B5EF4-FFF2-40B4-BE49-F238E27FC236}">
                <a16:creationId xmlns:a16="http://schemas.microsoft.com/office/drawing/2014/main" id="{E41304C0-A16F-41A7-A8D7-A6365DA213B4}"/>
              </a:ext>
            </a:extLst>
          </p:cNvPr>
          <p:cNvSpPr>
            <a:spLocks noGrp="1"/>
          </p:cNvSpPr>
          <p:nvPr>
            <p:ph idx="1"/>
          </p:nvPr>
        </p:nvSpPr>
        <p:spPr>
          <a:xfrm>
            <a:off x="624231" y="1783080"/>
            <a:ext cx="10620705" cy="4520066"/>
          </a:xfrm>
        </p:spPr>
        <p:txBody>
          <a:bodyPr/>
          <a:lstStyle/>
          <a:p>
            <a:pPr algn="just">
              <a:lnSpc>
                <a:spcPct val="107000"/>
              </a:lnSpc>
            </a:pPr>
            <a:r>
              <a:rPr lang="cs-CZ" sz="2000" b="1" dirty="0">
                <a:effectLst/>
                <a:latin typeface="+mn-lt"/>
                <a:ea typeface="Calibri" panose="020F0502020204030204" pitchFamily="34" charset="0"/>
                <a:cs typeface="Times New Roman" panose="02020603050405020304" pitchFamily="18" charset="0"/>
              </a:rPr>
              <a:t>Pokusné ověřování organizace a průběhu modelu vzdělávání umožňující dosažení středního vzdělání s výučním listem a středního vzdělání s maturitní zkouškou podle vybraných rámcových vzdělávacích programů oborů středního vzdělání kategorie stupně dosaženého vzdělání L0 a H ve vybraných středních školách</a:t>
            </a:r>
          </a:p>
          <a:p>
            <a:pPr marL="108000" indent="0" algn="just">
              <a:buNone/>
            </a:pPr>
            <a:r>
              <a:rPr lang="cs-CZ" sz="2000" dirty="0">
                <a:latin typeface="+mn-lt"/>
                <a:cs typeface="Times New Roman" panose="02020603050405020304" pitchFamily="18" charset="0"/>
              </a:rPr>
              <a:t>    Pokusné ověřování je realizováno u oborů vzdělání:</a:t>
            </a:r>
          </a:p>
          <a:p>
            <a:pPr marL="108000" indent="0" algn="just">
              <a:buNone/>
            </a:pPr>
            <a:r>
              <a:rPr lang="cs-CZ" sz="2000" b="1" dirty="0">
                <a:latin typeface="+mn-lt"/>
                <a:cs typeface="Times New Roman" panose="02020603050405020304" pitchFamily="18" charset="0"/>
              </a:rPr>
              <a:t>    26-41-L/01 Mechanik elektrotechnik  a 26-51-H/02 Elektrikář – silnoproud</a:t>
            </a:r>
          </a:p>
          <a:p>
            <a:pPr marL="108000" indent="0" algn="just">
              <a:buNone/>
            </a:pPr>
            <a:r>
              <a:rPr lang="cs-CZ" sz="2000" b="1" dirty="0">
                <a:latin typeface="+mn-lt"/>
                <a:cs typeface="Times New Roman" panose="02020603050405020304" pitchFamily="18" charset="0"/>
              </a:rPr>
              <a:t>    34-57-L/01 Technik dokončovacího zpracování tiskovin a 34-57-H/01 Knihař</a:t>
            </a:r>
          </a:p>
          <a:p>
            <a:pPr marL="108000" indent="0" algn="just">
              <a:buNone/>
            </a:pPr>
            <a:r>
              <a:rPr lang="cs-CZ" sz="2000" b="1" dirty="0">
                <a:latin typeface="+mn-lt"/>
                <a:cs typeface="Times New Roman" panose="02020603050405020304" pitchFamily="18" charset="0"/>
              </a:rPr>
              <a:t>    82-51-L/01 Uměleckořemeslné zpracování kovů a 82-51-H/01 Umělecký kovář a zámečník, pasíř</a:t>
            </a:r>
          </a:p>
          <a:p>
            <a:pPr marL="108000" indent="0" algn="just">
              <a:buNone/>
            </a:pPr>
            <a:r>
              <a:rPr lang="cs-CZ" sz="2000" dirty="0">
                <a:latin typeface="+mn-lt"/>
                <a:cs typeface="Times New Roman" panose="02020603050405020304" pitchFamily="18" charset="0"/>
              </a:rPr>
              <a:t>    </a:t>
            </a:r>
          </a:p>
          <a:p>
            <a:pPr marL="108000" indent="0" algn="just">
              <a:buNone/>
            </a:pPr>
            <a:r>
              <a:rPr lang="cs-CZ" sz="2000" dirty="0">
                <a:latin typeface="+mn-lt"/>
                <a:cs typeface="Times New Roman" panose="02020603050405020304" pitchFamily="18" charset="0"/>
              </a:rPr>
              <a:t>Prodlouženo o 3 roky a bude </a:t>
            </a:r>
            <a:r>
              <a:rPr lang="cs-CZ" sz="2000" b="1" dirty="0">
                <a:latin typeface="+mn-lt"/>
                <a:cs typeface="Times New Roman" panose="02020603050405020304" pitchFamily="18" charset="0"/>
              </a:rPr>
              <a:t>ukončeno 31. 8. 2029</a:t>
            </a:r>
            <a:r>
              <a:rPr lang="cs-CZ" sz="2000" dirty="0">
                <a:latin typeface="+mn-lt"/>
                <a:cs typeface="Times New Roman" panose="02020603050405020304" pitchFamily="18" charset="0"/>
              </a:rPr>
              <a:t>. Ředitelům škol byl zaslán informační dopis.</a:t>
            </a:r>
          </a:p>
          <a:p>
            <a:pPr marL="108000" indent="0" algn="just">
              <a:buNone/>
            </a:pPr>
            <a:endParaRPr lang="cs-CZ" sz="2000" dirty="0">
              <a:latin typeface="+mn-lt"/>
              <a:cs typeface="Times New Roman" panose="02020603050405020304" pitchFamily="18" charset="0"/>
            </a:endParaRPr>
          </a:p>
          <a:p>
            <a:pPr marL="108000" indent="0" algn="just">
              <a:buNone/>
            </a:pPr>
            <a:endParaRPr lang="cs-CZ" sz="2000" b="1" dirty="0">
              <a:solidFill>
                <a:schemeClr val="accent1"/>
              </a:solidFill>
              <a:latin typeface="+mn-lt"/>
            </a:endParaRPr>
          </a:p>
          <a:p>
            <a:pPr marL="108000" indent="0" algn="just">
              <a:buNone/>
            </a:pPr>
            <a:endParaRPr lang="cs-CZ" sz="2000" b="1" dirty="0">
              <a:effectLst/>
              <a:latin typeface="+mj-lt"/>
              <a:ea typeface="Calibri" panose="020F0502020204030204" pitchFamily="34" charset="0"/>
            </a:endParaRPr>
          </a:p>
          <a:p>
            <a:pPr marL="108000" indent="0" algn="just">
              <a:buNone/>
            </a:pPr>
            <a:endParaRPr lang="cs-CZ" sz="2000" dirty="0">
              <a:effectLst/>
              <a:latin typeface="+mj-lt"/>
              <a:ea typeface="Calibri" panose="020F0502020204030204" pitchFamily="34" charset="0"/>
            </a:endParaRPr>
          </a:p>
          <a:p>
            <a:pPr marL="108000" indent="0" algn="just">
              <a:buNone/>
            </a:pPr>
            <a:endParaRPr lang="cs-CZ" sz="2000" b="1" dirty="0">
              <a:latin typeface="+mj-lt"/>
            </a:endParaRPr>
          </a:p>
          <a:p>
            <a:pPr marL="108000" indent="0" algn="just">
              <a:buNone/>
            </a:pPr>
            <a:endParaRPr lang="cs-CZ" sz="2000" dirty="0">
              <a:latin typeface="+mj-lt"/>
            </a:endParaRPr>
          </a:p>
        </p:txBody>
      </p:sp>
      <p:sp>
        <p:nvSpPr>
          <p:cNvPr id="4" name="Zástupný symbol pro číslo snímku 3">
            <a:extLst>
              <a:ext uri="{FF2B5EF4-FFF2-40B4-BE49-F238E27FC236}">
                <a16:creationId xmlns:a16="http://schemas.microsoft.com/office/drawing/2014/main" id="{0B43E8EF-621E-465E-A7A1-DA1755E88A8E}"/>
              </a:ext>
            </a:extLst>
          </p:cNvPr>
          <p:cNvSpPr>
            <a:spLocks noGrp="1"/>
          </p:cNvSpPr>
          <p:nvPr>
            <p:ph type="sldNum" sz="quarter" idx="12"/>
          </p:nvPr>
        </p:nvSpPr>
        <p:spPr/>
        <p:txBody>
          <a:bodyPr/>
          <a:lstStyle/>
          <a:p>
            <a:fld id="{323BD8D3-A9DD-40CB-A396-ADCE34852C74}" type="slidenum">
              <a:rPr lang="cs-CZ" smtClean="0"/>
              <a:t>20</a:t>
            </a:fld>
            <a:endParaRPr lang="cs-CZ" dirty="0"/>
          </a:p>
        </p:txBody>
      </p:sp>
    </p:spTree>
    <p:extLst>
      <p:ext uri="{BB962C8B-B14F-4D97-AF65-F5344CB8AC3E}">
        <p14:creationId xmlns:p14="http://schemas.microsoft.com/office/powerpoint/2010/main" val="3827243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64679563-8038-3A4D-5DA8-46B626FC0E8F}"/>
              </a:ext>
            </a:extLst>
          </p:cNvPr>
          <p:cNvSpPr>
            <a:spLocks noGrp="1"/>
          </p:cNvSpPr>
          <p:nvPr>
            <p:ph idx="1"/>
          </p:nvPr>
        </p:nvSpPr>
        <p:spPr>
          <a:xfrm>
            <a:off x="727678" y="831469"/>
            <a:ext cx="10515600" cy="5474082"/>
          </a:xfrm>
        </p:spPr>
        <p:txBody>
          <a:bodyPr/>
          <a:lstStyle/>
          <a:p>
            <a:pPr algn="just">
              <a:lnSpc>
                <a:spcPct val="115000"/>
              </a:lnSpc>
              <a:spcBef>
                <a:spcPts val="1200"/>
              </a:spcBef>
              <a:spcAft>
                <a:spcPts val="600"/>
              </a:spcAft>
            </a:pPr>
            <a:r>
              <a:rPr lang="cs-CZ" sz="1600" b="1" u="none" strike="noStrike" dirty="0">
                <a:effectLst/>
                <a:latin typeface="+mn-lt"/>
                <a:ea typeface="Calibri" panose="020F0502020204030204" pitchFamily="34" charset="0"/>
                <a:cs typeface="Calibri" panose="020F0502020204030204" pitchFamily="34" charset="0"/>
              </a:rPr>
              <a:t>Pokusné ověřování stupňovitého propojení vybraných oborů vzdělání kategorie H, M, N ve skupině oborů 53 - Zdravotnictví</a:t>
            </a:r>
          </a:p>
          <a:p>
            <a:pPr algn="just">
              <a:lnSpc>
                <a:spcPct val="115000"/>
              </a:lnSpc>
              <a:spcBef>
                <a:spcPts val="1200"/>
              </a:spcBef>
              <a:spcAft>
                <a:spcPts val="600"/>
              </a:spcAft>
            </a:pPr>
            <a:r>
              <a:rPr lang="cs-CZ" sz="1600" b="1" u="none" strike="noStrike" dirty="0">
                <a:effectLst/>
                <a:latin typeface="+mn-lt"/>
                <a:ea typeface="Calibri" panose="020F0502020204030204" pitchFamily="34" charset="0"/>
                <a:cs typeface="Calibri" panose="020F0502020204030204" pitchFamily="34" charset="0"/>
              </a:rPr>
              <a:t>Dne 22. srpna 2023 byl schválen </a:t>
            </a:r>
            <a:r>
              <a:rPr lang="cs-CZ" sz="1600" b="1" i="1" u="none" strike="noStrike" dirty="0">
                <a:effectLst/>
                <a:latin typeface="+mn-lt"/>
                <a:ea typeface="Calibri" panose="020F0502020204030204" pitchFamily="34" charset="0"/>
                <a:cs typeface="Calibri" panose="020F0502020204030204" pitchFamily="34" charset="0"/>
              </a:rPr>
              <a:t>Dodatek č. 1</a:t>
            </a:r>
            <a:r>
              <a:rPr lang="cs-CZ" sz="1600" b="1" u="none" strike="noStrike" dirty="0">
                <a:effectLst/>
                <a:latin typeface="+mn-lt"/>
                <a:ea typeface="Calibri" panose="020F0502020204030204" pitchFamily="34" charset="0"/>
                <a:cs typeface="Calibri" panose="020F0502020204030204" pitchFamily="34" charset="0"/>
              </a:rPr>
              <a:t> k </a:t>
            </a:r>
            <a:r>
              <a:rPr lang="cs-CZ" sz="1600" b="1" i="1" u="none" strike="noStrike" dirty="0">
                <a:effectLst/>
                <a:latin typeface="+mn-lt"/>
                <a:ea typeface="Calibri" panose="020F0502020204030204" pitchFamily="34" charset="0"/>
                <a:cs typeface="Calibri" panose="020F0502020204030204" pitchFamily="34" charset="0"/>
              </a:rPr>
              <a:t>Vyhlášenému pokusného ověřování </a:t>
            </a:r>
            <a:r>
              <a:rPr lang="cs-CZ" sz="1600" i="1" u="none" strike="noStrike" dirty="0">
                <a:effectLst/>
                <a:latin typeface="+mn-lt"/>
                <a:ea typeface="Calibri" panose="020F0502020204030204" pitchFamily="34" charset="0"/>
                <a:cs typeface="Calibri" panose="020F0502020204030204" pitchFamily="34" charset="0"/>
              </a:rPr>
              <a:t>(</a:t>
            </a:r>
            <a:r>
              <a:rPr lang="cs-CZ" sz="1600" u="none" strike="noStrike" dirty="0">
                <a:effectLst/>
                <a:latin typeface="+mn-lt"/>
                <a:ea typeface="Calibri" panose="020F0502020204030204" pitchFamily="34" charset="0"/>
                <a:cs typeface="Calibri" panose="020F0502020204030204" pitchFamily="34" charset="0"/>
              </a:rPr>
              <a:t>č.j.: MSMT-32092/2021-2)</a:t>
            </a:r>
          </a:p>
          <a:p>
            <a:pPr marL="108000" indent="0" algn="just">
              <a:lnSpc>
                <a:spcPct val="115000"/>
              </a:lnSpc>
              <a:spcBef>
                <a:spcPts val="1200"/>
              </a:spcBef>
              <a:spcAft>
                <a:spcPts val="600"/>
              </a:spcAft>
              <a:buNone/>
            </a:pPr>
            <a:r>
              <a:rPr lang="cs-CZ" sz="1600" u="none" strike="noStrike" dirty="0">
                <a:effectLst/>
                <a:latin typeface="+mn-lt"/>
                <a:ea typeface="Calibri" panose="020F0502020204030204" pitchFamily="34" charset="0"/>
                <a:cs typeface="Calibri" panose="020F0502020204030204" pitchFamily="34" charset="0"/>
                <a:hlinkClick r:id="rId2"/>
              </a:rPr>
              <a:t>https://www.msmt.cz/vzdelavani/stredni-vzdelavani/vyhlaseni-pokusneho-overovani-stupnoviteho-propojeni</a:t>
            </a:r>
            <a:endParaRPr lang="cs-CZ" sz="1600" u="none" strike="noStrike" dirty="0">
              <a:effectLst/>
              <a:latin typeface="+mn-lt"/>
              <a:ea typeface="Calibri" panose="020F0502020204030204" pitchFamily="34" charset="0"/>
              <a:cs typeface="Calibri" panose="020F0502020204030204" pitchFamily="34" charset="0"/>
            </a:endParaRPr>
          </a:p>
          <a:p>
            <a:pPr algn="just">
              <a:lnSpc>
                <a:spcPct val="115000"/>
              </a:lnSpc>
              <a:spcBef>
                <a:spcPts val="1200"/>
              </a:spcBef>
              <a:spcAft>
                <a:spcPts val="600"/>
              </a:spcAft>
            </a:pPr>
            <a:r>
              <a:rPr lang="cs-CZ" sz="1600" b="1" dirty="0">
                <a:solidFill>
                  <a:srgbClr val="C00000"/>
                </a:solidFill>
                <a:latin typeface="+mn-lt"/>
                <a:ea typeface="Calibri" panose="020F0502020204030204" pitchFamily="34" charset="0"/>
                <a:cs typeface="Calibri" panose="020F0502020204030204" pitchFamily="34" charset="0"/>
              </a:rPr>
              <a:t>Byl odesílán dopis na dotčené školy a OŠMT KÚ prostřednictvím DS.</a:t>
            </a:r>
            <a:endParaRPr lang="cs-CZ" sz="1600" b="1" dirty="0">
              <a:solidFill>
                <a:srgbClr val="C00000"/>
              </a:solidFill>
              <a:effectLst/>
              <a:latin typeface="+mn-lt"/>
              <a:ea typeface="Calibri" panose="020F0502020204030204" pitchFamily="34" charset="0"/>
              <a:cs typeface="Times New Roman" panose="02020603050405020304" pitchFamily="18" charset="0"/>
            </a:endParaRPr>
          </a:p>
          <a:p>
            <a:pPr algn="just">
              <a:lnSpc>
                <a:spcPct val="115000"/>
              </a:lnSpc>
              <a:spcAft>
                <a:spcPts val="1000"/>
              </a:spcAft>
            </a:pPr>
            <a:r>
              <a:rPr lang="cs-CZ" sz="1600" u="sng" strike="noStrike" dirty="0">
                <a:effectLst/>
                <a:latin typeface="+mn-lt"/>
                <a:ea typeface="Calibri" panose="020F0502020204030204" pitchFamily="34" charset="0"/>
                <a:cs typeface="Calibri" panose="020F0502020204030204" pitchFamily="34" charset="0"/>
              </a:rPr>
              <a:t>Dodatek obsahuje:</a:t>
            </a:r>
          </a:p>
          <a:p>
            <a:pPr marL="897750" lvl="2" indent="-285750" algn="just">
              <a:lnSpc>
                <a:spcPct val="115000"/>
              </a:lnSpc>
              <a:spcAft>
                <a:spcPts val="1000"/>
              </a:spcAft>
              <a:buFontTx/>
              <a:buChar char="-"/>
            </a:pPr>
            <a:r>
              <a:rPr lang="cs-CZ" sz="1600" u="none" strike="noStrike" dirty="0">
                <a:effectLst/>
                <a:latin typeface="+mn-lt"/>
                <a:ea typeface="Calibri" panose="020F0502020204030204" pitchFamily="34" charset="0"/>
                <a:cs typeface="Calibri" panose="020F0502020204030204" pitchFamily="34" charset="0"/>
              </a:rPr>
              <a:t>z podnětu Ministerstva zdravotnictví formálně mění v</a:t>
            </a:r>
            <a:r>
              <a:rPr lang="cs-CZ" sz="1600" i="1" u="none" strike="noStrike" dirty="0">
                <a:effectLst/>
                <a:latin typeface="+mn-lt"/>
                <a:ea typeface="Calibri" panose="020F0502020204030204" pitchFamily="34" charset="0"/>
                <a:cs typeface="Calibri" panose="020F0502020204030204" pitchFamily="34" charset="0"/>
              </a:rPr>
              <a:t> Příloze č. 3 Konkretizovaný učební plán </a:t>
            </a:r>
            <a:r>
              <a:rPr lang="cs-CZ" sz="1600" u="none" strike="noStrike" dirty="0">
                <a:effectLst/>
                <a:latin typeface="+mn-lt"/>
                <a:ea typeface="Calibri" panose="020F0502020204030204" pitchFamily="34" charset="0"/>
                <a:cs typeface="Calibri" panose="020F0502020204030204" pitchFamily="34" charset="0"/>
              </a:rPr>
              <a:t>názvy 3 předmětů;</a:t>
            </a:r>
          </a:p>
          <a:p>
            <a:pPr marL="897750" lvl="2" indent="-285750" algn="just">
              <a:lnSpc>
                <a:spcPct val="115000"/>
              </a:lnSpc>
              <a:spcAft>
                <a:spcPts val="1000"/>
              </a:spcAft>
              <a:buFontTx/>
              <a:buChar char="-"/>
            </a:pPr>
            <a:r>
              <a:rPr lang="cs-CZ" sz="1600" u="none" strike="noStrike" dirty="0">
                <a:effectLst/>
                <a:latin typeface="+mn-lt"/>
                <a:ea typeface="Calibri" panose="020F0502020204030204" pitchFamily="34" charset="0"/>
                <a:cs typeface="Calibri" panose="020F0502020204030204" pitchFamily="34" charset="0"/>
              </a:rPr>
              <a:t>doplňuje text v dokumentu </a:t>
            </a:r>
            <a:r>
              <a:rPr lang="cs-CZ" sz="1600" i="1" u="none" strike="noStrike" dirty="0">
                <a:effectLst/>
                <a:latin typeface="+mn-lt"/>
                <a:ea typeface="Calibri" panose="020F0502020204030204" pitchFamily="34" charset="0"/>
                <a:cs typeface="Calibri" panose="020F0502020204030204" pitchFamily="34" charset="0"/>
              </a:rPr>
              <a:t>Vyhlášení pokusného ověřování stupňovitého propojení vybraných oborů vzdělání kategorie H, M, N ve skupině oborů vzdělání 53 - Zdravotnictví ve středních a vyšších odborných školách</a:t>
            </a:r>
            <a:r>
              <a:rPr lang="cs-CZ" sz="1600" u="none" strike="noStrike" dirty="0">
                <a:effectLst/>
                <a:latin typeface="+mn-lt"/>
                <a:ea typeface="Calibri" panose="020F0502020204030204" pitchFamily="34" charset="0"/>
                <a:cs typeface="Calibri" panose="020F0502020204030204" pitchFamily="34" charset="0"/>
              </a:rPr>
              <a:t> a v </a:t>
            </a:r>
            <a:r>
              <a:rPr lang="cs-CZ" sz="1600" i="1" u="none" strike="noStrike" dirty="0">
                <a:effectLst/>
                <a:latin typeface="+mn-lt"/>
                <a:ea typeface="Calibri" panose="020F0502020204030204" pitchFamily="34" charset="0"/>
                <a:cs typeface="Calibri" panose="020F0502020204030204" pitchFamily="34" charset="0"/>
              </a:rPr>
              <a:t>Příloze č. 1</a:t>
            </a:r>
            <a:r>
              <a:rPr lang="cs-CZ" sz="1600" u="none" strike="noStrike" dirty="0">
                <a:effectLst/>
                <a:latin typeface="+mn-lt"/>
                <a:ea typeface="Calibri" panose="020F0502020204030204" pitchFamily="34" charset="0"/>
                <a:cs typeface="Calibri" panose="020F0502020204030204" pitchFamily="34" charset="0"/>
              </a:rPr>
              <a:t> se nově v celém textu za uvedený obor vzdělání  </a:t>
            </a:r>
            <a:r>
              <a:rPr lang="cs-CZ" sz="1600" i="1" u="none" strike="noStrike" dirty="0">
                <a:effectLst/>
                <a:latin typeface="+mn-lt"/>
                <a:ea typeface="Calibri" panose="020F0502020204030204" pitchFamily="34" charset="0"/>
                <a:cs typeface="Calibri" panose="020F0502020204030204" pitchFamily="34" charset="0"/>
              </a:rPr>
              <a:t>53-41-N/11 Diplomovaná všeobecná sestra</a:t>
            </a:r>
            <a:r>
              <a:rPr lang="cs-CZ" sz="1600" u="none" strike="noStrike" dirty="0">
                <a:effectLst/>
                <a:latin typeface="+mn-lt"/>
                <a:ea typeface="Calibri" panose="020F0502020204030204" pitchFamily="34" charset="0"/>
                <a:cs typeface="Calibri" panose="020F0502020204030204" pitchFamily="34" charset="0"/>
              </a:rPr>
              <a:t> vždy vkládá zároveň termín obor vzdělání </a:t>
            </a:r>
            <a:r>
              <a:rPr lang="cs-CZ" sz="1600" i="1" u="none" strike="noStrike" dirty="0">
                <a:effectLst/>
                <a:latin typeface="+mn-lt"/>
                <a:ea typeface="Calibri" panose="020F0502020204030204" pitchFamily="34" charset="0"/>
                <a:cs typeface="Calibri" panose="020F0502020204030204" pitchFamily="34" charset="0"/>
              </a:rPr>
              <a:t>53-41-N/51 Diplomovaná dětská sestra</a:t>
            </a:r>
            <a:r>
              <a:rPr lang="cs-CZ" sz="1600" i="1" dirty="0">
                <a:latin typeface="+mn-lt"/>
                <a:ea typeface="Calibri" panose="020F0502020204030204" pitchFamily="34" charset="0"/>
                <a:cs typeface="Calibri" panose="020F0502020204030204" pitchFamily="34" charset="0"/>
              </a:rPr>
              <a:t>,</a:t>
            </a:r>
          </a:p>
          <a:p>
            <a:pPr marL="897750" lvl="2" indent="-285750" algn="just">
              <a:lnSpc>
                <a:spcPct val="115000"/>
              </a:lnSpc>
              <a:spcAft>
                <a:spcPts val="1000"/>
              </a:spcAft>
              <a:buFontTx/>
              <a:buChar char="-"/>
            </a:pPr>
            <a:r>
              <a:rPr lang="cs-CZ" sz="1600" u="none" strike="noStrike" dirty="0">
                <a:effectLst/>
                <a:latin typeface="+mn-lt"/>
                <a:ea typeface="Calibri" panose="020F0502020204030204" pitchFamily="34" charset="0"/>
                <a:cs typeface="Calibri" panose="020F0502020204030204" pitchFamily="34" charset="0"/>
              </a:rPr>
              <a:t>nově obsahuje </a:t>
            </a:r>
            <a:r>
              <a:rPr lang="cs-CZ" sz="1600" i="1" u="none" strike="noStrike" dirty="0">
                <a:effectLst/>
                <a:latin typeface="+mn-lt"/>
                <a:ea typeface="Calibri" panose="020F0502020204030204" pitchFamily="34" charset="0"/>
                <a:cs typeface="Calibri" panose="020F0502020204030204" pitchFamily="34" charset="0"/>
              </a:rPr>
              <a:t>Přílohu č. 6 Konkretizovaný učební plán oboru vzdělání 53-41-N/51 Diplomovaná dětská sestra</a:t>
            </a:r>
            <a:r>
              <a:rPr lang="cs-CZ" sz="1600" u="none" strike="noStrike" dirty="0">
                <a:effectLst/>
                <a:latin typeface="+mn-lt"/>
                <a:ea typeface="Calibri" panose="020F0502020204030204" pitchFamily="34" charset="0"/>
                <a:cs typeface="Calibri" panose="020F0502020204030204" pitchFamily="34" charset="0"/>
              </a:rPr>
              <a:t>.</a:t>
            </a:r>
          </a:p>
          <a:p>
            <a:pPr lvl="2" indent="0" algn="just">
              <a:lnSpc>
                <a:spcPct val="115000"/>
              </a:lnSpc>
              <a:spcAft>
                <a:spcPts val="1000"/>
              </a:spcAft>
              <a:buNone/>
            </a:pPr>
            <a:endParaRPr lang="cs-CZ" sz="1400" u="none" strike="noStrike" dirty="0">
              <a:effectLst/>
              <a:latin typeface="+mn-lt"/>
              <a:ea typeface="Calibri" panose="020F0502020204030204" pitchFamily="34" charset="0"/>
              <a:cs typeface="Calibri" panose="020F0502020204030204" pitchFamily="34" charset="0"/>
            </a:endParaRPr>
          </a:p>
          <a:p>
            <a:pPr lvl="2" indent="0" algn="just">
              <a:lnSpc>
                <a:spcPct val="115000"/>
              </a:lnSpc>
              <a:spcAft>
                <a:spcPts val="1000"/>
              </a:spcAft>
              <a:buNone/>
            </a:pPr>
            <a:endParaRPr lang="cs-CZ" sz="1400" dirty="0">
              <a:effectLst/>
              <a:latin typeface="+mn-lt"/>
              <a:ea typeface="Calibri" panose="020F0502020204030204" pitchFamily="34" charset="0"/>
              <a:cs typeface="Times New Roman" panose="02020603050405020304" pitchFamily="18" charset="0"/>
            </a:endParaRPr>
          </a:p>
        </p:txBody>
      </p:sp>
      <p:sp>
        <p:nvSpPr>
          <p:cNvPr id="4" name="Zástupný symbol pro číslo snímku 3">
            <a:extLst>
              <a:ext uri="{FF2B5EF4-FFF2-40B4-BE49-F238E27FC236}">
                <a16:creationId xmlns:a16="http://schemas.microsoft.com/office/drawing/2014/main" id="{B2C61A65-FA7E-872D-E358-5A24500ED5A7}"/>
              </a:ext>
            </a:extLst>
          </p:cNvPr>
          <p:cNvSpPr>
            <a:spLocks noGrp="1"/>
          </p:cNvSpPr>
          <p:nvPr>
            <p:ph type="sldNum" sz="quarter" idx="12"/>
          </p:nvPr>
        </p:nvSpPr>
        <p:spPr/>
        <p:txBody>
          <a:bodyPr/>
          <a:lstStyle/>
          <a:p>
            <a:fld id="{323BD8D3-A9DD-40CB-A396-ADCE34852C74}" type="slidenum">
              <a:rPr lang="cs-CZ" smtClean="0"/>
              <a:t>21</a:t>
            </a:fld>
            <a:endParaRPr lang="cs-CZ" dirty="0"/>
          </a:p>
        </p:txBody>
      </p:sp>
      <p:graphicFrame>
        <p:nvGraphicFramePr>
          <p:cNvPr id="8" name="Diagram 7">
            <a:extLst>
              <a:ext uri="{FF2B5EF4-FFF2-40B4-BE49-F238E27FC236}">
                <a16:creationId xmlns:a16="http://schemas.microsoft.com/office/drawing/2014/main" id="{7A436896-D37B-2D9A-7098-7C4F59C8D0A1}"/>
              </a:ext>
            </a:extLst>
          </p:cNvPr>
          <p:cNvGraphicFramePr/>
          <p:nvPr/>
        </p:nvGraphicFramePr>
        <p:xfrm>
          <a:off x="948722" y="5114925"/>
          <a:ext cx="9740900" cy="16421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Nadpis 5">
            <a:extLst>
              <a:ext uri="{FF2B5EF4-FFF2-40B4-BE49-F238E27FC236}">
                <a16:creationId xmlns:a16="http://schemas.microsoft.com/office/drawing/2014/main" id="{1CB390D2-B499-FCC7-DE92-5DBD4A25FDCD}"/>
              </a:ext>
            </a:extLst>
          </p:cNvPr>
          <p:cNvSpPr>
            <a:spLocks noGrp="1"/>
          </p:cNvSpPr>
          <p:nvPr>
            <p:ph type="title"/>
          </p:nvPr>
        </p:nvSpPr>
        <p:spPr>
          <a:xfrm>
            <a:off x="856397" y="466343"/>
            <a:ext cx="10838169" cy="365125"/>
          </a:xfrm>
        </p:spPr>
        <p:txBody>
          <a:bodyPr/>
          <a:lstStyle/>
          <a:p>
            <a:r>
              <a:rPr lang="cs-CZ" b="1" dirty="0"/>
              <a:t>Pokusná ověřování v oborech vzdělání 53 - Zdravotnictví</a:t>
            </a:r>
          </a:p>
        </p:txBody>
      </p:sp>
    </p:spTree>
    <p:extLst>
      <p:ext uri="{BB962C8B-B14F-4D97-AF65-F5344CB8AC3E}">
        <p14:creationId xmlns:p14="http://schemas.microsoft.com/office/powerpoint/2010/main" val="28847691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8896597-3A8D-36E5-8CEB-E6D807497305}"/>
              </a:ext>
            </a:extLst>
          </p:cNvPr>
          <p:cNvSpPr>
            <a:spLocks noGrp="1"/>
          </p:cNvSpPr>
          <p:nvPr>
            <p:ph type="title"/>
          </p:nvPr>
        </p:nvSpPr>
        <p:spPr>
          <a:xfrm>
            <a:off x="729600" y="466343"/>
            <a:ext cx="10838169" cy="467107"/>
          </a:xfrm>
        </p:spPr>
        <p:txBody>
          <a:bodyPr/>
          <a:lstStyle/>
          <a:p>
            <a:r>
              <a:rPr lang="cs-CZ" b="1" dirty="0"/>
              <a:t>Pokusné ověřování  v oborech  vzdělání 53 – Zdravotnictví, M-N</a:t>
            </a:r>
          </a:p>
        </p:txBody>
      </p:sp>
      <p:sp>
        <p:nvSpPr>
          <p:cNvPr id="3" name="Zástupný obsah 2">
            <a:extLst>
              <a:ext uri="{FF2B5EF4-FFF2-40B4-BE49-F238E27FC236}">
                <a16:creationId xmlns:a16="http://schemas.microsoft.com/office/drawing/2014/main" id="{DB3B2633-89B8-A420-2FFB-EBC47E979FFE}"/>
              </a:ext>
            </a:extLst>
          </p:cNvPr>
          <p:cNvSpPr>
            <a:spLocks noGrp="1"/>
          </p:cNvSpPr>
          <p:nvPr>
            <p:ph idx="1"/>
          </p:nvPr>
        </p:nvSpPr>
        <p:spPr>
          <a:xfrm>
            <a:off x="729600" y="1019175"/>
            <a:ext cx="10624200" cy="5495925"/>
          </a:xfrm>
        </p:spPr>
        <p:txBody>
          <a:bodyPr/>
          <a:lstStyle/>
          <a:p>
            <a:pPr algn="just"/>
            <a:r>
              <a:rPr lang="cs-CZ" sz="1800" b="1" dirty="0">
                <a:latin typeface="Calibri" panose="020F0502020204030204" pitchFamily="34" charset="0"/>
                <a:ea typeface="Times New Roman" panose="02020603050405020304" pitchFamily="18" charset="0"/>
              </a:rPr>
              <a:t>Aktuálně je ve schvalovacím procesu</a:t>
            </a:r>
            <a:r>
              <a:rPr lang="cs-CZ" sz="1800" dirty="0">
                <a:latin typeface="Calibri" panose="020F0502020204030204" pitchFamily="34" charset="0"/>
                <a:ea typeface="Times New Roman" panose="02020603050405020304" pitchFamily="18" charset="0"/>
              </a:rPr>
              <a:t> </a:t>
            </a:r>
            <a:r>
              <a:rPr lang="cs-CZ" sz="1800" dirty="0">
                <a:effectLst/>
                <a:latin typeface="Calibri" panose="020F0502020204030204" pitchFamily="34" charset="0"/>
                <a:ea typeface="Times New Roman" panose="02020603050405020304" pitchFamily="18" charset="0"/>
              </a:rPr>
              <a:t>návrh pokusného ověřování stupňovitého propojení vybraných oborů vzdělání M, N ve skupině oborů vzdělání 53 – Zdravotnictví ve středních a vyšších odborných školách.</a:t>
            </a:r>
            <a:endParaRPr lang="cs-CZ" sz="1800" dirty="0">
              <a:effectLst/>
              <a:latin typeface="Times New Roman" panose="02020603050405020304" pitchFamily="18" charset="0"/>
              <a:ea typeface="Times New Roman" panose="02020603050405020304" pitchFamily="18" charset="0"/>
            </a:endParaRPr>
          </a:p>
          <a:p>
            <a:pPr algn="just"/>
            <a:r>
              <a:rPr lang="cs-CZ" sz="1800" dirty="0">
                <a:effectLst/>
                <a:latin typeface="Calibri" panose="020F0502020204030204" pitchFamily="34" charset="0"/>
                <a:ea typeface="Times New Roman" panose="02020603050405020304" pitchFamily="18" charset="0"/>
              </a:rPr>
              <a:t>Účelem je vytvořit efektivní stupňovité zkrácené vzdělávací cesty v oborech:</a:t>
            </a:r>
            <a:endParaRPr lang="cs-CZ" sz="1800" dirty="0">
              <a:effectLst/>
              <a:latin typeface="Times New Roman" panose="02020603050405020304" pitchFamily="18" charset="0"/>
              <a:ea typeface="Times New Roman" panose="02020603050405020304" pitchFamily="18" charset="0"/>
            </a:endParaRPr>
          </a:p>
          <a:p>
            <a:pPr marL="108000" indent="0" algn="just">
              <a:buNone/>
            </a:pPr>
            <a:r>
              <a:rPr lang="cs-CZ" sz="1800" dirty="0">
                <a:effectLst/>
                <a:latin typeface="Calibri" panose="020F0502020204030204" pitchFamily="34" charset="0"/>
                <a:ea typeface="Times New Roman" panose="02020603050405020304" pitchFamily="18" charset="0"/>
              </a:rPr>
              <a:t>	53-41-M/02 Nutriční asistent</a:t>
            </a:r>
            <a:endParaRPr lang="cs-CZ" sz="1800" dirty="0">
              <a:effectLst/>
              <a:latin typeface="Times New Roman" panose="02020603050405020304" pitchFamily="18" charset="0"/>
              <a:ea typeface="Times New Roman" panose="02020603050405020304" pitchFamily="18" charset="0"/>
            </a:endParaRPr>
          </a:p>
          <a:p>
            <a:pPr marL="108000" indent="0" algn="just">
              <a:buNone/>
            </a:pPr>
            <a:r>
              <a:rPr lang="cs-CZ" sz="1800" dirty="0">
                <a:effectLst/>
                <a:latin typeface="Calibri" panose="020F0502020204030204" pitchFamily="34" charset="0"/>
                <a:ea typeface="Times New Roman" panose="02020603050405020304" pitchFamily="18" charset="0"/>
              </a:rPr>
              <a:t>	53-41-N/4 Diplomovaný nutriční terapeut</a:t>
            </a:r>
          </a:p>
          <a:p>
            <a:pPr>
              <a:spcAft>
                <a:spcPts val="400"/>
              </a:spcAft>
            </a:pPr>
            <a:r>
              <a:rPr lang="cs-CZ" sz="1800" b="1" dirty="0">
                <a:effectLst/>
                <a:latin typeface="Calibri" panose="020F0502020204030204" pitchFamily="34" charset="0"/>
                <a:ea typeface="Times New Roman" panose="02020603050405020304" pitchFamily="18" charset="0"/>
                <a:cs typeface="Calibri" panose="020F0502020204030204" pitchFamily="34" charset="0"/>
              </a:rPr>
              <a:t>PO bude zahájeno 1. 9. 2024 a ukončeno nejpozději 31. srpna 2031. </a:t>
            </a:r>
            <a:endParaRPr lang="cs-CZ" sz="1800" b="1"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400"/>
              </a:spcAft>
            </a:pPr>
            <a:r>
              <a:rPr lang="cs-CZ" sz="1800" dirty="0">
                <a:effectLst/>
                <a:latin typeface="Calibri" panose="020F0502020204030204" pitchFamily="34" charset="0"/>
                <a:ea typeface="Times New Roman" panose="02020603050405020304" pitchFamily="18" charset="0"/>
                <a:cs typeface="Calibri" panose="020F0502020204030204" pitchFamily="34" charset="0"/>
              </a:rPr>
              <a:t>Stření školy mohou do PO vstupovat podle své připravenosti v průběhu 2 let. </a:t>
            </a: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spcAft>
                <a:spcPts val="400"/>
              </a:spcAft>
              <a:buNone/>
            </a:pPr>
            <a:r>
              <a:rPr lang="cs-CZ" sz="1800" dirty="0">
                <a:effectLst/>
                <a:latin typeface="Calibri" panose="020F0502020204030204" pitchFamily="34" charset="0"/>
                <a:ea typeface="Times New Roman" panose="02020603050405020304" pitchFamily="18" charset="0"/>
                <a:cs typeface="Calibri" panose="020F0502020204030204" pitchFamily="34" charset="0"/>
              </a:rPr>
              <a:t>    Ve školním roce 2024/2025 budou do pokusného ověřování zařazeni žáci 1. ročníků.</a:t>
            </a: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spcAft>
                <a:spcPts val="400"/>
              </a:spcAft>
              <a:buNone/>
            </a:pPr>
            <a:r>
              <a:rPr lang="cs-CZ" sz="1800" dirty="0">
                <a:effectLst/>
                <a:latin typeface="Calibri" panose="020F0502020204030204" pitchFamily="34" charset="0"/>
                <a:ea typeface="Times New Roman" panose="02020603050405020304" pitchFamily="18" charset="0"/>
                <a:cs typeface="Calibri" panose="020F0502020204030204" pitchFamily="34" charset="0"/>
              </a:rPr>
              <a:t>     Ve školním roce 2025/2026 budou do pokusného ověřování zařazeni žáci 1.a 2. ročníků.</a:t>
            </a: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spcAft>
                <a:spcPts val="400"/>
              </a:spcAft>
              <a:buNone/>
            </a:pPr>
            <a:r>
              <a:rPr lang="cs-CZ" sz="1800" dirty="0">
                <a:latin typeface="Calibri" panose="020F0502020204030204" pitchFamily="34" charset="0"/>
                <a:ea typeface="Times New Roman" panose="02020603050405020304" pitchFamily="18" charset="0"/>
                <a:cs typeface="Calibri" panose="020F0502020204030204" pitchFamily="34" charset="0"/>
              </a:rPr>
              <a:t>     </a:t>
            </a:r>
            <a:r>
              <a:rPr lang="cs-CZ" sz="1800" dirty="0">
                <a:effectLst/>
                <a:latin typeface="Calibri" panose="020F0502020204030204" pitchFamily="34" charset="0"/>
                <a:ea typeface="Times New Roman" panose="02020603050405020304" pitchFamily="18" charset="0"/>
                <a:cs typeface="Calibri" panose="020F0502020204030204" pitchFamily="34" charset="0"/>
              </a:rPr>
              <a:t>Ve školním roce 2026/2027 budou do pokusného ověřování zařazeni žáci 2. a 3. ročníků.</a:t>
            </a: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spcAft>
                <a:spcPts val="400"/>
              </a:spcAft>
              <a:buNone/>
            </a:pPr>
            <a:r>
              <a:rPr lang="cs-CZ" sz="1800" dirty="0">
                <a:effectLst/>
                <a:latin typeface="Calibri" panose="020F0502020204030204" pitchFamily="34" charset="0"/>
                <a:ea typeface="Times New Roman" panose="02020603050405020304" pitchFamily="18" charset="0"/>
                <a:cs typeface="Calibri" panose="020F0502020204030204" pitchFamily="34" charset="0"/>
              </a:rPr>
              <a:t>     Ve školním roce 2027/2028 budou do pokusného ověřování zařazeni žáci 3. a 4.ročníků.</a:t>
            </a: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buNone/>
            </a:pPr>
            <a:r>
              <a:rPr lang="cs-CZ" sz="1800" dirty="0">
                <a:effectLst/>
                <a:latin typeface="Calibri" panose="020F0502020204030204" pitchFamily="34" charset="0"/>
                <a:ea typeface="Times New Roman" panose="02020603050405020304" pitchFamily="18" charset="0"/>
              </a:rPr>
              <a:t>     Ve školním roce 2028/2029 budou do pokusného ověřování zařazeni žáci 4. ročníků</a:t>
            </a:r>
            <a:endParaRPr lang="cs-CZ" sz="2000" dirty="0">
              <a:effectLst/>
              <a:latin typeface="Times New Roman" panose="02020603050405020304" pitchFamily="18" charset="0"/>
              <a:ea typeface="Times New Roman" panose="02020603050405020304" pitchFamily="18" charset="0"/>
            </a:endParaRPr>
          </a:p>
          <a:p>
            <a:pPr marL="108000" indent="0" algn="just">
              <a:buNone/>
            </a:pPr>
            <a:endParaRPr lang="cs-CZ" sz="1800" dirty="0">
              <a:effectLst/>
              <a:latin typeface="Times New Roman" panose="02020603050405020304" pitchFamily="18" charset="0"/>
              <a:ea typeface="Times New Roman" panose="02020603050405020304" pitchFamily="18" charset="0"/>
            </a:endParaRPr>
          </a:p>
          <a:p>
            <a:pPr marL="108000" indent="0" algn="just">
              <a:buNone/>
            </a:pPr>
            <a:endParaRPr lang="cs-CZ" sz="1800" dirty="0">
              <a:effectLst/>
              <a:latin typeface="Times New Roman" panose="02020603050405020304" pitchFamily="18" charset="0"/>
              <a:ea typeface="Times New Roman" panose="02020603050405020304" pitchFamily="18" charset="0"/>
            </a:endParaRPr>
          </a:p>
          <a:p>
            <a:pPr marL="108000" indent="0" algn="just">
              <a:buNone/>
            </a:pPr>
            <a:endParaRPr lang="cs-CZ" sz="1800" dirty="0">
              <a:effectLst/>
              <a:latin typeface="Times New Roman" panose="02020603050405020304" pitchFamily="18" charset="0"/>
              <a:ea typeface="Times New Roman" panose="02020603050405020304" pitchFamily="18" charset="0"/>
            </a:endParaRPr>
          </a:p>
          <a:p>
            <a:endParaRPr lang="cs-CZ" dirty="0"/>
          </a:p>
        </p:txBody>
      </p:sp>
      <p:sp>
        <p:nvSpPr>
          <p:cNvPr id="4" name="Zástupný symbol pro číslo snímku 3">
            <a:extLst>
              <a:ext uri="{FF2B5EF4-FFF2-40B4-BE49-F238E27FC236}">
                <a16:creationId xmlns:a16="http://schemas.microsoft.com/office/drawing/2014/main" id="{CC285EC9-D858-DEF9-A924-B4AC8AE5C1A4}"/>
              </a:ext>
            </a:extLst>
          </p:cNvPr>
          <p:cNvSpPr>
            <a:spLocks noGrp="1"/>
          </p:cNvSpPr>
          <p:nvPr>
            <p:ph type="sldNum" sz="quarter" idx="12"/>
          </p:nvPr>
        </p:nvSpPr>
        <p:spPr/>
        <p:txBody>
          <a:bodyPr/>
          <a:lstStyle/>
          <a:p>
            <a:fld id="{323BD8D3-A9DD-40CB-A396-ADCE34852C74}" type="slidenum">
              <a:rPr lang="cs-CZ" smtClean="0"/>
              <a:t>22</a:t>
            </a:fld>
            <a:endParaRPr lang="cs-CZ" dirty="0"/>
          </a:p>
        </p:txBody>
      </p:sp>
      <p:graphicFrame>
        <p:nvGraphicFramePr>
          <p:cNvPr id="6" name="Diagram 5">
            <a:extLst>
              <a:ext uri="{FF2B5EF4-FFF2-40B4-BE49-F238E27FC236}">
                <a16:creationId xmlns:a16="http://schemas.microsoft.com/office/drawing/2014/main" id="{C461297C-DD7B-151B-CF24-C49A21AE7F93}"/>
              </a:ext>
            </a:extLst>
          </p:cNvPr>
          <p:cNvGraphicFramePr/>
          <p:nvPr/>
        </p:nvGraphicFramePr>
        <p:xfrm>
          <a:off x="838200" y="5153026"/>
          <a:ext cx="9740900" cy="144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40280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8896597-3A8D-36E5-8CEB-E6D807497305}"/>
              </a:ext>
            </a:extLst>
          </p:cNvPr>
          <p:cNvSpPr>
            <a:spLocks noGrp="1"/>
          </p:cNvSpPr>
          <p:nvPr>
            <p:ph type="title"/>
          </p:nvPr>
        </p:nvSpPr>
        <p:spPr>
          <a:xfrm>
            <a:off x="729600" y="466343"/>
            <a:ext cx="10838169" cy="467107"/>
          </a:xfrm>
        </p:spPr>
        <p:txBody>
          <a:bodyPr/>
          <a:lstStyle/>
          <a:p>
            <a:r>
              <a:rPr lang="cs-CZ" b="1" dirty="0"/>
              <a:t>Pokusné ověřování  v oborech  vzdělání 53 – Zdravotnictví, M-N</a:t>
            </a:r>
          </a:p>
        </p:txBody>
      </p:sp>
      <p:sp>
        <p:nvSpPr>
          <p:cNvPr id="3" name="Zástupný obsah 2">
            <a:extLst>
              <a:ext uri="{FF2B5EF4-FFF2-40B4-BE49-F238E27FC236}">
                <a16:creationId xmlns:a16="http://schemas.microsoft.com/office/drawing/2014/main" id="{DB3B2633-89B8-A420-2FFB-EBC47E979FFE}"/>
              </a:ext>
            </a:extLst>
          </p:cNvPr>
          <p:cNvSpPr>
            <a:spLocks noGrp="1"/>
          </p:cNvSpPr>
          <p:nvPr>
            <p:ph idx="1"/>
          </p:nvPr>
        </p:nvSpPr>
        <p:spPr>
          <a:xfrm>
            <a:off x="729600" y="1029810"/>
            <a:ext cx="10624200" cy="5485290"/>
          </a:xfrm>
        </p:spPr>
        <p:txBody>
          <a:bodyPr/>
          <a:lstStyle/>
          <a:p>
            <a:pPr marL="108000" indent="0" algn="just">
              <a:buNone/>
            </a:pPr>
            <a:r>
              <a:rPr lang="cs-CZ" sz="2400" kern="100" dirty="0">
                <a:effectLst/>
                <a:latin typeface="Calibri" panose="020F0502020204030204" pitchFamily="34" charset="0"/>
                <a:ea typeface="Calibri" panose="020F0502020204030204" pitchFamily="34" charset="0"/>
                <a:cs typeface="Times New Roman" panose="02020603050405020304" pitchFamily="18" charset="0"/>
              </a:rPr>
              <a:t>Od listopadu 2023 začala pracovat pracovní skupina, která bude tvořit </a:t>
            </a:r>
          </a:p>
          <a:p>
            <a:pPr marL="108000" indent="0" algn="just">
              <a:buNone/>
            </a:pPr>
            <a:r>
              <a:rPr lang="cs-CZ" sz="2400" kern="100" dirty="0">
                <a:effectLst/>
                <a:latin typeface="Calibri" panose="020F0502020204030204" pitchFamily="34" charset="0"/>
                <a:ea typeface="Calibri" panose="020F0502020204030204" pitchFamily="34" charset="0"/>
                <a:cs typeface="Times New Roman" panose="02020603050405020304" pitchFamily="18" charset="0"/>
              </a:rPr>
              <a:t>=&gt; další Pokusné ověřování stupňovitého propojení vybraných oborů vzdělání kategorie </a:t>
            </a:r>
            <a:r>
              <a:rPr lang="cs-CZ" sz="2400" b="1" kern="100" dirty="0">
                <a:effectLst/>
                <a:latin typeface="Calibri" panose="020F0502020204030204" pitchFamily="34" charset="0"/>
                <a:ea typeface="Calibri" panose="020F0502020204030204" pitchFamily="34" charset="0"/>
                <a:cs typeface="Times New Roman" panose="02020603050405020304" pitchFamily="18" charset="0"/>
              </a:rPr>
              <a:t>M, N</a:t>
            </a:r>
            <a:r>
              <a:rPr lang="cs-CZ" sz="2400" kern="100" dirty="0">
                <a:effectLst/>
                <a:latin typeface="Calibri" panose="020F0502020204030204" pitchFamily="34" charset="0"/>
                <a:ea typeface="Calibri" panose="020F0502020204030204" pitchFamily="34" charset="0"/>
                <a:cs typeface="Times New Roman" panose="02020603050405020304" pitchFamily="18" charset="0"/>
              </a:rPr>
              <a:t> ve skupině oborů vzdělání 53- Zdravotnictví,</a:t>
            </a:r>
          </a:p>
          <a:p>
            <a:pPr marL="108000" indent="0" algn="just">
              <a:buNone/>
            </a:pPr>
            <a:r>
              <a:rPr lang="cs-CZ" sz="2400" kern="100" dirty="0">
                <a:latin typeface="Calibri" panose="020F0502020204030204" pitchFamily="34" charset="0"/>
                <a:ea typeface="Calibri" panose="020F0502020204030204" pitchFamily="34" charset="0"/>
                <a:cs typeface="Times New Roman" panose="02020603050405020304" pitchFamily="18" charset="0"/>
              </a:rPr>
              <a:t>=&gt; </a:t>
            </a:r>
            <a:r>
              <a:rPr lang="cs-CZ" sz="2400" kern="100" dirty="0">
                <a:effectLst/>
                <a:latin typeface="Calibri" panose="020F0502020204030204" pitchFamily="34" charset="0"/>
                <a:ea typeface="Calibri" panose="020F0502020204030204" pitchFamily="34" charset="0"/>
                <a:cs typeface="Times New Roman" panose="02020603050405020304" pitchFamily="18" charset="0"/>
              </a:rPr>
              <a:t>konkrétně pak oborů 53-43-M/01 Laboratorní asistent a 53-43-N/21 Diplomovaný zdravotnický laborant</a:t>
            </a:r>
          </a:p>
          <a:p>
            <a:pPr marL="108000" indent="0" algn="just">
              <a:buNone/>
            </a:pPr>
            <a:endParaRPr lang="cs-CZ" sz="2400" kern="100"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lgn="just">
              <a:buNone/>
            </a:pPr>
            <a:endParaRPr lang="cs-CZ" sz="1800" dirty="0">
              <a:effectLst/>
              <a:latin typeface="Times New Roman" panose="02020603050405020304" pitchFamily="18" charset="0"/>
              <a:ea typeface="Times New Roman" panose="02020603050405020304" pitchFamily="18" charset="0"/>
            </a:endParaRPr>
          </a:p>
          <a:p>
            <a:pPr marL="108000" indent="0" algn="just">
              <a:buNone/>
            </a:pPr>
            <a:endParaRPr lang="cs-CZ" sz="1800" dirty="0">
              <a:effectLst/>
              <a:latin typeface="Times New Roman" panose="02020603050405020304" pitchFamily="18" charset="0"/>
              <a:ea typeface="Times New Roman" panose="02020603050405020304" pitchFamily="18" charset="0"/>
            </a:endParaRPr>
          </a:p>
          <a:p>
            <a:pPr marL="108000" indent="0" algn="just">
              <a:buNone/>
            </a:pPr>
            <a:endParaRPr lang="cs-CZ" sz="1800" dirty="0">
              <a:effectLst/>
              <a:latin typeface="Times New Roman" panose="02020603050405020304" pitchFamily="18" charset="0"/>
              <a:ea typeface="Times New Roman" panose="02020603050405020304" pitchFamily="18" charset="0"/>
            </a:endParaRPr>
          </a:p>
          <a:p>
            <a:endParaRPr lang="cs-CZ" dirty="0"/>
          </a:p>
        </p:txBody>
      </p:sp>
      <p:sp>
        <p:nvSpPr>
          <p:cNvPr id="4" name="Zástupný symbol pro číslo snímku 3">
            <a:extLst>
              <a:ext uri="{FF2B5EF4-FFF2-40B4-BE49-F238E27FC236}">
                <a16:creationId xmlns:a16="http://schemas.microsoft.com/office/drawing/2014/main" id="{CC285EC9-D858-DEF9-A924-B4AC8AE5C1A4}"/>
              </a:ext>
            </a:extLst>
          </p:cNvPr>
          <p:cNvSpPr>
            <a:spLocks noGrp="1"/>
          </p:cNvSpPr>
          <p:nvPr>
            <p:ph type="sldNum" sz="quarter" idx="12"/>
          </p:nvPr>
        </p:nvSpPr>
        <p:spPr/>
        <p:txBody>
          <a:bodyPr/>
          <a:lstStyle/>
          <a:p>
            <a:fld id="{323BD8D3-A9DD-40CB-A396-ADCE34852C74}" type="slidenum">
              <a:rPr lang="cs-CZ" smtClean="0"/>
              <a:t>23</a:t>
            </a:fld>
            <a:endParaRPr lang="cs-CZ" dirty="0"/>
          </a:p>
        </p:txBody>
      </p:sp>
    </p:spTree>
    <p:extLst>
      <p:ext uri="{BB962C8B-B14F-4D97-AF65-F5344CB8AC3E}">
        <p14:creationId xmlns:p14="http://schemas.microsoft.com/office/powerpoint/2010/main" val="14600710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39B4BB1-B6DF-FC86-CB59-C5D6DD369FEC}"/>
              </a:ext>
            </a:extLst>
          </p:cNvPr>
          <p:cNvSpPr>
            <a:spLocks noGrp="1"/>
          </p:cNvSpPr>
          <p:nvPr>
            <p:ph type="title"/>
          </p:nvPr>
        </p:nvSpPr>
        <p:spPr>
          <a:xfrm>
            <a:off x="729599" y="681037"/>
            <a:ext cx="10838169" cy="622138"/>
          </a:xfrm>
        </p:spPr>
        <p:txBody>
          <a:bodyPr/>
          <a:lstStyle/>
          <a:p>
            <a:r>
              <a:rPr lang="cs-CZ" sz="2400" b="1" dirty="0"/>
              <a:t>Aktuálně připravované Koncepční a legislativní dokumenty</a:t>
            </a:r>
            <a:endParaRPr lang="cs-CZ" dirty="0"/>
          </a:p>
        </p:txBody>
      </p:sp>
      <p:sp>
        <p:nvSpPr>
          <p:cNvPr id="3" name="Zástupný obsah 2">
            <a:extLst>
              <a:ext uri="{FF2B5EF4-FFF2-40B4-BE49-F238E27FC236}">
                <a16:creationId xmlns:a16="http://schemas.microsoft.com/office/drawing/2014/main" id="{90DB5710-9A7F-F2EA-FA0B-D9AE5E6D905E}"/>
              </a:ext>
            </a:extLst>
          </p:cNvPr>
          <p:cNvSpPr>
            <a:spLocks noGrp="1"/>
          </p:cNvSpPr>
          <p:nvPr>
            <p:ph idx="1"/>
          </p:nvPr>
        </p:nvSpPr>
        <p:spPr>
          <a:xfrm>
            <a:off x="729599" y="1238466"/>
            <a:ext cx="10515600" cy="4515803"/>
          </a:xfrm>
        </p:spPr>
        <p:txBody>
          <a:bodyPr/>
          <a:lstStyle/>
          <a:p>
            <a:pPr algn="just">
              <a:spcAft>
                <a:spcPts val="800"/>
              </a:spcAft>
            </a:pPr>
            <a:r>
              <a:rPr lang="cs-CZ" sz="1800" b="1" u="sng" dirty="0">
                <a:effectLst/>
                <a:latin typeface="Calibri" panose="020F0502020204030204" pitchFamily="34" charset="0"/>
                <a:ea typeface="Calibri" panose="020F0502020204030204" pitchFamily="34" charset="0"/>
              </a:rPr>
              <a:t>Dlouhodobý záměr vzdělávání a rozvoje vzdělávací soustavy ČR na období 2023 – 2027</a:t>
            </a:r>
            <a:r>
              <a:rPr lang="cs-CZ" sz="1800" u="sng" dirty="0">
                <a:effectLst/>
                <a:latin typeface="Calibri" panose="020F0502020204030204" pitchFamily="34" charset="0"/>
                <a:ea typeface="Calibri" panose="020F0502020204030204" pitchFamily="34" charset="0"/>
              </a:rPr>
              <a:t> </a:t>
            </a:r>
            <a:r>
              <a:rPr lang="cs-CZ" sz="1800" dirty="0">
                <a:effectLst/>
                <a:latin typeface="Calibri" panose="020F0502020204030204" pitchFamily="34" charset="0"/>
                <a:ea typeface="Calibri" panose="020F0502020204030204" pitchFamily="34" charset="0"/>
              </a:rPr>
              <a:t>=&gt; </a:t>
            </a:r>
            <a:br>
              <a:rPr lang="cs-CZ" sz="1800" dirty="0">
                <a:effectLst/>
                <a:latin typeface="Calibri" panose="020F0502020204030204" pitchFamily="34" charset="0"/>
                <a:ea typeface="Calibri" panose="020F0502020204030204" pitchFamily="34" charset="0"/>
              </a:rPr>
            </a:br>
            <a:r>
              <a:rPr lang="cs-CZ" sz="1800" dirty="0">
                <a:effectLst/>
                <a:latin typeface="Calibri" panose="020F0502020204030204" pitchFamily="34" charset="0"/>
                <a:ea typeface="Calibri" panose="020F0502020204030204" pitchFamily="34" charset="0"/>
              </a:rPr>
              <a:t>v připomínkovém řízení před předložením na vládu </a:t>
            </a:r>
            <a:r>
              <a:rPr lang="cs-CZ" sz="1800" dirty="0">
                <a:latin typeface="Calibri" panose="020F0502020204030204" pitchFamily="34" charset="0"/>
                <a:ea typeface="Calibri" panose="020F0502020204030204" pitchFamily="34" charset="0"/>
              </a:rPr>
              <a:t>=&gt; </a:t>
            </a:r>
            <a:r>
              <a:rPr lang="cs-CZ" sz="1800" b="1" dirty="0">
                <a:latin typeface="Calibri" panose="020F0502020204030204" pitchFamily="34" charset="0"/>
                <a:ea typeface="Calibri" panose="020F0502020204030204" pitchFamily="34" charset="0"/>
              </a:rPr>
              <a:t>do mezirezortního připomínkování 10. října 2023; </a:t>
            </a:r>
            <a:r>
              <a:rPr lang="cs-CZ" sz="1800" dirty="0">
                <a:latin typeface="Calibri" panose="020F0502020204030204" pitchFamily="34" charset="0"/>
                <a:ea typeface="Calibri" panose="020F0502020204030204" pitchFamily="34" charset="0"/>
              </a:rPr>
              <a:t>souvislosti k posilování všeobecného vzdělávání v rámci kurikula a kapacit vzdělávacího systému, prodloužení povinné školní docházky, Inovace oborové soustavy atd.</a:t>
            </a:r>
          </a:p>
          <a:p>
            <a:pPr algn="just">
              <a:spcAft>
                <a:spcPts val="800"/>
              </a:spcAft>
            </a:pPr>
            <a:r>
              <a:rPr lang="cs-CZ" sz="1800" dirty="0">
                <a:latin typeface="Calibri" panose="020F0502020204030204" pitchFamily="34" charset="0"/>
                <a:ea typeface="Calibri" panose="020F0502020204030204" pitchFamily="34" charset="0"/>
              </a:rPr>
              <a:t>Materiály pro RHSD (tripartitu) ke konci září 2023:  </a:t>
            </a:r>
          </a:p>
          <a:p>
            <a:pPr marL="630900" lvl="2" indent="-342900" algn="just">
              <a:spcAft>
                <a:spcPts val="600"/>
              </a:spcAft>
              <a:buFont typeface="Calibri" panose="020F0502020204030204" pitchFamily="34" charset="0"/>
              <a:buChar char="-"/>
            </a:pPr>
            <a:r>
              <a:rPr lang="cs-CZ" sz="1800" b="1" kern="100" dirty="0">
                <a:ln>
                  <a:noFill/>
                </a:ln>
                <a:solidFill>
                  <a:srgbClr val="000000"/>
                </a:solidFill>
                <a:effectLst>
                  <a:outerShdw blurRad="38100" dist="25400" dir="5400000" algn="ctr">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Opatření na podporu středního odborného školství a oborů s technickým či řemeslným zaměřením </a:t>
            </a:r>
            <a:br>
              <a:rPr lang="cs-CZ" sz="1800" b="1" kern="100" dirty="0">
                <a:ln>
                  <a:noFill/>
                </a:ln>
                <a:solidFill>
                  <a:srgbClr val="000000"/>
                </a:solidFill>
                <a:effectLst>
                  <a:outerShdw blurRad="38100" dist="25400" dir="5400000" algn="ctr">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br>
            <a:r>
              <a:rPr lang="cs-CZ" sz="1800" kern="100" dirty="0">
                <a:ln>
                  <a:noFill/>
                </a:ln>
                <a:solidFill>
                  <a:srgbClr val="000000"/>
                </a:solidFill>
                <a:effectLst>
                  <a:outerShdw blurRad="38100" dist="25400" dir="5400000" algn="ctr">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(v návaznosti na strategii SPS ČR „</a:t>
            </a:r>
            <a:r>
              <a:rPr lang="cs-CZ"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Perspektiva a vize vzdělávání stavebních řemesel 2030“).</a:t>
            </a:r>
            <a:endParaRPr lang="cs-CZ"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630900" lvl="2" indent="-342900" algn="just">
              <a:spcAft>
                <a:spcPts val="600"/>
              </a:spcAft>
              <a:buFont typeface="Calibri" panose="020F0502020204030204" pitchFamily="34" charset="0"/>
              <a:buChar char="-"/>
            </a:pPr>
            <a:r>
              <a:rPr lang="cs-CZ" sz="1800" b="1"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Společný záměr podpory dalšího profesního vzdělávání jako integrální součásti celoživotního učení </a:t>
            </a:r>
            <a:br>
              <a:rPr lang="cs-CZ" sz="1800" b="1"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cs-CZ"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 návaznosti na „Partnerský model řízení dalšího profesního vzdělávání jako součásti systému celoživotního učení“).</a:t>
            </a:r>
            <a:endParaRPr lang="cs-CZ"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cs-CZ" sz="1800" b="1" dirty="0">
                <a:latin typeface="+mn-lt"/>
              </a:rPr>
              <a:t>Připravený věcný záměr k diskuzi v tématu zavedení „duální větve vzdělávání“</a:t>
            </a:r>
          </a:p>
          <a:p>
            <a:pPr algn="just"/>
            <a:r>
              <a:rPr lang="cs-CZ" sz="1800" b="1" dirty="0">
                <a:latin typeface="+mn-lt"/>
              </a:rPr>
              <a:t>Finalizujeme novelu zákona </a:t>
            </a:r>
            <a:r>
              <a:rPr lang="cs-CZ" sz="1800" dirty="0">
                <a:latin typeface="+mn-lt"/>
              </a:rPr>
              <a:t>č. 179/2006 Sb., o ověřování a uznávání výsledků dalšího vzdělávání </a:t>
            </a:r>
            <a:br>
              <a:rPr lang="cs-CZ" sz="1800" dirty="0">
                <a:latin typeface="+mn-lt"/>
              </a:rPr>
            </a:br>
            <a:r>
              <a:rPr lang="cs-CZ" sz="1800" dirty="0">
                <a:latin typeface="+mn-lt"/>
              </a:rPr>
              <a:t>a o změně některých zákonů (zákon </a:t>
            </a:r>
            <a:r>
              <a:rPr lang="cs-CZ" sz="1800" b="1" dirty="0">
                <a:latin typeface="+mn-lt"/>
              </a:rPr>
              <a:t>o uznávání výsledků dalšího vzdělávání)</a:t>
            </a:r>
          </a:p>
          <a:p>
            <a:pPr algn="just"/>
            <a:r>
              <a:rPr lang="cs-CZ" sz="1800" b="1" dirty="0">
                <a:latin typeface="+mn-lt"/>
              </a:rPr>
              <a:t>V meziresortním připomínkovém řízení je novela nařízení vlády k </a:t>
            </a:r>
            <a:r>
              <a:rPr lang="cs-CZ" sz="1800" b="1" dirty="0" err="1">
                <a:latin typeface="+mn-lt"/>
              </a:rPr>
              <a:t>PHmax</a:t>
            </a:r>
            <a:r>
              <a:rPr lang="cs-CZ" sz="1800" b="1" dirty="0">
                <a:latin typeface="+mn-lt"/>
              </a:rPr>
              <a:t>.</a:t>
            </a:r>
          </a:p>
          <a:p>
            <a:pPr algn="just"/>
            <a:endParaRPr lang="cs-CZ" sz="2000" dirty="0">
              <a:latin typeface="+mn-lt"/>
            </a:endParaRPr>
          </a:p>
          <a:p>
            <a:pPr algn="just">
              <a:spcAft>
                <a:spcPts val="800"/>
              </a:spcAft>
            </a:pPr>
            <a:endParaRPr lang="cs-CZ" sz="2000" dirty="0">
              <a:latin typeface="Calibri" panose="020F0502020204030204" pitchFamily="34" charset="0"/>
              <a:ea typeface="Calibri" panose="020F0502020204030204" pitchFamily="34" charset="0"/>
            </a:endParaRPr>
          </a:p>
          <a:p>
            <a:pPr marL="432000" lvl="2" indent="0">
              <a:spcAft>
                <a:spcPts val="800"/>
              </a:spcAft>
              <a:buNone/>
            </a:pPr>
            <a:endParaRPr lang="cs-CZ" sz="2000" dirty="0">
              <a:latin typeface="Calibri" panose="020F0502020204030204" pitchFamily="34" charset="0"/>
              <a:ea typeface="Calibri" panose="020F0502020204030204" pitchFamily="34" charset="0"/>
            </a:endParaRPr>
          </a:p>
          <a:p>
            <a:pPr lvl="2">
              <a:spcAft>
                <a:spcPts val="800"/>
              </a:spcAft>
              <a:buFontTx/>
              <a:buChar char="-"/>
            </a:pPr>
            <a:endParaRPr lang="cs-CZ" sz="2000" dirty="0">
              <a:effectLst/>
              <a:latin typeface="Calibri" panose="020F0502020204030204" pitchFamily="34" charset="0"/>
              <a:ea typeface="Calibri" panose="020F0502020204030204" pitchFamily="34" charset="0"/>
            </a:endParaRPr>
          </a:p>
          <a:p>
            <a:pPr lvl="2" algn="just">
              <a:spcAft>
                <a:spcPts val="800"/>
              </a:spcAft>
              <a:buFontTx/>
              <a:buChar char="-"/>
            </a:pPr>
            <a:endParaRPr lang="cs-CZ" sz="2000" dirty="0">
              <a:effectLst/>
              <a:latin typeface="Calibri" panose="020F0502020204030204" pitchFamily="34" charset="0"/>
              <a:ea typeface="Calibri" panose="020F0502020204030204" pitchFamily="34" charset="0"/>
            </a:endParaRPr>
          </a:p>
          <a:p>
            <a:pPr marL="108000" indent="0" algn="just">
              <a:buNone/>
            </a:pPr>
            <a:endParaRPr lang="cs-CZ" sz="2000" dirty="0">
              <a:solidFill>
                <a:srgbClr val="000000"/>
              </a:solidFill>
              <a:latin typeface="Calibri" panose="020F0502020204030204" pitchFamily="34" charset="0"/>
              <a:ea typeface="Calibri" panose="020F0502020204030204" pitchFamily="34" charset="0"/>
            </a:endParaRPr>
          </a:p>
          <a:p>
            <a:pPr algn="just">
              <a:spcAft>
                <a:spcPts val="800"/>
              </a:spcAft>
            </a:pPr>
            <a:endParaRPr lang="cs-CZ" sz="2000" dirty="0"/>
          </a:p>
        </p:txBody>
      </p:sp>
      <p:sp>
        <p:nvSpPr>
          <p:cNvPr id="4" name="Zástupný symbol pro číslo snímku 3">
            <a:extLst>
              <a:ext uri="{FF2B5EF4-FFF2-40B4-BE49-F238E27FC236}">
                <a16:creationId xmlns:a16="http://schemas.microsoft.com/office/drawing/2014/main" id="{8A6B29B0-40B6-7DAD-0BBE-29BF1F0FA9ED}"/>
              </a:ext>
            </a:extLst>
          </p:cNvPr>
          <p:cNvSpPr>
            <a:spLocks noGrp="1"/>
          </p:cNvSpPr>
          <p:nvPr>
            <p:ph type="sldNum" sz="quarter" idx="12"/>
          </p:nvPr>
        </p:nvSpPr>
        <p:spPr/>
        <p:txBody>
          <a:bodyPr/>
          <a:lstStyle/>
          <a:p>
            <a:fld id="{323BD8D3-A9DD-40CB-A396-ADCE34852C74}" type="slidenum">
              <a:rPr lang="cs-CZ" smtClean="0"/>
              <a:t>24</a:t>
            </a:fld>
            <a:endParaRPr lang="cs-CZ" dirty="0"/>
          </a:p>
        </p:txBody>
      </p:sp>
    </p:spTree>
    <p:extLst>
      <p:ext uri="{BB962C8B-B14F-4D97-AF65-F5344CB8AC3E}">
        <p14:creationId xmlns:p14="http://schemas.microsoft.com/office/powerpoint/2010/main" val="31914016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39B4BB1-B6DF-FC86-CB59-C5D6DD369FEC}"/>
              </a:ext>
            </a:extLst>
          </p:cNvPr>
          <p:cNvSpPr>
            <a:spLocks noGrp="1"/>
          </p:cNvSpPr>
          <p:nvPr>
            <p:ph type="title"/>
          </p:nvPr>
        </p:nvSpPr>
        <p:spPr>
          <a:xfrm>
            <a:off x="729599" y="681037"/>
            <a:ext cx="10838169" cy="622138"/>
          </a:xfrm>
        </p:spPr>
        <p:txBody>
          <a:bodyPr>
            <a:normAutofit fontScale="90000"/>
          </a:bodyPr>
          <a:lstStyle/>
          <a:p>
            <a:r>
              <a:rPr lang="cs-CZ" sz="2400" b="1" dirty="0">
                <a:solidFill>
                  <a:schemeClr val="accent1"/>
                </a:solidFill>
                <a:effectLst/>
                <a:latin typeface="Calibri" panose="020F0502020204030204" pitchFamily="34" charset="0"/>
                <a:ea typeface="Calibri" panose="020F0502020204030204" pitchFamily="34" charset="0"/>
              </a:rPr>
              <a:t>Opatření na podporu středního odborného školství a oborů s technickým či řemeslným zaměřením</a:t>
            </a:r>
            <a:endParaRPr lang="cs-CZ" dirty="0">
              <a:solidFill>
                <a:schemeClr val="accent1"/>
              </a:solidFill>
            </a:endParaRPr>
          </a:p>
        </p:txBody>
      </p:sp>
      <p:sp>
        <p:nvSpPr>
          <p:cNvPr id="3" name="Zástupný obsah 2">
            <a:extLst>
              <a:ext uri="{FF2B5EF4-FFF2-40B4-BE49-F238E27FC236}">
                <a16:creationId xmlns:a16="http://schemas.microsoft.com/office/drawing/2014/main" id="{90DB5710-9A7F-F2EA-FA0B-D9AE5E6D905E}"/>
              </a:ext>
            </a:extLst>
          </p:cNvPr>
          <p:cNvSpPr>
            <a:spLocks noGrp="1"/>
          </p:cNvSpPr>
          <p:nvPr>
            <p:ph idx="1"/>
          </p:nvPr>
        </p:nvSpPr>
        <p:spPr>
          <a:xfrm>
            <a:off x="729599" y="1508760"/>
            <a:ext cx="10515600" cy="4245509"/>
          </a:xfrm>
        </p:spPr>
        <p:txBody>
          <a:bodyPr/>
          <a:lstStyle/>
          <a:p>
            <a:pPr marL="108000" indent="0" algn="ctr">
              <a:buNone/>
            </a:pPr>
            <a:r>
              <a:rPr lang="cs-CZ" sz="1800" b="1" i="0" u="none" strike="noStrike" baseline="0" dirty="0">
                <a:solidFill>
                  <a:srgbClr val="000000"/>
                </a:solidFill>
                <a:latin typeface="Arial" panose="020B0604020202020204" pitchFamily="34" charset="0"/>
              </a:rPr>
              <a:t>ze zasedání 172. Plenární schůze Rady hospodářské a sociální dohody ČR, konané dne 25. září 2023 na Úřadu vlády </a:t>
            </a:r>
            <a:endParaRPr lang="cs-CZ" sz="1800" b="1" dirty="0">
              <a:solidFill>
                <a:srgbClr val="000000"/>
              </a:solidFill>
              <a:effectLst/>
              <a:latin typeface="Calibri" panose="020F0502020204030204" pitchFamily="34" charset="0"/>
              <a:ea typeface="Calibri" panose="020F0502020204030204" pitchFamily="34" charset="0"/>
            </a:endParaRPr>
          </a:p>
          <a:p>
            <a:endParaRPr lang="cs-CZ" sz="1800" b="1" dirty="0">
              <a:solidFill>
                <a:srgbClr val="000000"/>
              </a:solidFill>
              <a:effectLst/>
              <a:latin typeface="Calibri" panose="020F0502020204030204" pitchFamily="34" charset="0"/>
              <a:ea typeface="Calibri" panose="020F0502020204030204" pitchFamily="34" charset="0"/>
            </a:endParaRPr>
          </a:p>
          <a:p>
            <a:pPr algn="just"/>
            <a:r>
              <a:rPr lang="cs-CZ" sz="1800" dirty="0">
                <a:solidFill>
                  <a:srgbClr val="000000"/>
                </a:solidFill>
                <a:effectLst/>
                <a:latin typeface="Calibri" panose="020F0502020204030204" pitchFamily="34" charset="0"/>
                <a:ea typeface="Calibri" panose="020F0502020204030204" pitchFamily="34" charset="0"/>
              </a:rPr>
              <a:t>Plenární schůze Rady hospodářské a sociální dohody ČR bere na vědomí předložený materiál. </a:t>
            </a:r>
            <a:endParaRPr lang="cs-CZ" sz="1800" dirty="0">
              <a:solidFill>
                <a:srgbClr val="000000"/>
              </a:solidFill>
              <a:effectLst/>
              <a:latin typeface="Arial" panose="020B0604020202020204" pitchFamily="34" charset="0"/>
              <a:ea typeface="Calibri" panose="020F0502020204030204" pitchFamily="34" charset="0"/>
            </a:endParaRPr>
          </a:p>
          <a:p>
            <a:pPr algn="just"/>
            <a:r>
              <a:rPr lang="cs-CZ" sz="1800" b="1" dirty="0">
                <a:solidFill>
                  <a:srgbClr val="000000"/>
                </a:solidFill>
                <a:effectLst/>
                <a:latin typeface="Calibri" panose="020F0502020204030204" pitchFamily="34" charset="0"/>
                <a:ea typeface="Calibri" panose="020F0502020204030204" pitchFamily="34" charset="0"/>
              </a:rPr>
              <a:t>Sociální partneři požadují: </a:t>
            </a:r>
            <a:endParaRPr lang="cs-CZ" sz="1800" b="1" dirty="0">
              <a:solidFill>
                <a:srgbClr val="000000"/>
              </a:solidFill>
              <a:effectLst/>
              <a:latin typeface="Arial" panose="020B0604020202020204" pitchFamily="34" charset="0"/>
              <a:ea typeface="Calibri" panose="020F0502020204030204" pitchFamily="34" charset="0"/>
            </a:endParaRPr>
          </a:p>
          <a:p>
            <a:pPr marL="630900" lvl="2" indent="-342900" algn="just">
              <a:spcAft>
                <a:spcPts val="155"/>
              </a:spcAft>
              <a:buFont typeface="+mj-lt"/>
              <a:buAutoNum type="alphaLcParenR"/>
            </a:pPr>
            <a:r>
              <a:rPr lang="cs-CZ" sz="1800" b="1" dirty="0">
                <a:solidFill>
                  <a:srgbClr val="000000"/>
                </a:solidFill>
                <a:effectLst/>
                <a:latin typeface="Calibri" panose="020F0502020204030204" pitchFamily="34" charset="0"/>
                <a:ea typeface="Times New Roman" panose="02020603050405020304" pitchFamily="18" charset="0"/>
              </a:rPr>
              <a:t>realizovat v materiálu navržená opatření a </a:t>
            </a:r>
            <a:r>
              <a:rPr lang="cs-CZ" sz="1800" dirty="0">
                <a:solidFill>
                  <a:srgbClr val="000000"/>
                </a:solidFill>
                <a:effectLst/>
                <a:latin typeface="Calibri" panose="020F0502020204030204" pitchFamily="34" charset="0"/>
                <a:ea typeface="Times New Roman" panose="02020603050405020304" pitchFamily="18" charset="0"/>
              </a:rPr>
              <a:t>po projednání v rámci Pracovního týmu RHSD ČR pro vzdělávání a lidské zdroje </a:t>
            </a:r>
            <a:r>
              <a:rPr lang="cs-CZ" sz="1800" b="1" dirty="0">
                <a:solidFill>
                  <a:srgbClr val="000000"/>
                </a:solidFill>
                <a:effectLst/>
                <a:latin typeface="Calibri" panose="020F0502020204030204" pitchFamily="34" charset="0"/>
                <a:ea typeface="Times New Roman" panose="02020603050405020304" pitchFamily="18" charset="0"/>
              </a:rPr>
              <a:t>předložit v termínu do konce března 2024 Plenární schůzi RHSD ČR průběžnou zprávu o jejich plnění</a:t>
            </a:r>
            <a:r>
              <a:rPr lang="cs-CZ" sz="1800" dirty="0">
                <a:solidFill>
                  <a:srgbClr val="000000"/>
                </a:solidFill>
                <a:effectLst/>
                <a:latin typeface="Calibri" panose="020F0502020204030204" pitchFamily="34" charset="0"/>
                <a:ea typeface="Times New Roman" panose="02020603050405020304" pitchFamily="18" charset="0"/>
              </a:rPr>
              <a:t>;</a:t>
            </a:r>
            <a:endParaRPr lang="cs-CZ" sz="1800" dirty="0">
              <a:solidFill>
                <a:srgbClr val="000000"/>
              </a:solidFill>
              <a:effectLst/>
              <a:latin typeface="Arial" panose="020B0604020202020204" pitchFamily="34" charset="0"/>
              <a:ea typeface="Calibri" panose="020F0502020204030204" pitchFamily="34" charset="0"/>
            </a:endParaRPr>
          </a:p>
          <a:p>
            <a:pPr marL="630900" lvl="2" indent="-342900" algn="just">
              <a:spcAft>
                <a:spcPts val="155"/>
              </a:spcAft>
              <a:buFont typeface="+mj-lt"/>
              <a:buAutoNum type="alphaLcParenR"/>
            </a:pPr>
            <a:r>
              <a:rPr lang="cs-CZ" sz="1800" b="1" dirty="0">
                <a:solidFill>
                  <a:srgbClr val="000000"/>
                </a:solidFill>
                <a:effectLst/>
                <a:latin typeface="Calibri" panose="020F0502020204030204" pitchFamily="34" charset="0"/>
                <a:ea typeface="Times New Roman" panose="02020603050405020304" pitchFamily="18" charset="0"/>
              </a:rPr>
              <a:t>připravit v termínu do konce března 2024 ve spolupráci se sociálními partnery komplexní strategii rozvoje středního odborného vzdělávání </a:t>
            </a:r>
            <a:r>
              <a:rPr lang="cs-CZ" sz="1800" dirty="0">
                <a:solidFill>
                  <a:srgbClr val="000000"/>
                </a:solidFill>
                <a:effectLst/>
                <a:latin typeface="Calibri" panose="020F0502020204030204" pitchFamily="34" charset="0"/>
                <a:ea typeface="Times New Roman" panose="02020603050405020304" pitchFamily="18" charset="0"/>
              </a:rPr>
              <a:t>vycházející z předloženého materiálu a ze Strategie 2030+ </a:t>
            </a:r>
            <a:br>
              <a:rPr lang="cs-CZ" sz="1800" dirty="0">
                <a:solidFill>
                  <a:srgbClr val="000000"/>
                </a:solidFill>
                <a:effectLst/>
                <a:latin typeface="Calibri" panose="020F0502020204030204" pitchFamily="34" charset="0"/>
                <a:ea typeface="Times New Roman" panose="02020603050405020304" pitchFamily="18" charset="0"/>
              </a:rPr>
            </a:br>
            <a:r>
              <a:rPr lang="cs-CZ" sz="1800" dirty="0">
                <a:solidFill>
                  <a:srgbClr val="000000"/>
                </a:solidFill>
                <a:effectLst/>
                <a:latin typeface="Calibri" panose="020F0502020204030204" pitchFamily="34" charset="0"/>
                <a:ea typeface="Times New Roman" panose="02020603050405020304" pitchFamily="18" charset="0"/>
              </a:rPr>
              <a:t>a promítnout doporučení sociálních partnerů do Dlouhodobého záměru vzdělávání a rozvoje vzdělávací soustavy ČR. </a:t>
            </a:r>
            <a:endParaRPr lang="cs-CZ" sz="2000" dirty="0">
              <a:latin typeface="Calibri" panose="020F0502020204030204" pitchFamily="34" charset="0"/>
              <a:ea typeface="Calibri" panose="020F0502020204030204" pitchFamily="34" charset="0"/>
            </a:endParaRPr>
          </a:p>
          <a:p>
            <a:pPr marL="432000" lvl="2" indent="0">
              <a:spcAft>
                <a:spcPts val="800"/>
              </a:spcAft>
              <a:buNone/>
            </a:pPr>
            <a:endParaRPr lang="cs-CZ" sz="2000" dirty="0">
              <a:latin typeface="Calibri" panose="020F0502020204030204" pitchFamily="34" charset="0"/>
              <a:ea typeface="Calibri" panose="020F0502020204030204" pitchFamily="34" charset="0"/>
            </a:endParaRPr>
          </a:p>
          <a:p>
            <a:pPr lvl="2">
              <a:spcAft>
                <a:spcPts val="800"/>
              </a:spcAft>
              <a:buFontTx/>
              <a:buChar char="-"/>
            </a:pPr>
            <a:endParaRPr lang="cs-CZ" sz="2000" dirty="0">
              <a:effectLst/>
              <a:latin typeface="Calibri" panose="020F0502020204030204" pitchFamily="34" charset="0"/>
              <a:ea typeface="Calibri" panose="020F0502020204030204" pitchFamily="34" charset="0"/>
            </a:endParaRPr>
          </a:p>
          <a:p>
            <a:pPr lvl="2" algn="just">
              <a:spcAft>
                <a:spcPts val="800"/>
              </a:spcAft>
              <a:buFontTx/>
              <a:buChar char="-"/>
            </a:pPr>
            <a:endParaRPr lang="cs-CZ" sz="2000" dirty="0">
              <a:effectLst/>
              <a:latin typeface="Calibri" panose="020F0502020204030204" pitchFamily="34" charset="0"/>
              <a:ea typeface="Calibri" panose="020F0502020204030204" pitchFamily="34" charset="0"/>
            </a:endParaRPr>
          </a:p>
          <a:p>
            <a:pPr marL="108000" indent="0" algn="just">
              <a:buNone/>
            </a:pPr>
            <a:endParaRPr lang="cs-CZ" sz="2000" dirty="0">
              <a:solidFill>
                <a:srgbClr val="000000"/>
              </a:solidFill>
              <a:latin typeface="Calibri" panose="020F0502020204030204" pitchFamily="34" charset="0"/>
              <a:ea typeface="Calibri" panose="020F0502020204030204" pitchFamily="34" charset="0"/>
            </a:endParaRPr>
          </a:p>
          <a:p>
            <a:pPr algn="just">
              <a:spcAft>
                <a:spcPts val="800"/>
              </a:spcAft>
            </a:pPr>
            <a:endParaRPr lang="cs-CZ" sz="2000" dirty="0"/>
          </a:p>
        </p:txBody>
      </p:sp>
      <p:sp>
        <p:nvSpPr>
          <p:cNvPr id="4" name="Zástupný symbol pro číslo snímku 3">
            <a:extLst>
              <a:ext uri="{FF2B5EF4-FFF2-40B4-BE49-F238E27FC236}">
                <a16:creationId xmlns:a16="http://schemas.microsoft.com/office/drawing/2014/main" id="{8A6B29B0-40B6-7DAD-0BBE-29BF1F0FA9ED}"/>
              </a:ext>
            </a:extLst>
          </p:cNvPr>
          <p:cNvSpPr>
            <a:spLocks noGrp="1"/>
          </p:cNvSpPr>
          <p:nvPr>
            <p:ph type="sldNum" sz="quarter" idx="12"/>
          </p:nvPr>
        </p:nvSpPr>
        <p:spPr/>
        <p:txBody>
          <a:bodyPr/>
          <a:lstStyle/>
          <a:p>
            <a:fld id="{323BD8D3-A9DD-40CB-A396-ADCE34852C74}" type="slidenum">
              <a:rPr lang="cs-CZ" smtClean="0"/>
              <a:t>25</a:t>
            </a:fld>
            <a:endParaRPr lang="cs-CZ" dirty="0"/>
          </a:p>
        </p:txBody>
      </p:sp>
    </p:spTree>
    <p:extLst>
      <p:ext uri="{BB962C8B-B14F-4D97-AF65-F5344CB8AC3E}">
        <p14:creationId xmlns:p14="http://schemas.microsoft.com/office/powerpoint/2010/main" val="3992303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a:extLst>
              <a:ext uri="{FF2B5EF4-FFF2-40B4-BE49-F238E27FC236}">
                <a16:creationId xmlns:a16="http://schemas.microsoft.com/office/drawing/2014/main" id="{B87890EC-CE00-4266-B3E7-F493801F6CDA}"/>
              </a:ext>
            </a:extLst>
          </p:cNvPr>
          <p:cNvSpPr>
            <a:spLocks noGrp="1"/>
          </p:cNvSpPr>
          <p:nvPr>
            <p:ph type="title"/>
          </p:nvPr>
        </p:nvSpPr>
        <p:spPr>
          <a:xfrm>
            <a:off x="838200" y="365125"/>
            <a:ext cx="10515600" cy="789907"/>
          </a:xfrm>
        </p:spPr>
        <p:txBody>
          <a:bodyPr>
            <a:normAutofit/>
          </a:bodyPr>
          <a:lstStyle/>
          <a:p>
            <a:pPr algn="ctr"/>
            <a:r>
              <a:rPr lang="cs-CZ" sz="2800" dirty="0">
                <a:latin typeface="+mn-lt"/>
              </a:rPr>
              <a:t>Poradní orgány v rámci celoživotního profesního vzdělávání</a:t>
            </a:r>
          </a:p>
        </p:txBody>
      </p:sp>
      <p:graphicFrame>
        <p:nvGraphicFramePr>
          <p:cNvPr id="6" name="Zástupný symbol pro obsah 5">
            <a:extLst>
              <a:ext uri="{FF2B5EF4-FFF2-40B4-BE49-F238E27FC236}">
                <a16:creationId xmlns:a16="http://schemas.microsoft.com/office/drawing/2014/main" id="{9D2B04D7-B217-4EB4-867A-EE7C98E1B3AC}"/>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Obdélník: se zakulacenými rohy 6">
            <a:extLst>
              <a:ext uri="{FF2B5EF4-FFF2-40B4-BE49-F238E27FC236}">
                <a16:creationId xmlns:a16="http://schemas.microsoft.com/office/drawing/2014/main" id="{444D4CFA-12AF-45B7-B31A-9142A082E2F3}"/>
              </a:ext>
            </a:extLst>
          </p:cNvPr>
          <p:cNvSpPr/>
          <p:nvPr/>
        </p:nvSpPr>
        <p:spPr>
          <a:xfrm>
            <a:off x="838200" y="1155032"/>
            <a:ext cx="3329539" cy="67059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cs-CZ" sz="2400" b="1" dirty="0"/>
              <a:t>Počáteční vzdělávání</a:t>
            </a:r>
          </a:p>
        </p:txBody>
      </p:sp>
      <p:sp>
        <p:nvSpPr>
          <p:cNvPr id="8" name="Obdélník: se zakulacenými rohy 7">
            <a:extLst>
              <a:ext uri="{FF2B5EF4-FFF2-40B4-BE49-F238E27FC236}">
                <a16:creationId xmlns:a16="http://schemas.microsoft.com/office/drawing/2014/main" id="{4B82325D-9ED1-451A-9503-E4A0A6605571}"/>
              </a:ext>
            </a:extLst>
          </p:cNvPr>
          <p:cNvSpPr/>
          <p:nvPr/>
        </p:nvSpPr>
        <p:spPr>
          <a:xfrm>
            <a:off x="4167739" y="1155031"/>
            <a:ext cx="3638349" cy="670594"/>
          </a:xfrm>
          <a:prstGeom prst="roundRect">
            <a:avLst/>
          </a:prstGeom>
          <a:solidFill>
            <a:srgbClr val="0070C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cs-CZ" sz="2400" b="1" dirty="0"/>
              <a:t>Další vzdělávání</a:t>
            </a:r>
          </a:p>
        </p:txBody>
      </p:sp>
      <p:sp>
        <p:nvSpPr>
          <p:cNvPr id="9" name="Obdélník: se zakulacenými rohy 8">
            <a:extLst>
              <a:ext uri="{FF2B5EF4-FFF2-40B4-BE49-F238E27FC236}">
                <a16:creationId xmlns:a16="http://schemas.microsoft.com/office/drawing/2014/main" id="{1D527B65-5F9E-4423-A5CB-4EE1371A63CC}"/>
              </a:ext>
            </a:extLst>
          </p:cNvPr>
          <p:cNvSpPr/>
          <p:nvPr/>
        </p:nvSpPr>
        <p:spPr>
          <a:xfrm>
            <a:off x="7817720" y="1155029"/>
            <a:ext cx="3317907" cy="670594"/>
          </a:xfrm>
          <a:prstGeom prst="roundRect">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cs-CZ" sz="2000" b="1" dirty="0"/>
              <a:t>Rekvalifikace a další vzdělávání</a:t>
            </a:r>
          </a:p>
        </p:txBody>
      </p:sp>
    </p:spTree>
    <p:extLst>
      <p:ext uri="{BB962C8B-B14F-4D97-AF65-F5344CB8AC3E}">
        <p14:creationId xmlns:p14="http://schemas.microsoft.com/office/powerpoint/2010/main" val="15567732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067AFE1-851D-04F1-FD35-9FB13B3D3926}"/>
              </a:ext>
            </a:extLst>
          </p:cNvPr>
          <p:cNvSpPr>
            <a:spLocks noGrp="1"/>
          </p:cNvSpPr>
          <p:nvPr>
            <p:ph type="title"/>
          </p:nvPr>
        </p:nvSpPr>
        <p:spPr>
          <a:xfrm>
            <a:off x="839788" y="585926"/>
            <a:ext cx="10515600" cy="452762"/>
          </a:xfrm>
        </p:spPr>
        <p:txBody>
          <a:bodyPr>
            <a:normAutofit/>
          </a:bodyPr>
          <a:lstStyle/>
          <a:p>
            <a:r>
              <a:rPr lang="cs-CZ" sz="2400" dirty="0">
                <a:cs typeface="Arial"/>
              </a:rPr>
              <a:t>Odborné platformy a jejich předsednictví</a:t>
            </a:r>
            <a:endParaRPr lang="cs-CZ" sz="2400" dirty="0"/>
          </a:p>
        </p:txBody>
      </p:sp>
      <p:sp>
        <p:nvSpPr>
          <p:cNvPr id="3" name="Zástupný text 2">
            <a:extLst>
              <a:ext uri="{FF2B5EF4-FFF2-40B4-BE49-F238E27FC236}">
                <a16:creationId xmlns:a16="http://schemas.microsoft.com/office/drawing/2014/main" id="{8A412D47-EC6F-8840-3B0E-2A426C4013E6}"/>
              </a:ext>
            </a:extLst>
          </p:cNvPr>
          <p:cNvSpPr>
            <a:spLocks noGrp="1"/>
          </p:cNvSpPr>
          <p:nvPr>
            <p:ph type="body" idx="1"/>
          </p:nvPr>
        </p:nvSpPr>
        <p:spPr>
          <a:xfrm>
            <a:off x="836612" y="1319119"/>
            <a:ext cx="5157787" cy="452762"/>
          </a:xfrm>
        </p:spPr>
        <p:txBody>
          <a:bodyPr/>
          <a:lstStyle/>
          <a:p>
            <a:r>
              <a:rPr lang="cs-CZ" b="0" dirty="0">
                <a:cs typeface="Arial"/>
              </a:rPr>
              <a:t>Schéma odborných platforem</a:t>
            </a:r>
          </a:p>
        </p:txBody>
      </p:sp>
      <p:pic>
        <p:nvPicPr>
          <p:cNvPr id="7" name="Obrázek 7">
            <a:extLst>
              <a:ext uri="{FF2B5EF4-FFF2-40B4-BE49-F238E27FC236}">
                <a16:creationId xmlns:a16="http://schemas.microsoft.com/office/drawing/2014/main" id="{15F9219D-93BA-4072-22A7-D997C67C3D54}"/>
              </a:ext>
            </a:extLst>
          </p:cNvPr>
          <p:cNvPicPr>
            <a:picLocks noGrp="1" noChangeAspect="1"/>
          </p:cNvPicPr>
          <p:nvPr>
            <p:ph sz="half" idx="2"/>
          </p:nvPr>
        </p:nvPicPr>
        <p:blipFill>
          <a:blip r:embed="rId2"/>
          <a:stretch>
            <a:fillRect/>
          </a:stretch>
        </p:blipFill>
        <p:spPr>
          <a:xfrm>
            <a:off x="836612" y="1919148"/>
            <a:ext cx="5094964" cy="4055523"/>
          </a:xfrm>
        </p:spPr>
      </p:pic>
      <p:sp>
        <p:nvSpPr>
          <p:cNvPr id="5" name="Zástupný text 4">
            <a:extLst>
              <a:ext uri="{FF2B5EF4-FFF2-40B4-BE49-F238E27FC236}">
                <a16:creationId xmlns:a16="http://schemas.microsoft.com/office/drawing/2014/main" id="{DBD86077-1431-35BA-AF60-6AB5B60DED31}"/>
              </a:ext>
            </a:extLst>
          </p:cNvPr>
          <p:cNvSpPr>
            <a:spLocks noGrp="1"/>
          </p:cNvSpPr>
          <p:nvPr>
            <p:ph type="body" sz="quarter" idx="3"/>
          </p:nvPr>
        </p:nvSpPr>
        <p:spPr>
          <a:xfrm>
            <a:off x="6172200" y="1384917"/>
            <a:ext cx="5183188" cy="754601"/>
          </a:xfrm>
        </p:spPr>
        <p:txBody>
          <a:bodyPr/>
          <a:lstStyle/>
          <a:p>
            <a:r>
              <a:rPr lang="cs-CZ" b="0" dirty="0">
                <a:cs typeface="Arial"/>
              </a:rPr>
              <a:t>Role odborných platforem </a:t>
            </a:r>
            <a:br>
              <a:rPr lang="cs-CZ" b="0" dirty="0">
                <a:cs typeface="Arial"/>
              </a:rPr>
            </a:br>
            <a:r>
              <a:rPr lang="cs-CZ" b="0" dirty="0">
                <a:cs typeface="Arial"/>
              </a:rPr>
              <a:t>a role předsedajících</a:t>
            </a:r>
          </a:p>
        </p:txBody>
      </p:sp>
      <p:sp>
        <p:nvSpPr>
          <p:cNvPr id="6" name="Zástupný obsah 5">
            <a:extLst>
              <a:ext uri="{FF2B5EF4-FFF2-40B4-BE49-F238E27FC236}">
                <a16:creationId xmlns:a16="http://schemas.microsoft.com/office/drawing/2014/main" id="{D7B42540-F686-BB17-02B0-0D82D923FEE1}"/>
              </a:ext>
            </a:extLst>
          </p:cNvPr>
          <p:cNvSpPr>
            <a:spLocks noGrp="1"/>
          </p:cNvSpPr>
          <p:nvPr>
            <p:ph sz="quarter" idx="4"/>
          </p:nvPr>
        </p:nvSpPr>
        <p:spPr>
          <a:xfrm>
            <a:off x="6172200" y="2228295"/>
            <a:ext cx="5183188" cy="3746376"/>
          </a:xfrm>
        </p:spPr>
        <p:txBody>
          <a:bodyPr vert="horz" lIns="91440" tIns="45720" rIns="91440" bIns="45720" rtlCol="0" anchor="t">
            <a:noAutofit/>
          </a:bodyPr>
          <a:lstStyle/>
          <a:p>
            <a:pPr>
              <a:buNone/>
            </a:pPr>
            <a:r>
              <a:rPr lang="cs-CZ" sz="1600" b="1" dirty="0">
                <a:ea typeface="+mn-lt"/>
                <a:cs typeface="+mn-lt"/>
              </a:rPr>
              <a:t>Odborné platformy:</a:t>
            </a:r>
            <a:endParaRPr lang="cs-CZ" sz="1600" dirty="0">
              <a:ea typeface="+mn-lt"/>
              <a:cs typeface="+mn-lt"/>
            </a:endParaRPr>
          </a:p>
          <a:p>
            <a:r>
              <a:rPr lang="cs-CZ" sz="1600" dirty="0">
                <a:ea typeface="+mn-lt"/>
                <a:cs typeface="+mn-lt"/>
              </a:rPr>
              <a:t>Jsou poradním orgánem zřízeným v souladu s implementační kartou Inovace oborové soustavy v rámci S2030+.</a:t>
            </a:r>
          </a:p>
          <a:p>
            <a:r>
              <a:rPr lang="cs-CZ" sz="1600" dirty="0">
                <a:ea typeface="+mn-lt"/>
                <a:cs typeface="+mn-lt"/>
              </a:rPr>
              <a:t>Jejich úkolem je posuzovat a předkládat stanoviska</a:t>
            </a:r>
            <a:br>
              <a:rPr lang="cs-CZ" sz="1600" dirty="0">
                <a:ea typeface="+mn-lt"/>
                <a:cs typeface="+mn-lt"/>
              </a:rPr>
            </a:br>
            <a:r>
              <a:rPr lang="cs-CZ" sz="1600" dirty="0">
                <a:ea typeface="+mn-lt"/>
                <a:cs typeface="+mn-lt"/>
              </a:rPr>
              <a:t>k návrhům a podnětům předkládaných MŠMT </a:t>
            </a:r>
            <a:br>
              <a:rPr lang="cs-CZ" sz="1600" dirty="0">
                <a:ea typeface="+mn-lt"/>
                <a:cs typeface="+mn-lt"/>
              </a:rPr>
            </a:br>
            <a:r>
              <a:rPr lang="cs-CZ" sz="1600" dirty="0">
                <a:ea typeface="+mn-lt"/>
                <a:cs typeface="+mn-lt"/>
              </a:rPr>
              <a:t>a NPI ČR prostřednictvím řídícího týmu.</a:t>
            </a:r>
            <a:endParaRPr lang="cs-CZ" sz="1600" dirty="0">
              <a:cs typeface="Arial"/>
            </a:endParaRPr>
          </a:p>
          <a:p>
            <a:pPr>
              <a:buNone/>
            </a:pPr>
            <a:r>
              <a:rPr lang="cs-CZ" sz="1600" b="1" dirty="0">
                <a:ea typeface="+mn-lt"/>
                <a:cs typeface="+mn-lt"/>
              </a:rPr>
              <a:t>Předsedové a místopředsedové odborných platforem:</a:t>
            </a:r>
            <a:endParaRPr lang="cs-CZ" sz="1600" dirty="0">
              <a:cs typeface="Arial"/>
            </a:endParaRPr>
          </a:p>
          <a:p>
            <a:r>
              <a:rPr lang="cs-CZ" sz="1600" dirty="0">
                <a:ea typeface="+mn-lt"/>
                <a:cs typeface="+mn-lt"/>
              </a:rPr>
              <a:t>Zastávají roli EXPERTŮ na danou oblast.</a:t>
            </a:r>
            <a:endParaRPr lang="cs-CZ" sz="1600" dirty="0">
              <a:cs typeface="Arial"/>
            </a:endParaRPr>
          </a:p>
          <a:p>
            <a:r>
              <a:rPr lang="cs-CZ" sz="1600" dirty="0">
                <a:ea typeface="+mn-lt"/>
                <a:cs typeface="+mn-lt"/>
              </a:rPr>
              <a:t>Jsou NEZÁVISLÍ na „mateřské instituci“.</a:t>
            </a:r>
          </a:p>
          <a:p>
            <a:r>
              <a:rPr lang="cs-CZ" sz="1600" dirty="0">
                <a:ea typeface="+mn-lt"/>
                <a:cs typeface="+mn-lt"/>
              </a:rPr>
              <a:t>Řídí se pokyny Řídícího týmu MŠT/NPI ČR.</a:t>
            </a:r>
          </a:p>
          <a:p>
            <a:r>
              <a:rPr lang="cs-CZ" sz="1600" dirty="0">
                <a:ea typeface="+mn-lt"/>
                <a:cs typeface="+mn-lt"/>
              </a:rPr>
              <a:t>Moderují a koordinují práci odborné platformy.</a:t>
            </a:r>
            <a:endParaRPr lang="cs-CZ" sz="1600" dirty="0">
              <a:cs typeface="Arial"/>
            </a:endParaRPr>
          </a:p>
        </p:txBody>
      </p:sp>
    </p:spTree>
    <p:extLst>
      <p:ext uri="{BB962C8B-B14F-4D97-AF65-F5344CB8AC3E}">
        <p14:creationId xmlns:p14="http://schemas.microsoft.com/office/powerpoint/2010/main" val="32050663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27A8A9-D8BF-9A39-265E-D14B4583FEEC}"/>
              </a:ext>
            </a:extLst>
          </p:cNvPr>
          <p:cNvSpPr>
            <a:spLocks noGrp="1"/>
          </p:cNvSpPr>
          <p:nvPr>
            <p:ph type="title"/>
          </p:nvPr>
        </p:nvSpPr>
        <p:spPr>
          <a:xfrm>
            <a:off x="838200" y="551557"/>
            <a:ext cx="10515600" cy="531520"/>
          </a:xfrm>
        </p:spPr>
        <p:txBody>
          <a:bodyPr>
            <a:normAutofit/>
          </a:bodyPr>
          <a:lstStyle/>
          <a:p>
            <a:r>
              <a:rPr lang="cs-CZ" sz="3200" dirty="0">
                <a:cs typeface="Arial"/>
              </a:rPr>
              <a:t>Personální obsazení předsednictví</a:t>
            </a:r>
            <a:endParaRPr lang="cs-CZ" sz="3200" dirty="0"/>
          </a:p>
        </p:txBody>
      </p:sp>
      <p:pic>
        <p:nvPicPr>
          <p:cNvPr id="7" name="Obrázek 7">
            <a:extLst>
              <a:ext uri="{FF2B5EF4-FFF2-40B4-BE49-F238E27FC236}">
                <a16:creationId xmlns:a16="http://schemas.microsoft.com/office/drawing/2014/main" id="{E689C57E-646B-2D46-CD2A-0603863C5695}"/>
              </a:ext>
            </a:extLst>
          </p:cNvPr>
          <p:cNvPicPr>
            <a:picLocks noGrp="1" noChangeAspect="1"/>
          </p:cNvPicPr>
          <p:nvPr>
            <p:ph sz="half" idx="2"/>
          </p:nvPr>
        </p:nvPicPr>
        <p:blipFill>
          <a:blip r:embed="rId2"/>
          <a:stretch>
            <a:fillRect/>
          </a:stretch>
        </p:blipFill>
        <p:spPr>
          <a:xfrm>
            <a:off x="482778" y="1297886"/>
            <a:ext cx="5146187" cy="4581058"/>
          </a:xfrm>
        </p:spPr>
      </p:pic>
      <p:sp>
        <p:nvSpPr>
          <p:cNvPr id="6" name="Zástupný obsah 5">
            <a:extLst>
              <a:ext uri="{FF2B5EF4-FFF2-40B4-BE49-F238E27FC236}">
                <a16:creationId xmlns:a16="http://schemas.microsoft.com/office/drawing/2014/main" id="{1BCD78E7-EDB6-8BA1-9C36-B08FBF899C4B}"/>
              </a:ext>
            </a:extLst>
          </p:cNvPr>
          <p:cNvSpPr>
            <a:spLocks noGrp="1"/>
          </p:cNvSpPr>
          <p:nvPr>
            <p:ph sz="quarter" idx="4"/>
          </p:nvPr>
        </p:nvSpPr>
        <p:spPr>
          <a:xfrm>
            <a:off x="5925671" y="1631017"/>
            <a:ext cx="2829953" cy="4558646"/>
          </a:xfrm>
        </p:spPr>
        <p:txBody>
          <a:bodyPr vert="horz" lIns="91440" tIns="45720" rIns="91440" bIns="45720" rtlCol="0" anchor="t">
            <a:normAutofit/>
          </a:bodyPr>
          <a:lstStyle/>
          <a:p>
            <a:pPr>
              <a:buNone/>
            </a:pPr>
            <a:r>
              <a:rPr lang="cs-CZ" sz="1600" u="sng" dirty="0">
                <a:ea typeface="+mn-lt"/>
                <a:cs typeface="+mn-lt"/>
              </a:rPr>
              <a:t>Technická:</a:t>
            </a:r>
            <a:endParaRPr lang="cs-CZ" sz="1600" dirty="0">
              <a:cs typeface="Arial"/>
            </a:endParaRPr>
          </a:p>
          <a:p>
            <a:r>
              <a:rPr lang="cs-CZ" sz="1600" b="1" dirty="0">
                <a:ea typeface="+mn-lt"/>
                <a:cs typeface="+mn-lt"/>
              </a:rPr>
              <a:t>Marcela Davídková</a:t>
            </a:r>
            <a:endParaRPr lang="cs-CZ" sz="1600" dirty="0">
              <a:cs typeface="Arial" panose="020B0604020202020204"/>
            </a:endParaRPr>
          </a:p>
          <a:p>
            <a:r>
              <a:rPr lang="cs-CZ" sz="1600" dirty="0">
                <a:ea typeface="+mn-lt"/>
                <a:cs typeface="+mn-lt"/>
              </a:rPr>
              <a:t>Martin Navrátil</a:t>
            </a:r>
          </a:p>
          <a:p>
            <a:r>
              <a:rPr lang="cs-CZ" sz="1600" dirty="0">
                <a:ea typeface="+mn-lt"/>
                <a:cs typeface="+mn-lt"/>
              </a:rPr>
              <a:t>Jaromír Janoš</a:t>
            </a:r>
            <a:endParaRPr lang="cs-CZ" sz="1600" dirty="0">
              <a:cs typeface="Arial" panose="020B0604020202020204"/>
            </a:endParaRPr>
          </a:p>
          <a:p>
            <a:pPr marL="0" indent="0">
              <a:buNone/>
            </a:pPr>
            <a:endParaRPr lang="cs-CZ" sz="1600" dirty="0">
              <a:ea typeface="+mn-lt"/>
              <a:cs typeface="+mn-lt"/>
            </a:endParaRPr>
          </a:p>
          <a:p>
            <a:pPr>
              <a:buNone/>
            </a:pPr>
            <a:r>
              <a:rPr lang="cs-CZ" sz="1600" u="sng" dirty="0">
                <a:ea typeface="+mn-lt"/>
                <a:cs typeface="+mn-lt"/>
              </a:rPr>
              <a:t>Ekonomická, obchodní, gastro:</a:t>
            </a:r>
            <a:endParaRPr lang="cs-CZ" sz="1600" dirty="0">
              <a:cs typeface="Arial"/>
            </a:endParaRPr>
          </a:p>
          <a:p>
            <a:r>
              <a:rPr lang="cs-CZ" sz="1600" b="1" dirty="0">
                <a:ea typeface="+mn-lt"/>
                <a:cs typeface="+mn-lt"/>
              </a:rPr>
              <a:t>Jana Marková</a:t>
            </a:r>
            <a:endParaRPr lang="cs-CZ" sz="1600" dirty="0">
              <a:cs typeface="Arial" panose="020B0604020202020204"/>
            </a:endParaRPr>
          </a:p>
          <a:p>
            <a:r>
              <a:rPr lang="cs-CZ" sz="1600" dirty="0">
                <a:ea typeface="+mn-lt"/>
                <a:cs typeface="+mn-lt"/>
              </a:rPr>
              <a:t>Helena Úlovcová</a:t>
            </a:r>
            <a:endParaRPr lang="cs-CZ" sz="1600" dirty="0">
              <a:cs typeface="Arial"/>
            </a:endParaRPr>
          </a:p>
          <a:p>
            <a:pPr marL="0" indent="0">
              <a:buNone/>
            </a:pPr>
            <a:endParaRPr lang="cs-CZ" sz="1600" dirty="0">
              <a:ea typeface="+mn-lt"/>
              <a:cs typeface="+mn-lt"/>
            </a:endParaRPr>
          </a:p>
          <a:p>
            <a:pPr>
              <a:buNone/>
            </a:pPr>
            <a:r>
              <a:rPr lang="cs-CZ" sz="1600" u="sng" dirty="0">
                <a:ea typeface="+mn-lt"/>
                <a:cs typeface="+mn-lt"/>
              </a:rPr>
              <a:t>S přírodovědným základem:</a:t>
            </a:r>
            <a:endParaRPr lang="cs-CZ" sz="1600" dirty="0">
              <a:cs typeface="Arial"/>
            </a:endParaRPr>
          </a:p>
          <a:p>
            <a:r>
              <a:rPr lang="cs-CZ" sz="1600" b="1" dirty="0">
                <a:ea typeface="+mn-lt"/>
                <a:cs typeface="+mn-lt"/>
              </a:rPr>
              <a:t>Jiří Zajíček</a:t>
            </a:r>
            <a:endParaRPr lang="cs-CZ" sz="1600" dirty="0">
              <a:cs typeface="Arial" panose="020B0604020202020204"/>
            </a:endParaRPr>
          </a:p>
          <a:p>
            <a:r>
              <a:rPr lang="cs-CZ" sz="1600" dirty="0">
                <a:ea typeface="+mn-lt"/>
                <a:cs typeface="+mn-lt"/>
              </a:rPr>
              <a:t>Miloš Rathouský</a:t>
            </a:r>
            <a:endParaRPr lang="cs-CZ" sz="1600" dirty="0">
              <a:cs typeface="Arial"/>
            </a:endParaRPr>
          </a:p>
          <a:p>
            <a:pPr>
              <a:buNone/>
            </a:pPr>
            <a:endParaRPr lang="cs-CZ" u="sng" dirty="0">
              <a:cs typeface="Arial" panose="020B0604020202020204"/>
            </a:endParaRPr>
          </a:p>
          <a:p>
            <a:pPr marL="0" indent="0">
              <a:buNone/>
            </a:pPr>
            <a:endParaRPr lang="cs-CZ" dirty="0">
              <a:cs typeface="Arial" panose="020B0604020202020204"/>
            </a:endParaRPr>
          </a:p>
        </p:txBody>
      </p:sp>
      <p:sp>
        <p:nvSpPr>
          <p:cNvPr id="9" name="Zástupný obsah 5">
            <a:extLst>
              <a:ext uri="{FF2B5EF4-FFF2-40B4-BE49-F238E27FC236}">
                <a16:creationId xmlns:a16="http://schemas.microsoft.com/office/drawing/2014/main" id="{8A0473BB-32A9-2532-4389-5B17CC143E30}"/>
              </a:ext>
            </a:extLst>
          </p:cNvPr>
          <p:cNvSpPr txBox="1">
            <a:spLocks/>
          </p:cNvSpPr>
          <p:nvPr/>
        </p:nvSpPr>
        <p:spPr>
          <a:xfrm>
            <a:off x="8573248" y="1641476"/>
            <a:ext cx="2829953" cy="4558646"/>
          </a:xfrm>
          <a:prstGeom prst="rect">
            <a:avLst/>
          </a:prstGeom>
        </p:spPr>
        <p:txBody>
          <a:bodyPr vert="horz" lIns="91440" tIns="45720" rIns="91440" bIns="45720" rtlCol="0" anchor="t">
            <a:normAutofit/>
          </a:bodyPr>
          <a:lstStyle>
            <a:lvl1pPr marL="228600" indent="-228600" algn="l" defTabSz="194400" rtl="0" eaLnBrk="1" latinLnBrk="0" hangingPunct="1">
              <a:lnSpc>
                <a:spcPct val="90000"/>
              </a:lnSpc>
              <a:spcBef>
                <a:spcPts val="1000"/>
              </a:spcBef>
              <a:buSzPct val="110000"/>
              <a:buFont typeface="Wingdings" panose="05000000000000000000" pitchFamily="2" charset="2"/>
              <a:buChar char="§"/>
              <a:defRPr sz="1050" kern="1200">
                <a:solidFill>
                  <a:schemeClr val="tx1"/>
                </a:solidFill>
                <a:latin typeface="+mn-lt"/>
                <a:ea typeface="+mn-ea"/>
                <a:cs typeface="+mn-cs"/>
              </a:defRPr>
            </a:lvl1pPr>
            <a:lvl2pPr marL="360000" indent="-228600" algn="l" defTabSz="194400" rtl="0" eaLnBrk="1" latinLnBrk="0" hangingPunct="1">
              <a:lnSpc>
                <a:spcPct val="90000"/>
              </a:lnSpc>
              <a:spcBef>
                <a:spcPts val="500"/>
              </a:spcBef>
              <a:buSzPct val="110000"/>
              <a:buFont typeface="Wingdings" panose="05000000000000000000" pitchFamily="2" charset="2"/>
              <a:buChar char="§"/>
              <a:defRPr sz="1050" kern="1200">
                <a:solidFill>
                  <a:schemeClr val="tx1"/>
                </a:solidFill>
                <a:latin typeface="+mn-lt"/>
                <a:ea typeface="+mn-ea"/>
                <a:cs typeface="+mn-cs"/>
              </a:defRPr>
            </a:lvl2pPr>
            <a:lvl3pPr marL="450000" indent="-228600" algn="l" defTabSz="194400" rtl="0" eaLnBrk="1" latinLnBrk="0" hangingPunct="1">
              <a:lnSpc>
                <a:spcPct val="90000"/>
              </a:lnSpc>
              <a:spcBef>
                <a:spcPts val="500"/>
              </a:spcBef>
              <a:buSzPct val="110000"/>
              <a:buFont typeface="Wingdings" panose="05000000000000000000" pitchFamily="2" charset="2"/>
              <a:buChar char="§"/>
              <a:defRPr sz="1050" kern="1200">
                <a:solidFill>
                  <a:schemeClr val="tx1"/>
                </a:solidFill>
                <a:latin typeface="+mn-lt"/>
                <a:ea typeface="+mn-ea"/>
                <a:cs typeface="+mn-cs"/>
              </a:defRPr>
            </a:lvl3pPr>
            <a:lvl4pPr marL="540000" indent="-228600" algn="l" defTabSz="194400" rtl="0" eaLnBrk="1" latinLnBrk="0" hangingPunct="1">
              <a:lnSpc>
                <a:spcPct val="90000"/>
              </a:lnSpc>
              <a:spcBef>
                <a:spcPts val="500"/>
              </a:spcBef>
              <a:buSzPct val="110000"/>
              <a:buFont typeface="Wingdings" panose="05000000000000000000" pitchFamily="2" charset="2"/>
              <a:buChar char="§"/>
              <a:defRPr sz="1050" kern="1200">
                <a:solidFill>
                  <a:schemeClr val="tx1"/>
                </a:solidFill>
                <a:latin typeface="+mn-lt"/>
                <a:ea typeface="+mn-ea"/>
                <a:cs typeface="+mn-cs"/>
              </a:defRPr>
            </a:lvl4pPr>
            <a:lvl5pPr marL="630000" indent="-228600" algn="l" defTabSz="194400" rtl="0" eaLnBrk="1" latinLnBrk="0" hangingPunct="1">
              <a:lnSpc>
                <a:spcPct val="90000"/>
              </a:lnSpc>
              <a:spcBef>
                <a:spcPts val="500"/>
              </a:spcBef>
              <a:buSzPct val="110000"/>
              <a:buFont typeface="Wingdings" panose="05000000000000000000" pitchFamily="2" charset="2"/>
              <a:buChar char="§"/>
              <a:defRPr sz="105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None/>
            </a:pPr>
            <a:r>
              <a:rPr lang="cs-CZ" sz="1600" u="sng" dirty="0">
                <a:ea typeface="+mn-lt"/>
                <a:cs typeface="+mn-lt"/>
              </a:rPr>
              <a:t>Umělecké:</a:t>
            </a:r>
            <a:endParaRPr lang="cs-CZ" sz="1600">
              <a:cs typeface="Arial"/>
            </a:endParaRPr>
          </a:p>
          <a:p>
            <a:r>
              <a:rPr lang="cs-CZ" sz="1600" b="1" dirty="0">
                <a:ea typeface="+mn-lt"/>
                <a:cs typeface="+mn-lt"/>
              </a:rPr>
              <a:t>Markéta Šlechtová</a:t>
            </a:r>
            <a:endParaRPr lang="cs-CZ" sz="1600" dirty="0">
              <a:ea typeface="+mn-lt"/>
              <a:cs typeface="+mn-lt"/>
            </a:endParaRPr>
          </a:p>
          <a:p>
            <a:r>
              <a:rPr lang="cs-CZ" sz="1600" dirty="0">
                <a:ea typeface="+mn-lt"/>
                <a:cs typeface="+mn-lt"/>
              </a:rPr>
              <a:t>Vít </a:t>
            </a:r>
            <a:r>
              <a:rPr lang="cs-CZ" sz="1600" dirty="0" err="1">
                <a:ea typeface="+mn-lt"/>
                <a:cs typeface="+mn-lt"/>
              </a:rPr>
              <a:t>Jásek</a:t>
            </a:r>
            <a:endParaRPr lang="cs-CZ" sz="1600">
              <a:cs typeface="Arial"/>
            </a:endParaRPr>
          </a:p>
          <a:p>
            <a:pPr marL="0" indent="0">
              <a:buNone/>
            </a:pPr>
            <a:endParaRPr lang="cs-CZ" sz="1600" dirty="0">
              <a:ea typeface="+mn-lt"/>
              <a:cs typeface="+mn-lt"/>
            </a:endParaRPr>
          </a:p>
          <a:p>
            <a:pPr>
              <a:buFont typeface="Wingdings" panose="05000000000000000000" pitchFamily="2" charset="2"/>
              <a:buNone/>
            </a:pPr>
            <a:r>
              <a:rPr lang="cs-CZ" sz="1600" u="sng" dirty="0">
                <a:ea typeface="+mn-lt"/>
                <a:cs typeface="+mn-lt"/>
              </a:rPr>
              <a:t>Zdravotnické, pedagogické a sociální:</a:t>
            </a:r>
            <a:endParaRPr lang="cs-CZ" sz="1600">
              <a:cs typeface="Arial"/>
            </a:endParaRPr>
          </a:p>
          <a:p>
            <a:r>
              <a:rPr lang="cs-CZ" sz="1600" b="1" dirty="0">
                <a:ea typeface="+mn-lt"/>
                <a:cs typeface="+mn-lt"/>
              </a:rPr>
              <a:t>Karel </a:t>
            </a:r>
            <a:r>
              <a:rPr lang="cs-CZ" sz="1600" b="1" dirty="0" err="1">
                <a:ea typeface="+mn-lt"/>
                <a:cs typeface="+mn-lt"/>
              </a:rPr>
              <a:t>Štix</a:t>
            </a:r>
            <a:endParaRPr lang="cs-CZ" sz="1600">
              <a:cs typeface="Arial" panose="020B0604020202020204"/>
            </a:endParaRPr>
          </a:p>
          <a:p>
            <a:r>
              <a:rPr lang="cs-CZ" sz="1600" dirty="0">
                <a:ea typeface="+mn-lt"/>
                <a:cs typeface="+mn-lt"/>
              </a:rPr>
              <a:t>Lukáš Němec</a:t>
            </a:r>
            <a:endParaRPr lang="cs-CZ" sz="1600" dirty="0">
              <a:cs typeface="Arial" panose="020B0604020202020204"/>
            </a:endParaRPr>
          </a:p>
          <a:p>
            <a:pPr marL="0" indent="0">
              <a:buFont typeface="Wingdings" panose="05000000000000000000" pitchFamily="2" charset="2"/>
              <a:buNone/>
            </a:pPr>
            <a:endParaRPr lang="cs-CZ" dirty="0">
              <a:cs typeface="Arial" panose="020B0604020202020204"/>
            </a:endParaRPr>
          </a:p>
        </p:txBody>
      </p:sp>
    </p:spTree>
    <p:extLst>
      <p:ext uri="{BB962C8B-B14F-4D97-AF65-F5344CB8AC3E}">
        <p14:creationId xmlns:p14="http://schemas.microsoft.com/office/powerpoint/2010/main" val="24637485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D0949FE-7678-DC60-B2FD-109EC319CC25}"/>
              </a:ext>
            </a:extLst>
          </p:cNvPr>
          <p:cNvSpPr>
            <a:spLocks noGrp="1"/>
          </p:cNvSpPr>
          <p:nvPr>
            <p:ph type="title"/>
          </p:nvPr>
        </p:nvSpPr>
        <p:spPr/>
        <p:txBody>
          <a:bodyPr/>
          <a:lstStyle/>
          <a:p>
            <a:r>
              <a:rPr lang="cs-CZ" b="1" dirty="0"/>
              <a:t>Inovace oborové soustavy - Primární vazby</a:t>
            </a:r>
          </a:p>
        </p:txBody>
      </p:sp>
      <p:sp>
        <p:nvSpPr>
          <p:cNvPr id="3" name="Zástupný obsah 2">
            <a:extLst>
              <a:ext uri="{FF2B5EF4-FFF2-40B4-BE49-F238E27FC236}">
                <a16:creationId xmlns:a16="http://schemas.microsoft.com/office/drawing/2014/main" id="{034612B6-9954-0615-2757-C48A834EE036}"/>
              </a:ext>
            </a:extLst>
          </p:cNvPr>
          <p:cNvSpPr>
            <a:spLocks noGrp="1"/>
          </p:cNvSpPr>
          <p:nvPr>
            <p:ph idx="1"/>
          </p:nvPr>
        </p:nvSpPr>
        <p:spPr>
          <a:xfrm>
            <a:off x="729599" y="1479176"/>
            <a:ext cx="10515600" cy="4442823"/>
          </a:xfrm>
        </p:spPr>
        <p:txBody>
          <a:bodyPr/>
          <a:lstStyle/>
          <a:p>
            <a:pPr marL="342900" lvl="0" indent="-342900" algn="just">
              <a:lnSpc>
                <a:spcPct val="107000"/>
              </a:lnSpc>
              <a:buFont typeface="Symbol" panose="05050102010706020507" pitchFamily="18" charset="2"/>
              <a:buChar char=""/>
            </a:pPr>
            <a:r>
              <a:rPr lang="cs-CZ" sz="2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Strategie vzdělávací politiky 2030+</a:t>
            </a:r>
          </a:p>
          <a:p>
            <a:pPr marL="342900" lvl="0" indent="-342900" algn="just">
              <a:lnSpc>
                <a:spcPct val="107000"/>
              </a:lnSpc>
              <a:buFont typeface="Symbol" panose="05050102010706020507" pitchFamily="18" charset="2"/>
              <a:buChar char=""/>
            </a:pPr>
            <a:r>
              <a:rPr lang="cs-CZ" sz="2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Dlouhodobý záměr vzdělávání a rozvoje vzdělávací soustavy ČR 2023 – 2027</a:t>
            </a:r>
          </a:p>
          <a:p>
            <a:pPr marL="126900" lvl="1" indent="-342900" algn="just">
              <a:lnSpc>
                <a:spcPct val="107000"/>
              </a:lnSpc>
              <a:buFont typeface="Symbol" panose="05050102010706020507" pitchFamily="18" charset="2"/>
              <a:buChar char="Þ"/>
            </a:pPr>
            <a:r>
              <a:rPr lang="cs-CZ" sz="2400" dirty="0">
                <a:solidFill>
                  <a:srgbClr val="000000"/>
                </a:solidFill>
                <a:latin typeface="Calibri" panose="020F0502020204030204" pitchFamily="34" charset="0"/>
                <a:ea typeface="Calibri" panose="020F0502020204030204" pitchFamily="34" charset="0"/>
                <a:cs typeface="Calibri" panose="020F0502020204030204" pitchFamily="34" charset="0"/>
              </a:rPr>
              <a:t>S</a:t>
            </a:r>
            <a:r>
              <a:rPr lang="cs-CZ" sz="2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trategické priority MŠMT:</a:t>
            </a:r>
          </a:p>
          <a:p>
            <a:pPr marL="630900" lvl="2" indent="-342900">
              <a:lnSpc>
                <a:spcPct val="107000"/>
              </a:lnSpc>
              <a:buFontTx/>
              <a:buChar char="-"/>
            </a:pPr>
            <a:r>
              <a:rPr lang="cs-CZ" sz="2400" dirty="0">
                <a:effectLst/>
                <a:latin typeface="Calibri" panose="020F0502020204030204" pitchFamily="34" charset="0"/>
                <a:ea typeface="Times New Roman" panose="02020603050405020304" pitchFamily="18" charset="0"/>
              </a:rPr>
              <a:t>Zlepšení dostupnosti středního vzdělávání a přechodu absolventů na trh práce, změna obsahu a pojetí středního</a:t>
            </a:r>
          </a:p>
          <a:p>
            <a:pPr marL="630900" lvl="2" indent="-342900">
              <a:lnSpc>
                <a:spcPct val="107000"/>
              </a:lnSpc>
              <a:buFontTx/>
              <a:buChar char="-"/>
            </a:pPr>
            <a:r>
              <a:rPr lang="cs-CZ" sz="2400" b="1" dirty="0">
                <a:effectLst/>
                <a:latin typeface="Calibri" panose="020F0502020204030204" pitchFamily="34" charset="0"/>
                <a:ea typeface="Times New Roman" panose="02020603050405020304" pitchFamily="18" charset="0"/>
              </a:rPr>
              <a:t>Zvýšení horizontální a vertikální prostupnosti ve středním, vyšším odborném a vysokém školství podporou přestupů a modernizací uznávání předchozího studia</a:t>
            </a:r>
          </a:p>
          <a:p>
            <a:pPr marL="630900" lvl="2" indent="-342900">
              <a:lnSpc>
                <a:spcPct val="107000"/>
              </a:lnSpc>
              <a:buFontTx/>
              <a:buChar char="-"/>
            </a:pPr>
            <a:r>
              <a:rPr lang="cs-CZ" sz="2400" dirty="0">
                <a:latin typeface="Calibri" panose="020F0502020204030204" pitchFamily="34" charset="0"/>
                <a:ea typeface="Times New Roman" panose="02020603050405020304" pitchFamily="18" charset="0"/>
              </a:rPr>
              <a:t>P</a:t>
            </a:r>
            <a:r>
              <a:rPr lang="cs-CZ" sz="2400" dirty="0">
                <a:effectLst/>
                <a:latin typeface="Calibri" panose="020F0502020204030204" pitchFamily="34" charset="0"/>
                <a:ea typeface="Times New Roman" panose="02020603050405020304" pitchFamily="18" charset="0"/>
              </a:rPr>
              <a:t>odpora zlepšení dostupnosti a prostupnosti vzdělávacích cest a přechodu absolventů na trh práce</a:t>
            </a:r>
          </a:p>
          <a:p>
            <a:pPr marL="630900" lvl="2" indent="-342900">
              <a:lnSpc>
                <a:spcPct val="107000"/>
              </a:lnSpc>
              <a:buFontTx/>
              <a:buChar char="-"/>
            </a:pPr>
            <a:r>
              <a:rPr lang="cs-CZ" sz="2400" dirty="0">
                <a:effectLst/>
                <a:latin typeface="Calibri" panose="020F0502020204030204" pitchFamily="34" charset="0"/>
                <a:ea typeface="Times New Roman" panose="02020603050405020304" pitchFamily="18" charset="0"/>
              </a:rPr>
              <a:t>Prodloužení délky povinného vzdělávání s přesahem do středního vzdělávání</a:t>
            </a:r>
            <a:endParaRPr lang="cs-CZ" sz="2400" dirty="0">
              <a:latin typeface="Calibri" panose="020F0502020204030204" pitchFamily="34" charset="0"/>
              <a:ea typeface="Calibri" panose="020F0502020204030204" pitchFamily="34" charset="0"/>
              <a:cs typeface="Calibri" panose="020F0502020204030204" pitchFamily="34" charset="0"/>
            </a:endParaRPr>
          </a:p>
          <a:p>
            <a:pPr marL="0" lvl="0" indent="0" algn="just">
              <a:lnSpc>
                <a:spcPct val="107000"/>
              </a:lnSpc>
              <a:buNone/>
            </a:pPr>
            <a:endParaRPr lang="cs-CZ" sz="2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07000"/>
              </a:lnSpc>
              <a:buFont typeface="Symbol" panose="05050102010706020507" pitchFamily="18" charset="2"/>
              <a:buChar char=""/>
            </a:pPr>
            <a:endParaRPr lang="cs-CZ" sz="2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lvl="0" indent="0" algn="just">
              <a:lnSpc>
                <a:spcPct val="107000"/>
              </a:lnSpc>
              <a:buNone/>
            </a:pPr>
            <a:r>
              <a:rPr lang="cs-CZ" sz="1800" b="1" dirty="0">
                <a:solidFill>
                  <a:srgbClr val="FFFFFF"/>
                </a:solidFill>
                <a:effectLst/>
                <a:latin typeface="Calibri" panose="020F0502020204030204" pitchFamily="34" charset="0"/>
                <a:ea typeface="Times New Roman" panose="02020603050405020304" pitchFamily="18" charset="0"/>
              </a:rPr>
              <a:t>profesního vzdělávání na postsekundární a terciární </a:t>
            </a:r>
            <a:r>
              <a:rPr lang="cs-CZ" sz="1800" b="1" dirty="0" err="1">
                <a:solidFill>
                  <a:srgbClr val="FFFFFF"/>
                </a:solidFill>
                <a:effectLst/>
                <a:latin typeface="Calibri" panose="020F0502020204030204" pitchFamily="34" charset="0"/>
                <a:ea typeface="Times New Roman" panose="02020603050405020304" pitchFamily="18" charset="0"/>
              </a:rPr>
              <a:t>úrovn</a:t>
            </a:r>
            <a:endParaRPr lang="cs-CZ" sz="2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lvl="0" indent="0" algn="just">
              <a:lnSpc>
                <a:spcPct val="107000"/>
              </a:lnSpc>
              <a:buNone/>
            </a:pPr>
            <a:endParaRPr lang="cs-CZ" sz="2400"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buNone/>
            </a:pPr>
            <a:endParaRPr lang="cs-CZ" dirty="0"/>
          </a:p>
        </p:txBody>
      </p:sp>
      <p:sp>
        <p:nvSpPr>
          <p:cNvPr id="4" name="Zástupný symbol pro číslo snímku 3">
            <a:extLst>
              <a:ext uri="{FF2B5EF4-FFF2-40B4-BE49-F238E27FC236}">
                <a16:creationId xmlns:a16="http://schemas.microsoft.com/office/drawing/2014/main" id="{65842AC3-ED2B-8B67-ED3B-79303F591067}"/>
              </a:ext>
            </a:extLst>
          </p:cNvPr>
          <p:cNvSpPr>
            <a:spLocks noGrp="1"/>
          </p:cNvSpPr>
          <p:nvPr>
            <p:ph type="sldNum" sz="quarter" idx="12"/>
          </p:nvPr>
        </p:nvSpPr>
        <p:spPr/>
        <p:txBody>
          <a:bodyPr/>
          <a:lstStyle/>
          <a:p>
            <a:fld id="{323BD8D3-A9DD-40CB-A396-ADCE34852C74}" type="slidenum">
              <a:rPr lang="cs-CZ" smtClean="0"/>
              <a:t>29</a:t>
            </a:fld>
            <a:endParaRPr lang="cs-CZ" dirty="0"/>
          </a:p>
        </p:txBody>
      </p:sp>
    </p:spTree>
    <p:extLst>
      <p:ext uri="{BB962C8B-B14F-4D97-AF65-F5344CB8AC3E}">
        <p14:creationId xmlns:p14="http://schemas.microsoft.com/office/powerpoint/2010/main" val="4134916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5DF8DE4-D22E-B716-91C8-A380E8011AFA}"/>
              </a:ext>
            </a:extLst>
          </p:cNvPr>
          <p:cNvSpPr>
            <a:spLocks noGrp="1"/>
          </p:cNvSpPr>
          <p:nvPr>
            <p:ph type="title"/>
          </p:nvPr>
        </p:nvSpPr>
        <p:spPr/>
        <p:txBody>
          <a:bodyPr>
            <a:normAutofit/>
          </a:bodyPr>
          <a:lstStyle/>
          <a:p>
            <a:r>
              <a:rPr lang="cs-CZ" sz="2800" b="1" dirty="0"/>
              <a:t>OOP k Přijímací zkoušce  </a:t>
            </a:r>
            <a:r>
              <a:rPr lang="cs-CZ" sz="2800" dirty="0"/>
              <a:t>ve věci uchazečů z UA</a:t>
            </a:r>
          </a:p>
        </p:txBody>
      </p:sp>
      <p:sp>
        <p:nvSpPr>
          <p:cNvPr id="3" name="Zástupný obsah 2">
            <a:extLst>
              <a:ext uri="{FF2B5EF4-FFF2-40B4-BE49-F238E27FC236}">
                <a16:creationId xmlns:a16="http://schemas.microsoft.com/office/drawing/2014/main" id="{5FFC8B5B-2ACA-215F-AB41-7227EF524A0B}"/>
              </a:ext>
            </a:extLst>
          </p:cNvPr>
          <p:cNvSpPr>
            <a:spLocks noGrp="1"/>
          </p:cNvSpPr>
          <p:nvPr>
            <p:ph idx="1"/>
          </p:nvPr>
        </p:nvSpPr>
        <p:spPr>
          <a:xfrm>
            <a:off x="729599" y="1429304"/>
            <a:ext cx="10515600" cy="4980373"/>
          </a:xfrm>
        </p:spPr>
        <p:txBody>
          <a:bodyPr/>
          <a:lstStyle/>
          <a:p>
            <a:pPr algn="just">
              <a:lnSpc>
                <a:spcPct val="107000"/>
              </a:lnSpc>
              <a:spcAft>
                <a:spcPts val="1200"/>
              </a:spcAft>
            </a:pPr>
            <a:r>
              <a:rPr lang="cs-CZ" sz="1600" dirty="0">
                <a:effectLst/>
                <a:latin typeface="+mn-lt"/>
                <a:ea typeface="Calibri" panose="020F0502020204030204" pitchFamily="34" charset="0"/>
                <a:cs typeface="Arial" panose="020B0604020202020204" pitchFamily="34" charset="0"/>
              </a:rPr>
              <a:t>Dostupné zde: </a:t>
            </a:r>
            <a:r>
              <a:rPr lang="cs-CZ" sz="1600" u="sng" dirty="0">
                <a:solidFill>
                  <a:srgbClr val="1F3864"/>
                </a:solidFill>
                <a:effectLst/>
                <a:latin typeface="+mn-lt"/>
                <a:ea typeface="Calibri" panose="020F0502020204030204" pitchFamily="34" charset="0"/>
                <a:hlinkClick r:id="rId2"/>
              </a:rPr>
              <a:t>https://www.msmt.cz/vzdelavani/stredni-vzdelavani/opatreni-obecne-povahy-prijimaci-rizeni</a:t>
            </a:r>
            <a:endParaRPr lang="cs-CZ" sz="1600" u="sng" dirty="0">
              <a:solidFill>
                <a:srgbClr val="1F3864"/>
              </a:solidFill>
              <a:effectLst/>
              <a:latin typeface="+mn-lt"/>
              <a:ea typeface="Calibri" panose="020F0502020204030204" pitchFamily="34" charset="0"/>
            </a:endParaRPr>
          </a:p>
          <a:p>
            <a:pPr algn="just">
              <a:lnSpc>
                <a:spcPct val="107000"/>
              </a:lnSpc>
              <a:spcAft>
                <a:spcPts val="1200"/>
              </a:spcAft>
            </a:pPr>
            <a:r>
              <a:rPr lang="cs-CZ" sz="1600" b="1" dirty="0">
                <a:latin typeface="+mn-lt"/>
              </a:rPr>
              <a:t>Při stanovování kritérií a vedení rozhovoru doporučujeme postupovat v souladu s Informací k přijímací zkoušce z českého jazyka a literatury osob pobývajících dlouhodobě v zahraničí při přijímání ke střednímu vzdělávání, která je dostupná na odkaze </a:t>
            </a:r>
            <a:r>
              <a:rPr lang="cs-CZ" sz="1600" b="1" dirty="0">
                <a:latin typeface="+mn-lt"/>
                <a:hlinkClick r:id="rId3"/>
              </a:rPr>
              <a:t>https://www.msmt.cz/vzdelavani/stredni-vzdelavani/prijimani-na-stredni-skoly-a-konzervatore</a:t>
            </a:r>
            <a:endParaRPr lang="cs-CZ" sz="1600" b="1" dirty="0">
              <a:effectLst/>
              <a:latin typeface="+mn-lt"/>
              <a:ea typeface="Calibri" panose="020F0502020204030204" pitchFamily="34" charset="0"/>
              <a:cs typeface="Arial" panose="020B0604020202020204" pitchFamily="34" charset="0"/>
            </a:endParaRPr>
          </a:p>
          <a:p>
            <a:pPr algn="just">
              <a:lnSpc>
                <a:spcPct val="107000"/>
              </a:lnSpc>
              <a:spcAft>
                <a:spcPts val="1200"/>
              </a:spcAft>
            </a:pPr>
            <a:r>
              <a:rPr lang="cs-CZ" sz="1400" dirty="0">
                <a:effectLst/>
                <a:latin typeface="Calibri" panose="020F0502020204030204" pitchFamily="34" charset="0"/>
                <a:ea typeface="Calibri" panose="020F0502020204030204" pitchFamily="34" charset="0"/>
                <a:cs typeface="Arial" panose="020B0604020202020204" pitchFamily="34" charset="0"/>
              </a:rPr>
              <a:t>(1) Cizinci podle § 1 odst. 1 zákona o opatřeních v oblasti školství v souvislosti s ozbrojeným konfliktem na území Ukrajiny vyvolaným invazí vojsk Ruské federace (dále také „cizinec“) se při přijímacím řízení ke vzdělávání ve středních a vyšších odborných školách pro školní rok 2024/2025 </a:t>
            </a:r>
            <a:r>
              <a:rPr lang="cs-CZ" sz="1400" b="1" dirty="0">
                <a:effectLst/>
                <a:latin typeface="Calibri" panose="020F0502020204030204" pitchFamily="34" charset="0"/>
                <a:ea typeface="Calibri" panose="020F0502020204030204" pitchFamily="34" charset="0"/>
                <a:cs typeface="Arial" panose="020B0604020202020204" pitchFamily="34" charset="0"/>
              </a:rPr>
              <a:t>promíjí na žádost přijímací zkouška z českého jazyka, pokud je součástí přijímací zkoušky. Znalost českého jazyka, která je nezbytná pro vzdělávání v daném oboru vzdělání, škola u této osoby ověří rozhovorem. </a:t>
            </a:r>
          </a:p>
          <a:p>
            <a:pPr algn="just">
              <a:lnSpc>
                <a:spcPct val="107000"/>
              </a:lnSpc>
              <a:spcAft>
                <a:spcPts val="1200"/>
              </a:spcAft>
            </a:pPr>
            <a:r>
              <a:rPr lang="cs-CZ" sz="1400" dirty="0">
                <a:effectLst/>
                <a:latin typeface="Calibri" panose="020F0502020204030204" pitchFamily="34" charset="0"/>
                <a:ea typeface="Calibri" panose="020F0502020204030204" pitchFamily="34" charset="0"/>
                <a:cs typeface="Arial" panose="020B0604020202020204" pitchFamily="34" charset="0"/>
              </a:rPr>
              <a:t>(2) Cizinec má na základě žádosti připojené k přihlášce ke vzdělávání ve střední škole </a:t>
            </a:r>
            <a:r>
              <a:rPr lang="cs-CZ" sz="1400" b="1" dirty="0">
                <a:effectLst/>
                <a:latin typeface="Calibri" panose="020F0502020204030204" pitchFamily="34" charset="0"/>
                <a:ea typeface="Calibri" panose="020F0502020204030204" pitchFamily="34" charset="0"/>
                <a:cs typeface="Arial" panose="020B0604020202020204" pitchFamily="34" charset="0"/>
              </a:rPr>
              <a:t>právo konat písemný test jednotné přijímací zkoušky ze vzdělávacího oboru Matematika a její aplikace v ukrajinském jazyce</a:t>
            </a:r>
            <a:r>
              <a:rPr lang="cs-CZ" sz="1400" dirty="0">
                <a:effectLst/>
                <a:latin typeface="Calibri" panose="020F0502020204030204" pitchFamily="34" charset="0"/>
                <a:ea typeface="Calibri" panose="020F0502020204030204" pitchFamily="34" charset="0"/>
                <a:cs typeface="Arial" panose="020B0604020202020204" pitchFamily="34" charset="0"/>
              </a:rPr>
              <a:t>. </a:t>
            </a:r>
          </a:p>
          <a:p>
            <a:pPr algn="just">
              <a:lnSpc>
                <a:spcPct val="107000"/>
              </a:lnSpc>
              <a:spcAft>
                <a:spcPts val="800"/>
              </a:spcAft>
            </a:pPr>
            <a:r>
              <a:rPr lang="cs-CZ" sz="1400" dirty="0">
                <a:effectLst/>
                <a:latin typeface="Calibri" panose="020F0502020204030204" pitchFamily="34" charset="0"/>
                <a:ea typeface="Calibri" panose="020F0502020204030204" pitchFamily="34" charset="0"/>
                <a:cs typeface="Arial" panose="020B0604020202020204" pitchFamily="34" charset="0"/>
              </a:rPr>
              <a:t>(3) </a:t>
            </a:r>
            <a:r>
              <a:rPr lang="cs-CZ" sz="1400" b="1" dirty="0">
                <a:effectLst/>
                <a:latin typeface="Calibri" panose="020F0502020204030204" pitchFamily="34" charset="0"/>
                <a:ea typeface="Calibri" panose="020F0502020204030204" pitchFamily="34" charset="0"/>
                <a:cs typeface="Arial" panose="020B0604020202020204" pitchFamily="34" charset="0"/>
              </a:rPr>
              <a:t>Škola může písemný test školní přijímací zkoušky cizinci na základě žádosti připojené k přihlášce ke vzdělávání ve střední škole zadat v ukrajinském jazyce</a:t>
            </a:r>
            <a:r>
              <a:rPr lang="cs-CZ" sz="1400" dirty="0">
                <a:effectLst/>
                <a:latin typeface="Calibri" panose="020F0502020204030204" pitchFamily="34" charset="0"/>
                <a:ea typeface="Calibri" panose="020F0502020204030204" pitchFamily="34" charset="0"/>
                <a:cs typeface="Arial" panose="020B0604020202020204" pitchFamily="34" charset="0"/>
              </a:rPr>
              <a:t>. Sdělení o tom, zda škola umožní toto zadání v ukrajinském jazyce, ředitel školy zveřejní spolu se skutečnostmi podle § 60 odst. 2 a 3 školského zákona. </a:t>
            </a:r>
            <a:r>
              <a:rPr lang="cs-CZ" sz="1400" b="1" dirty="0">
                <a:effectLst/>
                <a:latin typeface="Calibri" panose="020F0502020204030204" pitchFamily="34" charset="0"/>
                <a:ea typeface="Calibri" panose="020F0502020204030204" pitchFamily="34" charset="0"/>
                <a:cs typeface="Arial" panose="020B0604020202020204" pitchFamily="34" charset="0"/>
              </a:rPr>
              <a:t>V případě oborů vzdělání s talentovou zkouškou toto sdělení ředitel školy připojí k těmto skutečnostem bezodkladně. Pokud škola písemný test školní přijímací zkoušky zadá v českém jazyce, navyšuje se cizinci časový limit pro vypracování testu o 25 % a má právo použít překladový slovník</a:t>
            </a:r>
            <a:r>
              <a:rPr lang="cs-CZ" sz="1400" dirty="0">
                <a:effectLst/>
                <a:latin typeface="Calibri" panose="020F0502020204030204" pitchFamily="34" charset="0"/>
                <a:ea typeface="Calibri" panose="020F0502020204030204" pitchFamily="34" charset="0"/>
                <a:cs typeface="Arial" panose="020B0604020202020204" pitchFamily="34" charset="0"/>
              </a:rPr>
              <a:t>.</a:t>
            </a:r>
          </a:p>
          <a:p>
            <a:pPr algn="just">
              <a:lnSpc>
                <a:spcPct val="107000"/>
              </a:lnSpc>
              <a:spcAft>
                <a:spcPts val="1200"/>
              </a:spcAft>
            </a:pPr>
            <a:r>
              <a:rPr lang="cs-CZ" sz="1400" dirty="0">
                <a:effectLst/>
                <a:latin typeface="Calibri" panose="020F0502020204030204" pitchFamily="34" charset="0"/>
                <a:ea typeface="Calibri" panose="020F0502020204030204" pitchFamily="34" charset="0"/>
                <a:cs typeface="Arial" panose="020B0604020202020204" pitchFamily="34" charset="0"/>
              </a:rPr>
              <a:t>(4) Společně s žádostí podle odstavce 1, 2 nebo 3 uchazeč doloží, že je cizincem podle § 1 odst. 1 zákona o opatřeních v oblasti školství v souvislosti s ozbrojeným konfliktem na území Ukrajiny vyvolaným invazí vojsk Ruské federace.</a:t>
            </a:r>
          </a:p>
        </p:txBody>
      </p:sp>
      <p:sp>
        <p:nvSpPr>
          <p:cNvPr id="4" name="Zástupný symbol pro číslo snímku 3">
            <a:extLst>
              <a:ext uri="{FF2B5EF4-FFF2-40B4-BE49-F238E27FC236}">
                <a16:creationId xmlns:a16="http://schemas.microsoft.com/office/drawing/2014/main" id="{91690928-D8E4-9E06-CFF9-AD8CD0533B34}"/>
              </a:ext>
            </a:extLst>
          </p:cNvPr>
          <p:cNvSpPr>
            <a:spLocks noGrp="1"/>
          </p:cNvSpPr>
          <p:nvPr>
            <p:ph type="sldNum" sz="quarter" idx="12"/>
          </p:nvPr>
        </p:nvSpPr>
        <p:spPr/>
        <p:txBody>
          <a:bodyPr/>
          <a:lstStyle/>
          <a:p>
            <a:fld id="{323BD8D3-A9DD-40CB-A396-ADCE34852C74}" type="slidenum">
              <a:rPr lang="cs-CZ" smtClean="0"/>
              <a:t>3</a:t>
            </a:fld>
            <a:endParaRPr lang="cs-CZ" dirty="0"/>
          </a:p>
        </p:txBody>
      </p:sp>
    </p:spTree>
    <p:extLst>
      <p:ext uri="{BB962C8B-B14F-4D97-AF65-F5344CB8AC3E}">
        <p14:creationId xmlns:p14="http://schemas.microsoft.com/office/powerpoint/2010/main" val="17770444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D0949FE-7678-DC60-B2FD-109EC319CC25}"/>
              </a:ext>
            </a:extLst>
          </p:cNvPr>
          <p:cNvSpPr>
            <a:spLocks noGrp="1"/>
          </p:cNvSpPr>
          <p:nvPr>
            <p:ph type="title"/>
          </p:nvPr>
        </p:nvSpPr>
        <p:spPr>
          <a:xfrm>
            <a:off x="676915" y="298632"/>
            <a:ext cx="10838169" cy="622138"/>
          </a:xfrm>
        </p:spPr>
        <p:txBody>
          <a:bodyPr/>
          <a:lstStyle/>
          <a:p>
            <a:r>
              <a:rPr lang="cs-CZ" b="1" dirty="0"/>
              <a:t>související indikátory a další aspekty</a:t>
            </a:r>
          </a:p>
        </p:txBody>
      </p:sp>
      <p:sp>
        <p:nvSpPr>
          <p:cNvPr id="3" name="Zástupný obsah 2">
            <a:extLst>
              <a:ext uri="{FF2B5EF4-FFF2-40B4-BE49-F238E27FC236}">
                <a16:creationId xmlns:a16="http://schemas.microsoft.com/office/drawing/2014/main" id="{034612B6-9954-0615-2757-C48A834EE036}"/>
              </a:ext>
            </a:extLst>
          </p:cNvPr>
          <p:cNvSpPr>
            <a:spLocks noGrp="1"/>
          </p:cNvSpPr>
          <p:nvPr>
            <p:ph idx="1"/>
          </p:nvPr>
        </p:nvSpPr>
        <p:spPr>
          <a:xfrm>
            <a:off x="676915" y="1154162"/>
            <a:ext cx="4695186" cy="537859"/>
          </a:xfrm>
        </p:spPr>
        <p:txBody>
          <a:bodyPr/>
          <a:lstStyle/>
          <a:p>
            <a:pPr marL="0" lvl="0" indent="0">
              <a:lnSpc>
                <a:spcPct val="107000"/>
              </a:lnSpc>
              <a:buNone/>
            </a:pPr>
            <a:r>
              <a:rPr lang="cs-CZ" sz="1400" dirty="0">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Vývoj míry nezaměstnanosti absolventů středních škol </a:t>
            </a:r>
            <a:br>
              <a:rPr lang="cs-CZ" sz="1400" dirty="0">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br>
            <a:r>
              <a:rPr lang="cs-CZ" sz="1400" dirty="0">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podle typů oboru vzdělání ve vybraných letech (v %)</a:t>
            </a:r>
            <a:endParaRPr lang="cs-CZ" sz="1400" dirty="0">
              <a:effectLst/>
              <a:latin typeface="Calibri" panose="020F0502020204030204" pitchFamily="34" charset="0"/>
              <a:ea typeface="Calibri" panose="020F0502020204030204" pitchFamily="34" charset="0"/>
              <a:cs typeface="Calibri" panose="020F0502020204030204" pitchFamily="34" charset="0"/>
            </a:endParaRPr>
          </a:p>
          <a:p>
            <a:pPr marL="0" lvl="0" indent="0" algn="just">
              <a:lnSpc>
                <a:spcPct val="107000"/>
              </a:lnSpc>
              <a:buNone/>
            </a:pPr>
            <a:endParaRPr lang="cs-CZ"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lvl="0" indent="0" algn="just">
              <a:lnSpc>
                <a:spcPct val="107000"/>
              </a:lnSpc>
              <a:buNone/>
            </a:pP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buNone/>
            </a:pPr>
            <a:endParaRPr lang="cs-CZ" sz="1400" dirty="0"/>
          </a:p>
        </p:txBody>
      </p:sp>
      <p:sp>
        <p:nvSpPr>
          <p:cNvPr id="4" name="Zástupný symbol pro číslo snímku 3">
            <a:extLst>
              <a:ext uri="{FF2B5EF4-FFF2-40B4-BE49-F238E27FC236}">
                <a16:creationId xmlns:a16="http://schemas.microsoft.com/office/drawing/2014/main" id="{65842AC3-ED2B-8B67-ED3B-79303F591067}"/>
              </a:ext>
            </a:extLst>
          </p:cNvPr>
          <p:cNvSpPr>
            <a:spLocks noGrp="1"/>
          </p:cNvSpPr>
          <p:nvPr>
            <p:ph type="sldNum" sz="quarter" idx="12"/>
          </p:nvPr>
        </p:nvSpPr>
        <p:spPr/>
        <p:txBody>
          <a:bodyPr/>
          <a:lstStyle/>
          <a:p>
            <a:fld id="{323BD8D3-A9DD-40CB-A396-ADCE34852C74}" type="slidenum">
              <a:rPr lang="cs-CZ" smtClean="0"/>
              <a:t>30</a:t>
            </a:fld>
            <a:endParaRPr lang="cs-CZ" dirty="0"/>
          </a:p>
        </p:txBody>
      </p:sp>
      <p:pic>
        <p:nvPicPr>
          <p:cNvPr id="8" name="Grafický objekt 1">
            <a:extLst>
              <a:ext uri="{FF2B5EF4-FFF2-40B4-BE49-F238E27FC236}">
                <a16:creationId xmlns:a16="http://schemas.microsoft.com/office/drawing/2014/main" id="{283EFDB6-2DAF-EEED-226D-6088F85692F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65993" y="1820706"/>
            <a:ext cx="4942961" cy="2324574"/>
          </a:xfrm>
          <a:prstGeom prst="rect">
            <a:avLst/>
          </a:prstGeom>
        </p:spPr>
      </p:pic>
      <p:pic>
        <p:nvPicPr>
          <p:cNvPr id="6" name="Obrázek 5">
            <a:extLst>
              <a:ext uri="{FF2B5EF4-FFF2-40B4-BE49-F238E27FC236}">
                <a16:creationId xmlns:a16="http://schemas.microsoft.com/office/drawing/2014/main" id="{0FB4F405-1F4C-EBD8-5CFD-9A29E2145AFA}"/>
              </a:ext>
            </a:extLst>
          </p:cNvPr>
          <p:cNvPicPr>
            <a:picLocks noChangeAspect="1"/>
          </p:cNvPicPr>
          <p:nvPr/>
        </p:nvPicPr>
        <p:blipFill>
          <a:blip r:embed="rId4"/>
          <a:stretch>
            <a:fillRect/>
          </a:stretch>
        </p:blipFill>
        <p:spPr>
          <a:xfrm>
            <a:off x="5786338" y="1925413"/>
            <a:ext cx="5706874" cy="1336620"/>
          </a:xfrm>
          <a:prstGeom prst="rect">
            <a:avLst/>
          </a:prstGeom>
        </p:spPr>
      </p:pic>
      <p:sp>
        <p:nvSpPr>
          <p:cNvPr id="9" name="TextovéPole 8">
            <a:extLst>
              <a:ext uri="{FF2B5EF4-FFF2-40B4-BE49-F238E27FC236}">
                <a16:creationId xmlns:a16="http://schemas.microsoft.com/office/drawing/2014/main" id="{433E1A9F-54B9-889E-4473-4BCB4CF5C272}"/>
              </a:ext>
            </a:extLst>
          </p:cNvPr>
          <p:cNvSpPr txBox="1"/>
          <p:nvPr/>
        </p:nvSpPr>
        <p:spPr>
          <a:xfrm>
            <a:off x="5687278" y="1132141"/>
            <a:ext cx="5296206" cy="307777"/>
          </a:xfrm>
          <a:prstGeom prst="rect">
            <a:avLst/>
          </a:prstGeom>
          <a:noFill/>
        </p:spPr>
        <p:txBody>
          <a:bodyPr wrap="square">
            <a:spAutoFit/>
          </a:bodyPr>
          <a:lstStyle/>
          <a:p>
            <a:r>
              <a:rPr lang="cs-CZ" sz="1400" dirty="0">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Průměrná úspěšnost žáků ve vybraných národních šetřeních ČŠI (v %)</a:t>
            </a:r>
            <a:endParaRPr lang="cs-CZ" sz="1400" dirty="0">
              <a:solidFill>
                <a:srgbClr val="C00000"/>
              </a:solidFill>
            </a:endParaRPr>
          </a:p>
        </p:txBody>
      </p:sp>
      <p:sp>
        <p:nvSpPr>
          <p:cNvPr id="11" name="Zástupný obsah 2">
            <a:extLst>
              <a:ext uri="{FF2B5EF4-FFF2-40B4-BE49-F238E27FC236}">
                <a16:creationId xmlns:a16="http://schemas.microsoft.com/office/drawing/2014/main" id="{E4D0AEB9-47C4-9898-AD5D-E13FAED5ACBF}"/>
              </a:ext>
            </a:extLst>
          </p:cNvPr>
          <p:cNvSpPr txBox="1">
            <a:spLocks/>
          </p:cNvSpPr>
          <p:nvPr/>
        </p:nvSpPr>
        <p:spPr>
          <a:xfrm>
            <a:off x="638509" y="4273965"/>
            <a:ext cx="10515600" cy="1752117"/>
          </a:xfrm>
          <a:prstGeom prst="rect">
            <a:avLst/>
          </a:prstGeom>
        </p:spPr>
        <p:txBody>
          <a:bodyPr vert="horz" lIns="0" tIns="0" rIns="0" bIns="0" rtlCol="0">
            <a:noAutofit/>
          </a:bodyPr>
          <a:lstStyle>
            <a:lvl1pPr marL="324000" indent="-216000" algn="l" defTabSz="914400" rtl="0" eaLnBrk="1" latinLnBrk="0" hangingPunct="1">
              <a:lnSpc>
                <a:spcPct val="100000"/>
              </a:lnSpc>
              <a:spcBef>
                <a:spcPts val="0"/>
              </a:spcBef>
              <a:spcAft>
                <a:spcPts val="800"/>
              </a:spcAft>
              <a:buClr>
                <a:srgbClr val="428D96"/>
              </a:buClr>
              <a:buFont typeface="Calibri Light" panose="020F0302020204030204" pitchFamily="34" charset="0"/>
              <a:buChar char="●"/>
              <a:defRPr sz="1900" kern="1200" baseline="0">
                <a:solidFill>
                  <a:schemeClr val="tx1"/>
                </a:solidFill>
                <a:latin typeface="Calibri Light" panose="020F0302020204030204" pitchFamily="34" charset="0"/>
                <a:ea typeface="+mn-ea"/>
                <a:cs typeface="+mn-cs"/>
              </a:defRPr>
            </a:lvl1pPr>
            <a:lvl2pPr marL="108000" indent="0" algn="l" defTabSz="914400" rtl="0" eaLnBrk="1" latinLnBrk="0" hangingPunct="1">
              <a:lnSpc>
                <a:spcPct val="100000"/>
              </a:lnSpc>
              <a:spcBef>
                <a:spcPts val="0"/>
              </a:spcBef>
              <a:spcAft>
                <a:spcPts val="0"/>
              </a:spcAft>
              <a:buClr>
                <a:srgbClr val="428D96"/>
              </a:buClr>
              <a:buFont typeface="Calibri Light" panose="020F0302020204030204" pitchFamily="34" charset="0"/>
              <a:buNone/>
              <a:defRPr sz="1900" kern="1200" baseline="0">
                <a:solidFill>
                  <a:schemeClr val="tx1"/>
                </a:solidFill>
                <a:latin typeface="Calibri Light" panose="020F0302020204030204" pitchFamily="34" charset="0"/>
                <a:ea typeface="+mn-ea"/>
                <a:cs typeface="+mn-cs"/>
              </a:defRPr>
            </a:lvl2pPr>
            <a:lvl3pPr marL="612000" indent="-180000" algn="l" defTabSz="914400" rtl="0" eaLnBrk="1" latinLnBrk="0" hangingPunct="1">
              <a:lnSpc>
                <a:spcPct val="100000"/>
              </a:lnSpc>
              <a:spcBef>
                <a:spcPts val="0"/>
              </a:spcBef>
              <a:buFont typeface="Arial" panose="020B0604020202020204" pitchFamily="34" charset="0"/>
              <a:buChar char="•"/>
              <a:defRPr sz="1900" kern="1200" baseline="0">
                <a:solidFill>
                  <a:schemeClr val="tx1"/>
                </a:solidFill>
                <a:latin typeface="Calibri Light" panose="020F0302020204030204" pitchFamily="34" charset="0"/>
                <a:ea typeface="+mn-ea"/>
                <a:cs typeface="+mn-cs"/>
              </a:defRPr>
            </a:lvl3pPr>
            <a:lvl4pPr marL="612000" indent="-180000" algn="l" defTabSz="914400" rtl="0" eaLnBrk="1" latinLnBrk="0" hangingPunct="1">
              <a:lnSpc>
                <a:spcPct val="100000"/>
              </a:lnSpc>
              <a:spcBef>
                <a:spcPts val="0"/>
              </a:spcBef>
              <a:buFont typeface="Arial" panose="020B0604020202020204" pitchFamily="34" charset="0"/>
              <a:buChar char="•"/>
              <a:defRPr lang="cs-CZ" sz="1900" kern="1200" baseline="0" dirty="0" smtClean="0">
                <a:solidFill>
                  <a:schemeClr val="tx1"/>
                </a:solidFill>
                <a:latin typeface="Calibri Light" panose="020F0302020204030204" pitchFamily="34" charset="0"/>
                <a:ea typeface="+mn-ea"/>
                <a:cs typeface="+mn-cs"/>
              </a:defRPr>
            </a:lvl4pPr>
            <a:lvl5pPr marL="432000" indent="0" algn="l" defTabSz="914400" rtl="0" eaLnBrk="1" latinLnBrk="0" hangingPunct="1">
              <a:lnSpc>
                <a:spcPct val="100000"/>
              </a:lnSpc>
              <a:spcBef>
                <a:spcPts val="0"/>
              </a:spcBef>
              <a:buFont typeface="Arial" panose="020B0604020202020204" pitchFamily="34" charset="0"/>
              <a:buNone/>
              <a:defRPr sz="1900" kern="1200" baseline="0">
                <a:solidFill>
                  <a:schemeClr val="tx1"/>
                </a:solidFill>
                <a:latin typeface="Calibri Light" panose="020F0302020204030204" pitchFamily="34" charset="0"/>
                <a:ea typeface="+mn-ea"/>
                <a:cs typeface="+mn-cs"/>
              </a:defRPr>
            </a:lvl5pPr>
            <a:lvl6pPr marL="1260000" indent="-228600" algn="l" defTabSz="914400" rtl="0" eaLnBrk="1" latinLnBrk="0" hangingPunct="1">
              <a:lnSpc>
                <a:spcPct val="90000"/>
              </a:lnSpc>
              <a:spcBef>
                <a:spcPts val="500"/>
              </a:spcBef>
              <a:buFont typeface="Arial" panose="020B0604020202020204" pitchFamily="34" charset="0"/>
              <a:buChar char="•"/>
              <a:defRPr lang="cs-CZ" sz="1900" b="0" kern="1200" dirty="0" smtClean="0">
                <a:solidFill>
                  <a:schemeClr val="tx1"/>
                </a:solidFill>
                <a:latin typeface="+mj-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s-CZ" sz="1800" dirty="0">
                <a:latin typeface="+mn-lt"/>
              </a:rPr>
              <a:t>PIAAC – Mezinárodní výzkum dospělých</a:t>
            </a:r>
          </a:p>
          <a:p>
            <a:r>
              <a:rPr lang="cs-CZ" sz="1800" dirty="0">
                <a:latin typeface="+mn-lt"/>
              </a:rPr>
              <a:t>většina absolventů maturitních oborů vzdělání pokračuje dále na VŠ, </a:t>
            </a:r>
            <a:r>
              <a:rPr lang="cs-CZ" sz="1800" dirty="0">
                <a:hlinkClick r:id="rId5"/>
              </a:rPr>
              <a:t>https://infoabsolvent.cz/Temata/ClanekAbsolventi/5-4-06</a:t>
            </a:r>
            <a:endParaRPr lang="cs-CZ" sz="1800" dirty="0"/>
          </a:p>
          <a:p>
            <a:r>
              <a:rPr lang="cs-CZ" sz="1800" dirty="0">
                <a:latin typeface="+mn-lt"/>
              </a:rPr>
              <a:t>problematika regulovaných profesí: </a:t>
            </a:r>
            <a:r>
              <a:rPr lang="cs-CZ" sz="1800" kern="100" dirty="0">
                <a:effectLst/>
                <a:latin typeface="+mn-lt"/>
                <a:ea typeface="Calibri" panose="020F0502020204030204" pitchFamily="34" charset="0"/>
                <a:cs typeface="Calibri" panose="020F0502020204030204" pitchFamily="34" charset="0"/>
              </a:rPr>
              <a:t>v databázi regulovaných povolání je v současné době evidováno 334 povolání =&gt; potřeba analyzovat kvalifikační požadavky (počáteční vzdělávání, další vzdělávání, NSK, praxe, …)</a:t>
            </a:r>
            <a:endParaRPr lang="cs-CZ" sz="1800" dirty="0"/>
          </a:p>
          <a:p>
            <a:pPr marL="108000" indent="0">
              <a:buNone/>
            </a:pPr>
            <a:endParaRPr lang="cs-CZ" sz="1800" dirty="0"/>
          </a:p>
        </p:txBody>
      </p:sp>
    </p:spTree>
    <p:extLst>
      <p:ext uri="{BB962C8B-B14F-4D97-AF65-F5344CB8AC3E}">
        <p14:creationId xmlns:p14="http://schemas.microsoft.com/office/powerpoint/2010/main" val="17715154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D0693C7-7D02-480C-9B8B-C80C1BAA4465}"/>
              </a:ext>
            </a:extLst>
          </p:cNvPr>
          <p:cNvSpPr>
            <a:spLocks noGrp="1"/>
          </p:cNvSpPr>
          <p:nvPr>
            <p:ph type="title"/>
          </p:nvPr>
        </p:nvSpPr>
        <p:spPr>
          <a:xfrm>
            <a:off x="602396" y="543087"/>
            <a:ext cx="10838169" cy="622138"/>
          </a:xfrm>
        </p:spPr>
        <p:txBody>
          <a:bodyPr>
            <a:noAutofit/>
          </a:bodyPr>
          <a:lstStyle/>
          <a:p>
            <a:r>
              <a:rPr lang="cs-CZ" sz="2400" b="1" dirty="0"/>
              <a:t>Zpřístupnění učebních textů, které vznikly v rámci projektu Mistrovská zkouška</a:t>
            </a:r>
          </a:p>
        </p:txBody>
      </p:sp>
      <p:sp>
        <p:nvSpPr>
          <p:cNvPr id="3" name="Zástupný symbol pro obsah 2">
            <a:extLst>
              <a:ext uri="{FF2B5EF4-FFF2-40B4-BE49-F238E27FC236}">
                <a16:creationId xmlns:a16="http://schemas.microsoft.com/office/drawing/2014/main" id="{36F602A1-394C-45FC-92FB-5E6907DBF72A}"/>
              </a:ext>
            </a:extLst>
          </p:cNvPr>
          <p:cNvSpPr>
            <a:spLocks noGrp="1"/>
          </p:cNvSpPr>
          <p:nvPr>
            <p:ph idx="1"/>
          </p:nvPr>
        </p:nvSpPr>
        <p:spPr>
          <a:xfrm>
            <a:off x="475599" y="1463040"/>
            <a:ext cx="10964966" cy="1135380"/>
          </a:xfrm>
        </p:spPr>
        <p:txBody>
          <a:bodyPr>
            <a:normAutofit fontScale="25000" lnSpcReduction="20000"/>
          </a:bodyPr>
          <a:lstStyle/>
          <a:p>
            <a:pPr>
              <a:spcAft>
                <a:spcPts val="500"/>
              </a:spcAft>
              <a:buFontTx/>
              <a:buChar char="-"/>
            </a:pPr>
            <a:r>
              <a:rPr lang="cs-CZ" sz="8000" dirty="0">
                <a:latin typeface="Calibri" panose="020F0502020204030204" pitchFamily="34" charset="0"/>
                <a:cs typeface="Times New Roman" panose="02020603050405020304" pitchFamily="18" charset="0"/>
              </a:rPr>
              <a:t>cílem bylo zvýšení dostupnosti učebnic pro odborné vzdělávání, </a:t>
            </a:r>
            <a:r>
              <a:rPr lang="cs-CZ" sz="8000" b="1" dirty="0">
                <a:latin typeface="Calibri" panose="020F0502020204030204" pitchFamily="34" charset="0"/>
                <a:cs typeface="Times New Roman" panose="02020603050405020304" pitchFamily="18" charset="0"/>
              </a:rPr>
              <a:t>využití synergie projektu Mistrovská zkouška</a:t>
            </a:r>
            <a:r>
              <a:rPr lang="cs-CZ" sz="8000" dirty="0">
                <a:latin typeface="Calibri" panose="020F0502020204030204" pitchFamily="34" charset="0"/>
                <a:cs typeface="Times New Roman" panose="02020603050405020304" pitchFamily="18" charset="0"/>
              </a:rPr>
              <a:t> v oblasti počátečního odborného vzdělávání</a:t>
            </a:r>
            <a:endParaRPr lang="cs-CZ" sz="8000" b="1" dirty="0">
              <a:latin typeface="Calibri" panose="020F0502020204030204" pitchFamily="34" charset="0"/>
              <a:cs typeface="Times New Roman" panose="02020603050405020304" pitchFamily="18" charset="0"/>
            </a:endParaRPr>
          </a:p>
          <a:p>
            <a:pPr>
              <a:spcAft>
                <a:spcPts val="500"/>
              </a:spcAft>
              <a:buFontTx/>
              <a:buChar char="-"/>
            </a:pPr>
            <a:r>
              <a:rPr lang="cs-CZ" sz="8000" b="1" dirty="0">
                <a:latin typeface="+mn-lt"/>
              </a:rPr>
              <a:t>na základě skladby oborů vzdělání bylo v únoru 2023 zaslán odkaz na 364 škol s uložištěm učebních textů pro následující profese</a:t>
            </a:r>
            <a:r>
              <a:rPr lang="cs-CZ" sz="8000" dirty="0">
                <a:latin typeface="+mn-lt"/>
              </a:rPr>
              <a:t>:</a:t>
            </a:r>
            <a:endParaRPr lang="cs-CZ" sz="2000" b="1" dirty="0"/>
          </a:p>
          <a:p>
            <a:pPr>
              <a:spcAft>
                <a:spcPts val="1000"/>
              </a:spcAft>
            </a:pPr>
            <a:endParaRPr lang="cs-CZ" b="1" dirty="0">
              <a:latin typeface="+mn-lt"/>
            </a:endParaRPr>
          </a:p>
          <a:p>
            <a:pPr marL="108000" indent="0">
              <a:spcAft>
                <a:spcPts val="1000"/>
              </a:spcAft>
              <a:buNone/>
            </a:pPr>
            <a:r>
              <a:rPr lang="cs-CZ" b="1" dirty="0">
                <a:latin typeface="+mn-lt"/>
              </a:rPr>
              <a:t> </a:t>
            </a:r>
            <a:endParaRPr lang="cs-CZ" dirty="0"/>
          </a:p>
          <a:p>
            <a:endParaRPr lang="cs-CZ" dirty="0"/>
          </a:p>
          <a:p>
            <a:endParaRPr lang="cs-CZ" sz="72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endParaRPr lang="cs-CZ" dirty="0"/>
          </a:p>
          <a:p>
            <a:endParaRPr lang="cs-CZ" dirty="0"/>
          </a:p>
          <a:p>
            <a:pPr marL="108000" indent="0">
              <a:buNone/>
            </a:pPr>
            <a:endParaRPr lang="cs-CZ" dirty="0"/>
          </a:p>
          <a:p>
            <a:endParaRPr lang="cs-CZ" dirty="0"/>
          </a:p>
          <a:p>
            <a:endParaRPr lang="cs-CZ" dirty="0"/>
          </a:p>
          <a:p>
            <a:pPr marL="108000" indent="0">
              <a:buNone/>
            </a:pPr>
            <a:endParaRPr lang="cs-CZ" dirty="0"/>
          </a:p>
        </p:txBody>
      </p:sp>
      <p:sp>
        <p:nvSpPr>
          <p:cNvPr id="4" name="Zástupný symbol pro číslo snímku 3">
            <a:extLst>
              <a:ext uri="{FF2B5EF4-FFF2-40B4-BE49-F238E27FC236}">
                <a16:creationId xmlns:a16="http://schemas.microsoft.com/office/drawing/2014/main" id="{391F05D7-18ED-47C2-A04D-7F176D8F7A61}"/>
              </a:ext>
            </a:extLst>
          </p:cNvPr>
          <p:cNvSpPr>
            <a:spLocks noGrp="1"/>
          </p:cNvSpPr>
          <p:nvPr>
            <p:ph type="sldNum" sz="quarter" idx="12"/>
          </p:nvPr>
        </p:nvSpPr>
        <p:spPr/>
        <p:txBody>
          <a:bodyPr/>
          <a:lstStyle/>
          <a:p>
            <a:fld id="{5EB70F08-41D3-4C49-9139-1BF5B9A15634}" type="slidenum">
              <a:rPr lang="cs-CZ" smtClean="0"/>
              <a:t>31</a:t>
            </a:fld>
            <a:endParaRPr lang="cs-CZ"/>
          </a:p>
        </p:txBody>
      </p:sp>
      <p:sp>
        <p:nvSpPr>
          <p:cNvPr id="5" name="TextovéPole 4">
            <a:extLst>
              <a:ext uri="{FF2B5EF4-FFF2-40B4-BE49-F238E27FC236}">
                <a16:creationId xmlns:a16="http://schemas.microsoft.com/office/drawing/2014/main" id="{4489FFC2-38A5-EBF0-FF7D-0F8D177463D3}"/>
              </a:ext>
            </a:extLst>
          </p:cNvPr>
          <p:cNvSpPr txBox="1"/>
          <p:nvPr/>
        </p:nvSpPr>
        <p:spPr>
          <a:xfrm>
            <a:off x="2805840" y="2625676"/>
            <a:ext cx="3215640" cy="2769284"/>
          </a:xfrm>
          <a:prstGeom prst="rect">
            <a:avLst/>
          </a:prstGeom>
          <a:noFill/>
        </p:spPr>
        <p:txBody>
          <a:bodyPr wrap="square">
            <a:spAutoFit/>
          </a:bodyPr>
          <a:lstStyle/>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Krejčí</a:t>
            </a:r>
          </a:p>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Montér suchých staveb</a:t>
            </a:r>
          </a:p>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Podkovář</a:t>
            </a:r>
          </a:p>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Podlahář</a:t>
            </a:r>
          </a:p>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Pokrývač</a:t>
            </a:r>
          </a:p>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Stavební klempíř</a:t>
            </a:r>
          </a:p>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Strojní mechanik – Zámečník</a:t>
            </a:r>
          </a:p>
        </p:txBody>
      </p:sp>
      <p:sp>
        <p:nvSpPr>
          <p:cNvPr id="6" name="TextovéPole 5">
            <a:extLst>
              <a:ext uri="{FF2B5EF4-FFF2-40B4-BE49-F238E27FC236}">
                <a16:creationId xmlns:a16="http://schemas.microsoft.com/office/drawing/2014/main" id="{FC20788E-542D-4A00-BB03-7AE5282AF4B6}"/>
              </a:ext>
            </a:extLst>
          </p:cNvPr>
          <p:cNvSpPr txBox="1"/>
          <p:nvPr/>
        </p:nvSpPr>
        <p:spPr>
          <a:xfrm>
            <a:off x="328076" y="2598420"/>
            <a:ext cx="2407920" cy="2769284"/>
          </a:xfrm>
          <a:prstGeom prst="rect">
            <a:avLst/>
          </a:prstGeom>
          <a:noFill/>
        </p:spPr>
        <p:txBody>
          <a:bodyPr wrap="square">
            <a:spAutoFit/>
          </a:bodyPr>
          <a:lstStyle/>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Cukrář</a:t>
            </a:r>
          </a:p>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Keramik – Dekoratér</a:t>
            </a:r>
          </a:p>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Instalatér – topenář</a:t>
            </a:r>
          </a:p>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Kadeřník</a:t>
            </a:r>
          </a:p>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Kamnář</a:t>
            </a:r>
          </a:p>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Keramik</a:t>
            </a:r>
          </a:p>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Keramik – modelář</a:t>
            </a:r>
          </a:p>
        </p:txBody>
      </p:sp>
      <p:sp>
        <p:nvSpPr>
          <p:cNvPr id="7" name="TextovéPole 6">
            <a:extLst>
              <a:ext uri="{FF2B5EF4-FFF2-40B4-BE49-F238E27FC236}">
                <a16:creationId xmlns:a16="http://schemas.microsoft.com/office/drawing/2014/main" id="{F33E56D5-117E-2BFA-EED6-68B4CEF4486F}"/>
              </a:ext>
            </a:extLst>
          </p:cNvPr>
          <p:cNvSpPr txBox="1"/>
          <p:nvPr/>
        </p:nvSpPr>
        <p:spPr>
          <a:xfrm>
            <a:off x="6091325" y="2598420"/>
            <a:ext cx="1947776" cy="3567195"/>
          </a:xfrm>
          <a:prstGeom prst="rect">
            <a:avLst/>
          </a:prstGeom>
          <a:noFill/>
        </p:spPr>
        <p:txBody>
          <a:bodyPr wrap="square">
            <a:spAutoFit/>
          </a:bodyPr>
          <a:lstStyle/>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Tesař</a:t>
            </a:r>
          </a:p>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Autolakýrník</a:t>
            </a:r>
          </a:p>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Automechanik </a:t>
            </a:r>
          </a:p>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Karosář</a:t>
            </a:r>
          </a:p>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Kosmetička</a:t>
            </a:r>
          </a:p>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Obuvník</a:t>
            </a:r>
          </a:p>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Oční optik</a:t>
            </a:r>
          </a:p>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Pekař</a:t>
            </a:r>
          </a:p>
          <a:p>
            <a:pPr marL="324000" indent="-216000">
              <a:lnSpc>
                <a:spcPct val="107000"/>
              </a:lnSpc>
              <a:spcAft>
                <a:spcPts val="800"/>
              </a:spcAft>
              <a:buClr>
                <a:srgbClr val="428D96"/>
              </a:buClr>
              <a:buFont typeface="Calibri Light" panose="020F0302020204030204" pitchFamily="34" charset="0"/>
              <a:buChar char="●"/>
            </a:pPr>
            <a:r>
              <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rPr>
              <a:t>Pivovarník</a:t>
            </a:r>
          </a:p>
        </p:txBody>
      </p:sp>
      <p:sp>
        <p:nvSpPr>
          <p:cNvPr id="8" name="Zástupný obsah 11">
            <a:extLst>
              <a:ext uri="{FF2B5EF4-FFF2-40B4-BE49-F238E27FC236}">
                <a16:creationId xmlns:a16="http://schemas.microsoft.com/office/drawing/2014/main" id="{34F888F8-AFE3-2047-433C-785EDD7B37AE}"/>
              </a:ext>
            </a:extLst>
          </p:cNvPr>
          <p:cNvSpPr txBox="1">
            <a:spLocks/>
          </p:cNvSpPr>
          <p:nvPr/>
        </p:nvSpPr>
        <p:spPr>
          <a:xfrm>
            <a:off x="8186624" y="2598420"/>
            <a:ext cx="3087797" cy="3468642"/>
          </a:xfrm>
          <a:prstGeom prst="rect">
            <a:avLst/>
          </a:prstGeom>
          <a:noFill/>
        </p:spPr>
        <p:txBody>
          <a:bodyPr vert="horz" wrap="square" lIns="0" tIns="0" rIns="0" bIns="0" rtlCol="0">
            <a:spAutoFit/>
          </a:bodyPr>
          <a:lstStyle>
            <a:lvl1pPr marL="324000" indent="-216000" algn="l" defTabSz="914400" rtl="0" eaLnBrk="1" latinLnBrk="0" hangingPunct="1">
              <a:lnSpc>
                <a:spcPct val="100000"/>
              </a:lnSpc>
              <a:spcBef>
                <a:spcPts val="0"/>
              </a:spcBef>
              <a:spcAft>
                <a:spcPts val="800"/>
              </a:spcAft>
              <a:buClr>
                <a:srgbClr val="428D96"/>
              </a:buClr>
              <a:buFont typeface="Calibri Light" panose="020F0302020204030204" pitchFamily="34" charset="0"/>
              <a:buChar char="●"/>
              <a:defRPr sz="1900" kern="1200" baseline="0">
                <a:solidFill>
                  <a:schemeClr val="tx1"/>
                </a:solidFill>
                <a:latin typeface="Calibri Light" panose="020F0302020204030204" pitchFamily="34" charset="0"/>
                <a:ea typeface="+mn-ea"/>
                <a:cs typeface="+mn-cs"/>
              </a:defRPr>
            </a:lvl1pPr>
            <a:lvl2pPr marL="108000" indent="0" algn="l" defTabSz="914400" rtl="0" eaLnBrk="1" latinLnBrk="0" hangingPunct="1">
              <a:lnSpc>
                <a:spcPct val="100000"/>
              </a:lnSpc>
              <a:spcBef>
                <a:spcPts val="0"/>
              </a:spcBef>
              <a:spcAft>
                <a:spcPts val="0"/>
              </a:spcAft>
              <a:buClr>
                <a:srgbClr val="428D96"/>
              </a:buClr>
              <a:buFont typeface="Calibri Light" panose="020F0302020204030204" pitchFamily="34" charset="0"/>
              <a:buNone/>
              <a:defRPr sz="1900" kern="1200" baseline="0">
                <a:solidFill>
                  <a:schemeClr val="tx1"/>
                </a:solidFill>
                <a:latin typeface="Calibri Light" panose="020F0302020204030204" pitchFamily="34" charset="0"/>
                <a:ea typeface="+mn-ea"/>
                <a:cs typeface="+mn-cs"/>
              </a:defRPr>
            </a:lvl2pPr>
            <a:lvl3pPr marL="612000" indent="-180000" algn="l" defTabSz="914400" rtl="0" eaLnBrk="1" latinLnBrk="0" hangingPunct="1">
              <a:lnSpc>
                <a:spcPct val="100000"/>
              </a:lnSpc>
              <a:spcBef>
                <a:spcPts val="0"/>
              </a:spcBef>
              <a:buFont typeface="Arial" panose="020B0604020202020204" pitchFamily="34" charset="0"/>
              <a:buChar char="•"/>
              <a:defRPr sz="1900" kern="1200" baseline="0">
                <a:solidFill>
                  <a:schemeClr val="tx1"/>
                </a:solidFill>
                <a:latin typeface="Calibri Light" panose="020F0302020204030204" pitchFamily="34" charset="0"/>
                <a:ea typeface="+mn-ea"/>
                <a:cs typeface="+mn-cs"/>
              </a:defRPr>
            </a:lvl3pPr>
            <a:lvl4pPr marL="612000" indent="-180000" algn="l" defTabSz="914400" rtl="0" eaLnBrk="1" latinLnBrk="0" hangingPunct="1">
              <a:lnSpc>
                <a:spcPct val="100000"/>
              </a:lnSpc>
              <a:spcBef>
                <a:spcPts val="0"/>
              </a:spcBef>
              <a:buFont typeface="Arial" panose="020B0604020202020204" pitchFamily="34" charset="0"/>
              <a:buChar char="•"/>
              <a:defRPr lang="cs-CZ" sz="1900" kern="1200" baseline="0" dirty="0" smtClean="0">
                <a:solidFill>
                  <a:schemeClr val="tx1"/>
                </a:solidFill>
                <a:latin typeface="Calibri Light" panose="020F0302020204030204" pitchFamily="34" charset="0"/>
                <a:ea typeface="+mn-ea"/>
                <a:cs typeface="+mn-cs"/>
              </a:defRPr>
            </a:lvl4pPr>
            <a:lvl5pPr marL="432000" indent="0" algn="l" defTabSz="914400" rtl="0" eaLnBrk="1" latinLnBrk="0" hangingPunct="1">
              <a:lnSpc>
                <a:spcPct val="100000"/>
              </a:lnSpc>
              <a:spcBef>
                <a:spcPts val="0"/>
              </a:spcBef>
              <a:buFont typeface="Arial" panose="020B0604020202020204" pitchFamily="34" charset="0"/>
              <a:buNone/>
              <a:defRPr sz="1900" kern="1200" baseline="0">
                <a:solidFill>
                  <a:schemeClr val="tx1"/>
                </a:solidFill>
                <a:latin typeface="Calibri Light" panose="020F0302020204030204" pitchFamily="34" charset="0"/>
                <a:ea typeface="+mn-ea"/>
                <a:cs typeface="+mn-cs"/>
              </a:defRPr>
            </a:lvl5pPr>
            <a:lvl6pPr marL="1260000" indent="-228600" algn="l" defTabSz="914400" rtl="0" eaLnBrk="1" latinLnBrk="0" hangingPunct="1">
              <a:lnSpc>
                <a:spcPct val="90000"/>
              </a:lnSpc>
              <a:spcBef>
                <a:spcPts val="500"/>
              </a:spcBef>
              <a:buFont typeface="Arial" panose="020B0604020202020204" pitchFamily="34" charset="0"/>
              <a:buChar char="•"/>
              <a:defRPr lang="cs-CZ" sz="1900" b="0" kern="1200" dirty="0" smtClean="0">
                <a:solidFill>
                  <a:schemeClr val="tx1"/>
                </a:solidFill>
                <a:latin typeface="+mj-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7000"/>
              </a:lnSpc>
            </a:pPr>
            <a:r>
              <a:rPr lang="cs-CZ" sz="1800" dirty="0">
                <a:solidFill>
                  <a:srgbClr val="000000"/>
                </a:solidFill>
                <a:latin typeface="Calibri" panose="020F0502020204030204" pitchFamily="34" charset="0"/>
                <a:ea typeface="Calibri" panose="020F0502020204030204" pitchFamily="34" charset="0"/>
                <a:cs typeface="Times New Roman" panose="02020603050405020304" pitchFamily="18" charset="0"/>
              </a:rPr>
              <a:t>Stavební truhlář</a:t>
            </a:r>
          </a:p>
          <a:p>
            <a:pPr>
              <a:lnSpc>
                <a:spcPct val="107000"/>
              </a:lnSpc>
            </a:pPr>
            <a:r>
              <a:rPr lang="cs-CZ" sz="1800" dirty="0">
                <a:solidFill>
                  <a:srgbClr val="000000"/>
                </a:solidFill>
                <a:latin typeface="Calibri" panose="020F0502020204030204" pitchFamily="34" charset="0"/>
                <a:ea typeface="Calibri" panose="020F0502020204030204" pitchFamily="34" charset="0"/>
                <a:cs typeface="Times New Roman" panose="02020603050405020304" pitchFamily="18" charset="0"/>
              </a:rPr>
              <a:t>Sýrař – Mlékař</a:t>
            </a:r>
          </a:p>
          <a:p>
            <a:pPr>
              <a:lnSpc>
                <a:spcPct val="107000"/>
              </a:lnSpc>
            </a:pPr>
            <a:r>
              <a:rPr lang="cs-CZ" sz="1800" dirty="0">
                <a:solidFill>
                  <a:srgbClr val="000000"/>
                </a:solidFill>
                <a:latin typeface="Calibri" panose="020F0502020204030204" pitchFamily="34" charset="0"/>
                <a:ea typeface="Calibri" panose="020F0502020204030204" pitchFamily="34" charset="0"/>
                <a:cs typeface="Times New Roman" panose="02020603050405020304" pitchFamily="18" charset="0"/>
              </a:rPr>
              <a:t>Truhlář nábytkář</a:t>
            </a:r>
          </a:p>
          <a:p>
            <a:pPr>
              <a:lnSpc>
                <a:spcPct val="107000"/>
              </a:lnSpc>
            </a:pPr>
            <a:r>
              <a:rPr lang="cs-CZ" sz="1800" dirty="0">
                <a:solidFill>
                  <a:srgbClr val="000000"/>
                </a:solidFill>
                <a:latin typeface="Calibri" panose="020F0502020204030204" pitchFamily="34" charset="0"/>
                <a:ea typeface="Calibri" panose="020F0502020204030204" pitchFamily="34" charset="0"/>
                <a:cs typeface="Times New Roman" panose="02020603050405020304" pitchFamily="18" charset="0"/>
              </a:rPr>
              <a:t>Včelař</a:t>
            </a:r>
          </a:p>
          <a:p>
            <a:pPr>
              <a:lnSpc>
                <a:spcPct val="107000"/>
              </a:lnSpc>
            </a:pPr>
            <a:r>
              <a:rPr lang="cs-CZ" sz="1800" dirty="0">
                <a:solidFill>
                  <a:srgbClr val="000000"/>
                </a:solidFill>
                <a:latin typeface="Calibri" panose="020F0502020204030204" pitchFamily="34" charset="0"/>
                <a:ea typeface="Calibri" panose="020F0502020204030204" pitchFamily="34" charset="0"/>
                <a:cs typeface="Times New Roman" panose="02020603050405020304" pitchFamily="18" charset="0"/>
              </a:rPr>
              <a:t>Vinař</a:t>
            </a:r>
          </a:p>
          <a:p>
            <a:pPr>
              <a:lnSpc>
                <a:spcPct val="107000"/>
              </a:lnSpc>
            </a:pPr>
            <a:r>
              <a:rPr lang="cs-CZ" sz="1800" dirty="0">
                <a:solidFill>
                  <a:srgbClr val="000000"/>
                </a:solidFill>
                <a:latin typeface="Calibri" panose="020F0502020204030204" pitchFamily="34" charset="0"/>
                <a:ea typeface="Calibri" panose="020F0502020204030204" pitchFamily="34" charset="0"/>
                <a:cs typeface="Times New Roman" panose="02020603050405020304" pitchFamily="18" charset="0"/>
              </a:rPr>
              <a:t>Zlatník – klenotník</a:t>
            </a:r>
            <a:endParaRPr lang="cs-CZ" sz="18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cs-CZ" sz="1800" dirty="0">
                <a:solidFill>
                  <a:srgbClr val="000000"/>
                </a:solidFill>
                <a:latin typeface="Calibri" panose="020F0502020204030204" pitchFamily="34" charset="0"/>
                <a:ea typeface="Calibri" panose="020F0502020204030204" pitchFamily="34" charset="0"/>
                <a:cs typeface="Times New Roman" panose="02020603050405020304" pitchFamily="18" charset="0"/>
              </a:rPr>
              <a:t>Mechanik motocyklů </a:t>
            </a:r>
            <a:endParaRPr lang="cs-CZ" sz="18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cs-CZ" sz="1800" dirty="0">
                <a:solidFill>
                  <a:srgbClr val="000000"/>
                </a:solidFill>
                <a:latin typeface="Calibri" panose="020F0502020204030204" pitchFamily="34" charset="0"/>
                <a:ea typeface="Calibri" panose="020F0502020204030204" pitchFamily="34" charset="0"/>
                <a:cs typeface="Times New Roman" panose="02020603050405020304" pitchFamily="18" charset="0"/>
              </a:rPr>
              <a:t>Mechanik nákladních vozidel</a:t>
            </a:r>
            <a:endParaRPr lang="cs-CZ" sz="1800" dirty="0">
              <a:latin typeface="Calibri" panose="020F0502020204030204" pitchFamily="34" charset="0"/>
              <a:ea typeface="Calibri" panose="020F0502020204030204" pitchFamily="34" charset="0"/>
              <a:cs typeface="Times New Roman" panose="02020603050405020304" pitchFamily="18" charset="0"/>
            </a:endParaRPr>
          </a:p>
          <a:p>
            <a:r>
              <a:rPr lang="cs-CZ" sz="1800" dirty="0">
                <a:solidFill>
                  <a:srgbClr val="000000"/>
                </a:solidFill>
                <a:latin typeface="Calibri" panose="020F0502020204030204" pitchFamily="34" charset="0"/>
                <a:ea typeface="Calibri" panose="020F0502020204030204" pitchFamily="34" charset="0"/>
                <a:cs typeface="Times New Roman" panose="02020603050405020304" pitchFamily="18" charset="0"/>
              </a:rPr>
              <a:t>Dřevomodelář</a:t>
            </a:r>
            <a:endParaRPr lang="cs-CZ"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196026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6B0BB7C-6C01-4EB8-9496-B26A128899FB}"/>
              </a:ext>
            </a:extLst>
          </p:cNvPr>
          <p:cNvSpPr>
            <a:spLocks noGrp="1"/>
          </p:cNvSpPr>
          <p:nvPr>
            <p:ph type="title"/>
          </p:nvPr>
        </p:nvSpPr>
        <p:spPr>
          <a:xfrm>
            <a:off x="729600" y="466343"/>
            <a:ext cx="10838169" cy="1225297"/>
          </a:xfrm>
        </p:spPr>
        <p:txBody>
          <a:bodyPr>
            <a:normAutofit fontScale="90000"/>
          </a:bodyPr>
          <a:lstStyle/>
          <a:p>
            <a:pPr algn="ctr"/>
            <a:r>
              <a:rPr lang="cs-CZ" sz="3100" b="1" dirty="0">
                <a:effectLst/>
                <a:latin typeface="Calibri" panose="020F0502020204030204" pitchFamily="34" charset="0"/>
                <a:ea typeface="Calibri" panose="020F0502020204030204" pitchFamily="34" charset="0"/>
                <a:cs typeface="Calibri" panose="020F0502020204030204" pitchFamily="34" charset="0"/>
              </a:rPr>
              <a:t>Aktualizace Kontaktních osob </a:t>
            </a:r>
            <a:r>
              <a:rPr lang="cs-CZ" sz="3100" dirty="0">
                <a:effectLst/>
                <a:latin typeface="Calibri" panose="020F0502020204030204" pitchFamily="34" charset="0"/>
                <a:ea typeface="Calibri" panose="020F0502020204030204" pitchFamily="34" charset="0"/>
                <a:cs typeface="Calibri" panose="020F0502020204030204" pitchFamily="34" charset="0"/>
              </a:rPr>
              <a:t>pro </a:t>
            </a:r>
            <a:r>
              <a:rPr lang="cs-CZ" sz="3100" b="1" dirty="0">
                <a:effectLst/>
                <a:latin typeface="Calibri" panose="020F0502020204030204" pitchFamily="34" charset="0"/>
                <a:ea typeface="Calibri" panose="020F0502020204030204" pitchFamily="34" charset="0"/>
                <a:cs typeface="Calibri" panose="020F0502020204030204" pitchFamily="34" charset="0"/>
              </a:rPr>
              <a:t>Dohodu o rozdělení odpovědnosti za jednotlivé oblasti počátečního odborného vzdělávání </a:t>
            </a:r>
            <a:r>
              <a:rPr lang="cs-CZ" sz="3100" dirty="0">
                <a:effectLst/>
                <a:latin typeface="Calibri" panose="020F0502020204030204" pitchFamily="34" charset="0"/>
                <a:ea typeface="Calibri" panose="020F0502020204030204" pitchFamily="34" charset="0"/>
                <a:cs typeface="Calibri" panose="020F0502020204030204" pitchFamily="34" charset="0"/>
              </a:rPr>
              <a:t>ze dne 20. 10. 2016</a:t>
            </a:r>
            <a:br>
              <a:rPr lang="cs-CZ" sz="1800" dirty="0">
                <a:effectLst/>
                <a:latin typeface="Calibri" panose="020F0502020204030204" pitchFamily="34" charset="0"/>
                <a:ea typeface="Calibri" panose="020F0502020204030204" pitchFamily="34" charset="0"/>
                <a:cs typeface="Times New Roman" panose="02020603050405020304" pitchFamily="18" charset="0"/>
              </a:rPr>
            </a:br>
            <a:endParaRPr lang="cs-CZ" sz="2800" b="1" dirty="0"/>
          </a:p>
        </p:txBody>
      </p:sp>
      <p:sp>
        <p:nvSpPr>
          <p:cNvPr id="3" name="Zástupný symbol pro obsah 2">
            <a:extLst>
              <a:ext uri="{FF2B5EF4-FFF2-40B4-BE49-F238E27FC236}">
                <a16:creationId xmlns:a16="http://schemas.microsoft.com/office/drawing/2014/main" id="{02707AFD-A8EA-4EF4-A0B7-4188D2731A5B}"/>
              </a:ext>
            </a:extLst>
          </p:cNvPr>
          <p:cNvSpPr>
            <a:spLocks noGrp="1"/>
          </p:cNvSpPr>
          <p:nvPr>
            <p:ph idx="1"/>
          </p:nvPr>
        </p:nvSpPr>
        <p:spPr>
          <a:xfrm>
            <a:off x="729599" y="1798320"/>
            <a:ext cx="4261501" cy="4378642"/>
          </a:xfrm>
        </p:spPr>
        <p:txBody>
          <a:bodyPr>
            <a:normAutofit fontScale="85000" lnSpcReduction="20000"/>
          </a:bodyPr>
          <a:lstStyle/>
          <a:p>
            <a:pPr marL="108000" indent="0">
              <a:lnSpc>
                <a:spcPct val="120000"/>
              </a:lnSpc>
              <a:spcAft>
                <a:spcPts val="600"/>
              </a:spcAft>
              <a:buNone/>
            </a:pPr>
            <a:r>
              <a:rPr lang="cs-CZ" b="1" dirty="0">
                <a:effectLst/>
                <a:latin typeface="Calibri" panose="020F0502020204030204" pitchFamily="34" charset="0"/>
                <a:ea typeface="Calibri" panose="020F0502020204030204" pitchFamily="34" charset="0"/>
                <a:cs typeface="Calibri" panose="020F0502020204030204" pitchFamily="34" charset="0"/>
              </a:rPr>
              <a:t>SVAZ PRŮMYSLU A DOPRAVY ČR</a:t>
            </a:r>
            <a:endParaRPr lang="cs-CZ"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lnSpc>
                <a:spcPct val="120000"/>
              </a:lnSpc>
              <a:spcAft>
                <a:spcPts val="600"/>
              </a:spcAft>
              <a:buNone/>
            </a:pPr>
            <a:r>
              <a:rPr lang="cs-CZ" b="1" dirty="0">
                <a:effectLst/>
                <a:latin typeface="Calibri" panose="020F0502020204030204" pitchFamily="34" charset="0"/>
                <a:ea typeface="Calibri" panose="020F0502020204030204" pitchFamily="34" charset="0"/>
                <a:cs typeface="Calibri" panose="020F0502020204030204" pitchFamily="34" charset="0"/>
              </a:rPr>
              <a:t>Ing. Miloš Rathouský</a:t>
            </a:r>
            <a:endParaRPr lang="cs-CZ"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lnSpc>
                <a:spcPct val="120000"/>
              </a:lnSpc>
              <a:spcAft>
                <a:spcPts val="600"/>
              </a:spcAft>
              <a:buNone/>
            </a:pPr>
            <a:r>
              <a:rPr lang="cs-CZ" dirty="0">
                <a:effectLst/>
                <a:latin typeface="Calibri" panose="020F0502020204030204" pitchFamily="34" charset="0"/>
                <a:ea typeface="Calibri" panose="020F0502020204030204" pitchFamily="34" charset="0"/>
                <a:cs typeface="Calibri" panose="020F0502020204030204" pitchFamily="34" charset="0"/>
              </a:rPr>
              <a:t>zástupce ředitelky sekce - oblast vzdělávání</a:t>
            </a:r>
            <a:endParaRPr lang="cs-CZ"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lnSpc>
                <a:spcPct val="120000"/>
              </a:lnSpc>
              <a:spcAft>
                <a:spcPts val="600"/>
              </a:spcAft>
              <a:buNone/>
            </a:pPr>
            <a:r>
              <a:rPr lang="cs-CZ" dirty="0">
                <a:effectLst/>
                <a:latin typeface="Calibri" panose="020F0502020204030204" pitchFamily="34" charset="0"/>
                <a:ea typeface="Calibri" panose="020F0502020204030204" pitchFamily="34" charset="0"/>
                <a:cs typeface="Calibri" panose="020F0502020204030204" pitchFamily="34" charset="0"/>
              </a:rPr>
              <a:t>Freyova 948/11, 190 00 Praha 9</a:t>
            </a:r>
            <a:endParaRPr lang="cs-CZ"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lnSpc>
                <a:spcPct val="120000"/>
              </a:lnSpc>
              <a:spcAft>
                <a:spcPts val="600"/>
              </a:spcAft>
              <a:buNone/>
            </a:pPr>
            <a:r>
              <a:rPr lang="cs-CZ" dirty="0">
                <a:effectLst/>
                <a:latin typeface="Calibri" panose="020F0502020204030204" pitchFamily="34" charset="0"/>
                <a:ea typeface="Calibri" panose="020F0502020204030204" pitchFamily="34" charset="0"/>
                <a:cs typeface="Calibri" panose="020F0502020204030204" pitchFamily="34" charset="0"/>
              </a:rPr>
              <a:t>T: 225 279 801 | M: 734 641 044</a:t>
            </a:r>
            <a:endParaRPr lang="cs-CZ"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lnSpc>
                <a:spcPct val="120000"/>
              </a:lnSpc>
              <a:spcAft>
                <a:spcPts val="600"/>
              </a:spcAft>
              <a:buNone/>
            </a:pPr>
            <a:r>
              <a:rPr lang="cs-CZ" u="sng" dirty="0">
                <a:solidFill>
                  <a:srgbClr val="0000FF"/>
                </a:solidFill>
                <a:effectLst/>
                <a:latin typeface="Calibri" panose="020F0502020204030204" pitchFamily="34" charset="0"/>
                <a:ea typeface="Calibri" panose="020F0502020204030204" pitchFamily="34" charset="0"/>
                <a:cs typeface="Calibri" panose="020F0502020204030204" pitchFamily="34" charset="0"/>
                <a:hlinkClick r:id="rId2"/>
              </a:rPr>
              <a:t>mrathousky@spcr.cz</a:t>
            </a:r>
            <a:r>
              <a:rPr lang="cs-CZ" dirty="0">
                <a:effectLst/>
                <a:latin typeface="Calibri" panose="020F0502020204030204" pitchFamily="34" charset="0"/>
                <a:ea typeface="Calibri" panose="020F0502020204030204" pitchFamily="34" charset="0"/>
                <a:cs typeface="Calibri" panose="020F0502020204030204" pitchFamily="34" charset="0"/>
              </a:rPr>
              <a:t> </a:t>
            </a:r>
            <a:endParaRPr lang="cs-CZ"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lnSpc>
                <a:spcPct val="120000"/>
              </a:lnSpc>
              <a:spcAft>
                <a:spcPts val="600"/>
              </a:spcAft>
              <a:buNone/>
            </a:pPr>
            <a:r>
              <a:rPr lang="cs-CZ" dirty="0">
                <a:effectLst/>
                <a:latin typeface="Calibri" panose="020F0502020204030204" pitchFamily="34" charset="0"/>
                <a:ea typeface="Calibri" panose="020F0502020204030204" pitchFamily="34" charset="0"/>
                <a:cs typeface="Calibri" panose="020F0502020204030204" pitchFamily="34" charset="0"/>
              </a:rPr>
              <a:t> </a:t>
            </a:r>
            <a:endParaRPr lang="cs-CZ"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lnSpc>
                <a:spcPct val="120000"/>
              </a:lnSpc>
              <a:spcAft>
                <a:spcPts val="600"/>
              </a:spcAft>
              <a:buNone/>
            </a:pPr>
            <a:r>
              <a:rPr lang="cs-CZ" b="1" dirty="0">
                <a:effectLst/>
                <a:latin typeface="Calibri" panose="020F0502020204030204" pitchFamily="34" charset="0"/>
                <a:ea typeface="Calibri" panose="020F0502020204030204" pitchFamily="34" charset="0"/>
                <a:cs typeface="Calibri" panose="020F0502020204030204" pitchFamily="34" charset="0"/>
              </a:rPr>
              <a:t>HOSPODÁŘSKÁ KOMORA ČESKÉ REPUBLIKY</a:t>
            </a:r>
            <a:endParaRPr lang="cs-CZ"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lnSpc>
                <a:spcPct val="120000"/>
              </a:lnSpc>
              <a:spcAft>
                <a:spcPts val="600"/>
              </a:spcAft>
              <a:buNone/>
            </a:pPr>
            <a:r>
              <a:rPr lang="cs-CZ" b="1" dirty="0">
                <a:effectLst/>
                <a:latin typeface="Calibri" panose="020F0502020204030204" pitchFamily="34" charset="0"/>
                <a:ea typeface="Calibri" panose="020F0502020204030204" pitchFamily="34" charset="0"/>
                <a:cs typeface="Calibri" panose="020F0502020204030204" pitchFamily="34" charset="0"/>
              </a:rPr>
              <a:t>PhDr. Helena Úlovcová</a:t>
            </a:r>
            <a:endParaRPr lang="cs-CZ"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lnSpc>
                <a:spcPct val="120000"/>
              </a:lnSpc>
              <a:spcAft>
                <a:spcPts val="600"/>
              </a:spcAft>
              <a:buNone/>
            </a:pPr>
            <a:r>
              <a:rPr lang="cs-CZ" dirty="0">
                <a:effectLst/>
                <a:latin typeface="Calibri" panose="020F0502020204030204" pitchFamily="34" charset="0"/>
                <a:ea typeface="Calibri" panose="020F0502020204030204" pitchFamily="34" charset="0"/>
                <a:cs typeface="Calibri" panose="020F0502020204030204" pitchFamily="34" charset="0"/>
              </a:rPr>
              <a:t>ředitelka Odboru projektů a vzdělávání a výzkumu</a:t>
            </a:r>
            <a:endParaRPr lang="cs-CZ"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lnSpc>
                <a:spcPct val="120000"/>
              </a:lnSpc>
              <a:spcAft>
                <a:spcPts val="600"/>
              </a:spcAft>
              <a:buNone/>
            </a:pPr>
            <a:r>
              <a:rPr lang="cs-CZ" dirty="0" err="1">
                <a:effectLst/>
                <a:latin typeface="Calibri" panose="020F0502020204030204" pitchFamily="34" charset="0"/>
                <a:ea typeface="Calibri" panose="020F0502020204030204" pitchFamily="34" charset="0"/>
                <a:cs typeface="Calibri" panose="020F0502020204030204" pitchFamily="34" charset="0"/>
              </a:rPr>
              <a:t>Florentinum</a:t>
            </a:r>
            <a:r>
              <a:rPr lang="cs-CZ" dirty="0">
                <a:effectLst/>
                <a:latin typeface="Calibri" panose="020F0502020204030204" pitchFamily="34" charset="0"/>
                <a:ea typeface="Calibri" panose="020F0502020204030204" pitchFamily="34" charset="0"/>
                <a:cs typeface="Calibri" panose="020F0502020204030204" pitchFamily="34" charset="0"/>
              </a:rPr>
              <a:t>, Na Florenci 2116/15, 110 00 Praha 1</a:t>
            </a:r>
            <a:endParaRPr lang="cs-CZ"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lnSpc>
                <a:spcPct val="120000"/>
              </a:lnSpc>
              <a:spcAft>
                <a:spcPts val="600"/>
              </a:spcAft>
              <a:buNone/>
            </a:pPr>
            <a:r>
              <a:rPr lang="cs-CZ" dirty="0">
                <a:effectLst/>
                <a:latin typeface="Calibri" panose="020F0502020204030204" pitchFamily="34" charset="0"/>
                <a:ea typeface="Calibri" panose="020F0502020204030204" pitchFamily="34" charset="0"/>
                <a:cs typeface="Calibri" panose="020F0502020204030204" pitchFamily="34" charset="0"/>
              </a:rPr>
              <a:t>T: 266 721 300|  M: </a:t>
            </a:r>
            <a:r>
              <a:rPr lang="cs-CZ"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724 652 252</a:t>
            </a:r>
            <a:endParaRPr lang="cs-CZ"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lnSpc>
                <a:spcPct val="120000"/>
              </a:lnSpc>
              <a:spcAft>
                <a:spcPts val="600"/>
              </a:spcAft>
              <a:buNone/>
            </a:pPr>
            <a:r>
              <a:rPr lang="cs-CZ" u="sng" dirty="0">
                <a:solidFill>
                  <a:srgbClr val="0000FF"/>
                </a:solidFill>
                <a:effectLst/>
                <a:latin typeface="Calibri" panose="020F0502020204030204" pitchFamily="34" charset="0"/>
                <a:ea typeface="Calibri" panose="020F0502020204030204" pitchFamily="34" charset="0"/>
                <a:cs typeface="Calibri" panose="020F0502020204030204" pitchFamily="34" charset="0"/>
                <a:hlinkClick r:id="rId3"/>
              </a:rPr>
              <a:t>ulovcova@komora.cz</a:t>
            </a:r>
            <a:endParaRPr lang="cs-CZ"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spcAft>
                <a:spcPts val="1000"/>
              </a:spcAft>
              <a:buNone/>
            </a:pPr>
            <a:endParaRPr lang="cs-CZ" dirty="0"/>
          </a:p>
        </p:txBody>
      </p:sp>
      <p:sp>
        <p:nvSpPr>
          <p:cNvPr id="4" name="Zástupný symbol pro číslo snímku 3">
            <a:extLst>
              <a:ext uri="{FF2B5EF4-FFF2-40B4-BE49-F238E27FC236}">
                <a16:creationId xmlns:a16="http://schemas.microsoft.com/office/drawing/2014/main" id="{95F6A16F-C7D8-4680-9DBE-9674B227ED10}"/>
              </a:ext>
            </a:extLst>
          </p:cNvPr>
          <p:cNvSpPr>
            <a:spLocks noGrp="1"/>
          </p:cNvSpPr>
          <p:nvPr>
            <p:ph type="sldNum" sz="quarter" idx="12"/>
          </p:nvPr>
        </p:nvSpPr>
        <p:spPr/>
        <p:txBody>
          <a:bodyPr/>
          <a:lstStyle/>
          <a:p>
            <a:fld id="{5EB70F08-41D3-4C49-9139-1BF5B9A15634}" type="slidenum">
              <a:rPr lang="cs-CZ" smtClean="0"/>
              <a:t>32</a:t>
            </a:fld>
            <a:endParaRPr lang="cs-CZ"/>
          </a:p>
        </p:txBody>
      </p:sp>
      <p:sp>
        <p:nvSpPr>
          <p:cNvPr id="5" name="Obdélník 4">
            <a:extLst>
              <a:ext uri="{FF2B5EF4-FFF2-40B4-BE49-F238E27FC236}">
                <a16:creationId xmlns:a16="http://schemas.microsoft.com/office/drawing/2014/main" id="{DFB144A7-CC15-4571-92A6-7A98E7466F38}"/>
              </a:ext>
            </a:extLst>
          </p:cNvPr>
          <p:cNvSpPr/>
          <p:nvPr/>
        </p:nvSpPr>
        <p:spPr>
          <a:xfrm>
            <a:off x="11442364" y="2032060"/>
            <a:ext cx="221096" cy="328897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7" name="TextovéPole 6">
            <a:extLst>
              <a:ext uri="{FF2B5EF4-FFF2-40B4-BE49-F238E27FC236}">
                <a16:creationId xmlns:a16="http://schemas.microsoft.com/office/drawing/2014/main" id="{0A40C0C9-C1F7-B658-AC18-25388660B65D}"/>
              </a:ext>
            </a:extLst>
          </p:cNvPr>
          <p:cNvSpPr txBox="1"/>
          <p:nvPr/>
        </p:nvSpPr>
        <p:spPr>
          <a:xfrm>
            <a:off x="5346364" y="1691640"/>
            <a:ext cx="5588336" cy="4462760"/>
          </a:xfrm>
          <a:prstGeom prst="rect">
            <a:avLst/>
          </a:prstGeom>
          <a:noFill/>
        </p:spPr>
        <p:txBody>
          <a:bodyPr wrap="square">
            <a:spAutoFit/>
          </a:bodyPr>
          <a:lstStyle/>
          <a:p>
            <a:pPr>
              <a:spcAft>
                <a:spcPts val="600"/>
              </a:spcAft>
            </a:pPr>
            <a:r>
              <a:rPr lang="cs-CZ" sz="1600" b="1" dirty="0">
                <a:effectLst/>
                <a:latin typeface="Calibri" panose="020F0502020204030204" pitchFamily="34" charset="0"/>
                <a:ea typeface="Calibri" panose="020F0502020204030204" pitchFamily="34" charset="0"/>
                <a:cs typeface="Calibri" panose="020F0502020204030204" pitchFamily="34" charset="0"/>
              </a:rPr>
              <a:t>KONFEDERACE ZAMĚSTNAVATELSKÝCH A PODNIKATELSKÝCH SVAZŮ ČR</a:t>
            </a: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600"/>
              </a:spcAft>
            </a:pPr>
            <a:r>
              <a:rPr lang="cs-CZ" sz="1600" b="1" dirty="0">
                <a:effectLst/>
                <a:latin typeface="Calibri" panose="020F0502020204030204" pitchFamily="34" charset="0"/>
                <a:ea typeface="Calibri" panose="020F0502020204030204" pitchFamily="34" charset="0"/>
                <a:cs typeface="Calibri" panose="020F0502020204030204" pitchFamily="34" charset="0"/>
              </a:rPr>
              <a:t>Dr. Jan Zikeš</a:t>
            </a: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600"/>
              </a:spcAft>
            </a:pPr>
            <a:r>
              <a:rPr lang="cs-CZ" sz="1600" dirty="0">
                <a:effectLst/>
                <a:latin typeface="Calibri" panose="020F0502020204030204" pitchFamily="34" charset="0"/>
                <a:ea typeface="Calibri" panose="020F0502020204030204" pitchFamily="34" charset="0"/>
                <a:cs typeface="Calibri" panose="020F0502020204030204" pitchFamily="34" charset="0"/>
              </a:rPr>
              <a:t>vedoucí tajemník</a:t>
            </a: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600"/>
              </a:spcAft>
            </a:pPr>
            <a:r>
              <a:rPr lang="cs-CZ" sz="1600" dirty="0">
                <a:effectLst/>
                <a:latin typeface="Calibri" panose="020F0502020204030204" pitchFamily="34" charset="0"/>
                <a:ea typeface="Calibri" panose="020F0502020204030204" pitchFamily="34" charset="0"/>
                <a:cs typeface="Calibri" panose="020F0502020204030204" pitchFamily="34" charset="0"/>
              </a:rPr>
              <a:t>Václavské náměstí 21, 110 00   Praha 1</a:t>
            </a: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600"/>
              </a:spcAft>
            </a:pPr>
            <a:r>
              <a:rPr lang="cs-CZ" sz="1600" dirty="0">
                <a:effectLst/>
                <a:latin typeface="Calibri" panose="020F0502020204030204" pitchFamily="34" charset="0"/>
                <a:ea typeface="Calibri" panose="020F0502020204030204" pitchFamily="34" charset="0"/>
                <a:cs typeface="Calibri" panose="020F0502020204030204" pitchFamily="34" charset="0"/>
              </a:rPr>
              <a:t>T: 222 324 985|  M: </a:t>
            </a:r>
            <a:r>
              <a:rPr lang="cs-CZ" sz="160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775 157 750</a:t>
            </a: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600"/>
              </a:spcAft>
            </a:pPr>
            <a:r>
              <a:rPr lang="cs-CZ" sz="16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zikes@kzps.cz</a:t>
            </a:r>
            <a:endParaRPr lang="cs-CZ" sz="16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p>
            <a:pPr>
              <a:spcAft>
                <a:spcPts val="600"/>
              </a:spcAft>
            </a:pP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600"/>
              </a:spcAft>
            </a:pPr>
            <a:r>
              <a:rPr lang="cs-CZ" sz="1600" b="1" dirty="0">
                <a:effectLst/>
                <a:latin typeface="Calibri" panose="020F0502020204030204" pitchFamily="34" charset="0"/>
                <a:ea typeface="Calibri" panose="020F0502020204030204" pitchFamily="34" charset="0"/>
                <a:cs typeface="Calibri" panose="020F0502020204030204" pitchFamily="34" charset="0"/>
              </a:rPr>
              <a:t>AGRÁRNÍ KOMORA ČESKÉ REPUBLIKY</a:t>
            </a: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600"/>
              </a:spcAft>
            </a:pPr>
            <a:r>
              <a:rPr lang="cs-CZ" sz="1600" b="1" dirty="0">
                <a:effectLst/>
                <a:latin typeface="Calibri" panose="020F0502020204030204" pitchFamily="34" charset="0"/>
                <a:ea typeface="Calibri" panose="020F0502020204030204" pitchFamily="34" charset="0"/>
                <a:cs typeface="Calibri" panose="020F0502020204030204" pitchFamily="34" charset="0"/>
              </a:rPr>
              <a:t>Ing. Václav Suchan, CSc. MBA</a:t>
            </a: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600"/>
              </a:spcAft>
            </a:pPr>
            <a:r>
              <a:rPr lang="cs-CZ" sz="1600" dirty="0">
                <a:effectLst/>
                <a:latin typeface="Calibri" panose="020F0502020204030204" pitchFamily="34" charset="0"/>
                <a:ea typeface="Calibri" panose="020F0502020204030204" pitchFamily="34" charset="0"/>
                <a:cs typeface="Times New Roman" panose="02020603050405020304" pitchFamily="18" charset="0"/>
              </a:rPr>
              <a:t>Ředitel Úřadu AK ČR</a:t>
            </a:r>
          </a:p>
          <a:p>
            <a:pPr>
              <a:spcAft>
                <a:spcPts val="600"/>
              </a:spcAft>
            </a:pPr>
            <a:r>
              <a:rPr lang="cs-CZ" sz="1600" dirty="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Počernická 272/96, 108 00 Praha 10 – Malešice</a:t>
            </a: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600"/>
              </a:spcAft>
            </a:pPr>
            <a:r>
              <a:rPr lang="cs-CZ" sz="1600" dirty="0">
                <a:effectLst/>
                <a:latin typeface="Calibri" panose="020F0502020204030204" pitchFamily="34" charset="0"/>
                <a:ea typeface="Calibri" panose="020F0502020204030204" pitchFamily="34" charset="0"/>
                <a:cs typeface="Calibri" panose="020F0502020204030204" pitchFamily="34" charset="0"/>
              </a:rPr>
              <a:t>M: 602 433 375</a:t>
            </a: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600"/>
              </a:spcAft>
            </a:pPr>
            <a:r>
              <a:rPr lang="cs-CZ" sz="1600" u="sng" dirty="0">
                <a:solidFill>
                  <a:srgbClr val="0000FF"/>
                </a:solidFill>
                <a:effectLst/>
                <a:latin typeface="Calibri" panose="020F0502020204030204" pitchFamily="34" charset="0"/>
                <a:ea typeface="Calibri" panose="020F0502020204030204" pitchFamily="34" charset="0"/>
                <a:cs typeface="Calibri" panose="020F0502020204030204" pitchFamily="34" charset="0"/>
                <a:hlinkClick r:id="rId5"/>
              </a:rPr>
              <a:t>suchan@akcr.cz</a:t>
            </a: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402444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39B4BB1-B6DF-FC86-CB59-C5D6DD369FEC}"/>
              </a:ext>
            </a:extLst>
          </p:cNvPr>
          <p:cNvSpPr>
            <a:spLocks noGrp="1"/>
          </p:cNvSpPr>
          <p:nvPr>
            <p:ph type="title"/>
          </p:nvPr>
        </p:nvSpPr>
        <p:spPr>
          <a:xfrm>
            <a:off x="729599" y="681037"/>
            <a:ext cx="10838169" cy="622138"/>
          </a:xfrm>
        </p:spPr>
        <p:txBody>
          <a:bodyPr/>
          <a:lstStyle/>
          <a:p>
            <a:r>
              <a:rPr lang="cs-CZ" sz="2400" b="1" dirty="0"/>
              <a:t>Zavádění dalších prvků duálního systému vzdělávání</a:t>
            </a:r>
            <a:endParaRPr lang="cs-CZ" dirty="0"/>
          </a:p>
        </p:txBody>
      </p:sp>
      <p:sp>
        <p:nvSpPr>
          <p:cNvPr id="3" name="Zástupný obsah 2">
            <a:extLst>
              <a:ext uri="{FF2B5EF4-FFF2-40B4-BE49-F238E27FC236}">
                <a16:creationId xmlns:a16="http://schemas.microsoft.com/office/drawing/2014/main" id="{90DB5710-9A7F-F2EA-FA0B-D9AE5E6D905E}"/>
              </a:ext>
            </a:extLst>
          </p:cNvPr>
          <p:cNvSpPr>
            <a:spLocks noGrp="1"/>
          </p:cNvSpPr>
          <p:nvPr>
            <p:ph idx="1"/>
          </p:nvPr>
        </p:nvSpPr>
        <p:spPr>
          <a:xfrm>
            <a:off x="729599" y="1798320"/>
            <a:ext cx="10515600" cy="3955949"/>
          </a:xfrm>
        </p:spPr>
        <p:txBody>
          <a:bodyPr/>
          <a:lstStyle/>
          <a:p>
            <a:pPr algn="just">
              <a:lnSpc>
                <a:spcPct val="115000"/>
              </a:lnSpc>
              <a:spcAft>
                <a:spcPts val="300"/>
              </a:spcAft>
            </a:pPr>
            <a:r>
              <a:rPr lang="cs-CZ" sz="2000" b="1" dirty="0">
                <a:solidFill>
                  <a:srgbClr val="000000"/>
                </a:solidFill>
                <a:effectLst/>
                <a:latin typeface="Calibri" panose="020F0502020204030204" pitchFamily="34" charset="0"/>
                <a:ea typeface="Calibri" panose="020F0502020204030204" pitchFamily="34" charset="0"/>
              </a:rPr>
              <a:t>V současné době škola praktické vyučování zajišťuje</a:t>
            </a:r>
            <a:r>
              <a:rPr lang="cs-CZ" sz="2000" dirty="0">
                <a:solidFill>
                  <a:srgbClr val="000000"/>
                </a:solidFill>
                <a:effectLst/>
                <a:latin typeface="Calibri" panose="020F0502020204030204" pitchFamily="34" charset="0"/>
                <a:ea typeface="Calibri" panose="020F0502020204030204" pitchFamily="34" charset="0"/>
              </a:rPr>
              <a:t>:</a:t>
            </a:r>
            <a:endParaRPr lang="cs-CZ" sz="2000" dirty="0">
              <a:solidFill>
                <a:srgbClr val="000000"/>
              </a:solidFill>
              <a:effectLst/>
              <a:latin typeface="Times New Roman" panose="02020603050405020304" pitchFamily="18" charset="0"/>
              <a:ea typeface="Calibri" panose="020F0502020204030204" pitchFamily="34" charset="0"/>
            </a:endParaRPr>
          </a:p>
          <a:p>
            <a:pPr marL="342900" lvl="0" indent="-342900" algn="just">
              <a:lnSpc>
                <a:spcPct val="115000"/>
              </a:lnSpc>
              <a:spcAft>
                <a:spcPts val="300"/>
              </a:spcAft>
              <a:buFont typeface="Calibri" panose="020F0502020204030204" pitchFamily="34" charset="0"/>
              <a:buChar char="-"/>
            </a:pPr>
            <a:r>
              <a:rPr lang="cs-CZ" sz="2000" dirty="0">
                <a:solidFill>
                  <a:srgbClr val="000000"/>
                </a:solidFill>
                <a:effectLst/>
                <a:latin typeface="Calibri" panose="020F0502020204030204" pitchFamily="34" charset="0"/>
                <a:ea typeface="Calibri" panose="020F0502020204030204" pitchFamily="34" charset="0"/>
              </a:rPr>
              <a:t>v plném rozsahu nebo jeho část sama (je již nyní),</a:t>
            </a:r>
            <a:endParaRPr lang="cs-CZ" sz="2000" dirty="0">
              <a:solidFill>
                <a:srgbClr val="000000"/>
              </a:solidFill>
              <a:effectLst/>
              <a:latin typeface="Times New Roman" panose="02020603050405020304" pitchFamily="18" charset="0"/>
              <a:ea typeface="Calibri" panose="020F0502020204030204" pitchFamily="34" charset="0"/>
            </a:endParaRPr>
          </a:p>
          <a:p>
            <a:pPr marL="342900" lvl="0" indent="-342900" algn="just">
              <a:lnSpc>
                <a:spcPct val="115000"/>
              </a:lnSpc>
              <a:spcAft>
                <a:spcPts val="300"/>
              </a:spcAft>
              <a:buFont typeface="Calibri" panose="020F0502020204030204" pitchFamily="34" charset="0"/>
              <a:buChar char="-"/>
            </a:pPr>
            <a:r>
              <a:rPr lang="cs-CZ" sz="2000" dirty="0">
                <a:solidFill>
                  <a:srgbClr val="000000"/>
                </a:solidFill>
                <a:effectLst/>
                <a:latin typeface="Calibri" panose="020F0502020204030204" pitchFamily="34" charset="0"/>
                <a:ea typeface="Calibri" panose="020F0502020204030204" pitchFamily="34" charset="0"/>
              </a:rPr>
              <a:t>část praktického vyučování nebo jako celek je realizován ve středisku praktického vyučování (je již nyní) nebo</a:t>
            </a:r>
            <a:endParaRPr lang="cs-CZ" sz="2000" dirty="0">
              <a:solidFill>
                <a:srgbClr val="000000"/>
              </a:solidFill>
              <a:effectLst/>
              <a:latin typeface="Times New Roman" panose="02020603050405020304" pitchFamily="18" charset="0"/>
              <a:ea typeface="Calibri" panose="020F0502020204030204" pitchFamily="34" charset="0"/>
            </a:endParaRPr>
          </a:p>
          <a:p>
            <a:pPr marL="342900" lvl="0" indent="-342900" algn="just">
              <a:lnSpc>
                <a:spcPct val="115000"/>
              </a:lnSpc>
              <a:spcAft>
                <a:spcPts val="300"/>
              </a:spcAft>
              <a:buFont typeface="Calibri" panose="020F0502020204030204" pitchFamily="34" charset="0"/>
              <a:buChar char="-"/>
            </a:pPr>
            <a:r>
              <a:rPr lang="cs-CZ" sz="2000" dirty="0">
                <a:solidFill>
                  <a:srgbClr val="000000"/>
                </a:solidFill>
                <a:effectLst/>
                <a:latin typeface="Calibri" panose="020F0502020204030204" pitchFamily="34" charset="0"/>
                <a:ea typeface="Calibri" panose="020F0502020204030204" pitchFamily="34" charset="0"/>
              </a:rPr>
              <a:t>část praktického vyučování nebo jako celek je realizován na pracovištích zaměstnavatelů (je již nyní).</a:t>
            </a:r>
            <a:endParaRPr lang="cs-CZ" sz="2000" dirty="0">
              <a:solidFill>
                <a:srgbClr val="000000"/>
              </a:solidFill>
              <a:effectLst/>
              <a:latin typeface="Times New Roman" panose="02020603050405020304" pitchFamily="18" charset="0"/>
              <a:ea typeface="Calibri" panose="020F0502020204030204" pitchFamily="34" charset="0"/>
            </a:endParaRPr>
          </a:p>
          <a:p>
            <a:pPr algn="just">
              <a:lnSpc>
                <a:spcPct val="115000"/>
              </a:lnSpc>
              <a:spcAft>
                <a:spcPts val="300"/>
              </a:spcAft>
            </a:pPr>
            <a:r>
              <a:rPr lang="cs-CZ" sz="2000" b="1" dirty="0">
                <a:effectLst/>
                <a:latin typeface="Calibri" panose="020F0502020204030204" pitchFamily="34" charset="0"/>
                <a:ea typeface="Calibri" panose="020F0502020204030204" pitchFamily="34" charset="0"/>
                <a:cs typeface="Calibri" panose="020F0502020204030204" pitchFamily="34" charset="0"/>
              </a:rPr>
              <a:t>Věcný záměr přináší odlišnost od dnešního stavu v tom, že praktické vyučování nebo jeho část je realizována na pracovištích zaměstnavatelů, u nichž byla ověřena způsobilost k poskytování praktického vyučování = tento zaměstnavatel je certifikován k poskytování praktického vyučování zástupci zaměstnavatelů s celostátní působností.</a:t>
            </a:r>
            <a:endParaRPr lang="cs-CZ" sz="2000" dirty="0">
              <a:latin typeface="Calibri" panose="020F0502020204030204" pitchFamily="34" charset="0"/>
              <a:ea typeface="Calibri" panose="020F0502020204030204" pitchFamily="34" charset="0"/>
            </a:endParaRPr>
          </a:p>
          <a:p>
            <a:pPr marL="432000" lvl="2" indent="0">
              <a:spcAft>
                <a:spcPts val="800"/>
              </a:spcAft>
              <a:buNone/>
            </a:pPr>
            <a:endParaRPr lang="cs-CZ" sz="2000" dirty="0">
              <a:latin typeface="Calibri" panose="020F0502020204030204" pitchFamily="34" charset="0"/>
              <a:ea typeface="Calibri" panose="020F0502020204030204" pitchFamily="34" charset="0"/>
            </a:endParaRPr>
          </a:p>
          <a:p>
            <a:pPr lvl="2">
              <a:spcAft>
                <a:spcPts val="800"/>
              </a:spcAft>
              <a:buFontTx/>
              <a:buChar char="-"/>
            </a:pPr>
            <a:endParaRPr lang="cs-CZ" sz="2000" dirty="0">
              <a:effectLst/>
              <a:latin typeface="Calibri" panose="020F0502020204030204" pitchFamily="34" charset="0"/>
              <a:ea typeface="Calibri" panose="020F0502020204030204" pitchFamily="34" charset="0"/>
            </a:endParaRPr>
          </a:p>
          <a:p>
            <a:pPr lvl="2" algn="just">
              <a:spcAft>
                <a:spcPts val="800"/>
              </a:spcAft>
              <a:buFontTx/>
              <a:buChar char="-"/>
            </a:pPr>
            <a:endParaRPr lang="cs-CZ" sz="2000" dirty="0">
              <a:effectLst/>
              <a:latin typeface="Calibri" panose="020F0502020204030204" pitchFamily="34" charset="0"/>
              <a:ea typeface="Calibri" panose="020F0502020204030204" pitchFamily="34" charset="0"/>
            </a:endParaRPr>
          </a:p>
          <a:p>
            <a:pPr marL="108000" indent="0" algn="just">
              <a:buNone/>
            </a:pPr>
            <a:endParaRPr lang="cs-CZ" sz="2000" dirty="0">
              <a:solidFill>
                <a:srgbClr val="000000"/>
              </a:solidFill>
              <a:latin typeface="Calibri" panose="020F0502020204030204" pitchFamily="34" charset="0"/>
              <a:ea typeface="Calibri" panose="020F0502020204030204" pitchFamily="34" charset="0"/>
            </a:endParaRPr>
          </a:p>
          <a:p>
            <a:pPr algn="just">
              <a:spcAft>
                <a:spcPts val="800"/>
              </a:spcAft>
            </a:pPr>
            <a:endParaRPr lang="cs-CZ" sz="2000" dirty="0"/>
          </a:p>
        </p:txBody>
      </p:sp>
      <p:sp>
        <p:nvSpPr>
          <p:cNvPr id="4" name="Zástupný symbol pro číslo snímku 3">
            <a:extLst>
              <a:ext uri="{FF2B5EF4-FFF2-40B4-BE49-F238E27FC236}">
                <a16:creationId xmlns:a16="http://schemas.microsoft.com/office/drawing/2014/main" id="{8A6B29B0-40B6-7DAD-0BBE-29BF1F0FA9ED}"/>
              </a:ext>
            </a:extLst>
          </p:cNvPr>
          <p:cNvSpPr>
            <a:spLocks noGrp="1"/>
          </p:cNvSpPr>
          <p:nvPr>
            <p:ph type="sldNum" sz="quarter" idx="12"/>
          </p:nvPr>
        </p:nvSpPr>
        <p:spPr/>
        <p:txBody>
          <a:bodyPr/>
          <a:lstStyle/>
          <a:p>
            <a:fld id="{323BD8D3-A9DD-40CB-A396-ADCE34852C74}" type="slidenum">
              <a:rPr lang="cs-CZ" smtClean="0"/>
              <a:t>33</a:t>
            </a:fld>
            <a:endParaRPr lang="cs-CZ" dirty="0"/>
          </a:p>
        </p:txBody>
      </p:sp>
    </p:spTree>
    <p:extLst>
      <p:ext uri="{BB962C8B-B14F-4D97-AF65-F5344CB8AC3E}">
        <p14:creationId xmlns:p14="http://schemas.microsoft.com/office/powerpoint/2010/main" val="34447726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39B4BB1-B6DF-FC86-CB59-C5D6DD369FEC}"/>
              </a:ext>
            </a:extLst>
          </p:cNvPr>
          <p:cNvSpPr>
            <a:spLocks noGrp="1"/>
          </p:cNvSpPr>
          <p:nvPr>
            <p:ph type="title"/>
          </p:nvPr>
        </p:nvSpPr>
        <p:spPr>
          <a:xfrm>
            <a:off x="729599" y="681037"/>
            <a:ext cx="10838169" cy="622138"/>
          </a:xfrm>
        </p:spPr>
        <p:txBody>
          <a:bodyPr/>
          <a:lstStyle/>
          <a:p>
            <a:r>
              <a:rPr lang="cs-CZ" sz="2400" b="1" dirty="0"/>
              <a:t>Zavádění dalších prvků duálního systému vzdělávání</a:t>
            </a:r>
            <a:endParaRPr lang="cs-CZ" dirty="0"/>
          </a:p>
        </p:txBody>
      </p:sp>
      <p:sp>
        <p:nvSpPr>
          <p:cNvPr id="3" name="Zástupný obsah 2">
            <a:extLst>
              <a:ext uri="{FF2B5EF4-FFF2-40B4-BE49-F238E27FC236}">
                <a16:creationId xmlns:a16="http://schemas.microsoft.com/office/drawing/2014/main" id="{90DB5710-9A7F-F2EA-FA0B-D9AE5E6D905E}"/>
              </a:ext>
            </a:extLst>
          </p:cNvPr>
          <p:cNvSpPr>
            <a:spLocks noGrp="1"/>
          </p:cNvSpPr>
          <p:nvPr>
            <p:ph idx="1"/>
          </p:nvPr>
        </p:nvSpPr>
        <p:spPr>
          <a:xfrm>
            <a:off x="729599" y="1447800"/>
            <a:ext cx="10515600" cy="4960620"/>
          </a:xfrm>
        </p:spPr>
        <p:txBody>
          <a:bodyPr/>
          <a:lstStyle/>
          <a:p>
            <a:pPr marL="342900" lvl="0" indent="-342900" algn="just">
              <a:lnSpc>
                <a:spcPct val="115000"/>
              </a:lnSpc>
              <a:spcAft>
                <a:spcPts val="1200"/>
              </a:spcAft>
              <a:buFont typeface="Symbol" panose="05050102010706020507" pitchFamily="18" charset="2"/>
              <a:buChar char=""/>
            </a:pPr>
            <a:r>
              <a:rPr lang="cs-CZ" sz="1600" dirty="0">
                <a:effectLst/>
                <a:latin typeface="Calibri" panose="020F0502020204030204" pitchFamily="34" charset="0"/>
                <a:ea typeface="Calibri" panose="020F0502020204030204" pitchFamily="34" charset="0"/>
                <a:cs typeface="Calibri" panose="020F0502020204030204" pitchFamily="34" charset="0"/>
              </a:rPr>
              <a:t>V průběhu 1.Q 2023 vzniknul věcný návrh </a:t>
            </a:r>
            <a:r>
              <a:rPr lang="cs-CZ" sz="1600" dirty="0">
                <a:solidFill>
                  <a:srgbClr val="000000"/>
                </a:solidFill>
                <a:effectLst/>
                <a:latin typeface="Calibri" panose="020F0502020204030204" pitchFamily="34" charset="0"/>
                <a:ea typeface="Calibri" panose="020F0502020204030204" pitchFamily="34" charset="0"/>
              </a:rPr>
              <a:t>mimo jiné inspirovaný z dokumentu: „</a:t>
            </a:r>
            <a:r>
              <a:rPr lang="cs-CZ" sz="1600" i="1" dirty="0">
                <a:solidFill>
                  <a:srgbClr val="000000"/>
                </a:solidFill>
                <a:effectLst/>
                <a:latin typeface="Calibri" panose="020F0502020204030204" pitchFamily="34" charset="0"/>
                <a:ea typeface="Calibri" panose="020F0502020204030204" pitchFamily="34" charset="0"/>
              </a:rPr>
              <a:t>Opatření na zvyšování kvality odborného vzdělávání a přípravy žáků s návrhem implementace na rozšíření volitelnosti o duální systém vzdělávání v podmínkách ČR</a:t>
            </a:r>
            <a:r>
              <a:rPr lang="cs-CZ" sz="1600" dirty="0">
                <a:solidFill>
                  <a:srgbClr val="000000"/>
                </a:solidFill>
                <a:effectLst/>
                <a:latin typeface="Calibri" panose="020F0502020204030204" pitchFamily="34" charset="0"/>
                <a:ea typeface="Calibri" panose="020F0502020204030204" pitchFamily="34" charset="0"/>
              </a:rPr>
              <a:t>“ z roku 2019, který vzniknul jako výstup z pilotáže v Moravskoslezské kraji.</a:t>
            </a:r>
            <a:endParaRPr lang="cs-CZ"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15000"/>
              </a:lnSpc>
              <a:spcAft>
                <a:spcPts val="1200"/>
              </a:spcAft>
              <a:buFont typeface="Symbol" panose="05050102010706020507" pitchFamily="18" charset="2"/>
              <a:buChar char=""/>
            </a:pPr>
            <a:r>
              <a:rPr lang="cs-CZ" sz="1600" dirty="0">
                <a:effectLst/>
                <a:latin typeface="Calibri" panose="020F0502020204030204" pitchFamily="34" charset="0"/>
                <a:ea typeface="Calibri" panose="020F0502020204030204" pitchFamily="34" charset="0"/>
                <a:cs typeface="Calibri" panose="020F0502020204030204" pitchFamily="34" charset="0"/>
              </a:rPr>
              <a:t>Dne 20. dubna 2023 byl záměr představen zástupcům Svazu průmyslu a dopravy ČR, kteří jsou lídři (domluva mezi zástupci zaměstnavatelů) v tématu zavádění duálního systému vzdělávání; následovaly průběžné konzultace a připomínkování ze strany SP ČR.</a:t>
            </a:r>
          </a:p>
          <a:p>
            <a:pPr marL="342900" lvl="0" indent="-342900" algn="just">
              <a:lnSpc>
                <a:spcPct val="115000"/>
              </a:lnSpc>
              <a:spcAft>
                <a:spcPts val="1200"/>
              </a:spcAft>
              <a:buFont typeface="Symbol" panose="05050102010706020507" pitchFamily="18" charset="2"/>
              <a:buChar char=""/>
            </a:pPr>
            <a:r>
              <a:rPr lang="cs-CZ" sz="1600" dirty="0">
                <a:effectLst/>
                <a:latin typeface="Calibri" panose="020F0502020204030204" pitchFamily="34" charset="0"/>
                <a:ea typeface="Calibri" panose="020F0502020204030204" pitchFamily="34" charset="0"/>
                <a:cs typeface="Calibri" panose="020F0502020204030204" pitchFamily="34" charset="0"/>
              </a:rPr>
              <a:t>Dne 9. května 2023 byl záměr představen na jednání Rady pro odborné vzdělávání.</a:t>
            </a:r>
            <a:endParaRPr lang="cs-CZ"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200"/>
              </a:spcAft>
              <a:buFont typeface="Symbol" panose="05050102010706020507" pitchFamily="18" charset="2"/>
              <a:buChar char=""/>
            </a:pPr>
            <a:r>
              <a:rPr lang="cs-CZ"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Dne 23. května 2023 byl záměr představen jednotlivým sekčním školským asociacím organizovaných v rámci Unie školských asociací CZESHA.</a:t>
            </a:r>
            <a:endParaRPr lang="cs-CZ"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200"/>
              </a:spcAft>
              <a:buFont typeface="Symbol" panose="05050102010706020507" pitchFamily="18" charset="2"/>
              <a:buChar char=""/>
            </a:pPr>
            <a:r>
              <a:rPr lang="cs-CZ"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Dne 13. června 2023 byl záměr představen na jednání pracovního týmu RHSD ČR pro vzdělávání a lidské zdroje</a:t>
            </a:r>
            <a:r>
              <a:rPr lang="cs-CZ" sz="1600" dirty="0">
                <a:solidFill>
                  <a:srgbClr val="000000"/>
                </a:solidFill>
                <a:latin typeface="Calibri" panose="020F0502020204030204" pitchFamily="34" charset="0"/>
                <a:ea typeface="Calibri" panose="020F0502020204030204" pitchFamily="34" charset="0"/>
                <a:cs typeface="Times New Roman" panose="02020603050405020304" pitchFamily="18" charset="0"/>
              </a:rPr>
              <a:t>.</a:t>
            </a:r>
          </a:p>
          <a:p>
            <a:pPr marL="342900" lvl="0" indent="-342900" algn="just">
              <a:lnSpc>
                <a:spcPct val="115000"/>
              </a:lnSpc>
              <a:spcAft>
                <a:spcPts val="1200"/>
              </a:spcAft>
              <a:buFont typeface="Symbol" panose="05050102010706020507" pitchFamily="18" charset="2"/>
              <a:buChar char=""/>
            </a:pPr>
            <a:r>
              <a:rPr lang="cs-CZ" sz="1600" dirty="0">
                <a:effectLst/>
                <a:latin typeface="Calibri" panose="020F0502020204030204" pitchFamily="34" charset="0"/>
                <a:ea typeface="Calibri" panose="020F0502020204030204" pitchFamily="34" charset="0"/>
                <a:cs typeface="Times New Roman" panose="02020603050405020304" pitchFamily="18" charset="0"/>
              </a:rPr>
              <a:t>Přes léto 2023 byl návrh konzultován s odborem legislativy.</a:t>
            </a:r>
          </a:p>
          <a:p>
            <a:pPr marL="342900" lvl="0" indent="-342900" algn="just">
              <a:lnSpc>
                <a:spcPct val="115000"/>
              </a:lnSpc>
              <a:spcAft>
                <a:spcPts val="1200"/>
              </a:spcAft>
              <a:buFont typeface="Symbol" panose="05050102010706020507" pitchFamily="18" charset="2"/>
              <a:buChar char=""/>
            </a:pPr>
            <a:r>
              <a:rPr lang="cs-CZ" sz="1600" dirty="0">
                <a:effectLst/>
                <a:latin typeface="Calibri" panose="020F0502020204030204" pitchFamily="34" charset="0"/>
                <a:ea typeface="Calibri" panose="020F0502020204030204" pitchFamily="34" charset="0"/>
                <a:cs typeface="Times New Roman" panose="02020603050405020304" pitchFamily="18" charset="0"/>
              </a:rPr>
              <a:t>V následujícím období nás čekají konzultace formou kulatého stolu se zastoupením věcného útvaru, legislativního útvaru a zástupců zaměstnavatelů.</a:t>
            </a:r>
          </a:p>
          <a:p>
            <a:pPr marL="108000" indent="0" algn="just">
              <a:lnSpc>
                <a:spcPct val="115000"/>
              </a:lnSpc>
              <a:spcAft>
                <a:spcPts val="300"/>
              </a:spcAft>
              <a:buNone/>
            </a:pPr>
            <a:endParaRPr lang="cs-CZ" sz="2000" dirty="0">
              <a:latin typeface="Calibri" panose="020F0502020204030204" pitchFamily="34" charset="0"/>
              <a:ea typeface="Calibri" panose="020F0502020204030204" pitchFamily="34" charset="0"/>
            </a:endParaRPr>
          </a:p>
          <a:p>
            <a:pPr lvl="2">
              <a:spcAft>
                <a:spcPts val="800"/>
              </a:spcAft>
              <a:buFontTx/>
              <a:buChar char="-"/>
            </a:pPr>
            <a:endParaRPr lang="cs-CZ" sz="2000" dirty="0">
              <a:effectLst/>
              <a:latin typeface="Calibri" panose="020F0502020204030204" pitchFamily="34" charset="0"/>
              <a:ea typeface="Calibri" panose="020F0502020204030204" pitchFamily="34" charset="0"/>
            </a:endParaRPr>
          </a:p>
          <a:p>
            <a:pPr lvl="2" algn="just">
              <a:spcAft>
                <a:spcPts val="800"/>
              </a:spcAft>
              <a:buFontTx/>
              <a:buChar char="-"/>
            </a:pPr>
            <a:endParaRPr lang="cs-CZ" sz="2000" dirty="0">
              <a:effectLst/>
              <a:latin typeface="Calibri" panose="020F0502020204030204" pitchFamily="34" charset="0"/>
              <a:ea typeface="Calibri" panose="020F0502020204030204" pitchFamily="34" charset="0"/>
            </a:endParaRPr>
          </a:p>
          <a:p>
            <a:pPr marL="108000" indent="0" algn="just">
              <a:buNone/>
            </a:pPr>
            <a:endParaRPr lang="cs-CZ" sz="2000" dirty="0">
              <a:solidFill>
                <a:srgbClr val="000000"/>
              </a:solidFill>
              <a:latin typeface="Calibri" panose="020F0502020204030204" pitchFamily="34" charset="0"/>
              <a:ea typeface="Calibri" panose="020F0502020204030204" pitchFamily="34" charset="0"/>
            </a:endParaRPr>
          </a:p>
          <a:p>
            <a:pPr algn="just">
              <a:spcAft>
                <a:spcPts val="800"/>
              </a:spcAft>
            </a:pPr>
            <a:endParaRPr lang="cs-CZ" sz="2000" dirty="0"/>
          </a:p>
        </p:txBody>
      </p:sp>
      <p:sp>
        <p:nvSpPr>
          <p:cNvPr id="4" name="Zástupný symbol pro číslo snímku 3">
            <a:extLst>
              <a:ext uri="{FF2B5EF4-FFF2-40B4-BE49-F238E27FC236}">
                <a16:creationId xmlns:a16="http://schemas.microsoft.com/office/drawing/2014/main" id="{8A6B29B0-40B6-7DAD-0BBE-29BF1F0FA9ED}"/>
              </a:ext>
            </a:extLst>
          </p:cNvPr>
          <p:cNvSpPr>
            <a:spLocks noGrp="1"/>
          </p:cNvSpPr>
          <p:nvPr>
            <p:ph type="sldNum" sz="quarter" idx="12"/>
          </p:nvPr>
        </p:nvSpPr>
        <p:spPr/>
        <p:txBody>
          <a:bodyPr/>
          <a:lstStyle/>
          <a:p>
            <a:fld id="{323BD8D3-A9DD-40CB-A396-ADCE34852C74}" type="slidenum">
              <a:rPr lang="cs-CZ" smtClean="0"/>
              <a:t>34</a:t>
            </a:fld>
            <a:endParaRPr lang="cs-CZ" dirty="0"/>
          </a:p>
        </p:txBody>
      </p:sp>
    </p:spTree>
    <p:extLst>
      <p:ext uri="{BB962C8B-B14F-4D97-AF65-F5344CB8AC3E}">
        <p14:creationId xmlns:p14="http://schemas.microsoft.com/office/powerpoint/2010/main" val="20842943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39B4BB1-B6DF-FC86-CB59-C5D6DD369FEC}"/>
              </a:ext>
            </a:extLst>
          </p:cNvPr>
          <p:cNvSpPr>
            <a:spLocks noGrp="1"/>
          </p:cNvSpPr>
          <p:nvPr>
            <p:ph type="title"/>
          </p:nvPr>
        </p:nvSpPr>
        <p:spPr>
          <a:xfrm>
            <a:off x="729599" y="681037"/>
            <a:ext cx="10838169" cy="622138"/>
          </a:xfrm>
        </p:spPr>
        <p:txBody>
          <a:bodyPr/>
          <a:lstStyle/>
          <a:p>
            <a:r>
              <a:rPr lang="cs-CZ" sz="2400" b="1" dirty="0"/>
              <a:t>co nás čeká?</a:t>
            </a:r>
            <a:endParaRPr lang="cs-CZ" dirty="0"/>
          </a:p>
        </p:txBody>
      </p:sp>
      <p:sp>
        <p:nvSpPr>
          <p:cNvPr id="3" name="Zástupný obsah 2">
            <a:extLst>
              <a:ext uri="{FF2B5EF4-FFF2-40B4-BE49-F238E27FC236}">
                <a16:creationId xmlns:a16="http://schemas.microsoft.com/office/drawing/2014/main" id="{90DB5710-9A7F-F2EA-FA0B-D9AE5E6D905E}"/>
              </a:ext>
            </a:extLst>
          </p:cNvPr>
          <p:cNvSpPr>
            <a:spLocks noGrp="1"/>
          </p:cNvSpPr>
          <p:nvPr>
            <p:ph idx="1"/>
          </p:nvPr>
        </p:nvSpPr>
        <p:spPr>
          <a:xfrm>
            <a:off x="729599" y="1249680"/>
            <a:ext cx="10515600" cy="5158740"/>
          </a:xfrm>
        </p:spPr>
        <p:txBody>
          <a:bodyPr/>
          <a:lstStyle/>
          <a:p>
            <a:pPr marL="285750" lvl="0" indent="-285750" algn="just">
              <a:lnSpc>
                <a:spcPct val="115000"/>
              </a:lnSpc>
              <a:spcAft>
                <a:spcPts val="300"/>
              </a:spcAft>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Calibri" panose="020F0502020204030204" pitchFamily="34" charset="0"/>
              </a:rPr>
              <a:t>jednání zejména (v průběhu října) k tématu vyjasnění </a:t>
            </a:r>
            <a:r>
              <a:rPr lang="cs-CZ" sz="1800" b="1" dirty="0">
                <a:effectLst/>
                <a:latin typeface="Calibri" panose="020F0502020204030204" pitchFamily="34" charset="0"/>
                <a:ea typeface="Calibri" panose="020F0502020204030204" pitchFamily="34" charset="0"/>
                <a:cs typeface="Times New Roman" panose="02020603050405020304" pitchFamily="18" charset="0"/>
              </a:rPr>
              <a:t>zajištění certifikování firem, tedy:</a:t>
            </a:r>
          </a:p>
          <a:p>
            <a:pPr marL="573750" lvl="2" indent="-285750" algn="just">
              <a:lnSpc>
                <a:spcPct val="115000"/>
              </a:lnSpc>
              <a:spcAft>
                <a:spcPts val="300"/>
              </a:spcAft>
              <a:buFontTx/>
              <a:buChar char="-"/>
            </a:pPr>
            <a:r>
              <a:rPr lang="cs-CZ" sz="1800" b="1" dirty="0">
                <a:effectLst/>
                <a:latin typeface="Calibri" panose="020F0502020204030204" pitchFamily="34" charset="0"/>
                <a:ea typeface="Calibri" panose="020F0502020204030204" pitchFamily="34" charset="0"/>
                <a:cs typeface="Times New Roman" panose="02020603050405020304" pitchFamily="18" charset="0"/>
              </a:rPr>
              <a:t>kritéria certifikace,</a:t>
            </a:r>
          </a:p>
          <a:p>
            <a:pPr marL="573750" lvl="2" indent="-285750" algn="just">
              <a:lnSpc>
                <a:spcPct val="115000"/>
              </a:lnSpc>
              <a:spcAft>
                <a:spcPts val="300"/>
              </a:spcAft>
              <a:buFontTx/>
              <a:buChar char="-"/>
            </a:pPr>
            <a:r>
              <a:rPr lang="cs-CZ" sz="1800" b="1" dirty="0">
                <a:effectLst/>
                <a:latin typeface="Calibri" panose="020F0502020204030204" pitchFamily="34" charset="0"/>
                <a:ea typeface="Calibri" panose="020F0502020204030204" pitchFamily="34" charset="0"/>
                <a:cs typeface="Times New Roman" panose="02020603050405020304" pitchFamily="18" charset="0"/>
              </a:rPr>
              <a:t>kdo bude certifikaci dělat,</a:t>
            </a:r>
            <a:endParaRPr lang="cs-CZ" sz="1800" dirty="0">
              <a:latin typeface="Calibri" panose="020F0502020204030204" pitchFamily="34" charset="0"/>
              <a:ea typeface="Calibri" panose="020F0502020204030204" pitchFamily="34" charset="0"/>
              <a:cs typeface="Times New Roman" panose="02020603050405020304" pitchFamily="18" charset="0"/>
            </a:endParaRPr>
          </a:p>
          <a:p>
            <a:pPr marL="573750" lvl="2" indent="-285750" algn="just">
              <a:lnSpc>
                <a:spcPct val="115000"/>
              </a:lnSpc>
              <a:spcAft>
                <a:spcPts val="300"/>
              </a:spcAft>
              <a:buFontTx/>
              <a:buChar char="-"/>
            </a:pPr>
            <a:r>
              <a:rPr lang="cs-CZ" sz="1800" b="1" dirty="0">
                <a:effectLst/>
                <a:latin typeface="Calibri" panose="020F0502020204030204" pitchFamily="34" charset="0"/>
                <a:ea typeface="Calibri" panose="020F0502020204030204" pitchFamily="34" charset="0"/>
                <a:cs typeface="Times New Roman" panose="02020603050405020304" pitchFamily="18" charset="0"/>
              </a:rPr>
              <a:t>co bude výstupem certifikace,</a:t>
            </a:r>
          </a:p>
          <a:p>
            <a:pPr marL="573750" lvl="2" indent="-285750" algn="just">
              <a:lnSpc>
                <a:spcPct val="115000"/>
              </a:lnSpc>
              <a:spcAft>
                <a:spcPts val="300"/>
              </a:spcAft>
              <a:buFontTx/>
              <a:buChar char="-"/>
            </a:pPr>
            <a:r>
              <a:rPr lang="cs-CZ" sz="1800" b="1" dirty="0">
                <a:effectLst/>
                <a:latin typeface="Calibri" panose="020F0502020204030204" pitchFamily="34" charset="0"/>
                <a:ea typeface="Calibri" panose="020F0502020204030204" pitchFamily="34" charset="0"/>
                <a:cs typeface="Times New Roman" panose="02020603050405020304" pitchFamily="18" charset="0"/>
              </a:rPr>
              <a:t>za jakých podmínek bude možné certifikaci odejmout,</a:t>
            </a:r>
            <a:endParaRPr lang="cs-CZ" sz="1800" dirty="0">
              <a:latin typeface="Calibri" panose="020F0502020204030204" pitchFamily="34" charset="0"/>
              <a:ea typeface="Calibri" panose="020F0502020204030204" pitchFamily="34" charset="0"/>
              <a:cs typeface="Times New Roman" panose="02020603050405020304" pitchFamily="18" charset="0"/>
            </a:endParaRPr>
          </a:p>
          <a:p>
            <a:pPr marL="573750" lvl="2" indent="-285750" algn="just">
              <a:lnSpc>
                <a:spcPct val="115000"/>
              </a:lnSpc>
              <a:spcAft>
                <a:spcPts val="300"/>
              </a:spcAft>
              <a:buFontTx/>
              <a:buChar char="-"/>
            </a:pPr>
            <a:r>
              <a:rPr lang="cs-CZ" sz="1800" b="1" dirty="0">
                <a:effectLst/>
                <a:latin typeface="Calibri" panose="020F0502020204030204" pitchFamily="34" charset="0"/>
                <a:ea typeface="Calibri" panose="020F0502020204030204" pitchFamily="34" charset="0"/>
                <a:cs typeface="Times New Roman" panose="02020603050405020304" pitchFamily="18" charset="0"/>
              </a:rPr>
              <a:t>kdo bude kontrolovat,</a:t>
            </a:r>
            <a:endParaRPr lang="cs-CZ" sz="1800" dirty="0">
              <a:latin typeface="Calibri" panose="020F0502020204030204" pitchFamily="34" charset="0"/>
              <a:ea typeface="Calibri" panose="020F0502020204030204" pitchFamily="34" charset="0"/>
              <a:cs typeface="Times New Roman" panose="02020603050405020304" pitchFamily="18" charset="0"/>
            </a:endParaRPr>
          </a:p>
          <a:p>
            <a:pPr marL="573750" lvl="2" indent="-285750" algn="just">
              <a:lnSpc>
                <a:spcPct val="115000"/>
              </a:lnSpc>
              <a:spcAft>
                <a:spcPts val="300"/>
              </a:spcAft>
              <a:buFontTx/>
              <a:buChar char="-"/>
            </a:pPr>
            <a:r>
              <a:rPr lang="cs-CZ" sz="1800" b="1" dirty="0">
                <a:effectLst/>
                <a:latin typeface="Calibri" panose="020F0502020204030204" pitchFamily="34" charset="0"/>
                <a:ea typeface="Calibri" panose="020F0502020204030204" pitchFamily="34" charset="0"/>
                <a:cs typeface="Times New Roman" panose="02020603050405020304" pitchFamily="18" charset="0"/>
              </a:rPr>
              <a:t>finanční zajištění certifikací apod.</a:t>
            </a:r>
          </a:p>
          <a:p>
            <a:pPr marL="0" lvl="0" indent="0" algn="just">
              <a:lnSpc>
                <a:spcPct val="115000"/>
              </a:lnSpc>
              <a:spcAft>
                <a:spcPts val="1200"/>
              </a:spcAft>
              <a:buNone/>
            </a:pPr>
            <a:endParaRPr lang="cs-CZ" sz="1800" dirty="0">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15000"/>
              </a:lnSpc>
              <a:spcAft>
                <a:spcPts val="1200"/>
              </a:spcAft>
              <a:buNone/>
            </a:pPr>
            <a:r>
              <a:rPr lang="cs-CZ" sz="1800" u="sng" dirty="0">
                <a:latin typeface="Calibri" panose="020F0502020204030204" pitchFamily="34" charset="0"/>
                <a:ea typeface="Calibri" panose="020F0502020204030204" pitchFamily="34" charset="0"/>
                <a:cs typeface="Times New Roman" panose="02020603050405020304" pitchFamily="18" charset="0"/>
              </a:rPr>
              <a:t>Aktivity partnerů:</a:t>
            </a:r>
          </a:p>
          <a:p>
            <a:pPr marL="342900" lvl="0" indent="-342900" algn="just">
              <a:lnSpc>
                <a:spcPct val="115000"/>
              </a:lnSpc>
              <a:spcAft>
                <a:spcPts val="1200"/>
              </a:spcAft>
              <a:buFont typeface="Symbol" panose="05050102010706020507" pitchFamily="18" charset="2"/>
              <a:buChar char=""/>
            </a:pPr>
            <a:r>
              <a:rPr lang="cs-CZ" sz="1800" dirty="0">
                <a:latin typeface="Calibri" panose="020F0502020204030204" pitchFamily="34" charset="0"/>
                <a:ea typeface="Calibri" panose="020F0502020204030204" pitchFamily="34" charset="0"/>
                <a:cs typeface="Times New Roman" panose="02020603050405020304" pitchFamily="18" charset="0"/>
              </a:rPr>
              <a:t>Dne 18. září 2023 SP ČR zaslal MŠMT </a:t>
            </a:r>
            <a:r>
              <a:rPr lang="cs-CZ" sz="1800" b="1" dirty="0">
                <a:latin typeface="Calibri" panose="020F0502020204030204" pitchFamily="34" charset="0"/>
                <a:ea typeface="Calibri" panose="020F0502020204030204" pitchFamily="34" charset="0"/>
                <a:cs typeface="Times New Roman" panose="02020603050405020304" pitchFamily="18" charset="0"/>
              </a:rPr>
              <a:t>A</a:t>
            </a:r>
            <a:r>
              <a:rPr lang="cs-CZ" sz="1800" b="1" dirty="0">
                <a:effectLst/>
                <a:latin typeface="Calibri" panose="020F0502020204030204" pitchFamily="34" charset="0"/>
                <a:ea typeface="Calibri" panose="020F0502020204030204" pitchFamily="34" charset="0"/>
                <a:cs typeface="Times New Roman" panose="02020603050405020304" pitchFamily="18" charset="0"/>
              </a:rPr>
              <a:t>nalýzu legislativního ukotvení duálního vzdělávání v ČR</a:t>
            </a:r>
            <a:r>
              <a:rPr lang="cs-CZ" sz="1800" dirty="0">
                <a:effectLst/>
                <a:latin typeface="Calibri" panose="020F0502020204030204" pitchFamily="34" charset="0"/>
                <a:ea typeface="Calibri" panose="020F0502020204030204" pitchFamily="34" charset="0"/>
                <a:cs typeface="Times New Roman" panose="02020603050405020304" pitchFamily="18" charset="0"/>
              </a:rPr>
              <a:t>, kterou si nechal vypracovat od advokátní kanceláře.</a:t>
            </a:r>
          </a:p>
          <a:p>
            <a:pPr marL="342900" lvl="0" indent="-342900" algn="just">
              <a:lnSpc>
                <a:spcPct val="115000"/>
              </a:lnSpc>
              <a:spcAft>
                <a:spcPts val="1200"/>
              </a:spcAft>
              <a:buFont typeface="Symbol" panose="05050102010706020507" pitchFamily="18" charset="2"/>
              <a:buChar char=""/>
            </a:pPr>
            <a:r>
              <a:rPr lang="cs-CZ" sz="1800" dirty="0">
                <a:latin typeface="Calibri" panose="020F0502020204030204" pitchFamily="34" charset="0"/>
                <a:ea typeface="Calibri" panose="020F0502020204030204" pitchFamily="34" charset="0"/>
                <a:cs typeface="Times New Roman" panose="02020603050405020304" pitchFamily="18" charset="0"/>
              </a:rPr>
              <a:t>Dne 5. října 2023 proběhla </a:t>
            </a:r>
            <a:r>
              <a:rPr lang="cs-CZ" sz="1800" dirty="0" err="1">
                <a:latin typeface="Calibri" panose="020F0502020204030204" pitchFamily="34" charset="0"/>
                <a:ea typeface="Calibri" panose="020F0502020204030204" pitchFamily="34" charset="0"/>
                <a:cs typeface="Times New Roman" panose="02020603050405020304" pitchFamily="18" charset="0"/>
              </a:rPr>
              <a:t>minikonference</a:t>
            </a:r>
            <a:r>
              <a:rPr lang="cs-CZ" sz="1800" dirty="0">
                <a:latin typeface="Calibri" panose="020F0502020204030204" pitchFamily="34" charset="0"/>
                <a:ea typeface="Calibri" panose="020F0502020204030204" pitchFamily="34" charset="0"/>
                <a:cs typeface="Times New Roman" panose="02020603050405020304" pitchFamily="18" charset="0"/>
              </a:rPr>
              <a:t> SP ČR k představení právní analýzy.</a:t>
            </a:r>
          </a:p>
          <a:p>
            <a:pPr marL="342900" lvl="0" indent="-342900" algn="just">
              <a:lnSpc>
                <a:spcPct val="115000"/>
              </a:lnSpc>
              <a:spcAft>
                <a:spcPts val="1200"/>
              </a:spcAft>
              <a:buFont typeface="Symbol" panose="05050102010706020507" pitchFamily="18" charset="2"/>
              <a:buChar char=""/>
            </a:pPr>
            <a:r>
              <a:rPr lang="cs-CZ" sz="1800" b="1" dirty="0">
                <a:effectLst/>
                <a:latin typeface="Calibri" panose="020F0502020204030204" pitchFamily="34" charset="0"/>
                <a:ea typeface="Calibri" panose="020F0502020204030204" pitchFamily="34" charset="0"/>
                <a:cs typeface="Times New Roman" panose="02020603050405020304" pitchFamily="18" charset="0"/>
              </a:rPr>
              <a:t>Dne 25. října </a:t>
            </a:r>
            <a:r>
              <a:rPr lang="cs-CZ" sz="1800" b="1" dirty="0">
                <a:latin typeface="Calibri" panose="020F0502020204030204" pitchFamily="34" charset="0"/>
                <a:ea typeface="Calibri" panose="020F0502020204030204" pitchFamily="34" charset="0"/>
                <a:cs typeface="Times New Roman" panose="02020603050405020304" pitchFamily="18" charset="0"/>
              </a:rPr>
              <a:t>2023 proběhla konference SP ČR k tomuto tématu =&gt; </a:t>
            </a:r>
            <a:r>
              <a:rPr lang="cs-CZ"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vyjádření podpory návrhu MŠMT.</a:t>
            </a:r>
            <a:endParaRPr lang="cs-CZ" sz="1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200"/>
              </a:spcAft>
              <a:buFont typeface="Symbol" panose="05050102010706020507" pitchFamily="18" charset="2"/>
              <a:buChar char=""/>
            </a:pPr>
            <a:endParaRPr lang="cs-CZ" sz="2000" dirty="0">
              <a:latin typeface="Calibri" panose="020F0502020204030204" pitchFamily="34" charset="0"/>
              <a:ea typeface="Calibri" panose="020F0502020204030204" pitchFamily="34" charset="0"/>
            </a:endParaRPr>
          </a:p>
          <a:p>
            <a:pPr lvl="2">
              <a:spcAft>
                <a:spcPts val="800"/>
              </a:spcAft>
              <a:buFontTx/>
              <a:buChar char="-"/>
            </a:pPr>
            <a:endParaRPr lang="cs-CZ" sz="2000" dirty="0">
              <a:effectLst/>
              <a:latin typeface="Calibri" panose="020F0502020204030204" pitchFamily="34" charset="0"/>
              <a:ea typeface="Calibri" panose="020F0502020204030204" pitchFamily="34" charset="0"/>
            </a:endParaRPr>
          </a:p>
          <a:p>
            <a:pPr lvl="2" algn="just">
              <a:spcAft>
                <a:spcPts val="800"/>
              </a:spcAft>
              <a:buFontTx/>
              <a:buChar char="-"/>
            </a:pPr>
            <a:endParaRPr lang="cs-CZ" sz="2000" dirty="0">
              <a:effectLst/>
              <a:latin typeface="Calibri" panose="020F0502020204030204" pitchFamily="34" charset="0"/>
              <a:ea typeface="Calibri" panose="020F0502020204030204" pitchFamily="34" charset="0"/>
            </a:endParaRPr>
          </a:p>
          <a:p>
            <a:pPr marL="108000" indent="0" algn="just">
              <a:buNone/>
            </a:pPr>
            <a:endParaRPr lang="cs-CZ" sz="2000" dirty="0">
              <a:solidFill>
                <a:srgbClr val="000000"/>
              </a:solidFill>
              <a:latin typeface="Calibri" panose="020F0502020204030204" pitchFamily="34" charset="0"/>
              <a:ea typeface="Calibri" panose="020F0502020204030204" pitchFamily="34" charset="0"/>
            </a:endParaRPr>
          </a:p>
          <a:p>
            <a:pPr algn="just">
              <a:spcAft>
                <a:spcPts val="800"/>
              </a:spcAft>
            </a:pPr>
            <a:endParaRPr lang="cs-CZ" sz="2000" dirty="0"/>
          </a:p>
        </p:txBody>
      </p:sp>
      <p:sp>
        <p:nvSpPr>
          <p:cNvPr id="4" name="Zástupný symbol pro číslo snímku 3">
            <a:extLst>
              <a:ext uri="{FF2B5EF4-FFF2-40B4-BE49-F238E27FC236}">
                <a16:creationId xmlns:a16="http://schemas.microsoft.com/office/drawing/2014/main" id="{8A6B29B0-40B6-7DAD-0BBE-29BF1F0FA9ED}"/>
              </a:ext>
            </a:extLst>
          </p:cNvPr>
          <p:cNvSpPr>
            <a:spLocks noGrp="1"/>
          </p:cNvSpPr>
          <p:nvPr>
            <p:ph type="sldNum" sz="quarter" idx="12"/>
          </p:nvPr>
        </p:nvSpPr>
        <p:spPr/>
        <p:txBody>
          <a:bodyPr/>
          <a:lstStyle/>
          <a:p>
            <a:fld id="{323BD8D3-A9DD-40CB-A396-ADCE34852C74}" type="slidenum">
              <a:rPr lang="cs-CZ" smtClean="0"/>
              <a:t>35</a:t>
            </a:fld>
            <a:endParaRPr lang="cs-CZ" dirty="0"/>
          </a:p>
        </p:txBody>
      </p:sp>
    </p:spTree>
    <p:extLst>
      <p:ext uri="{BB962C8B-B14F-4D97-AF65-F5344CB8AC3E}">
        <p14:creationId xmlns:p14="http://schemas.microsoft.com/office/powerpoint/2010/main" val="34304757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5DF8DE4-D22E-B716-91C8-A380E8011AFA}"/>
              </a:ext>
            </a:extLst>
          </p:cNvPr>
          <p:cNvSpPr>
            <a:spLocks noGrp="1"/>
          </p:cNvSpPr>
          <p:nvPr>
            <p:ph type="title"/>
          </p:nvPr>
        </p:nvSpPr>
        <p:spPr>
          <a:xfrm>
            <a:off x="729599" y="466343"/>
            <a:ext cx="10838169" cy="622138"/>
          </a:xfrm>
        </p:spPr>
        <p:txBody>
          <a:bodyPr>
            <a:normAutofit/>
          </a:bodyPr>
          <a:lstStyle/>
          <a:p>
            <a:r>
              <a:rPr lang="cs-CZ" sz="2800" b="1" dirty="0"/>
              <a:t>Aktuální fáze legislativní přípravy Přijímacího řízení 2024</a:t>
            </a:r>
            <a:endParaRPr lang="cs-CZ" sz="3600" b="1" dirty="0">
              <a:solidFill>
                <a:srgbClr val="FF0000"/>
              </a:solidFill>
            </a:endParaRPr>
          </a:p>
        </p:txBody>
      </p:sp>
      <p:sp>
        <p:nvSpPr>
          <p:cNvPr id="3" name="Zástupný obsah 2">
            <a:extLst>
              <a:ext uri="{FF2B5EF4-FFF2-40B4-BE49-F238E27FC236}">
                <a16:creationId xmlns:a16="http://schemas.microsoft.com/office/drawing/2014/main" id="{5FFC8B5B-2ACA-215F-AB41-7227EF524A0B}"/>
              </a:ext>
            </a:extLst>
          </p:cNvPr>
          <p:cNvSpPr>
            <a:spLocks noGrp="1"/>
          </p:cNvSpPr>
          <p:nvPr>
            <p:ph idx="1"/>
          </p:nvPr>
        </p:nvSpPr>
        <p:spPr>
          <a:xfrm>
            <a:off x="729599" y="1088481"/>
            <a:ext cx="10515600" cy="5190400"/>
          </a:xfrm>
        </p:spPr>
        <p:txBody>
          <a:bodyPr/>
          <a:lstStyle/>
          <a:p>
            <a:pPr marL="108000" indent="0">
              <a:buNone/>
            </a:pPr>
            <a:r>
              <a:rPr lang="cs-CZ" sz="2200" b="1" dirty="0">
                <a:effectLst/>
                <a:latin typeface="+mn-lt"/>
                <a:ea typeface="Calibri" panose="020F0502020204030204" pitchFamily="34" charset="0"/>
              </a:rPr>
              <a:t>Novela školského zákona</a:t>
            </a:r>
          </a:p>
          <a:p>
            <a:r>
              <a:rPr lang="cs-CZ" sz="2200" dirty="0">
                <a:effectLst/>
                <a:latin typeface="+mn-lt"/>
                <a:ea typeface="Calibri" panose="020F0502020204030204" pitchFamily="34" charset="0"/>
              </a:rPr>
              <a:t>návrh novely ŠZ byl 2. října 2023 rozeslán poslancům jako sněmovní tisk 551/0 a je dostupný na </a:t>
            </a:r>
            <a:r>
              <a:rPr lang="cs-CZ" sz="2200" u="sng" dirty="0">
                <a:solidFill>
                  <a:srgbClr val="0070C0"/>
                </a:solidFill>
                <a:effectLst/>
                <a:latin typeface="+mn-lt"/>
                <a:ea typeface="Calibri" panose="020F0502020204030204" pitchFamily="34" charset="0"/>
                <a:hlinkClick r:id="rId2">
                  <a:extLst>
                    <a:ext uri="{A12FA001-AC4F-418D-AE19-62706E023703}">
                      <ahyp:hlinkClr xmlns:ahyp="http://schemas.microsoft.com/office/drawing/2018/hyperlinkcolor" val="tx"/>
                    </a:ext>
                  </a:extLst>
                </a:hlinkClick>
              </a:rPr>
              <a:t>https://www.psp.cz/sqw/historie.sqw?o=9&amp;T=551</a:t>
            </a:r>
            <a:endParaRPr lang="cs-CZ" sz="2200" u="sng" dirty="0">
              <a:solidFill>
                <a:srgbClr val="0070C0"/>
              </a:solidFill>
              <a:latin typeface="+mn-lt"/>
              <a:ea typeface="Calibri" panose="020F0502020204030204" pitchFamily="34" charset="0"/>
            </a:endParaRPr>
          </a:p>
          <a:p>
            <a:r>
              <a:rPr lang="cs-CZ" sz="2200" dirty="0">
                <a:latin typeface="+mn-lt"/>
                <a:ea typeface="Calibri" panose="020F0502020204030204" pitchFamily="34" charset="0"/>
              </a:rPr>
              <a:t>Vláda ČR vyjádřila dne </a:t>
            </a:r>
            <a:r>
              <a:rPr lang="cs-CZ" sz="2200" dirty="0">
                <a:effectLst/>
                <a:latin typeface="+mn-lt"/>
                <a:ea typeface="Calibri" panose="020F0502020204030204" pitchFamily="34" charset="0"/>
              </a:rPr>
              <a:t>4. října 2023 souhlas s návrhem novely ŠZ</a:t>
            </a:r>
          </a:p>
          <a:p>
            <a:r>
              <a:rPr lang="cs-CZ" sz="2200" dirty="0">
                <a:latin typeface="+mn-lt"/>
                <a:ea typeface="Calibri" panose="020F0502020204030204" pitchFamily="34" charset="0"/>
              </a:rPr>
              <a:t>dne 26. října 2023 p</a:t>
            </a:r>
            <a:r>
              <a:rPr lang="cs-CZ" sz="2200" dirty="0">
                <a:latin typeface="+mn-lt"/>
              </a:rPr>
              <a:t>oslanci napříč politickým spektrem schválili v prvním čtení poslanecký návrh novely školského zákona</a:t>
            </a:r>
          </a:p>
          <a:p>
            <a:pPr marL="108000" indent="0">
              <a:buNone/>
            </a:pPr>
            <a:r>
              <a:rPr lang="cs-CZ" sz="2200" b="1" dirty="0">
                <a:latin typeface="+mn-lt"/>
              </a:rPr>
              <a:t>Novela vyhlášky o přijímacím řízení</a:t>
            </a:r>
          </a:p>
          <a:p>
            <a:r>
              <a:rPr lang="cs-CZ" sz="2200" dirty="0">
                <a:latin typeface="Calibri" panose="020F0502020204030204" pitchFamily="34" charset="0"/>
                <a:ea typeface="Calibri" panose="020F0502020204030204" pitchFamily="34" charset="0"/>
              </a:rPr>
              <a:t>v úterý 31. října 2023 bylo ukončeno meziresortní připomínkové řízení k návrhu vyhlášky (nové) o přijímacím řízení, </a:t>
            </a:r>
            <a:r>
              <a:rPr lang="cs-CZ" sz="2200" dirty="0">
                <a:solidFill>
                  <a:srgbClr val="000000"/>
                </a:solidFill>
                <a:latin typeface="Calibri" panose="020F0502020204030204" pitchFamily="34" charset="0"/>
                <a:ea typeface="Times New Roman" panose="02020603050405020304" pitchFamily="18" charset="0"/>
              </a:rPr>
              <a:t>n</a:t>
            </a:r>
            <a:r>
              <a:rPr lang="cs-CZ" sz="2200" dirty="0">
                <a:solidFill>
                  <a:srgbClr val="000000"/>
                </a:solidFill>
                <a:effectLst/>
                <a:latin typeface="Calibri" panose="020F0502020204030204" pitchFamily="34" charset="0"/>
                <a:ea typeface="Times New Roman" panose="02020603050405020304" pitchFamily="18" charset="0"/>
              </a:rPr>
              <a:t>yní probíh</a:t>
            </a:r>
            <a:r>
              <a:rPr lang="cs-CZ" sz="2200" dirty="0">
                <a:solidFill>
                  <a:srgbClr val="000000"/>
                </a:solidFill>
                <a:latin typeface="Calibri" panose="020F0502020204030204" pitchFamily="34" charset="0"/>
                <a:ea typeface="Times New Roman" panose="02020603050405020304" pitchFamily="18" charset="0"/>
              </a:rPr>
              <a:t>á její vypořádání.</a:t>
            </a:r>
          </a:p>
          <a:p>
            <a:pPr marL="108000" indent="0">
              <a:buNone/>
            </a:pPr>
            <a:r>
              <a:rPr lang="cs-CZ" sz="2200" b="1" dirty="0">
                <a:solidFill>
                  <a:srgbClr val="000000"/>
                </a:solidFill>
                <a:latin typeface="Calibri" panose="020F0502020204030204" pitchFamily="34" charset="0"/>
                <a:ea typeface="Times New Roman" panose="02020603050405020304" pitchFamily="18" charset="0"/>
              </a:rPr>
              <a:t>Metodická podpora a informační kampaň</a:t>
            </a:r>
          </a:p>
          <a:p>
            <a:r>
              <a:rPr lang="cs-CZ" sz="2200" dirty="0">
                <a:solidFill>
                  <a:srgbClr val="000000"/>
                </a:solidFill>
                <a:latin typeface="Calibri" panose="020F0502020204030204" pitchFamily="34" charset="0"/>
                <a:ea typeface="Times New Roman" panose="02020603050405020304" pitchFamily="18" charset="0"/>
              </a:rPr>
              <a:t>finalizujeme metodiku k novele školského zákona a prováděcí vyhlášky,</a:t>
            </a:r>
          </a:p>
          <a:p>
            <a:r>
              <a:rPr lang="cs-CZ" sz="2200" dirty="0">
                <a:solidFill>
                  <a:srgbClr val="000000"/>
                </a:solidFill>
                <a:latin typeface="Calibri" panose="020F0502020204030204" pitchFamily="34" charset="0"/>
                <a:ea typeface="Times New Roman" panose="02020603050405020304" pitchFamily="18" charset="0"/>
              </a:rPr>
              <a:t>připravuje se informační web, kontaktní informační kampaň, on-line semináře, </a:t>
            </a:r>
            <a:r>
              <a:rPr lang="cs-CZ" sz="2200" dirty="0" err="1">
                <a:solidFill>
                  <a:srgbClr val="000000"/>
                </a:solidFill>
                <a:latin typeface="Calibri" panose="020F0502020204030204" pitchFamily="34" charset="0"/>
                <a:ea typeface="Times New Roman" panose="02020603050405020304" pitchFamily="18" charset="0"/>
              </a:rPr>
              <a:t>videospoty</a:t>
            </a:r>
            <a:r>
              <a:rPr lang="cs-CZ" sz="2200" dirty="0">
                <a:solidFill>
                  <a:srgbClr val="000000"/>
                </a:solidFill>
                <a:latin typeface="Calibri" panose="020F0502020204030204" pitchFamily="34" charset="0"/>
                <a:ea typeface="Times New Roman" panose="02020603050405020304" pitchFamily="18" charset="0"/>
              </a:rPr>
              <a:t>, letáky atd.</a:t>
            </a:r>
          </a:p>
          <a:p>
            <a:endParaRPr lang="cs-CZ" sz="2200" dirty="0">
              <a:solidFill>
                <a:srgbClr val="000000"/>
              </a:solidFill>
              <a:latin typeface="Calibri" panose="020F0502020204030204" pitchFamily="34" charset="0"/>
              <a:ea typeface="Times New Roman" panose="02020603050405020304" pitchFamily="18" charset="0"/>
            </a:endParaRPr>
          </a:p>
          <a:p>
            <a:endParaRPr lang="cs-CZ" sz="2000" dirty="0">
              <a:solidFill>
                <a:srgbClr val="000000"/>
              </a:solidFill>
              <a:effectLst/>
              <a:latin typeface="+mn-lt"/>
              <a:ea typeface="Times New Roman" panose="02020603050405020304" pitchFamily="18" charset="0"/>
            </a:endParaRPr>
          </a:p>
        </p:txBody>
      </p:sp>
      <p:sp>
        <p:nvSpPr>
          <p:cNvPr id="4" name="Zástupný symbol pro číslo snímku 3">
            <a:extLst>
              <a:ext uri="{FF2B5EF4-FFF2-40B4-BE49-F238E27FC236}">
                <a16:creationId xmlns:a16="http://schemas.microsoft.com/office/drawing/2014/main" id="{91690928-D8E4-9E06-CFF9-AD8CD0533B34}"/>
              </a:ext>
            </a:extLst>
          </p:cNvPr>
          <p:cNvSpPr>
            <a:spLocks noGrp="1"/>
          </p:cNvSpPr>
          <p:nvPr>
            <p:ph type="sldNum" sz="quarter" idx="12"/>
          </p:nvPr>
        </p:nvSpPr>
        <p:spPr/>
        <p:txBody>
          <a:bodyPr/>
          <a:lstStyle/>
          <a:p>
            <a:fld id="{323BD8D3-A9DD-40CB-A396-ADCE34852C74}" type="slidenum">
              <a:rPr lang="cs-CZ" smtClean="0"/>
              <a:t>36</a:t>
            </a:fld>
            <a:endParaRPr lang="cs-CZ" dirty="0"/>
          </a:p>
        </p:txBody>
      </p:sp>
    </p:spTree>
    <p:extLst>
      <p:ext uri="{BB962C8B-B14F-4D97-AF65-F5344CB8AC3E}">
        <p14:creationId xmlns:p14="http://schemas.microsoft.com/office/powerpoint/2010/main" val="22991375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5DF8DE4-D22E-B716-91C8-A380E8011AFA}"/>
              </a:ext>
            </a:extLst>
          </p:cNvPr>
          <p:cNvSpPr>
            <a:spLocks noGrp="1"/>
          </p:cNvSpPr>
          <p:nvPr>
            <p:ph type="title"/>
          </p:nvPr>
        </p:nvSpPr>
        <p:spPr/>
        <p:txBody>
          <a:bodyPr>
            <a:normAutofit/>
          </a:bodyPr>
          <a:lstStyle/>
          <a:p>
            <a:r>
              <a:rPr lang="cs-CZ" sz="2800" b="1" dirty="0"/>
              <a:t>Hlavní principy přijímacího řízení 2024</a:t>
            </a:r>
            <a:endParaRPr lang="cs-CZ" sz="3600" b="1" dirty="0">
              <a:solidFill>
                <a:srgbClr val="FF0000"/>
              </a:solidFill>
            </a:endParaRPr>
          </a:p>
        </p:txBody>
      </p:sp>
      <p:sp>
        <p:nvSpPr>
          <p:cNvPr id="3" name="Zástupný obsah 2">
            <a:extLst>
              <a:ext uri="{FF2B5EF4-FFF2-40B4-BE49-F238E27FC236}">
                <a16:creationId xmlns:a16="http://schemas.microsoft.com/office/drawing/2014/main" id="{5FFC8B5B-2ACA-215F-AB41-7227EF524A0B}"/>
              </a:ext>
            </a:extLst>
          </p:cNvPr>
          <p:cNvSpPr>
            <a:spLocks noGrp="1"/>
          </p:cNvSpPr>
          <p:nvPr>
            <p:ph idx="1"/>
          </p:nvPr>
        </p:nvSpPr>
        <p:spPr>
          <a:xfrm>
            <a:off x="729599" y="1493520"/>
            <a:ext cx="10515600" cy="4785360"/>
          </a:xfrm>
        </p:spPr>
        <p:txBody>
          <a:bodyPr/>
          <a:lstStyle/>
          <a:p>
            <a:r>
              <a:rPr lang="cs-CZ" sz="2000" b="1" dirty="0">
                <a:solidFill>
                  <a:srgbClr val="000000"/>
                </a:solidFill>
                <a:effectLst/>
                <a:latin typeface="Calibri" panose="020F0502020204030204" pitchFamily="34" charset="0"/>
                <a:ea typeface="Calibri" panose="020F0502020204030204" pitchFamily="34" charset="0"/>
              </a:rPr>
              <a:t>Snahou ministerstva je přijímací řízení v co nejvyšší míře zdigitalizovat prostřednictvím nově připravovaného informačnímu systému</a:t>
            </a:r>
            <a:r>
              <a:rPr lang="cs-CZ" sz="2000" dirty="0">
                <a:solidFill>
                  <a:srgbClr val="000000"/>
                </a:solidFill>
                <a:effectLst/>
                <a:latin typeface="Calibri" panose="020F0502020204030204" pitchFamily="34" charset="0"/>
                <a:ea typeface="Calibri" panose="020F0502020204030204" pitchFamily="34" charset="0"/>
              </a:rPr>
              <a:t>.</a:t>
            </a:r>
          </a:p>
          <a:p>
            <a:r>
              <a:rPr lang="cs-CZ" sz="2000" b="1" dirty="0">
                <a:solidFill>
                  <a:srgbClr val="000000"/>
                </a:solidFill>
                <a:effectLst/>
                <a:latin typeface="Calibri" panose="020F0502020204030204" pitchFamily="34" charset="0"/>
                <a:ea typeface="Calibri" panose="020F0502020204030204" pitchFamily="34" charset="0"/>
              </a:rPr>
              <a:t>Uchazeči (jak o maturitní, tak i o nematuritní obory) budou mít možnost podávat přihlášky třemi způsoby: jednak elektronickou formou na </a:t>
            </a:r>
            <a:r>
              <a:rPr lang="cs-CZ" sz="2000" b="1" dirty="0">
                <a:effectLst/>
                <a:latin typeface="Calibri" panose="020F0502020204030204" pitchFamily="34" charset="0"/>
                <a:ea typeface="Calibri" panose="020F0502020204030204" pitchFamily="34" charset="0"/>
              </a:rPr>
              <a:t>základě prokázání elektronické totožnosti, dále v podobě výpisu z elektronického systému bez prokázání elektronické totožnosti </a:t>
            </a:r>
            <a:r>
              <a:rPr lang="cs-CZ" sz="2000" b="1" dirty="0">
                <a:solidFill>
                  <a:srgbClr val="000000"/>
                </a:solidFill>
                <a:effectLst/>
                <a:latin typeface="Calibri" panose="020F0502020204030204" pitchFamily="34" charset="0"/>
                <a:ea typeface="Calibri" panose="020F0502020204030204" pitchFamily="34" charset="0"/>
              </a:rPr>
              <a:t>a rovněž v listinné podobě obdobně jako doposud</a:t>
            </a:r>
            <a:r>
              <a:rPr lang="cs-CZ" sz="2000" dirty="0">
                <a:solidFill>
                  <a:srgbClr val="000000"/>
                </a:solidFill>
                <a:effectLst/>
                <a:latin typeface="Calibri" panose="020F0502020204030204" pitchFamily="34" charset="0"/>
                <a:ea typeface="Calibri" panose="020F0502020204030204" pitchFamily="34" charset="0"/>
              </a:rPr>
              <a:t>.</a:t>
            </a:r>
          </a:p>
          <a:p>
            <a:r>
              <a:rPr lang="cs-CZ" sz="2000" b="1" dirty="0">
                <a:solidFill>
                  <a:srgbClr val="000000"/>
                </a:solidFill>
                <a:effectLst/>
                <a:latin typeface="Calibri" panose="020F0502020204030204" pitchFamily="34" charset="0"/>
                <a:ea typeface="Calibri" panose="020F0502020204030204" pitchFamily="34" charset="0"/>
              </a:rPr>
              <a:t>Uchazečům se navýší počet přihlášek ze dvou na tři, popř. až pět v případě podávávání přihlášek do oborů vzdělání s talentovou zkouškou, a uchazeči budou mít povinnost jejich prioritizace</a:t>
            </a:r>
            <a:r>
              <a:rPr lang="cs-CZ" sz="2000" dirty="0">
                <a:solidFill>
                  <a:srgbClr val="000000"/>
                </a:solidFill>
                <a:effectLst/>
                <a:latin typeface="Calibri" panose="020F0502020204030204" pitchFamily="34" charset="0"/>
                <a:ea typeface="Calibri" panose="020F0502020204030204" pitchFamily="34" charset="0"/>
              </a:rPr>
              <a:t>, resp. stanovení pevného pořadí na přihlášce dle prioritní volby uchazeče.</a:t>
            </a:r>
          </a:p>
          <a:p>
            <a:r>
              <a:rPr lang="cs-CZ" sz="2000" b="1" dirty="0">
                <a:solidFill>
                  <a:srgbClr val="000000"/>
                </a:solidFill>
                <a:effectLst/>
                <a:latin typeface="Calibri" panose="020F0502020204030204" pitchFamily="34" charset="0"/>
                <a:ea typeface="Calibri" panose="020F0502020204030204" pitchFamily="34" charset="0"/>
              </a:rPr>
              <a:t>Po vyhodnocení výsledků přijímacího řízení pak informační systém přiřadí uchazeče do nevyšší školy v pořadí, do které může být na základě výsledků přijat</a:t>
            </a:r>
            <a:r>
              <a:rPr lang="cs-CZ" sz="2000" b="1" dirty="0">
                <a:solidFill>
                  <a:srgbClr val="000000"/>
                </a:solidFill>
                <a:latin typeface="Calibri" panose="020F0502020204030204" pitchFamily="34" charset="0"/>
                <a:ea typeface="Calibri" panose="020F0502020204030204" pitchFamily="34" charset="0"/>
              </a:rPr>
              <a:t> </a:t>
            </a:r>
            <a:r>
              <a:rPr lang="cs-CZ" sz="2000" dirty="0">
                <a:solidFill>
                  <a:srgbClr val="000000"/>
                </a:solidFill>
                <a:effectLst/>
                <a:latin typeface="Calibri" panose="020F0502020204030204" pitchFamily="34" charset="0"/>
                <a:ea typeface="Calibri" panose="020F0502020204030204" pitchFamily="34" charset="0"/>
              </a:rPr>
              <a:t>=&gt; díky digitalizaci procesu přijímání bude tímto způsobem každý uchazeč přijat pouze na jednu školu a to tu, kde uspěl a byla u něho více preferovaná a zároveň s tím odpadne předávání zápisových lístků do škol, kam byl uchazeč přijat.</a:t>
            </a:r>
            <a:endParaRPr lang="cs-CZ" sz="2000" dirty="0">
              <a:solidFill>
                <a:srgbClr val="000000"/>
              </a:solidFill>
              <a:latin typeface="+mn-lt"/>
              <a:ea typeface="Times New Roman" panose="02020603050405020304" pitchFamily="18" charset="0"/>
            </a:endParaRPr>
          </a:p>
          <a:p>
            <a:pPr marL="108000" indent="0">
              <a:buNone/>
            </a:pPr>
            <a:endParaRPr lang="cs-CZ" sz="2000" b="1" dirty="0">
              <a:solidFill>
                <a:srgbClr val="000000"/>
              </a:solidFill>
              <a:effectLst/>
              <a:latin typeface="+mn-lt"/>
              <a:ea typeface="Times New Roman" panose="02020603050405020304" pitchFamily="18" charset="0"/>
            </a:endParaRPr>
          </a:p>
        </p:txBody>
      </p:sp>
      <p:sp>
        <p:nvSpPr>
          <p:cNvPr id="4" name="Zástupný symbol pro číslo snímku 3">
            <a:extLst>
              <a:ext uri="{FF2B5EF4-FFF2-40B4-BE49-F238E27FC236}">
                <a16:creationId xmlns:a16="http://schemas.microsoft.com/office/drawing/2014/main" id="{91690928-D8E4-9E06-CFF9-AD8CD0533B34}"/>
              </a:ext>
            </a:extLst>
          </p:cNvPr>
          <p:cNvSpPr>
            <a:spLocks noGrp="1"/>
          </p:cNvSpPr>
          <p:nvPr>
            <p:ph type="sldNum" sz="quarter" idx="12"/>
          </p:nvPr>
        </p:nvSpPr>
        <p:spPr/>
        <p:txBody>
          <a:bodyPr/>
          <a:lstStyle/>
          <a:p>
            <a:fld id="{323BD8D3-A9DD-40CB-A396-ADCE34852C74}" type="slidenum">
              <a:rPr lang="cs-CZ" smtClean="0"/>
              <a:t>37</a:t>
            </a:fld>
            <a:endParaRPr lang="cs-CZ" dirty="0"/>
          </a:p>
        </p:txBody>
      </p:sp>
    </p:spTree>
    <p:extLst>
      <p:ext uri="{BB962C8B-B14F-4D97-AF65-F5344CB8AC3E}">
        <p14:creationId xmlns:p14="http://schemas.microsoft.com/office/powerpoint/2010/main" val="24652949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5DF8DE4-D22E-B716-91C8-A380E8011AFA}"/>
              </a:ext>
            </a:extLst>
          </p:cNvPr>
          <p:cNvSpPr>
            <a:spLocks noGrp="1"/>
          </p:cNvSpPr>
          <p:nvPr>
            <p:ph type="title"/>
          </p:nvPr>
        </p:nvSpPr>
        <p:spPr/>
        <p:txBody>
          <a:bodyPr>
            <a:normAutofit/>
          </a:bodyPr>
          <a:lstStyle/>
          <a:p>
            <a:r>
              <a:rPr lang="cs-CZ" sz="2800" b="1" dirty="0"/>
              <a:t>Druhé a další kola přijímacího řízení 2024</a:t>
            </a:r>
            <a:endParaRPr lang="cs-CZ" sz="3600" b="1" dirty="0">
              <a:solidFill>
                <a:srgbClr val="FF0000"/>
              </a:solidFill>
            </a:endParaRPr>
          </a:p>
        </p:txBody>
      </p:sp>
      <p:sp>
        <p:nvSpPr>
          <p:cNvPr id="3" name="Zástupný obsah 2">
            <a:extLst>
              <a:ext uri="{FF2B5EF4-FFF2-40B4-BE49-F238E27FC236}">
                <a16:creationId xmlns:a16="http://schemas.microsoft.com/office/drawing/2014/main" id="{5FFC8B5B-2ACA-215F-AB41-7227EF524A0B}"/>
              </a:ext>
            </a:extLst>
          </p:cNvPr>
          <p:cNvSpPr>
            <a:spLocks noGrp="1"/>
          </p:cNvSpPr>
          <p:nvPr>
            <p:ph idx="1"/>
          </p:nvPr>
        </p:nvSpPr>
        <p:spPr>
          <a:xfrm>
            <a:off x="729599" y="1493520"/>
            <a:ext cx="10515600" cy="4594860"/>
          </a:xfrm>
        </p:spPr>
        <p:txBody>
          <a:bodyPr/>
          <a:lstStyle/>
          <a:p>
            <a:pPr marL="108000" indent="0">
              <a:buNone/>
            </a:pPr>
            <a:r>
              <a:rPr lang="cs-CZ" sz="1800" b="1" dirty="0">
                <a:solidFill>
                  <a:schemeClr val="accent1"/>
                </a:solidFill>
                <a:effectLst/>
                <a:latin typeface="Calibri" panose="020F0502020204030204" pitchFamily="34" charset="0"/>
                <a:ea typeface="Calibri" panose="020F0502020204030204" pitchFamily="34" charset="0"/>
              </a:rPr>
              <a:t>Druhé kolo přijímacího řízení</a:t>
            </a:r>
          </a:p>
          <a:p>
            <a:pPr algn="just"/>
            <a:r>
              <a:rPr lang="cs-CZ" sz="1800" b="1" dirty="0">
                <a:solidFill>
                  <a:srgbClr val="000000"/>
                </a:solidFill>
                <a:effectLst/>
                <a:latin typeface="Calibri" panose="020F0502020204030204" pitchFamily="34" charset="0"/>
                <a:ea typeface="Calibri" panose="020F0502020204030204" pitchFamily="34" charset="0"/>
              </a:rPr>
              <a:t>Obdobně</a:t>
            </a:r>
            <a:r>
              <a:rPr lang="cs-CZ" sz="1800" dirty="0">
                <a:solidFill>
                  <a:srgbClr val="000000"/>
                </a:solidFill>
                <a:effectLst/>
                <a:latin typeface="Calibri" panose="020F0502020204030204" pitchFamily="34" charset="0"/>
                <a:ea typeface="Calibri" panose="020F0502020204030204" pitchFamily="34" charset="0"/>
              </a:rPr>
              <a:t>, jako první kolo přijímacího řízení </a:t>
            </a:r>
            <a:r>
              <a:rPr lang="cs-CZ" sz="1800" b="1" dirty="0">
                <a:solidFill>
                  <a:srgbClr val="000000"/>
                </a:solidFill>
                <a:effectLst/>
                <a:latin typeface="Calibri" panose="020F0502020204030204" pitchFamily="34" charset="0"/>
                <a:ea typeface="Calibri" panose="020F0502020204030204" pitchFamily="34" charset="0"/>
              </a:rPr>
              <a:t>bude realizováno i kolo druhé</a:t>
            </a:r>
            <a:r>
              <a:rPr lang="cs-CZ" sz="1800" dirty="0">
                <a:solidFill>
                  <a:srgbClr val="000000"/>
                </a:solidFill>
                <a:effectLst/>
                <a:latin typeface="Calibri" panose="020F0502020204030204" pitchFamily="34" charset="0"/>
                <a:ea typeface="Calibri" panose="020F0502020204030204" pitchFamily="34" charset="0"/>
              </a:rPr>
              <a:t>, tedy s možností podat přihlášky do tří (až pěti v případě oborů s talentovou zkouškou) oborů vzdělání, s pevně stanovenými termíny, přičemž opět prostřednictvím informačního systému dojde k přiřazení uchazečů ke konkrétním školám.</a:t>
            </a:r>
          </a:p>
          <a:p>
            <a:pPr algn="just"/>
            <a:r>
              <a:rPr lang="cs-CZ" sz="1800" b="1" dirty="0">
                <a:solidFill>
                  <a:srgbClr val="000000"/>
                </a:solidFill>
                <a:latin typeface="Calibri" panose="020F0502020204030204" pitchFamily="34" charset="0"/>
                <a:ea typeface="Calibri" panose="020F0502020204030204" pitchFamily="34" charset="0"/>
              </a:rPr>
              <a:t>Ve druhém kole bude povinnou součástí kritérií konání JPZ v 1. kole</a:t>
            </a:r>
            <a:r>
              <a:rPr lang="cs-CZ" sz="1800" dirty="0">
                <a:solidFill>
                  <a:srgbClr val="000000"/>
                </a:solidFill>
                <a:latin typeface="Calibri" panose="020F0502020204030204" pitchFamily="34" charset="0"/>
                <a:ea typeface="Calibri" panose="020F0502020204030204" pitchFamily="34" charset="0"/>
              </a:rPr>
              <a:t>.</a:t>
            </a:r>
          </a:p>
          <a:p>
            <a:pPr algn="just"/>
            <a:r>
              <a:rPr lang="cs-CZ" sz="1800" b="1" dirty="0">
                <a:solidFill>
                  <a:srgbClr val="000000"/>
                </a:solidFill>
                <a:effectLst/>
                <a:latin typeface="Calibri" panose="020F0502020204030204" pitchFamily="34" charset="0"/>
                <a:ea typeface="Calibri" panose="020F0502020204030204" pitchFamily="34" charset="0"/>
              </a:rPr>
              <a:t>Do 2. kola se bude možné přihlásit v případě neúspěchu v 1. kole nebo vzdáním se </a:t>
            </a:r>
            <a:r>
              <a:rPr lang="cs-CZ" sz="1800" b="1" dirty="0">
                <a:solidFill>
                  <a:srgbClr val="000000"/>
                </a:solidFill>
                <a:latin typeface="Calibri" panose="020F0502020204030204" pitchFamily="34" charset="0"/>
                <a:ea typeface="Calibri" panose="020F0502020204030204" pitchFamily="34" charset="0"/>
              </a:rPr>
              <a:t>práva na přijetí v 1. kole</a:t>
            </a:r>
            <a:r>
              <a:rPr lang="cs-CZ" sz="1800" dirty="0">
                <a:solidFill>
                  <a:srgbClr val="000000"/>
                </a:solidFill>
                <a:latin typeface="Calibri" panose="020F0502020204030204" pitchFamily="34" charset="0"/>
                <a:ea typeface="Calibri" panose="020F0502020204030204" pitchFamily="34" charset="0"/>
              </a:rPr>
              <a:t>.</a:t>
            </a:r>
            <a:endParaRPr lang="cs-CZ" sz="1800" dirty="0">
              <a:solidFill>
                <a:srgbClr val="000000"/>
              </a:solidFill>
              <a:effectLst/>
              <a:latin typeface="Calibri" panose="020F0502020204030204" pitchFamily="34" charset="0"/>
              <a:ea typeface="Calibri" panose="020F0502020204030204" pitchFamily="34" charset="0"/>
            </a:endParaRPr>
          </a:p>
          <a:p>
            <a:pPr marL="108000" indent="0">
              <a:buNone/>
            </a:pPr>
            <a:endParaRPr lang="cs-CZ" sz="1800" dirty="0">
              <a:solidFill>
                <a:srgbClr val="000000"/>
              </a:solidFill>
              <a:effectLst/>
              <a:latin typeface="Calibri" panose="020F0502020204030204" pitchFamily="34" charset="0"/>
              <a:ea typeface="Calibri" panose="020F0502020204030204" pitchFamily="34" charset="0"/>
            </a:endParaRPr>
          </a:p>
          <a:p>
            <a:pPr marL="108000" indent="0">
              <a:buNone/>
            </a:pPr>
            <a:r>
              <a:rPr lang="cs-CZ" sz="1800" b="1" dirty="0">
                <a:solidFill>
                  <a:schemeClr val="accent1"/>
                </a:solidFill>
                <a:latin typeface="Calibri" panose="020F0502020204030204" pitchFamily="34" charset="0"/>
                <a:ea typeface="Calibri" panose="020F0502020204030204" pitchFamily="34" charset="0"/>
              </a:rPr>
              <a:t>Třetí a další kola přijímacího řízení</a:t>
            </a:r>
            <a:endParaRPr lang="cs-CZ" sz="1800" b="1" dirty="0">
              <a:solidFill>
                <a:schemeClr val="accent1"/>
              </a:solidFill>
              <a:effectLst/>
              <a:latin typeface="Calibri" panose="020F0502020204030204" pitchFamily="34" charset="0"/>
              <a:ea typeface="Calibri" panose="020F0502020204030204" pitchFamily="34" charset="0"/>
            </a:endParaRPr>
          </a:p>
          <a:p>
            <a:r>
              <a:rPr lang="cs-CZ" sz="1800" b="1" dirty="0">
                <a:latin typeface="Calibri" panose="020F0502020204030204" pitchFamily="34" charset="0"/>
                <a:ea typeface="Calibri" panose="020F0502020204030204" pitchFamily="34" charset="0"/>
              </a:rPr>
              <a:t>T</a:t>
            </a:r>
            <a:r>
              <a:rPr lang="cs-CZ" sz="1800" b="1" dirty="0">
                <a:effectLst/>
                <a:latin typeface="Calibri" panose="020F0502020204030204" pitchFamily="34" charset="0"/>
                <a:ea typeface="Calibri" panose="020F0502020204030204" pitchFamily="34" charset="0"/>
              </a:rPr>
              <a:t>řetí a další kola přijímacího řízení si budou jednotlivé školy realizovat samostatně, </a:t>
            </a:r>
            <a:r>
              <a:rPr lang="cs-CZ" sz="1800" dirty="0">
                <a:effectLst/>
                <a:latin typeface="Calibri" panose="020F0502020204030204" pitchFamily="34" charset="0"/>
                <a:ea typeface="Calibri" panose="020F0502020204030204" pitchFamily="34" charset="0"/>
              </a:rPr>
              <a:t>nebudou tedy realizovaná prostřednictvím elektronického systému. </a:t>
            </a:r>
          </a:p>
          <a:p>
            <a:r>
              <a:rPr lang="cs-CZ" sz="1800" dirty="0">
                <a:effectLst/>
                <a:latin typeface="Calibri" panose="020F0502020204030204" pitchFamily="34" charset="0"/>
                <a:ea typeface="Calibri" panose="020F0502020204030204" pitchFamily="34" charset="0"/>
              </a:rPr>
              <a:t>Nebude omezen počet podaných přihlášek.</a:t>
            </a:r>
          </a:p>
          <a:p>
            <a:r>
              <a:rPr lang="cs-CZ" sz="1800" b="1" dirty="0">
                <a:effectLst/>
                <a:latin typeface="Calibri" panose="020F0502020204030204" pitchFamily="34" charset="0"/>
                <a:ea typeface="Calibri" panose="020F0502020204030204" pitchFamily="34" charset="0"/>
              </a:rPr>
              <a:t>Do 3. kola se bude možné přihlásit v případě neúspěchu v 2. kole nebo vzdáním se </a:t>
            </a:r>
            <a:r>
              <a:rPr lang="cs-CZ" sz="1800" b="1" dirty="0">
                <a:latin typeface="Calibri" panose="020F0502020204030204" pitchFamily="34" charset="0"/>
                <a:ea typeface="Calibri" panose="020F0502020204030204" pitchFamily="34" charset="0"/>
              </a:rPr>
              <a:t>práva na přijetí v 2. kole nebo pokud uchazeč nepodal přihlášku do předchozích kol</a:t>
            </a:r>
            <a:r>
              <a:rPr lang="cs-CZ" sz="1800" dirty="0">
                <a:latin typeface="Calibri" panose="020F0502020204030204" pitchFamily="34" charset="0"/>
                <a:ea typeface="Calibri" panose="020F0502020204030204" pitchFamily="34" charset="0"/>
              </a:rPr>
              <a:t>.</a:t>
            </a:r>
            <a:endParaRPr lang="cs-CZ" sz="1800" dirty="0">
              <a:effectLst/>
              <a:latin typeface="Calibri" panose="020F0502020204030204" pitchFamily="34" charset="0"/>
              <a:ea typeface="Calibri" panose="020F0502020204030204" pitchFamily="34" charset="0"/>
            </a:endParaRPr>
          </a:p>
        </p:txBody>
      </p:sp>
      <p:sp>
        <p:nvSpPr>
          <p:cNvPr id="4" name="Zástupný symbol pro číslo snímku 3">
            <a:extLst>
              <a:ext uri="{FF2B5EF4-FFF2-40B4-BE49-F238E27FC236}">
                <a16:creationId xmlns:a16="http://schemas.microsoft.com/office/drawing/2014/main" id="{91690928-D8E4-9E06-CFF9-AD8CD0533B34}"/>
              </a:ext>
            </a:extLst>
          </p:cNvPr>
          <p:cNvSpPr>
            <a:spLocks noGrp="1"/>
          </p:cNvSpPr>
          <p:nvPr>
            <p:ph type="sldNum" sz="quarter" idx="12"/>
          </p:nvPr>
        </p:nvSpPr>
        <p:spPr/>
        <p:txBody>
          <a:bodyPr/>
          <a:lstStyle/>
          <a:p>
            <a:fld id="{323BD8D3-A9DD-40CB-A396-ADCE34852C74}" type="slidenum">
              <a:rPr lang="cs-CZ" smtClean="0"/>
              <a:t>38</a:t>
            </a:fld>
            <a:endParaRPr lang="cs-CZ" dirty="0"/>
          </a:p>
        </p:txBody>
      </p:sp>
    </p:spTree>
    <p:extLst>
      <p:ext uri="{BB962C8B-B14F-4D97-AF65-F5344CB8AC3E}">
        <p14:creationId xmlns:p14="http://schemas.microsoft.com/office/powerpoint/2010/main" val="11074891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5DF8DE4-D22E-B716-91C8-A380E8011AFA}"/>
              </a:ext>
            </a:extLst>
          </p:cNvPr>
          <p:cNvSpPr>
            <a:spLocks noGrp="1"/>
          </p:cNvSpPr>
          <p:nvPr>
            <p:ph type="title"/>
          </p:nvPr>
        </p:nvSpPr>
        <p:spPr/>
        <p:txBody>
          <a:bodyPr>
            <a:normAutofit/>
          </a:bodyPr>
          <a:lstStyle/>
          <a:p>
            <a:r>
              <a:rPr lang="cs-CZ" sz="2800" b="1" dirty="0"/>
              <a:t>Termíny přijímacích zkoušek 2024</a:t>
            </a:r>
            <a:endParaRPr lang="cs-CZ" sz="3600" b="1" dirty="0">
              <a:solidFill>
                <a:srgbClr val="FF0000"/>
              </a:solidFill>
            </a:endParaRPr>
          </a:p>
        </p:txBody>
      </p:sp>
      <p:sp>
        <p:nvSpPr>
          <p:cNvPr id="4" name="Zástupný symbol pro číslo snímku 3">
            <a:extLst>
              <a:ext uri="{FF2B5EF4-FFF2-40B4-BE49-F238E27FC236}">
                <a16:creationId xmlns:a16="http://schemas.microsoft.com/office/drawing/2014/main" id="{91690928-D8E4-9E06-CFF9-AD8CD0533B34}"/>
              </a:ext>
            </a:extLst>
          </p:cNvPr>
          <p:cNvSpPr>
            <a:spLocks noGrp="1"/>
          </p:cNvSpPr>
          <p:nvPr>
            <p:ph type="sldNum" sz="quarter" idx="12"/>
          </p:nvPr>
        </p:nvSpPr>
        <p:spPr/>
        <p:txBody>
          <a:bodyPr/>
          <a:lstStyle/>
          <a:p>
            <a:fld id="{323BD8D3-A9DD-40CB-A396-ADCE34852C74}" type="slidenum">
              <a:rPr lang="cs-CZ" smtClean="0"/>
              <a:t>39</a:t>
            </a:fld>
            <a:endParaRPr lang="cs-CZ" dirty="0"/>
          </a:p>
        </p:txBody>
      </p:sp>
      <p:sp>
        <p:nvSpPr>
          <p:cNvPr id="6" name="Zástupný obsah 2">
            <a:extLst>
              <a:ext uri="{FF2B5EF4-FFF2-40B4-BE49-F238E27FC236}">
                <a16:creationId xmlns:a16="http://schemas.microsoft.com/office/drawing/2014/main" id="{4AB1795B-2B67-AFED-9DCF-4FD482B74A00}"/>
              </a:ext>
            </a:extLst>
          </p:cNvPr>
          <p:cNvSpPr txBox="1">
            <a:spLocks/>
          </p:cNvSpPr>
          <p:nvPr/>
        </p:nvSpPr>
        <p:spPr>
          <a:xfrm>
            <a:off x="729599" y="1485900"/>
            <a:ext cx="10515600" cy="4922520"/>
          </a:xfrm>
          <a:prstGeom prst="rect">
            <a:avLst/>
          </a:prstGeom>
        </p:spPr>
        <p:txBody>
          <a:bodyPr vert="horz" lIns="0" tIns="0" rIns="0" bIns="0" rtlCol="0">
            <a:noAutofit/>
          </a:bodyPr>
          <a:lstStyle>
            <a:lvl1pPr marL="324000" indent="-216000" algn="l" defTabSz="914400" rtl="0" eaLnBrk="1" latinLnBrk="0" hangingPunct="1">
              <a:lnSpc>
                <a:spcPct val="100000"/>
              </a:lnSpc>
              <a:spcBef>
                <a:spcPts val="0"/>
              </a:spcBef>
              <a:spcAft>
                <a:spcPts val="800"/>
              </a:spcAft>
              <a:buClr>
                <a:srgbClr val="428D96"/>
              </a:buClr>
              <a:buFont typeface="Calibri Light" panose="020F0302020204030204" pitchFamily="34" charset="0"/>
              <a:buChar char="●"/>
              <a:defRPr sz="1900" kern="1200" baseline="0">
                <a:solidFill>
                  <a:schemeClr val="tx1"/>
                </a:solidFill>
                <a:latin typeface="Calibri Light" panose="020F0302020204030204" pitchFamily="34" charset="0"/>
                <a:ea typeface="+mn-ea"/>
                <a:cs typeface="+mn-cs"/>
              </a:defRPr>
            </a:lvl1pPr>
            <a:lvl2pPr marL="108000" indent="0" algn="l" defTabSz="914400" rtl="0" eaLnBrk="1" latinLnBrk="0" hangingPunct="1">
              <a:lnSpc>
                <a:spcPct val="100000"/>
              </a:lnSpc>
              <a:spcBef>
                <a:spcPts val="0"/>
              </a:spcBef>
              <a:spcAft>
                <a:spcPts val="0"/>
              </a:spcAft>
              <a:buClr>
                <a:srgbClr val="428D96"/>
              </a:buClr>
              <a:buFont typeface="Calibri Light" panose="020F0302020204030204" pitchFamily="34" charset="0"/>
              <a:buNone/>
              <a:defRPr sz="1900" kern="1200" baseline="0">
                <a:solidFill>
                  <a:schemeClr val="tx1"/>
                </a:solidFill>
                <a:latin typeface="Calibri Light" panose="020F0302020204030204" pitchFamily="34" charset="0"/>
                <a:ea typeface="+mn-ea"/>
                <a:cs typeface="+mn-cs"/>
              </a:defRPr>
            </a:lvl2pPr>
            <a:lvl3pPr marL="612000" indent="-180000" algn="l" defTabSz="914400" rtl="0" eaLnBrk="1" latinLnBrk="0" hangingPunct="1">
              <a:lnSpc>
                <a:spcPct val="100000"/>
              </a:lnSpc>
              <a:spcBef>
                <a:spcPts val="0"/>
              </a:spcBef>
              <a:buFont typeface="Arial" panose="020B0604020202020204" pitchFamily="34" charset="0"/>
              <a:buChar char="•"/>
              <a:defRPr sz="1900" kern="1200" baseline="0">
                <a:solidFill>
                  <a:schemeClr val="tx1"/>
                </a:solidFill>
                <a:latin typeface="Calibri Light" panose="020F0302020204030204" pitchFamily="34" charset="0"/>
                <a:ea typeface="+mn-ea"/>
                <a:cs typeface="+mn-cs"/>
              </a:defRPr>
            </a:lvl3pPr>
            <a:lvl4pPr marL="612000" indent="-180000" algn="l" defTabSz="914400" rtl="0" eaLnBrk="1" latinLnBrk="0" hangingPunct="1">
              <a:lnSpc>
                <a:spcPct val="100000"/>
              </a:lnSpc>
              <a:spcBef>
                <a:spcPts val="0"/>
              </a:spcBef>
              <a:buFont typeface="Arial" panose="020B0604020202020204" pitchFamily="34" charset="0"/>
              <a:buChar char="•"/>
              <a:defRPr lang="cs-CZ" sz="1900" kern="1200" baseline="0" dirty="0" smtClean="0">
                <a:solidFill>
                  <a:schemeClr val="tx1"/>
                </a:solidFill>
                <a:latin typeface="Calibri Light" panose="020F0302020204030204" pitchFamily="34" charset="0"/>
                <a:ea typeface="+mn-ea"/>
                <a:cs typeface="+mn-cs"/>
              </a:defRPr>
            </a:lvl4pPr>
            <a:lvl5pPr marL="432000" indent="0" algn="l" defTabSz="914400" rtl="0" eaLnBrk="1" latinLnBrk="0" hangingPunct="1">
              <a:lnSpc>
                <a:spcPct val="100000"/>
              </a:lnSpc>
              <a:spcBef>
                <a:spcPts val="0"/>
              </a:spcBef>
              <a:buFont typeface="Arial" panose="020B0604020202020204" pitchFamily="34" charset="0"/>
              <a:buNone/>
              <a:defRPr sz="1900" kern="1200" baseline="0">
                <a:solidFill>
                  <a:schemeClr val="tx1"/>
                </a:solidFill>
                <a:latin typeface="Calibri Light" panose="020F0302020204030204" pitchFamily="34" charset="0"/>
                <a:ea typeface="+mn-ea"/>
                <a:cs typeface="+mn-cs"/>
              </a:defRPr>
            </a:lvl5pPr>
            <a:lvl6pPr marL="1260000" indent="-228600" algn="l" defTabSz="914400" rtl="0" eaLnBrk="1" latinLnBrk="0" hangingPunct="1">
              <a:lnSpc>
                <a:spcPct val="90000"/>
              </a:lnSpc>
              <a:spcBef>
                <a:spcPts val="500"/>
              </a:spcBef>
              <a:buFont typeface="Arial" panose="020B0604020202020204" pitchFamily="34" charset="0"/>
              <a:buChar char="•"/>
              <a:defRPr lang="cs-CZ" sz="1900" b="0" kern="1200" dirty="0" smtClean="0">
                <a:solidFill>
                  <a:schemeClr val="tx1"/>
                </a:solidFill>
                <a:latin typeface="+mj-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spcAft>
                <a:spcPts val="600"/>
              </a:spcAft>
            </a:pPr>
            <a:r>
              <a:rPr lang="cs-CZ" sz="1800" b="1" dirty="0">
                <a:solidFill>
                  <a:srgbClr val="000000"/>
                </a:solidFill>
                <a:latin typeface="Calibri" panose="020F0502020204030204" pitchFamily="34" charset="0"/>
                <a:ea typeface="Calibri" panose="020F0502020204030204" pitchFamily="34" charset="0"/>
              </a:rPr>
              <a:t>Z důvodu procesních změn dojde ke změnám některých termínů souvisejících s přijímacím řízením:</a:t>
            </a:r>
          </a:p>
          <a:p>
            <a:pPr marL="897750" lvl="2" indent="-285750" algn="just">
              <a:spcAft>
                <a:spcPts val="600"/>
              </a:spcAft>
              <a:buFontTx/>
              <a:buChar char="-"/>
            </a:pPr>
            <a:r>
              <a:rPr lang="cs-CZ" sz="1800" dirty="0">
                <a:solidFill>
                  <a:srgbClr val="000000"/>
                </a:solidFill>
                <a:latin typeface="Calibri" panose="020F0502020204030204" pitchFamily="34" charset="0"/>
                <a:ea typeface="Calibri" panose="020F0502020204030204" pitchFamily="34" charset="0"/>
              </a:rPr>
              <a:t>Termín pro odevzdání přihlášek do prvního kola je navržen na 20. únor 2024,</a:t>
            </a:r>
          </a:p>
          <a:p>
            <a:pPr marL="897750" lvl="2" indent="-285750" algn="just">
              <a:spcAft>
                <a:spcPts val="600"/>
              </a:spcAft>
              <a:buFontTx/>
              <a:buChar char="-"/>
            </a:pPr>
            <a:r>
              <a:rPr lang="cs-CZ" sz="1800" dirty="0">
                <a:latin typeface="Calibri" panose="020F0502020204030204" pitchFamily="34" charset="0"/>
                <a:ea typeface="Calibri" panose="020F0502020204030204" pitchFamily="34" charset="0"/>
              </a:rPr>
              <a:t>období pro konání školních zkoušek se prodlužuje tak, aby je školy zvládly realizovat i při zvýšeném počtu podávaných přihlášek a nedocházelo k překryvu.</a:t>
            </a:r>
          </a:p>
          <a:p>
            <a:pPr algn="just">
              <a:spcAft>
                <a:spcPts val="600"/>
              </a:spcAft>
            </a:pPr>
            <a:r>
              <a:rPr lang="cs-CZ" sz="1800" kern="100" dirty="0">
                <a:latin typeface="Calibri" panose="020F0502020204030204" pitchFamily="34" charset="0"/>
                <a:ea typeface="Calibri" panose="020F0502020204030204" pitchFamily="34" charset="0"/>
                <a:cs typeface="Times New Roman" panose="02020603050405020304" pitchFamily="18" charset="0"/>
              </a:rPr>
              <a:t>Termíny konání školních částí zkoušek, procesní termíny a události atd. jsou součástí připravené vyhlášky o přijímacím řízení.  </a:t>
            </a:r>
            <a:endParaRPr lang="cs-CZ" sz="1800" dirty="0">
              <a:latin typeface="Calibri" panose="020F0502020204030204" pitchFamily="34" charset="0"/>
              <a:ea typeface="Calibri" panose="020F0502020204030204" pitchFamily="34" charset="0"/>
            </a:endParaRPr>
          </a:p>
          <a:p>
            <a:r>
              <a:rPr lang="cs-CZ" sz="1800" kern="100" dirty="0">
                <a:latin typeface="Calibri" panose="020F0502020204030204" pitchFamily="34" charset="0"/>
                <a:ea typeface="Calibri" panose="020F0502020204030204" pitchFamily="34" charset="0"/>
                <a:cs typeface="Times New Roman" panose="02020603050405020304" pitchFamily="18" charset="0"/>
              </a:rPr>
              <a:t> </a:t>
            </a:r>
            <a:r>
              <a:rPr lang="cs-CZ" sz="1800" dirty="0">
                <a:latin typeface="+mn-lt"/>
                <a:ea typeface="Times New Roman" panose="02020603050405020304" pitchFamily="18" charset="0"/>
              </a:rPr>
              <a:t>MŠMT zveřejnilo </a:t>
            </a:r>
            <a:r>
              <a:rPr lang="cs-CZ" sz="1800" b="1" dirty="0">
                <a:latin typeface="Calibri" panose="020F0502020204030204" pitchFamily="34" charset="0"/>
                <a:ea typeface="Calibri" panose="020F0502020204030204" pitchFamily="34" charset="0"/>
                <a:cs typeface="Times New Roman" panose="02020603050405020304" pitchFamily="18" charset="0"/>
              </a:rPr>
              <a:t>Sdělení Ministerstva školství, mládeže a tělovýchovy, kterým se stanoví termíny konání jednotné přijímací zkoušky ve školním roce 2023/2024</a:t>
            </a:r>
            <a:r>
              <a:rPr lang="cs-CZ" sz="1800" dirty="0">
                <a:latin typeface="Calibri" panose="020F0502020204030204" pitchFamily="34" charset="0"/>
                <a:ea typeface="Calibri" panose="020F0502020204030204" pitchFamily="34" charset="0"/>
                <a:cs typeface="Times New Roman" panose="02020603050405020304" pitchFamily="18" charset="0"/>
              </a:rPr>
              <a:t> (ŠZ stanovuje povinnost zveřejnit do 30. září). Sdělení současně obsahuje informace k termínům talentových zkoušek.</a:t>
            </a:r>
          </a:p>
          <a:p>
            <a:pPr marL="108000" indent="0">
              <a:buNone/>
            </a:pPr>
            <a:r>
              <a:rPr lang="cs-CZ" sz="1800" b="1" dirty="0">
                <a:latin typeface="Calibri" panose="020F0502020204030204" pitchFamily="34" charset="0"/>
                <a:ea typeface="Calibri" panose="020F0502020204030204" pitchFamily="34" charset="0"/>
              </a:rPr>
              <a:t>	</a:t>
            </a:r>
            <a:r>
              <a:rPr lang="cs-CZ" sz="1800" dirty="0">
                <a:latin typeface="Calibri" panose="020F0502020204030204" pitchFamily="34" charset="0"/>
                <a:ea typeface="Calibri" panose="020F0502020204030204" pitchFamily="34" charset="0"/>
                <a:hlinkClick r:id="rId2"/>
              </a:rPr>
              <a:t>https://www.msmt.cz/file/60903/</a:t>
            </a:r>
            <a:endParaRPr lang="cs-CZ" sz="1800" dirty="0">
              <a:latin typeface="Calibri" panose="020F0502020204030204" pitchFamily="34" charset="0"/>
              <a:ea typeface="Calibri" panose="020F0502020204030204" pitchFamily="34" charset="0"/>
            </a:endParaRPr>
          </a:p>
          <a:p>
            <a:pPr algn="just">
              <a:spcAft>
                <a:spcPts val="600"/>
              </a:spcAft>
            </a:pPr>
            <a:r>
              <a:rPr lang="cs-CZ" sz="1800" b="1" dirty="0">
                <a:latin typeface="Calibri" panose="020F0502020204030204" pitchFamily="34" charset="0"/>
                <a:ea typeface="Calibri" panose="020F0502020204030204" pitchFamily="34" charset="0"/>
              </a:rPr>
              <a:t>Termíny pro vypsání kritérií do oborů vzdělání s talentovou zkouškou a konzervatoří, podávání přihlášek do těchto oborů, termíny pro konání talentové zkoušky a zveřejnění výsledků talentové zkoušky zůstávají pro letošní školní rok v platnosti dle stávajících právních předpisů, v případě schválení novely školského zákona budou uchazeči podávající přihlášku do těchto oborů následně do informačního systému přidáni.</a:t>
            </a:r>
          </a:p>
          <a:p>
            <a:pPr marL="108000" indent="0">
              <a:buFont typeface="Calibri Light" panose="020F0302020204030204" pitchFamily="34" charset="0"/>
              <a:buNone/>
            </a:pPr>
            <a:endParaRPr lang="cs-CZ" sz="2000" b="1" dirty="0">
              <a:solidFill>
                <a:srgbClr val="000000"/>
              </a:solidFill>
              <a:latin typeface="+mn-lt"/>
              <a:ea typeface="Times New Roman" panose="02020603050405020304" pitchFamily="18" charset="0"/>
            </a:endParaRPr>
          </a:p>
        </p:txBody>
      </p:sp>
    </p:spTree>
    <p:extLst>
      <p:ext uri="{BB962C8B-B14F-4D97-AF65-F5344CB8AC3E}">
        <p14:creationId xmlns:p14="http://schemas.microsoft.com/office/powerpoint/2010/main" val="3028179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5DF8DE4-D22E-B716-91C8-A380E8011AFA}"/>
              </a:ext>
            </a:extLst>
          </p:cNvPr>
          <p:cNvSpPr>
            <a:spLocks noGrp="1"/>
          </p:cNvSpPr>
          <p:nvPr>
            <p:ph type="title"/>
          </p:nvPr>
        </p:nvSpPr>
        <p:spPr/>
        <p:txBody>
          <a:bodyPr>
            <a:normAutofit/>
          </a:bodyPr>
          <a:lstStyle/>
          <a:p>
            <a:r>
              <a:rPr lang="cs-CZ" sz="2800" b="1" dirty="0"/>
              <a:t>OOP k Maturitní zkoušce </a:t>
            </a:r>
            <a:r>
              <a:rPr lang="cs-CZ" sz="2800" dirty="0"/>
              <a:t>ve věci uchazečů z UA 1/2</a:t>
            </a:r>
          </a:p>
        </p:txBody>
      </p:sp>
      <p:sp>
        <p:nvSpPr>
          <p:cNvPr id="3" name="Zástupný obsah 2">
            <a:extLst>
              <a:ext uri="{FF2B5EF4-FFF2-40B4-BE49-F238E27FC236}">
                <a16:creationId xmlns:a16="http://schemas.microsoft.com/office/drawing/2014/main" id="{5FFC8B5B-2ACA-215F-AB41-7227EF524A0B}"/>
              </a:ext>
            </a:extLst>
          </p:cNvPr>
          <p:cNvSpPr>
            <a:spLocks noGrp="1"/>
          </p:cNvSpPr>
          <p:nvPr>
            <p:ph idx="1"/>
          </p:nvPr>
        </p:nvSpPr>
        <p:spPr>
          <a:xfrm>
            <a:off x="729599" y="1478280"/>
            <a:ext cx="10515600" cy="4698683"/>
          </a:xfrm>
        </p:spPr>
        <p:txBody>
          <a:bodyPr/>
          <a:lstStyle/>
          <a:p>
            <a:pPr algn="just">
              <a:lnSpc>
                <a:spcPct val="107000"/>
              </a:lnSpc>
              <a:spcAft>
                <a:spcPts val="1200"/>
              </a:spcAft>
            </a:pPr>
            <a:r>
              <a:rPr lang="cs-CZ" sz="1800" dirty="0">
                <a:effectLst/>
                <a:latin typeface="Calibri" panose="020F0502020204030204" pitchFamily="34" charset="0"/>
                <a:ea typeface="Calibri" panose="020F0502020204030204" pitchFamily="34" charset="0"/>
              </a:rPr>
              <a:t>(1) Cizinec podle § 1 odst. 1 zákona o opatřeních v oblasti školství v souvislosti s ozbrojeným konfliktem na území Ukrajiny vyvolaným invazí vojsk Ruské federace (dále také „cizinec“),  </a:t>
            </a:r>
            <a:r>
              <a:rPr lang="cs-CZ" sz="1800" b="1" dirty="0">
                <a:effectLst/>
                <a:latin typeface="Calibri" panose="020F0502020204030204" pitchFamily="34" charset="0"/>
                <a:ea typeface="Calibri" panose="020F0502020204030204" pitchFamily="34" charset="0"/>
              </a:rPr>
              <a:t>může v přihlášce k maturitní zkoušce k jarnímu zkušebnímu období 2024 nebo k podzimnímu zkušebnímu období 2024 nahradit úředně ověřené kopie dokladů o vzdělání vydaných školou mimo území České republiky</a:t>
            </a:r>
            <a:r>
              <a:rPr lang="cs-CZ" sz="1800" dirty="0">
                <a:effectLst/>
                <a:latin typeface="Calibri" panose="020F0502020204030204" pitchFamily="34" charset="0"/>
                <a:ea typeface="Calibri" panose="020F0502020204030204" pitchFamily="34" charset="0"/>
              </a:rPr>
              <a:t> podle § 4 odst. 3 vyhlášky č. 177/2009 Sb., o bližších podmínkách ukončování vzdělávání ve středních školách maturitní zkouškou, ve znění pozdějších předpisů (dále jen „vyhláška“), </a:t>
            </a:r>
            <a:r>
              <a:rPr lang="cs-CZ" sz="1800" b="1" dirty="0">
                <a:effectLst/>
                <a:latin typeface="Calibri" panose="020F0502020204030204" pitchFamily="34" charset="0"/>
                <a:ea typeface="Calibri" panose="020F0502020204030204" pitchFamily="34" charset="0"/>
              </a:rPr>
              <a:t>čestným prohlášením, pokud doklady nemá</a:t>
            </a:r>
            <a:r>
              <a:rPr lang="cs-CZ" sz="1800" dirty="0">
                <a:effectLst/>
                <a:latin typeface="Calibri" panose="020F0502020204030204" pitchFamily="34" charset="0"/>
                <a:ea typeface="Calibri" panose="020F0502020204030204" pitchFamily="34" charset="0"/>
              </a:rPr>
              <a:t>. </a:t>
            </a:r>
          </a:p>
          <a:p>
            <a:pPr algn="just">
              <a:lnSpc>
                <a:spcPct val="107000"/>
              </a:lnSpc>
              <a:spcAft>
                <a:spcPts val="1200"/>
              </a:spcAft>
            </a:pPr>
            <a:r>
              <a:rPr lang="cs-CZ" sz="1800" dirty="0">
                <a:effectLst/>
                <a:latin typeface="Calibri" panose="020F0502020204030204" pitchFamily="34" charset="0"/>
                <a:ea typeface="Calibri" panose="020F0502020204030204" pitchFamily="34" charset="0"/>
              </a:rPr>
              <a:t>(2) Cizinec konající maturitní zkoušku v roce 2024 </a:t>
            </a:r>
            <a:r>
              <a:rPr lang="cs-CZ" sz="1800" b="1" dirty="0">
                <a:effectLst/>
                <a:latin typeface="Calibri" panose="020F0502020204030204" pitchFamily="34" charset="0"/>
                <a:ea typeface="Calibri" panose="020F0502020204030204" pitchFamily="34" charset="0"/>
              </a:rPr>
              <a:t>může při konání didaktického testu z českého jazyka a literatury použít Pravidla českého pravopisu</a:t>
            </a:r>
            <a:r>
              <a:rPr lang="cs-CZ" sz="1800" dirty="0">
                <a:effectLst/>
                <a:latin typeface="Calibri" panose="020F0502020204030204" pitchFamily="34" charset="0"/>
                <a:ea typeface="Calibri" panose="020F0502020204030204" pitchFamily="34" charset="0"/>
              </a:rPr>
              <a:t>. </a:t>
            </a:r>
          </a:p>
          <a:p>
            <a:pPr algn="just">
              <a:lnSpc>
                <a:spcPct val="107000"/>
              </a:lnSpc>
              <a:spcAft>
                <a:spcPts val="1200"/>
              </a:spcAft>
            </a:pPr>
            <a:r>
              <a:rPr lang="cs-CZ" sz="1800" dirty="0">
                <a:effectLst/>
                <a:latin typeface="Calibri" panose="020F0502020204030204" pitchFamily="34" charset="0"/>
                <a:ea typeface="Calibri" panose="020F0502020204030204" pitchFamily="34" charset="0"/>
              </a:rPr>
              <a:t>(3) </a:t>
            </a:r>
            <a:r>
              <a:rPr lang="cs-CZ" sz="1800" b="1" dirty="0">
                <a:effectLst/>
                <a:latin typeface="Calibri" panose="020F0502020204030204" pitchFamily="34" charset="0"/>
                <a:ea typeface="Calibri" panose="020F0502020204030204" pitchFamily="34" charset="0"/>
              </a:rPr>
              <a:t>Minimální rozsah písemné práce z českého jazyka a literatury, kterou cizinec koná podle § 14a odst. 1 vyhlášky v roce 2024, činí 200 slov</a:t>
            </a:r>
            <a:r>
              <a:rPr lang="cs-CZ" sz="1800" dirty="0">
                <a:effectLst/>
                <a:latin typeface="Calibri" panose="020F0502020204030204" pitchFamily="34" charset="0"/>
                <a:ea typeface="Calibri" panose="020F0502020204030204" pitchFamily="34" charset="0"/>
              </a:rPr>
              <a:t>. </a:t>
            </a:r>
          </a:p>
          <a:p>
            <a:pPr algn="just">
              <a:lnSpc>
                <a:spcPct val="107000"/>
              </a:lnSpc>
              <a:spcAft>
                <a:spcPts val="1200"/>
              </a:spcAft>
            </a:pPr>
            <a:r>
              <a:rPr lang="cs-CZ" sz="1800" dirty="0">
                <a:effectLst/>
                <a:latin typeface="Calibri" panose="020F0502020204030204" pitchFamily="34" charset="0"/>
                <a:ea typeface="Calibri" panose="020F0502020204030204" pitchFamily="34" charset="0"/>
              </a:rPr>
              <a:t>(4) </a:t>
            </a:r>
            <a:r>
              <a:rPr lang="cs-CZ" sz="1800" b="1" dirty="0">
                <a:effectLst/>
                <a:latin typeface="Calibri" panose="020F0502020204030204" pitchFamily="34" charset="0"/>
                <a:ea typeface="Calibri" panose="020F0502020204030204" pitchFamily="34" charset="0"/>
              </a:rPr>
              <a:t>Nejnižší počet literárních děl v žákovském seznamu cizince podle § 14b odst. 2 vyhlášky v roce 2024 činí 15 děl</a:t>
            </a:r>
            <a:r>
              <a:rPr lang="cs-CZ" sz="1800" dirty="0">
                <a:effectLst/>
                <a:latin typeface="Calibri" panose="020F0502020204030204" pitchFamily="34" charset="0"/>
                <a:ea typeface="Calibri" panose="020F0502020204030204" pitchFamily="34" charset="0"/>
              </a:rPr>
              <a:t>.</a:t>
            </a:r>
          </a:p>
        </p:txBody>
      </p:sp>
      <p:sp>
        <p:nvSpPr>
          <p:cNvPr id="4" name="Zástupný symbol pro číslo snímku 3">
            <a:extLst>
              <a:ext uri="{FF2B5EF4-FFF2-40B4-BE49-F238E27FC236}">
                <a16:creationId xmlns:a16="http://schemas.microsoft.com/office/drawing/2014/main" id="{91690928-D8E4-9E06-CFF9-AD8CD0533B34}"/>
              </a:ext>
            </a:extLst>
          </p:cNvPr>
          <p:cNvSpPr>
            <a:spLocks noGrp="1"/>
          </p:cNvSpPr>
          <p:nvPr>
            <p:ph type="sldNum" sz="quarter" idx="12"/>
          </p:nvPr>
        </p:nvSpPr>
        <p:spPr/>
        <p:txBody>
          <a:bodyPr/>
          <a:lstStyle/>
          <a:p>
            <a:fld id="{323BD8D3-A9DD-40CB-A396-ADCE34852C74}" type="slidenum">
              <a:rPr lang="cs-CZ" smtClean="0"/>
              <a:t>4</a:t>
            </a:fld>
            <a:endParaRPr lang="cs-CZ" dirty="0"/>
          </a:p>
        </p:txBody>
      </p:sp>
    </p:spTree>
    <p:extLst>
      <p:ext uri="{BB962C8B-B14F-4D97-AF65-F5344CB8AC3E}">
        <p14:creationId xmlns:p14="http://schemas.microsoft.com/office/powerpoint/2010/main" val="19993002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5DF8DE4-D22E-B716-91C8-A380E8011AFA}"/>
              </a:ext>
            </a:extLst>
          </p:cNvPr>
          <p:cNvSpPr>
            <a:spLocks noGrp="1"/>
          </p:cNvSpPr>
          <p:nvPr>
            <p:ph type="title"/>
          </p:nvPr>
        </p:nvSpPr>
        <p:spPr/>
        <p:txBody>
          <a:bodyPr>
            <a:normAutofit/>
          </a:bodyPr>
          <a:lstStyle/>
          <a:p>
            <a:r>
              <a:rPr lang="cs-CZ" sz="2800" b="1" dirty="0"/>
              <a:t>Další navrhované novinky přijímacího řízení 2024</a:t>
            </a:r>
            <a:endParaRPr lang="cs-CZ" sz="3600" b="1" dirty="0">
              <a:solidFill>
                <a:srgbClr val="FF0000"/>
              </a:solidFill>
            </a:endParaRPr>
          </a:p>
        </p:txBody>
      </p:sp>
      <p:sp>
        <p:nvSpPr>
          <p:cNvPr id="3" name="Zástupný obsah 2">
            <a:extLst>
              <a:ext uri="{FF2B5EF4-FFF2-40B4-BE49-F238E27FC236}">
                <a16:creationId xmlns:a16="http://schemas.microsoft.com/office/drawing/2014/main" id="{5FFC8B5B-2ACA-215F-AB41-7227EF524A0B}"/>
              </a:ext>
            </a:extLst>
          </p:cNvPr>
          <p:cNvSpPr>
            <a:spLocks noGrp="1"/>
          </p:cNvSpPr>
          <p:nvPr>
            <p:ph idx="1"/>
          </p:nvPr>
        </p:nvSpPr>
        <p:spPr>
          <a:xfrm>
            <a:off x="729599" y="1493520"/>
            <a:ext cx="10515600" cy="4785360"/>
          </a:xfrm>
        </p:spPr>
        <p:txBody>
          <a:bodyPr/>
          <a:lstStyle/>
          <a:p>
            <a:pPr marL="108000" indent="0">
              <a:buNone/>
            </a:pPr>
            <a:endParaRPr lang="cs-CZ" sz="1800" b="1" dirty="0">
              <a:latin typeface="Calibri" panose="020F0502020204030204" pitchFamily="34" charset="0"/>
              <a:ea typeface="Calibri" panose="020F0502020204030204" pitchFamily="34" charset="0"/>
              <a:cs typeface="Times New Roman" panose="02020603050405020304" pitchFamily="18" charset="0"/>
            </a:endParaRPr>
          </a:p>
          <a:p>
            <a:r>
              <a:rPr lang="cs-CZ" sz="2000" b="1" dirty="0">
                <a:latin typeface="Calibri" panose="020F0502020204030204" pitchFamily="34" charset="0"/>
                <a:ea typeface="Calibri" panose="020F0502020204030204" pitchFamily="34" charset="0"/>
                <a:cs typeface="Times New Roman" panose="02020603050405020304" pitchFamily="18" charset="0"/>
              </a:rPr>
              <a:t>Z</a:t>
            </a:r>
            <a:r>
              <a:rPr lang="cs-CZ" sz="2000" b="1" dirty="0">
                <a:effectLst/>
                <a:latin typeface="Calibri" panose="020F0502020204030204" pitchFamily="34" charset="0"/>
                <a:ea typeface="Calibri" panose="020F0502020204030204" pitchFamily="34" charset="0"/>
                <a:cs typeface="Times New Roman" panose="02020603050405020304" pitchFamily="18" charset="0"/>
              </a:rPr>
              <a:t>rušení povinnosti ředitelům škol zohlednit jako jedno z kritérií přijímacího řízení výsledky předchozího vzdělávání ze základní školy, ovšem mají možnost toto kritérium použít.</a:t>
            </a:r>
          </a:p>
          <a:p>
            <a:pPr marL="108000" indent="0">
              <a:buNone/>
            </a:pPr>
            <a:endParaRPr lang="cs-CZ" sz="2000" b="1" dirty="0">
              <a:latin typeface="Calibri" panose="020F0502020204030204" pitchFamily="34" charset="0"/>
              <a:ea typeface="Calibri" panose="020F0502020204030204" pitchFamily="34" charset="0"/>
              <a:cs typeface="Times New Roman" panose="02020603050405020304" pitchFamily="18" charset="0"/>
            </a:endParaRPr>
          </a:p>
          <a:p>
            <a:r>
              <a:rPr lang="cs-CZ" sz="2000" b="1" dirty="0">
                <a:effectLst/>
                <a:latin typeface="Calibri" panose="020F0502020204030204" pitchFamily="34" charset="0"/>
                <a:ea typeface="Calibri" panose="020F0502020204030204" pitchFamily="34" charset="0"/>
                <a:cs typeface="Times New Roman" panose="02020603050405020304" pitchFamily="18" charset="0"/>
              </a:rPr>
              <a:t>Jednotná přijímací zkouška se bude nadále konat ve dvou termínech, nově ji budou moci konat dvakrát i uchazeči, kteří se hlásí pouze do jednoho oboru vzdělání s maturitní zkouškou, kde se jednotná zkouška povinně koná.</a:t>
            </a:r>
          </a:p>
          <a:p>
            <a:pPr marL="108000" indent="0">
              <a:buNone/>
            </a:pPr>
            <a:endParaRPr lang="cs-CZ"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Zástupný symbol pro číslo snímku 3">
            <a:extLst>
              <a:ext uri="{FF2B5EF4-FFF2-40B4-BE49-F238E27FC236}">
                <a16:creationId xmlns:a16="http://schemas.microsoft.com/office/drawing/2014/main" id="{91690928-D8E4-9E06-CFF9-AD8CD0533B34}"/>
              </a:ext>
            </a:extLst>
          </p:cNvPr>
          <p:cNvSpPr>
            <a:spLocks noGrp="1"/>
          </p:cNvSpPr>
          <p:nvPr>
            <p:ph type="sldNum" sz="quarter" idx="12"/>
          </p:nvPr>
        </p:nvSpPr>
        <p:spPr/>
        <p:txBody>
          <a:bodyPr/>
          <a:lstStyle/>
          <a:p>
            <a:fld id="{323BD8D3-A9DD-40CB-A396-ADCE34852C74}" type="slidenum">
              <a:rPr lang="cs-CZ" smtClean="0"/>
              <a:t>40</a:t>
            </a:fld>
            <a:endParaRPr lang="cs-CZ" dirty="0"/>
          </a:p>
        </p:txBody>
      </p:sp>
    </p:spTree>
    <p:extLst>
      <p:ext uri="{BB962C8B-B14F-4D97-AF65-F5344CB8AC3E}">
        <p14:creationId xmlns:p14="http://schemas.microsoft.com/office/powerpoint/2010/main" val="19630358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6D1206D-7407-EECD-0A7E-D65CB429A187}"/>
              </a:ext>
            </a:extLst>
          </p:cNvPr>
          <p:cNvSpPr>
            <a:spLocks noGrp="1"/>
          </p:cNvSpPr>
          <p:nvPr>
            <p:ph type="title"/>
          </p:nvPr>
        </p:nvSpPr>
        <p:spPr>
          <a:xfrm>
            <a:off x="676915" y="1905000"/>
            <a:ext cx="10838169" cy="1874520"/>
          </a:xfrm>
        </p:spPr>
        <p:txBody>
          <a:bodyPr>
            <a:normAutofit/>
          </a:bodyPr>
          <a:lstStyle/>
          <a:p>
            <a:pPr algn="ctr"/>
            <a:r>
              <a:rPr lang="cs-CZ" sz="4400" b="1" dirty="0"/>
              <a:t>Daňové odpočty na podporu OV</a:t>
            </a:r>
            <a:br>
              <a:rPr lang="cs-CZ" sz="4400" b="1" dirty="0"/>
            </a:br>
            <a:br>
              <a:rPr lang="cs-CZ" sz="4400" b="1" dirty="0"/>
            </a:br>
            <a:r>
              <a:rPr lang="cs-CZ" sz="4400" i="1" dirty="0"/>
              <a:t>pro zajímavost</a:t>
            </a:r>
            <a:endParaRPr lang="cs-CZ" sz="3600" i="1" dirty="0"/>
          </a:p>
        </p:txBody>
      </p:sp>
      <p:sp>
        <p:nvSpPr>
          <p:cNvPr id="4" name="Zástupný symbol pro číslo snímku 3">
            <a:extLst>
              <a:ext uri="{FF2B5EF4-FFF2-40B4-BE49-F238E27FC236}">
                <a16:creationId xmlns:a16="http://schemas.microsoft.com/office/drawing/2014/main" id="{19D416A2-F99E-9F3E-D0BF-3B790AC3E021}"/>
              </a:ext>
            </a:extLst>
          </p:cNvPr>
          <p:cNvSpPr>
            <a:spLocks noGrp="1"/>
          </p:cNvSpPr>
          <p:nvPr>
            <p:ph type="sldNum" sz="quarter" idx="12"/>
          </p:nvPr>
        </p:nvSpPr>
        <p:spPr/>
        <p:txBody>
          <a:bodyPr/>
          <a:lstStyle/>
          <a:p>
            <a:fld id="{323BD8D3-A9DD-40CB-A396-ADCE34852C74}" type="slidenum">
              <a:rPr lang="cs-CZ" smtClean="0"/>
              <a:t>41</a:t>
            </a:fld>
            <a:endParaRPr lang="cs-CZ" dirty="0"/>
          </a:p>
        </p:txBody>
      </p:sp>
    </p:spTree>
    <p:extLst>
      <p:ext uri="{BB962C8B-B14F-4D97-AF65-F5344CB8AC3E}">
        <p14:creationId xmlns:p14="http://schemas.microsoft.com/office/powerpoint/2010/main" val="3362493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59C8CCD-2362-4B61-B125-F7ACEA4FF0BD}"/>
              </a:ext>
            </a:extLst>
          </p:cNvPr>
          <p:cNvSpPr>
            <a:spLocks noGrp="1"/>
          </p:cNvSpPr>
          <p:nvPr>
            <p:ph type="title"/>
          </p:nvPr>
        </p:nvSpPr>
        <p:spPr>
          <a:xfrm>
            <a:off x="676915" y="466343"/>
            <a:ext cx="10838169" cy="622138"/>
          </a:xfrm>
        </p:spPr>
        <p:txBody>
          <a:bodyPr>
            <a:noAutofit/>
          </a:bodyPr>
          <a:lstStyle/>
          <a:p>
            <a:r>
              <a:rPr lang="cs-CZ" sz="2400" b="1" dirty="0"/>
              <a:t>Odpočty na podporu odborného vzdělávání</a:t>
            </a:r>
          </a:p>
        </p:txBody>
      </p:sp>
      <p:sp>
        <p:nvSpPr>
          <p:cNvPr id="10" name="Zástupný symbol pro obsah 9">
            <a:extLst>
              <a:ext uri="{FF2B5EF4-FFF2-40B4-BE49-F238E27FC236}">
                <a16:creationId xmlns:a16="http://schemas.microsoft.com/office/drawing/2014/main" id="{0C618E16-58A7-4CE8-8136-BD5DBF05BB8B}"/>
              </a:ext>
            </a:extLst>
          </p:cNvPr>
          <p:cNvSpPr>
            <a:spLocks noGrp="1"/>
          </p:cNvSpPr>
          <p:nvPr>
            <p:ph sz="half" idx="1"/>
          </p:nvPr>
        </p:nvSpPr>
        <p:spPr>
          <a:xfrm>
            <a:off x="544636" y="1002756"/>
            <a:ext cx="5366401" cy="5112294"/>
          </a:xfrm>
        </p:spPr>
        <p:txBody>
          <a:bodyPr>
            <a:normAutofit fontScale="85000" lnSpcReduction="20000"/>
          </a:bodyPr>
          <a:lstStyle/>
          <a:p>
            <a:pPr marL="108000" indent="0" algn="just">
              <a:buNone/>
            </a:pPr>
            <a:r>
              <a:rPr lang="cs-CZ" sz="2100" b="1" dirty="0">
                <a:latin typeface="+mn-lt"/>
              </a:rPr>
              <a:t>Pravidla pro odpočet na podporu odborného vzdělávání jsou stanovena v zákoně č. 586/1992 Sb., o daních z příjmů prostřednictvím:</a:t>
            </a:r>
          </a:p>
          <a:p>
            <a:pPr marL="108000" indent="0" algn="just">
              <a:buNone/>
            </a:pPr>
            <a:endParaRPr lang="cs-CZ" sz="2100" b="1" dirty="0">
              <a:latin typeface="+mn-lt"/>
            </a:endParaRPr>
          </a:p>
          <a:p>
            <a:pPr lvl="0" algn="just"/>
            <a:r>
              <a:rPr lang="cs-CZ" sz="2100" dirty="0">
                <a:latin typeface="+mn-lt"/>
              </a:rPr>
              <a:t>§ 34	Položky odčitatelné od základu daně,</a:t>
            </a:r>
          </a:p>
          <a:p>
            <a:pPr lvl="0" algn="just"/>
            <a:r>
              <a:rPr lang="cs-CZ" sz="2100" b="1" dirty="0">
                <a:latin typeface="+mn-lt"/>
              </a:rPr>
              <a:t>§ 34f	Obecné ustanovení o odpočtu na odborné vzdělávání</a:t>
            </a:r>
            <a:r>
              <a:rPr lang="cs-CZ" sz="2100" dirty="0">
                <a:latin typeface="+mn-lt"/>
              </a:rPr>
              <a:t>,</a:t>
            </a:r>
          </a:p>
          <a:p>
            <a:pPr marL="108000" indent="0" algn="just">
              <a:buNone/>
            </a:pPr>
            <a:r>
              <a:rPr lang="cs-CZ" sz="2100" i="1" dirty="0">
                <a:latin typeface="+mn-lt"/>
              </a:rPr>
              <a:t>	</a:t>
            </a:r>
            <a:r>
              <a:rPr lang="cs-CZ" sz="2100" b="1" i="1" dirty="0">
                <a:latin typeface="+mn-lt"/>
              </a:rPr>
              <a:t>(1) Odpočet na podporu odborného vzdělávání 	činí součet odpočtu na podporu pořízení 	majetku na odborné vzdělávání a odpočtu na 	podporu výdajů vynaložených na žáka nebo 	studenta v rámci odborného vzdělávání.</a:t>
            </a:r>
          </a:p>
          <a:p>
            <a:pPr marL="108000" indent="0" algn="just">
              <a:buNone/>
            </a:pPr>
            <a:r>
              <a:rPr lang="cs-CZ" sz="2100" b="1" i="1" dirty="0">
                <a:latin typeface="+mn-lt"/>
              </a:rPr>
              <a:t>	</a:t>
            </a:r>
            <a:r>
              <a:rPr lang="cs-CZ" sz="2100" b="1" i="1" dirty="0">
                <a:solidFill>
                  <a:srgbClr val="FF0000"/>
                </a:solidFill>
                <a:latin typeface="+mn-lt"/>
              </a:rPr>
              <a:t>Podmínkou je existence uzavření smlouvy mezi 	firmou a školou.</a:t>
            </a:r>
            <a:endParaRPr lang="cs-CZ" sz="2100" dirty="0">
              <a:solidFill>
                <a:srgbClr val="FF0000"/>
              </a:solidFill>
              <a:latin typeface="+mn-lt"/>
            </a:endParaRPr>
          </a:p>
          <a:p>
            <a:pPr lvl="0" algn="just"/>
            <a:r>
              <a:rPr lang="cs-CZ" sz="2100" dirty="0">
                <a:latin typeface="+mn-lt"/>
              </a:rPr>
              <a:t>§ 34g	Odpočet na pořízení majetku na odborné vzdělávání,</a:t>
            </a:r>
          </a:p>
          <a:p>
            <a:pPr lvl="0" algn="just"/>
            <a:r>
              <a:rPr lang="cs-CZ" sz="2100" dirty="0">
                <a:latin typeface="+mn-lt"/>
              </a:rPr>
              <a:t>§ 34h	Odpočet na podporu výdajů vynaložených na žáka nebo studenta.</a:t>
            </a:r>
          </a:p>
          <a:p>
            <a:pPr marL="108000" lvl="0" indent="0">
              <a:buNone/>
            </a:pPr>
            <a:endParaRPr lang="cs-CZ" sz="2000" dirty="0"/>
          </a:p>
          <a:p>
            <a:pPr marL="108000" lvl="0" indent="0">
              <a:buNone/>
            </a:pPr>
            <a:endParaRPr lang="cs-CZ" sz="2000" dirty="0"/>
          </a:p>
          <a:p>
            <a:pPr marL="108000" indent="0" algn="just">
              <a:buNone/>
            </a:pPr>
            <a:endParaRPr lang="cs-CZ" sz="2000" dirty="0">
              <a:latin typeface="Calibri" panose="020F0502020204030204" pitchFamily="34" charset="0"/>
              <a:cs typeface="Calibri" panose="020F0502020204030204" pitchFamily="34" charset="0"/>
            </a:endParaRPr>
          </a:p>
        </p:txBody>
      </p:sp>
      <p:sp>
        <p:nvSpPr>
          <p:cNvPr id="3" name="Zástupný symbol pro obsah 2"/>
          <p:cNvSpPr>
            <a:spLocks noGrp="1"/>
          </p:cNvSpPr>
          <p:nvPr>
            <p:ph sz="half" idx="2"/>
          </p:nvPr>
        </p:nvSpPr>
        <p:spPr>
          <a:xfrm>
            <a:off x="6280964" y="857251"/>
            <a:ext cx="5156200" cy="5629274"/>
          </a:xfrm>
        </p:spPr>
        <p:txBody>
          <a:bodyPr>
            <a:noAutofit/>
          </a:bodyPr>
          <a:lstStyle/>
          <a:p>
            <a:pPr marL="108000" lvl="0" indent="0" algn="just">
              <a:buNone/>
            </a:pPr>
            <a:r>
              <a:rPr lang="cs-CZ" sz="1800" b="1" u="sng" dirty="0">
                <a:latin typeface="+mn-lt"/>
              </a:rPr>
              <a:t>Druhy odpočtů:</a:t>
            </a:r>
          </a:p>
          <a:p>
            <a:pPr lvl="0" algn="just"/>
            <a:r>
              <a:rPr lang="cs-CZ" sz="1800" b="1" dirty="0">
                <a:latin typeface="+mn-lt"/>
              </a:rPr>
              <a:t>Odpočet na podporu pořízení majetku zaměstnavatele</a:t>
            </a:r>
            <a:r>
              <a:rPr lang="cs-CZ" sz="1800" dirty="0">
                <a:latin typeface="+mn-lt"/>
              </a:rPr>
              <a:t> pro účely odborného vzdělávání v rozsahu 50 a 110 % vstupní ceny majetku podle doby jeho využití žáky </a:t>
            </a:r>
            <a:br>
              <a:rPr lang="cs-CZ" sz="1800" dirty="0">
                <a:latin typeface="+mn-lt"/>
              </a:rPr>
            </a:br>
            <a:r>
              <a:rPr lang="cs-CZ" sz="1800" dirty="0">
                <a:latin typeface="+mn-lt"/>
              </a:rPr>
              <a:t>a studenty.</a:t>
            </a:r>
          </a:p>
          <a:p>
            <a:pPr lvl="0" algn="just"/>
            <a:r>
              <a:rPr lang="cs-CZ" sz="1800" b="1" dirty="0">
                <a:latin typeface="+mn-lt"/>
              </a:rPr>
              <a:t>Odpočet na podporu výdajů vynaložených na žáka nebo studenta</a:t>
            </a:r>
            <a:r>
              <a:rPr lang="cs-CZ" sz="1800" dirty="0">
                <a:latin typeface="+mn-lt"/>
              </a:rPr>
              <a:t> v rámci odborného vzdělávání činí součin 200, – Kč a počtu hodin praktického vyučování ve středních školách, odborné praxe ve vyšších odborných školách </a:t>
            </a:r>
            <a:br>
              <a:rPr lang="cs-CZ" sz="1800" dirty="0">
                <a:latin typeface="+mn-lt"/>
              </a:rPr>
            </a:br>
            <a:r>
              <a:rPr lang="cs-CZ" sz="1800" dirty="0">
                <a:latin typeface="+mn-lt"/>
              </a:rPr>
              <a:t>a vzdělávací činnosti v rámci části akreditovaného studijního programu vysokých škol, uskutečněných v konkrétním období na pracovišti zaměstnavatele – poplatníka. </a:t>
            </a:r>
          </a:p>
          <a:p>
            <a:pPr algn="just"/>
            <a:r>
              <a:rPr lang="cs-CZ" sz="1800" dirty="0">
                <a:latin typeface="+mn-lt"/>
              </a:rPr>
              <a:t>Odpočet na podporu odborného vzdělávání bylo možné poprvé uplatnit za zdaňovací období nebo období, za které se podává daňové přiznání, započaté v roce 2014</a:t>
            </a:r>
            <a:r>
              <a:rPr lang="cs-CZ" sz="1600" dirty="0">
                <a:latin typeface="+mn-lt"/>
              </a:rPr>
              <a:t>.</a:t>
            </a:r>
          </a:p>
        </p:txBody>
      </p:sp>
      <p:sp>
        <p:nvSpPr>
          <p:cNvPr id="4" name="Zástupný symbol pro číslo snímku 3">
            <a:extLst>
              <a:ext uri="{FF2B5EF4-FFF2-40B4-BE49-F238E27FC236}">
                <a16:creationId xmlns:a16="http://schemas.microsoft.com/office/drawing/2014/main" id="{C3041A46-06CA-463B-97B2-B877AE68AAA0}"/>
              </a:ext>
            </a:extLst>
          </p:cNvPr>
          <p:cNvSpPr>
            <a:spLocks noGrp="1"/>
          </p:cNvSpPr>
          <p:nvPr>
            <p:ph type="sldNum" sz="quarter" idx="12"/>
          </p:nvPr>
        </p:nvSpPr>
        <p:spPr/>
        <p:txBody>
          <a:bodyPr/>
          <a:lstStyle/>
          <a:p>
            <a:fld id="{323BD8D3-A9DD-40CB-A396-ADCE34852C74}" type="slidenum">
              <a:rPr lang="cs-CZ" smtClean="0"/>
              <a:t>42</a:t>
            </a:fld>
            <a:endParaRPr lang="cs-CZ" dirty="0"/>
          </a:p>
        </p:txBody>
      </p:sp>
    </p:spTree>
    <p:extLst>
      <p:ext uri="{BB962C8B-B14F-4D97-AF65-F5344CB8AC3E}">
        <p14:creationId xmlns:p14="http://schemas.microsoft.com/office/powerpoint/2010/main" val="41512844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59C8CCD-2362-4B61-B125-F7ACEA4FF0BD}"/>
              </a:ext>
            </a:extLst>
          </p:cNvPr>
          <p:cNvSpPr>
            <a:spLocks noGrp="1"/>
          </p:cNvSpPr>
          <p:nvPr>
            <p:ph type="title"/>
          </p:nvPr>
        </p:nvSpPr>
        <p:spPr/>
        <p:txBody>
          <a:bodyPr>
            <a:noAutofit/>
          </a:bodyPr>
          <a:lstStyle/>
          <a:p>
            <a:r>
              <a:rPr lang="cs-CZ" sz="2400" b="1" dirty="0"/>
              <a:t>Přehled použitých zkratek</a:t>
            </a:r>
          </a:p>
        </p:txBody>
      </p:sp>
      <p:sp>
        <p:nvSpPr>
          <p:cNvPr id="10" name="Zástupný symbol pro obsah 9">
            <a:extLst>
              <a:ext uri="{FF2B5EF4-FFF2-40B4-BE49-F238E27FC236}">
                <a16:creationId xmlns:a16="http://schemas.microsoft.com/office/drawing/2014/main" id="{0C618E16-58A7-4CE8-8136-BD5DBF05BB8B}"/>
              </a:ext>
            </a:extLst>
          </p:cNvPr>
          <p:cNvSpPr>
            <a:spLocks noGrp="1"/>
          </p:cNvSpPr>
          <p:nvPr>
            <p:ph sz="half" idx="1"/>
          </p:nvPr>
        </p:nvSpPr>
        <p:spPr>
          <a:xfrm>
            <a:off x="729599" y="1849437"/>
            <a:ext cx="10838170" cy="4351338"/>
          </a:xfrm>
        </p:spPr>
        <p:txBody>
          <a:bodyPr>
            <a:normAutofit/>
          </a:bodyPr>
          <a:lstStyle/>
          <a:p>
            <a:pPr marL="108000" lvl="0" indent="0">
              <a:buNone/>
            </a:pPr>
            <a:endParaRPr lang="cs-CZ" sz="2000" dirty="0"/>
          </a:p>
          <a:p>
            <a:pPr marL="108000" lvl="0" indent="0">
              <a:buNone/>
            </a:pPr>
            <a:endParaRPr lang="cs-CZ" sz="2000" dirty="0"/>
          </a:p>
          <a:p>
            <a:pPr marL="108000" indent="0" algn="just">
              <a:buNone/>
            </a:pPr>
            <a:endParaRPr lang="cs-CZ" sz="2000" dirty="0">
              <a:latin typeface="Calibri" panose="020F0502020204030204" pitchFamily="34" charset="0"/>
              <a:cs typeface="Calibri" panose="020F0502020204030204" pitchFamily="34" charset="0"/>
            </a:endParaRPr>
          </a:p>
        </p:txBody>
      </p:sp>
      <p:sp>
        <p:nvSpPr>
          <p:cNvPr id="4" name="Zástupný symbol pro číslo snímku 3">
            <a:extLst>
              <a:ext uri="{FF2B5EF4-FFF2-40B4-BE49-F238E27FC236}">
                <a16:creationId xmlns:a16="http://schemas.microsoft.com/office/drawing/2014/main" id="{C3041A46-06CA-463B-97B2-B877AE68AAA0}"/>
              </a:ext>
            </a:extLst>
          </p:cNvPr>
          <p:cNvSpPr>
            <a:spLocks noGrp="1"/>
          </p:cNvSpPr>
          <p:nvPr>
            <p:ph type="sldNum" sz="quarter" idx="12"/>
          </p:nvPr>
        </p:nvSpPr>
        <p:spPr/>
        <p:txBody>
          <a:bodyPr/>
          <a:lstStyle/>
          <a:p>
            <a:fld id="{323BD8D3-A9DD-40CB-A396-ADCE34852C74}" type="slidenum">
              <a:rPr lang="cs-CZ" smtClean="0"/>
              <a:t>43</a:t>
            </a:fld>
            <a:endParaRPr lang="cs-CZ" dirty="0"/>
          </a:p>
        </p:txBody>
      </p:sp>
      <p:graphicFrame>
        <p:nvGraphicFramePr>
          <p:cNvPr id="6" name="Tabulka 5"/>
          <p:cNvGraphicFramePr>
            <a:graphicFrameLocks noGrp="1"/>
          </p:cNvGraphicFramePr>
          <p:nvPr>
            <p:extLst>
              <p:ext uri="{D42A27DB-BD31-4B8C-83A1-F6EECF244321}">
                <p14:modId xmlns:p14="http://schemas.microsoft.com/office/powerpoint/2010/main" val="1945257378"/>
              </p:ext>
            </p:extLst>
          </p:nvPr>
        </p:nvGraphicFramePr>
        <p:xfrm>
          <a:off x="1278236" y="1793566"/>
          <a:ext cx="9351663" cy="3892858"/>
        </p:xfrm>
        <a:graphic>
          <a:graphicData uri="http://schemas.openxmlformats.org/drawingml/2006/table">
            <a:tbl>
              <a:tblPr firstRow="1" bandRow="1">
                <a:tableStyleId>{5C22544A-7EE6-4342-B048-85BDC9FD1C3A}</a:tableStyleId>
              </a:tblPr>
              <a:tblGrid>
                <a:gridCol w="1696975">
                  <a:extLst>
                    <a:ext uri="{9D8B030D-6E8A-4147-A177-3AD203B41FA5}">
                      <a16:colId xmlns:a16="http://schemas.microsoft.com/office/drawing/2014/main" val="20000"/>
                    </a:ext>
                  </a:extLst>
                </a:gridCol>
                <a:gridCol w="7654688">
                  <a:extLst>
                    <a:ext uri="{9D8B030D-6E8A-4147-A177-3AD203B41FA5}">
                      <a16:colId xmlns:a16="http://schemas.microsoft.com/office/drawing/2014/main" val="20001"/>
                    </a:ext>
                  </a:extLst>
                </a:gridCol>
              </a:tblGrid>
              <a:tr h="465393">
                <a:tc>
                  <a:txBody>
                    <a:bodyPr/>
                    <a:lstStyle/>
                    <a:p>
                      <a:pPr algn="ctr"/>
                      <a:r>
                        <a:rPr lang="cs-CZ" dirty="0"/>
                        <a:t>Použitá zkratka</a:t>
                      </a:r>
                    </a:p>
                  </a:txBody>
                  <a:tcPr/>
                </a:tc>
                <a:tc>
                  <a:txBody>
                    <a:bodyPr/>
                    <a:lstStyle/>
                    <a:p>
                      <a:pPr algn="ctr"/>
                      <a:r>
                        <a:rPr lang="cs-CZ" dirty="0"/>
                        <a:t>Význam</a:t>
                      </a:r>
                    </a:p>
                  </a:txBody>
                  <a:tcPr/>
                </a:tc>
                <a:extLst>
                  <a:ext uri="{0D108BD9-81ED-4DB2-BD59-A6C34878D82A}">
                    <a16:rowId xmlns:a16="http://schemas.microsoft.com/office/drawing/2014/main" val="10000"/>
                  </a:ext>
                </a:extLst>
              </a:tr>
              <a:tr h="465393">
                <a:tc>
                  <a:txBody>
                    <a:bodyPr/>
                    <a:lstStyle/>
                    <a:p>
                      <a:pPr algn="ctr"/>
                      <a:r>
                        <a:rPr lang="cs-CZ" dirty="0"/>
                        <a:t>DS</a:t>
                      </a:r>
                    </a:p>
                  </a:txBody>
                  <a:tcPr/>
                </a:tc>
                <a:tc>
                  <a:txBody>
                    <a:bodyPr/>
                    <a:lstStyle/>
                    <a:p>
                      <a:r>
                        <a:rPr lang="cs-CZ" u="sng" dirty="0"/>
                        <a:t>D</a:t>
                      </a:r>
                      <a:r>
                        <a:rPr lang="cs-CZ" dirty="0"/>
                        <a:t>aňový </a:t>
                      </a:r>
                      <a:r>
                        <a:rPr lang="cs-CZ" u="sng" dirty="0"/>
                        <a:t>S</a:t>
                      </a:r>
                      <a:r>
                        <a:rPr lang="cs-CZ" dirty="0"/>
                        <a:t>ubjekt, ten může</a:t>
                      </a:r>
                      <a:r>
                        <a:rPr lang="cs-CZ" baseline="0" dirty="0"/>
                        <a:t> být dvojího druhu – právnický osoba, fyzická osoba</a:t>
                      </a:r>
                      <a:endParaRPr lang="cs-CZ" dirty="0"/>
                    </a:p>
                  </a:txBody>
                  <a:tcPr/>
                </a:tc>
                <a:extLst>
                  <a:ext uri="{0D108BD9-81ED-4DB2-BD59-A6C34878D82A}">
                    <a16:rowId xmlns:a16="http://schemas.microsoft.com/office/drawing/2014/main" val="10001"/>
                  </a:ext>
                </a:extLst>
              </a:tr>
              <a:tr h="465393">
                <a:tc>
                  <a:txBody>
                    <a:bodyPr/>
                    <a:lstStyle/>
                    <a:p>
                      <a:pPr algn="ctr"/>
                      <a:r>
                        <a:rPr lang="cs-CZ" dirty="0"/>
                        <a:t>PO</a:t>
                      </a:r>
                    </a:p>
                  </a:txBody>
                  <a:tcPr/>
                </a:tc>
                <a:tc>
                  <a:txBody>
                    <a:bodyPr/>
                    <a:lstStyle/>
                    <a:p>
                      <a:r>
                        <a:rPr lang="cs-CZ" u="sng" dirty="0"/>
                        <a:t>P</a:t>
                      </a:r>
                      <a:r>
                        <a:rPr lang="cs-CZ" dirty="0"/>
                        <a:t>rávnická </a:t>
                      </a:r>
                      <a:r>
                        <a:rPr lang="cs-CZ" u="sng" dirty="0"/>
                        <a:t>O</a:t>
                      </a:r>
                      <a:r>
                        <a:rPr lang="cs-CZ" dirty="0"/>
                        <a:t>soba, sazba</a:t>
                      </a:r>
                      <a:r>
                        <a:rPr lang="cs-CZ" baseline="0" dirty="0"/>
                        <a:t> daně z příjmu právnických osob je 19 %</a:t>
                      </a:r>
                      <a:endParaRPr lang="cs-CZ" dirty="0"/>
                    </a:p>
                  </a:txBody>
                  <a:tcPr/>
                </a:tc>
                <a:extLst>
                  <a:ext uri="{0D108BD9-81ED-4DB2-BD59-A6C34878D82A}">
                    <a16:rowId xmlns:a16="http://schemas.microsoft.com/office/drawing/2014/main" val="10002"/>
                  </a:ext>
                </a:extLst>
              </a:tr>
              <a:tr h="465393">
                <a:tc>
                  <a:txBody>
                    <a:bodyPr/>
                    <a:lstStyle/>
                    <a:p>
                      <a:pPr algn="ctr"/>
                      <a:r>
                        <a:rPr lang="cs-CZ" dirty="0"/>
                        <a:t>FO</a:t>
                      </a:r>
                    </a:p>
                  </a:txBody>
                  <a:tcPr/>
                </a:tc>
                <a:tc>
                  <a:txBody>
                    <a:bodyPr/>
                    <a:lstStyle/>
                    <a:p>
                      <a:r>
                        <a:rPr lang="cs-CZ" u="sng" dirty="0"/>
                        <a:t>F</a:t>
                      </a:r>
                      <a:r>
                        <a:rPr lang="cs-CZ" dirty="0"/>
                        <a:t>yzická </a:t>
                      </a:r>
                      <a:r>
                        <a:rPr lang="cs-CZ" u="sng" dirty="0"/>
                        <a:t>O</a:t>
                      </a:r>
                      <a:r>
                        <a:rPr lang="cs-CZ" dirty="0"/>
                        <a:t>soba, sazba</a:t>
                      </a:r>
                      <a:r>
                        <a:rPr lang="cs-CZ" baseline="0" dirty="0"/>
                        <a:t> daně z příjmu fyzických osob je 15 %</a:t>
                      </a:r>
                      <a:endParaRPr lang="cs-CZ" dirty="0"/>
                    </a:p>
                  </a:txBody>
                  <a:tcPr/>
                </a:tc>
                <a:extLst>
                  <a:ext uri="{0D108BD9-81ED-4DB2-BD59-A6C34878D82A}">
                    <a16:rowId xmlns:a16="http://schemas.microsoft.com/office/drawing/2014/main" val="10003"/>
                  </a:ext>
                </a:extLst>
              </a:tr>
              <a:tr h="465393">
                <a:tc>
                  <a:txBody>
                    <a:bodyPr/>
                    <a:lstStyle/>
                    <a:p>
                      <a:pPr algn="ctr"/>
                      <a:r>
                        <a:rPr lang="cs-CZ" dirty="0"/>
                        <a:t>EA</a:t>
                      </a:r>
                    </a:p>
                  </a:txBody>
                  <a:tcPr/>
                </a:tc>
                <a:tc>
                  <a:txBody>
                    <a:bodyPr/>
                    <a:lstStyle/>
                    <a:p>
                      <a:r>
                        <a:rPr lang="cs-CZ" u="sng" dirty="0"/>
                        <a:t>E</a:t>
                      </a:r>
                      <a:r>
                        <a:rPr lang="cs-CZ" dirty="0"/>
                        <a:t>konomicky</a:t>
                      </a:r>
                      <a:r>
                        <a:rPr lang="cs-CZ" baseline="0" dirty="0"/>
                        <a:t> </a:t>
                      </a:r>
                      <a:r>
                        <a:rPr lang="cs-CZ" u="sng" baseline="0" dirty="0"/>
                        <a:t>A</a:t>
                      </a:r>
                      <a:r>
                        <a:rPr lang="cs-CZ" baseline="0" dirty="0"/>
                        <a:t>ktivní</a:t>
                      </a:r>
                      <a:endParaRPr lang="cs-CZ" dirty="0"/>
                    </a:p>
                  </a:txBody>
                  <a:tcPr/>
                </a:tc>
                <a:extLst>
                  <a:ext uri="{0D108BD9-81ED-4DB2-BD59-A6C34878D82A}">
                    <a16:rowId xmlns:a16="http://schemas.microsoft.com/office/drawing/2014/main" val="10004"/>
                  </a:ext>
                </a:extLst>
              </a:tr>
              <a:tr h="465393">
                <a:tc>
                  <a:txBody>
                    <a:bodyPr/>
                    <a:lstStyle/>
                    <a:p>
                      <a:pPr algn="ctr"/>
                      <a:r>
                        <a:rPr lang="cs-CZ" dirty="0" err="1"/>
                        <a:t>OnPOV</a:t>
                      </a:r>
                      <a:r>
                        <a:rPr lang="cs-CZ" dirty="0"/>
                        <a:t>, DO</a:t>
                      </a:r>
                    </a:p>
                  </a:txBody>
                  <a:tcPr/>
                </a:tc>
                <a:tc>
                  <a:txBody>
                    <a:bodyPr/>
                    <a:lstStyle/>
                    <a:p>
                      <a:r>
                        <a:rPr lang="cs-CZ" u="sng"/>
                        <a:t>O</a:t>
                      </a:r>
                      <a:r>
                        <a:rPr lang="cs-CZ"/>
                        <a:t>dpočet </a:t>
                      </a:r>
                      <a:r>
                        <a:rPr lang="cs-CZ" u="sng" dirty="0"/>
                        <a:t>n</a:t>
                      </a:r>
                      <a:r>
                        <a:rPr lang="cs-CZ" dirty="0"/>
                        <a:t>a </a:t>
                      </a:r>
                      <a:r>
                        <a:rPr lang="cs-CZ" u="sng" dirty="0"/>
                        <a:t>P</a:t>
                      </a:r>
                      <a:r>
                        <a:rPr lang="cs-CZ" dirty="0"/>
                        <a:t>odporu </a:t>
                      </a:r>
                      <a:r>
                        <a:rPr lang="cs-CZ" u="sng" dirty="0"/>
                        <a:t>O</a:t>
                      </a:r>
                      <a:r>
                        <a:rPr lang="cs-CZ" dirty="0"/>
                        <a:t>dborného</a:t>
                      </a:r>
                      <a:r>
                        <a:rPr lang="cs-CZ" baseline="0" dirty="0"/>
                        <a:t> </a:t>
                      </a:r>
                      <a:r>
                        <a:rPr lang="cs-CZ" u="sng" baseline="0" dirty="0"/>
                        <a:t>V</a:t>
                      </a:r>
                      <a:r>
                        <a:rPr lang="cs-CZ" baseline="0" dirty="0"/>
                        <a:t>zdělávání nebo také pouze </a:t>
                      </a:r>
                      <a:r>
                        <a:rPr lang="cs-CZ" u="sng" baseline="0" dirty="0"/>
                        <a:t>D</a:t>
                      </a:r>
                      <a:r>
                        <a:rPr lang="cs-CZ" baseline="0" dirty="0"/>
                        <a:t>aňový </a:t>
                      </a:r>
                      <a:r>
                        <a:rPr lang="cs-CZ" u="sng" baseline="0" dirty="0"/>
                        <a:t>O</a:t>
                      </a:r>
                      <a:r>
                        <a:rPr lang="cs-CZ" baseline="0" dirty="0"/>
                        <a:t>dpočet</a:t>
                      </a:r>
                      <a:endParaRPr lang="cs-CZ" dirty="0"/>
                    </a:p>
                  </a:txBody>
                  <a:tcPr/>
                </a:tc>
                <a:extLst>
                  <a:ext uri="{0D108BD9-81ED-4DB2-BD59-A6C34878D82A}">
                    <a16:rowId xmlns:a16="http://schemas.microsoft.com/office/drawing/2014/main" val="10005"/>
                  </a:ext>
                </a:extLst>
              </a:tr>
              <a:tr h="1100500">
                <a:tc>
                  <a:txBody>
                    <a:bodyPr/>
                    <a:lstStyle/>
                    <a:p>
                      <a:pPr algn="ctr"/>
                      <a:r>
                        <a:rPr lang="cs-CZ" dirty="0"/>
                        <a:t>OV</a:t>
                      </a:r>
                    </a:p>
                  </a:txBody>
                  <a:tcPr/>
                </a:tc>
                <a:tc>
                  <a:txBody>
                    <a:bodyPr/>
                    <a:lstStyle/>
                    <a:p>
                      <a:r>
                        <a:rPr lang="cs-CZ" u="sng" dirty="0"/>
                        <a:t>O</a:t>
                      </a:r>
                      <a:r>
                        <a:rPr lang="cs-CZ" dirty="0"/>
                        <a:t>dborný </a:t>
                      </a:r>
                      <a:r>
                        <a:rPr lang="cs-CZ" u="sng" dirty="0"/>
                        <a:t>V</a:t>
                      </a:r>
                      <a:r>
                        <a:rPr lang="cs-CZ" dirty="0"/>
                        <a:t>ýcvik</a:t>
                      </a: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4590455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91488B9B-AFCB-C93D-AE49-D84E3DF36F15}"/>
              </a:ext>
            </a:extLst>
          </p:cNvPr>
          <p:cNvSpPr>
            <a:spLocks noGrp="1"/>
          </p:cNvSpPr>
          <p:nvPr>
            <p:ph type="sldNum" sz="quarter" idx="12"/>
          </p:nvPr>
        </p:nvSpPr>
        <p:spPr/>
        <p:txBody>
          <a:bodyPr/>
          <a:lstStyle/>
          <a:p>
            <a:fld id="{323BD8D3-A9DD-40CB-A396-ADCE34852C74}" type="slidenum">
              <a:rPr lang="cs-CZ" smtClean="0"/>
              <a:t>44</a:t>
            </a:fld>
            <a:endParaRPr lang="cs-CZ"/>
          </a:p>
        </p:txBody>
      </p:sp>
      <p:pic>
        <p:nvPicPr>
          <p:cNvPr id="7" name="Zástupný obsah 6">
            <a:extLst>
              <a:ext uri="{FF2B5EF4-FFF2-40B4-BE49-F238E27FC236}">
                <a16:creationId xmlns:a16="http://schemas.microsoft.com/office/drawing/2014/main" id="{FEE86832-5FD9-F95E-12BC-DB1E035404E6}"/>
              </a:ext>
            </a:extLst>
          </p:cNvPr>
          <p:cNvPicPr>
            <a:picLocks noGrp="1" noChangeAspect="1"/>
          </p:cNvPicPr>
          <p:nvPr>
            <p:ph sz="half" idx="1"/>
          </p:nvPr>
        </p:nvPicPr>
        <p:blipFill>
          <a:blip r:embed="rId2"/>
          <a:stretch>
            <a:fillRect/>
          </a:stretch>
        </p:blipFill>
        <p:spPr>
          <a:xfrm>
            <a:off x="1515162" y="466343"/>
            <a:ext cx="9562413" cy="5752175"/>
          </a:xfrm>
        </p:spPr>
      </p:pic>
    </p:spTree>
    <p:extLst>
      <p:ext uri="{BB962C8B-B14F-4D97-AF65-F5344CB8AC3E}">
        <p14:creationId xmlns:p14="http://schemas.microsoft.com/office/powerpoint/2010/main" val="16739418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91488B9B-AFCB-C93D-AE49-D84E3DF36F15}"/>
              </a:ext>
            </a:extLst>
          </p:cNvPr>
          <p:cNvSpPr>
            <a:spLocks noGrp="1"/>
          </p:cNvSpPr>
          <p:nvPr>
            <p:ph type="sldNum" sz="quarter" idx="12"/>
          </p:nvPr>
        </p:nvSpPr>
        <p:spPr/>
        <p:txBody>
          <a:bodyPr/>
          <a:lstStyle/>
          <a:p>
            <a:fld id="{323BD8D3-A9DD-40CB-A396-ADCE34852C74}" type="slidenum">
              <a:rPr lang="cs-CZ" smtClean="0"/>
              <a:t>45</a:t>
            </a:fld>
            <a:endParaRPr lang="cs-CZ"/>
          </a:p>
        </p:txBody>
      </p:sp>
      <p:pic>
        <p:nvPicPr>
          <p:cNvPr id="6" name="Obrázek 5">
            <a:extLst>
              <a:ext uri="{FF2B5EF4-FFF2-40B4-BE49-F238E27FC236}">
                <a16:creationId xmlns:a16="http://schemas.microsoft.com/office/drawing/2014/main" id="{F3134D35-FA36-F8B8-AA60-9F49348E59B9}"/>
              </a:ext>
            </a:extLst>
          </p:cNvPr>
          <p:cNvPicPr>
            <a:picLocks noChangeAspect="1"/>
          </p:cNvPicPr>
          <p:nvPr/>
        </p:nvPicPr>
        <p:blipFill>
          <a:blip r:embed="rId2"/>
          <a:stretch>
            <a:fillRect/>
          </a:stretch>
        </p:blipFill>
        <p:spPr>
          <a:xfrm>
            <a:off x="1447800" y="428625"/>
            <a:ext cx="9296400" cy="6000750"/>
          </a:xfrm>
          <a:prstGeom prst="rect">
            <a:avLst/>
          </a:prstGeom>
        </p:spPr>
      </p:pic>
    </p:spTree>
    <p:extLst>
      <p:ext uri="{BB962C8B-B14F-4D97-AF65-F5344CB8AC3E}">
        <p14:creationId xmlns:p14="http://schemas.microsoft.com/office/powerpoint/2010/main" val="38294853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91488B9B-AFCB-C93D-AE49-D84E3DF36F15}"/>
              </a:ext>
            </a:extLst>
          </p:cNvPr>
          <p:cNvSpPr>
            <a:spLocks noGrp="1"/>
          </p:cNvSpPr>
          <p:nvPr>
            <p:ph type="sldNum" sz="quarter" idx="12"/>
          </p:nvPr>
        </p:nvSpPr>
        <p:spPr/>
        <p:txBody>
          <a:bodyPr/>
          <a:lstStyle/>
          <a:p>
            <a:fld id="{323BD8D3-A9DD-40CB-A396-ADCE34852C74}" type="slidenum">
              <a:rPr lang="cs-CZ" smtClean="0"/>
              <a:t>46</a:t>
            </a:fld>
            <a:endParaRPr lang="cs-CZ"/>
          </a:p>
        </p:txBody>
      </p:sp>
      <p:pic>
        <p:nvPicPr>
          <p:cNvPr id="4" name="Obrázek 3">
            <a:extLst>
              <a:ext uri="{FF2B5EF4-FFF2-40B4-BE49-F238E27FC236}">
                <a16:creationId xmlns:a16="http://schemas.microsoft.com/office/drawing/2014/main" id="{8BE50566-5B6F-79E3-0FB0-4513564A1E4A}"/>
              </a:ext>
            </a:extLst>
          </p:cNvPr>
          <p:cNvPicPr>
            <a:picLocks noChangeAspect="1"/>
          </p:cNvPicPr>
          <p:nvPr/>
        </p:nvPicPr>
        <p:blipFill>
          <a:blip r:embed="rId2"/>
          <a:stretch>
            <a:fillRect/>
          </a:stretch>
        </p:blipFill>
        <p:spPr>
          <a:xfrm>
            <a:off x="1447800" y="428625"/>
            <a:ext cx="9296400" cy="6000750"/>
          </a:xfrm>
          <a:prstGeom prst="rect">
            <a:avLst/>
          </a:prstGeom>
        </p:spPr>
      </p:pic>
    </p:spTree>
    <p:extLst>
      <p:ext uri="{BB962C8B-B14F-4D97-AF65-F5344CB8AC3E}">
        <p14:creationId xmlns:p14="http://schemas.microsoft.com/office/powerpoint/2010/main" val="141294600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91488B9B-AFCB-C93D-AE49-D84E3DF36F15}"/>
              </a:ext>
            </a:extLst>
          </p:cNvPr>
          <p:cNvSpPr>
            <a:spLocks noGrp="1"/>
          </p:cNvSpPr>
          <p:nvPr>
            <p:ph type="sldNum" sz="quarter" idx="12"/>
          </p:nvPr>
        </p:nvSpPr>
        <p:spPr/>
        <p:txBody>
          <a:bodyPr/>
          <a:lstStyle/>
          <a:p>
            <a:fld id="{323BD8D3-A9DD-40CB-A396-ADCE34852C74}" type="slidenum">
              <a:rPr lang="cs-CZ" smtClean="0"/>
              <a:t>47</a:t>
            </a:fld>
            <a:endParaRPr lang="cs-CZ"/>
          </a:p>
        </p:txBody>
      </p:sp>
      <p:pic>
        <p:nvPicPr>
          <p:cNvPr id="3" name="Obrázek 2">
            <a:extLst>
              <a:ext uri="{FF2B5EF4-FFF2-40B4-BE49-F238E27FC236}">
                <a16:creationId xmlns:a16="http://schemas.microsoft.com/office/drawing/2014/main" id="{726986F4-FC36-40FD-6154-3352858128E5}"/>
              </a:ext>
            </a:extLst>
          </p:cNvPr>
          <p:cNvPicPr>
            <a:picLocks noChangeAspect="1"/>
          </p:cNvPicPr>
          <p:nvPr/>
        </p:nvPicPr>
        <p:blipFill>
          <a:blip r:embed="rId2"/>
          <a:stretch>
            <a:fillRect/>
          </a:stretch>
        </p:blipFill>
        <p:spPr>
          <a:xfrm>
            <a:off x="1447800" y="428625"/>
            <a:ext cx="9296400" cy="6000750"/>
          </a:xfrm>
          <a:prstGeom prst="rect">
            <a:avLst/>
          </a:prstGeom>
        </p:spPr>
      </p:pic>
    </p:spTree>
    <p:extLst>
      <p:ext uri="{BB962C8B-B14F-4D97-AF65-F5344CB8AC3E}">
        <p14:creationId xmlns:p14="http://schemas.microsoft.com/office/powerpoint/2010/main" val="5861055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91488B9B-AFCB-C93D-AE49-D84E3DF36F15}"/>
              </a:ext>
            </a:extLst>
          </p:cNvPr>
          <p:cNvSpPr>
            <a:spLocks noGrp="1"/>
          </p:cNvSpPr>
          <p:nvPr>
            <p:ph type="sldNum" sz="quarter" idx="12"/>
          </p:nvPr>
        </p:nvSpPr>
        <p:spPr/>
        <p:txBody>
          <a:bodyPr/>
          <a:lstStyle/>
          <a:p>
            <a:fld id="{323BD8D3-A9DD-40CB-A396-ADCE34852C74}" type="slidenum">
              <a:rPr lang="cs-CZ" smtClean="0"/>
              <a:t>48</a:t>
            </a:fld>
            <a:endParaRPr lang="cs-CZ"/>
          </a:p>
        </p:txBody>
      </p:sp>
      <p:pic>
        <p:nvPicPr>
          <p:cNvPr id="4" name="Obrázek 3">
            <a:extLst>
              <a:ext uri="{FF2B5EF4-FFF2-40B4-BE49-F238E27FC236}">
                <a16:creationId xmlns:a16="http://schemas.microsoft.com/office/drawing/2014/main" id="{690BEFFE-2A3F-5239-5176-318FED5A6945}"/>
              </a:ext>
            </a:extLst>
          </p:cNvPr>
          <p:cNvPicPr>
            <a:picLocks noChangeAspect="1"/>
          </p:cNvPicPr>
          <p:nvPr/>
        </p:nvPicPr>
        <p:blipFill>
          <a:blip r:embed="rId2"/>
          <a:stretch>
            <a:fillRect/>
          </a:stretch>
        </p:blipFill>
        <p:spPr>
          <a:xfrm>
            <a:off x="1447800" y="428625"/>
            <a:ext cx="9296400" cy="6000750"/>
          </a:xfrm>
          <a:prstGeom prst="rect">
            <a:avLst/>
          </a:prstGeom>
        </p:spPr>
      </p:pic>
    </p:spTree>
    <p:extLst>
      <p:ext uri="{BB962C8B-B14F-4D97-AF65-F5344CB8AC3E}">
        <p14:creationId xmlns:p14="http://schemas.microsoft.com/office/powerpoint/2010/main" val="39954858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5FF025A-351F-0328-830C-D44359081160}"/>
              </a:ext>
            </a:extLst>
          </p:cNvPr>
          <p:cNvSpPr>
            <a:spLocks noGrp="1"/>
          </p:cNvSpPr>
          <p:nvPr>
            <p:ph type="title"/>
          </p:nvPr>
        </p:nvSpPr>
        <p:spPr/>
        <p:txBody>
          <a:bodyPr/>
          <a:lstStyle/>
          <a:p>
            <a:r>
              <a:rPr lang="cs-CZ" b="1" dirty="0" err="1"/>
              <a:t>OdpočtY</a:t>
            </a:r>
            <a:r>
              <a:rPr lang="cs-CZ" b="1" dirty="0"/>
              <a:t> na podporu OV – 2020 v členění NACE pro DSPO</a:t>
            </a:r>
          </a:p>
        </p:txBody>
      </p:sp>
      <p:sp>
        <p:nvSpPr>
          <p:cNvPr id="5" name="Zástupný symbol pro číslo snímku 4">
            <a:extLst>
              <a:ext uri="{FF2B5EF4-FFF2-40B4-BE49-F238E27FC236}">
                <a16:creationId xmlns:a16="http://schemas.microsoft.com/office/drawing/2014/main" id="{91488B9B-AFCB-C93D-AE49-D84E3DF36F15}"/>
              </a:ext>
            </a:extLst>
          </p:cNvPr>
          <p:cNvSpPr>
            <a:spLocks noGrp="1"/>
          </p:cNvSpPr>
          <p:nvPr>
            <p:ph type="sldNum" sz="quarter" idx="12"/>
          </p:nvPr>
        </p:nvSpPr>
        <p:spPr/>
        <p:txBody>
          <a:bodyPr/>
          <a:lstStyle/>
          <a:p>
            <a:fld id="{323BD8D3-A9DD-40CB-A396-ADCE34852C74}" type="slidenum">
              <a:rPr lang="cs-CZ" smtClean="0"/>
              <a:t>49</a:t>
            </a:fld>
            <a:endParaRPr lang="cs-CZ"/>
          </a:p>
        </p:txBody>
      </p:sp>
      <p:pic>
        <p:nvPicPr>
          <p:cNvPr id="13" name="Zástupný obsah 12">
            <a:extLst>
              <a:ext uri="{FF2B5EF4-FFF2-40B4-BE49-F238E27FC236}">
                <a16:creationId xmlns:a16="http://schemas.microsoft.com/office/drawing/2014/main" id="{C986649D-33B4-3F29-A52D-39055A782F0E}"/>
              </a:ext>
            </a:extLst>
          </p:cNvPr>
          <p:cNvPicPr>
            <a:picLocks noGrp="1" noChangeAspect="1"/>
          </p:cNvPicPr>
          <p:nvPr>
            <p:ph sz="half" idx="1"/>
          </p:nvPr>
        </p:nvPicPr>
        <p:blipFill>
          <a:blip r:embed="rId2"/>
          <a:stretch>
            <a:fillRect/>
          </a:stretch>
        </p:blipFill>
        <p:spPr>
          <a:xfrm>
            <a:off x="101821" y="1767182"/>
            <a:ext cx="5994179" cy="3863788"/>
          </a:xfrm>
        </p:spPr>
      </p:pic>
      <p:pic>
        <p:nvPicPr>
          <p:cNvPr id="15" name="Obrázek 14">
            <a:extLst>
              <a:ext uri="{FF2B5EF4-FFF2-40B4-BE49-F238E27FC236}">
                <a16:creationId xmlns:a16="http://schemas.microsoft.com/office/drawing/2014/main" id="{86DDBDC2-3432-78B4-25E7-D0273347F267}"/>
              </a:ext>
            </a:extLst>
          </p:cNvPr>
          <p:cNvPicPr>
            <a:picLocks noChangeAspect="1"/>
          </p:cNvPicPr>
          <p:nvPr/>
        </p:nvPicPr>
        <p:blipFill>
          <a:blip r:embed="rId3"/>
          <a:stretch>
            <a:fillRect/>
          </a:stretch>
        </p:blipFill>
        <p:spPr>
          <a:xfrm>
            <a:off x="6148684" y="1767182"/>
            <a:ext cx="5994177" cy="3863788"/>
          </a:xfrm>
          <a:prstGeom prst="rect">
            <a:avLst/>
          </a:prstGeom>
        </p:spPr>
      </p:pic>
    </p:spTree>
    <p:extLst>
      <p:ext uri="{BB962C8B-B14F-4D97-AF65-F5344CB8AC3E}">
        <p14:creationId xmlns:p14="http://schemas.microsoft.com/office/powerpoint/2010/main" val="4261652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5DF8DE4-D22E-B716-91C8-A380E8011AFA}"/>
              </a:ext>
            </a:extLst>
          </p:cNvPr>
          <p:cNvSpPr>
            <a:spLocks noGrp="1"/>
          </p:cNvSpPr>
          <p:nvPr>
            <p:ph type="title"/>
          </p:nvPr>
        </p:nvSpPr>
        <p:spPr/>
        <p:txBody>
          <a:bodyPr>
            <a:normAutofit/>
          </a:bodyPr>
          <a:lstStyle/>
          <a:p>
            <a:r>
              <a:rPr lang="cs-CZ" sz="2800" b="1" dirty="0"/>
              <a:t>OOP k Maturitní zkoušce </a:t>
            </a:r>
            <a:r>
              <a:rPr lang="cs-CZ" sz="2800" dirty="0"/>
              <a:t>ve věci uchazečů z UA 2/2</a:t>
            </a:r>
          </a:p>
        </p:txBody>
      </p:sp>
      <p:sp>
        <p:nvSpPr>
          <p:cNvPr id="3" name="Zástupný obsah 2">
            <a:extLst>
              <a:ext uri="{FF2B5EF4-FFF2-40B4-BE49-F238E27FC236}">
                <a16:creationId xmlns:a16="http://schemas.microsoft.com/office/drawing/2014/main" id="{5FFC8B5B-2ACA-215F-AB41-7227EF524A0B}"/>
              </a:ext>
            </a:extLst>
          </p:cNvPr>
          <p:cNvSpPr>
            <a:spLocks noGrp="1"/>
          </p:cNvSpPr>
          <p:nvPr>
            <p:ph idx="1"/>
          </p:nvPr>
        </p:nvSpPr>
        <p:spPr>
          <a:xfrm>
            <a:off x="729599" y="1478280"/>
            <a:ext cx="10515600" cy="4698683"/>
          </a:xfrm>
        </p:spPr>
        <p:txBody>
          <a:bodyPr/>
          <a:lstStyle/>
          <a:p>
            <a:pPr algn="just">
              <a:lnSpc>
                <a:spcPct val="107000"/>
              </a:lnSpc>
              <a:spcAft>
                <a:spcPts val="1200"/>
              </a:spcAft>
            </a:pPr>
            <a:r>
              <a:rPr lang="cs-CZ" sz="1800" dirty="0">
                <a:effectLst/>
                <a:latin typeface="Calibri" panose="020F0502020204030204" pitchFamily="34" charset="0"/>
                <a:ea typeface="Calibri" panose="020F0502020204030204" pitchFamily="34" charset="0"/>
              </a:rPr>
              <a:t>(5) Cizinec konající maturitní zkoušku v roce 2024 může při konání ústní zkoušky před zkušební maturitní komisí, s výjimkou zkoušky z cizího jazyka,  </a:t>
            </a:r>
            <a:r>
              <a:rPr lang="cs-CZ" sz="1800" b="1" dirty="0">
                <a:effectLst/>
                <a:latin typeface="Calibri" panose="020F0502020204030204" pitchFamily="34" charset="0"/>
                <a:ea typeface="Calibri" panose="020F0502020204030204" pitchFamily="34" charset="0"/>
              </a:rPr>
              <a:t>použít překladový slovník a při konání ústní zkoušky před zkušební maturitní komisí z českého jazyka a literatury může dále použít Pravidla českého pravopisu</a:t>
            </a:r>
            <a:r>
              <a:rPr lang="cs-CZ" sz="1800" dirty="0">
                <a:effectLst/>
                <a:latin typeface="Calibri" panose="020F0502020204030204" pitchFamily="34" charset="0"/>
                <a:ea typeface="Calibri" panose="020F0502020204030204" pitchFamily="34" charset="0"/>
              </a:rPr>
              <a:t>.  Cizinci konajícímu maturitní zkoušku v roce 2024 </a:t>
            </a:r>
            <a:r>
              <a:rPr lang="cs-CZ" sz="1800" b="1" dirty="0">
                <a:effectLst/>
                <a:latin typeface="Calibri" panose="020F0502020204030204" pitchFamily="34" charset="0"/>
                <a:ea typeface="Calibri" panose="020F0502020204030204" pitchFamily="34" charset="0"/>
              </a:rPr>
              <a:t>se prodlužuje doba přípravy k ústní zkoušce před zkušební maturitní komisí, s výjimkou zkoušky z cizího jazyka, na 30 minut.</a:t>
            </a:r>
          </a:p>
          <a:p>
            <a:pPr algn="just">
              <a:lnSpc>
                <a:spcPct val="107000"/>
              </a:lnSpc>
              <a:spcAft>
                <a:spcPts val="1200"/>
              </a:spcAft>
            </a:pPr>
            <a:r>
              <a:rPr lang="cs-CZ" sz="1800" dirty="0">
                <a:effectLst/>
                <a:latin typeface="Calibri" panose="020F0502020204030204" pitchFamily="34" charset="0"/>
                <a:ea typeface="Calibri" panose="020F0502020204030204" pitchFamily="34" charset="0"/>
              </a:rPr>
              <a:t>(6) Cizinci konajícímu maturitní zkoušku v roce 2024 se </a:t>
            </a:r>
            <a:r>
              <a:rPr lang="cs-CZ" sz="1800" b="1" dirty="0">
                <a:effectLst/>
                <a:latin typeface="Calibri" panose="020F0502020204030204" pitchFamily="34" charset="0"/>
                <a:ea typeface="Calibri" panose="020F0502020204030204" pitchFamily="34" charset="0"/>
              </a:rPr>
              <a:t>na jeho žádost prodlužuje doba konání písemné zkoušky </a:t>
            </a:r>
            <a:r>
              <a:rPr lang="cs-CZ" sz="1800" dirty="0">
                <a:effectLst/>
                <a:latin typeface="Calibri" panose="020F0502020204030204" pitchFamily="34" charset="0"/>
                <a:ea typeface="Calibri" panose="020F0502020204030204" pitchFamily="34" charset="0"/>
              </a:rPr>
              <a:t>podle § 17 odst. 2 vyhlášky </a:t>
            </a:r>
            <a:r>
              <a:rPr lang="cs-CZ" sz="1800" b="1" dirty="0">
                <a:effectLst/>
                <a:latin typeface="Calibri" panose="020F0502020204030204" pitchFamily="34" charset="0"/>
                <a:ea typeface="Calibri" panose="020F0502020204030204" pitchFamily="34" charset="0"/>
              </a:rPr>
              <a:t>a doba konání praktické zkoušky</a:t>
            </a:r>
            <a:r>
              <a:rPr lang="cs-CZ" sz="1800" dirty="0">
                <a:effectLst/>
                <a:latin typeface="Calibri" panose="020F0502020204030204" pitchFamily="34" charset="0"/>
                <a:ea typeface="Calibri" panose="020F0502020204030204" pitchFamily="34" charset="0"/>
              </a:rPr>
              <a:t> podle § 18 odst. 2 a 3 vyhlášky </a:t>
            </a:r>
            <a:r>
              <a:rPr lang="cs-CZ" sz="1800" b="1" dirty="0">
                <a:effectLst/>
                <a:latin typeface="Calibri" panose="020F0502020204030204" pitchFamily="34" charset="0"/>
                <a:ea typeface="Calibri" panose="020F0502020204030204" pitchFamily="34" charset="0"/>
              </a:rPr>
              <a:t>o 25 %. Při konání praktické zkoušky a písemné zkoušky cizinec může použít překladový slovník</a:t>
            </a:r>
            <a:r>
              <a:rPr lang="cs-CZ" sz="1800" dirty="0">
                <a:effectLst/>
                <a:latin typeface="Calibri" panose="020F0502020204030204" pitchFamily="34" charset="0"/>
                <a:ea typeface="Calibri" panose="020F0502020204030204" pitchFamily="34" charset="0"/>
              </a:rPr>
              <a:t>. </a:t>
            </a:r>
          </a:p>
          <a:p>
            <a:pPr algn="just">
              <a:lnSpc>
                <a:spcPct val="107000"/>
              </a:lnSpc>
              <a:spcAft>
                <a:spcPts val="1200"/>
              </a:spcAft>
            </a:pPr>
            <a:r>
              <a:rPr lang="cs-CZ" sz="1800" dirty="0">
                <a:effectLst/>
                <a:latin typeface="Calibri" panose="020F0502020204030204" pitchFamily="34" charset="0"/>
                <a:ea typeface="Calibri" panose="020F0502020204030204" pitchFamily="34" charset="0"/>
              </a:rPr>
              <a:t>(7) Uchazeč střední škole doloží, že je cizincem podle § 1 odst. 1 zákona o opatřeních v oblasti školství v souvislosti s ozbrojeným konfliktem na území Ukrajiny vyvolaným invazí vojsk Ruské federace, u jarního zkušebního období 2024 do 1. prosince 2023 a u podzimního zkušebního období 2024 do 25. června 2024.</a:t>
            </a:r>
          </a:p>
        </p:txBody>
      </p:sp>
      <p:sp>
        <p:nvSpPr>
          <p:cNvPr id="4" name="Zástupný symbol pro číslo snímku 3">
            <a:extLst>
              <a:ext uri="{FF2B5EF4-FFF2-40B4-BE49-F238E27FC236}">
                <a16:creationId xmlns:a16="http://schemas.microsoft.com/office/drawing/2014/main" id="{91690928-D8E4-9E06-CFF9-AD8CD0533B34}"/>
              </a:ext>
            </a:extLst>
          </p:cNvPr>
          <p:cNvSpPr>
            <a:spLocks noGrp="1"/>
          </p:cNvSpPr>
          <p:nvPr>
            <p:ph type="sldNum" sz="quarter" idx="12"/>
          </p:nvPr>
        </p:nvSpPr>
        <p:spPr/>
        <p:txBody>
          <a:bodyPr/>
          <a:lstStyle/>
          <a:p>
            <a:fld id="{323BD8D3-A9DD-40CB-A396-ADCE34852C74}" type="slidenum">
              <a:rPr lang="cs-CZ" smtClean="0"/>
              <a:t>5</a:t>
            </a:fld>
            <a:endParaRPr lang="cs-CZ" dirty="0"/>
          </a:p>
        </p:txBody>
      </p:sp>
    </p:spTree>
    <p:extLst>
      <p:ext uri="{BB962C8B-B14F-4D97-AF65-F5344CB8AC3E}">
        <p14:creationId xmlns:p14="http://schemas.microsoft.com/office/powerpoint/2010/main" val="266348018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6D1206D-7407-EECD-0A7E-D65CB429A187}"/>
              </a:ext>
            </a:extLst>
          </p:cNvPr>
          <p:cNvSpPr>
            <a:spLocks noGrp="1"/>
          </p:cNvSpPr>
          <p:nvPr>
            <p:ph type="title"/>
          </p:nvPr>
        </p:nvSpPr>
        <p:spPr>
          <a:xfrm>
            <a:off x="729599" y="2263806"/>
            <a:ext cx="10838169" cy="1660123"/>
          </a:xfrm>
        </p:spPr>
        <p:txBody>
          <a:bodyPr>
            <a:normAutofit/>
          </a:bodyPr>
          <a:lstStyle/>
          <a:p>
            <a:pPr algn="ctr"/>
            <a:r>
              <a:rPr lang="cs-CZ" sz="6000" b="1" dirty="0"/>
              <a:t>Děkuji vám za pozornost</a:t>
            </a:r>
          </a:p>
        </p:txBody>
      </p:sp>
      <p:sp>
        <p:nvSpPr>
          <p:cNvPr id="4" name="Zástupný symbol pro číslo snímku 3">
            <a:extLst>
              <a:ext uri="{FF2B5EF4-FFF2-40B4-BE49-F238E27FC236}">
                <a16:creationId xmlns:a16="http://schemas.microsoft.com/office/drawing/2014/main" id="{19D416A2-F99E-9F3E-D0BF-3B790AC3E021}"/>
              </a:ext>
            </a:extLst>
          </p:cNvPr>
          <p:cNvSpPr>
            <a:spLocks noGrp="1"/>
          </p:cNvSpPr>
          <p:nvPr>
            <p:ph type="sldNum" sz="quarter" idx="12"/>
          </p:nvPr>
        </p:nvSpPr>
        <p:spPr/>
        <p:txBody>
          <a:bodyPr/>
          <a:lstStyle/>
          <a:p>
            <a:fld id="{323BD8D3-A9DD-40CB-A396-ADCE34852C74}" type="slidenum">
              <a:rPr lang="cs-CZ" smtClean="0"/>
              <a:t>50</a:t>
            </a:fld>
            <a:endParaRPr lang="cs-CZ" dirty="0"/>
          </a:p>
        </p:txBody>
      </p:sp>
    </p:spTree>
    <p:extLst>
      <p:ext uri="{BB962C8B-B14F-4D97-AF65-F5344CB8AC3E}">
        <p14:creationId xmlns:p14="http://schemas.microsoft.com/office/powerpoint/2010/main" val="3590239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5DF8DE4-D22E-B716-91C8-A380E8011AFA}"/>
              </a:ext>
            </a:extLst>
          </p:cNvPr>
          <p:cNvSpPr>
            <a:spLocks noGrp="1"/>
          </p:cNvSpPr>
          <p:nvPr>
            <p:ph type="title"/>
          </p:nvPr>
        </p:nvSpPr>
        <p:spPr/>
        <p:txBody>
          <a:bodyPr>
            <a:normAutofit/>
          </a:bodyPr>
          <a:lstStyle/>
          <a:p>
            <a:r>
              <a:rPr lang="cs-CZ" sz="2800" b="1" dirty="0"/>
              <a:t>OOP k závěrečné zkoušce </a:t>
            </a:r>
            <a:r>
              <a:rPr lang="cs-CZ" sz="2800" dirty="0"/>
              <a:t>ve věci uchazečů z UA 1/2</a:t>
            </a:r>
          </a:p>
        </p:txBody>
      </p:sp>
      <p:sp>
        <p:nvSpPr>
          <p:cNvPr id="3" name="Zástupný obsah 2">
            <a:extLst>
              <a:ext uri="{FF2B5EF4-FFF2-40B4-BE49-F238E27FC236}">
                <a16:creationId xmlns:a16="http://schemas.microsoft.com/office/drawing/2014/main" id="{5FFC8B5B-2ACA-215F-AB41-7227EF524A0B}"/>
              </a:ext>
            </a:extLst>
          </p:cNvPr>
          <p:cNvSpPr>
            <a:spLocks noGrp="1"/>
          </p:cNvSpPr>
          <p:nvPr>
            <p:ph idx="1"/>
          </p:nvPr>
        </p:nvSpPr>
        <p:spPr>
          <a:xfrm>
            <a:off x="729599" y="1478280"/>
            <a:ext cx="10515600" cy="4698683"/>
          </a:xfrm>
        </p:spPr>
        <p:txBody>
          <a:bodyPr/>
          <a:lstStyle/>
          <a:p>
            <a:pPr marL="342900" lvl="0" indent="-342900" algn="just">
              <a:lnSpc>
                <a:spcPct val="107000"/>
              </a:lnSpc>
              <a:buFont typeface="+mj-lt"/>
              <a:buAutoNum type="arabicParenBoth"/>
            </a:pPr>
            <a:r>
              <a:rPr lang="cs-CZ" sz="1600" dirty="0">
                <a:effectLst/>
                <a:latin typeface="Calibri" panose="020F0502020204030204" pitchFamily="34" charset="0"/>
                <a:ea typeface="Calibri" panose="020F0502020204030204" pitchFamily="34" charset="0"/>
                <a:cs typeface="Times New Roman" panose="02020603050405020304" pitchFamily="18" charset="0"/>
              </a:rPr>
              <a:t>Cizinci podle § 1 odst. 1 zákona o opatřeních v oblasti školství v souvislosti s ozbrojeným konfliktem na území Ukrajiny vyvolaným invazí vojsk Ruské federace (dále také „cizinec“), konajícímu závěrečnou zkoušku v roce 2024 se v oborech vzdělání, </a:t>
            </a:r>
            <a:r>
              <a:rPr lang="cs-CZ" sz="1600" b="1" dirty="0">
                <a:effectLst/>
                <a:latin typeface="Calibri" panose="020F0502020204030204" pitchFamily="34" charset="0"/>
                <a:ea typeface="Calibri" panose="020F0502020204030204" pitchFamily="34" charset="0"/>
                <a:cs typeface="Times New Roman" panose="02020603050405020304" pitchFamily="18" charset="0"/>
              </a:rPr>
              <a:t>v nichž se dosahuje středního vzdělání</a:t>
            </a:r>
            <a:r>
              <a:rPr lang="cs-CZ" sz="1600" dirty="0">
                <a:effectLst/>
                <a:latin typeface="Calibri" panose="020F0502020204030204" pitchFamily="34" charset="0"/>
                <a:ea typeface="Calibri" panose="020F0502020204030204" pitchFamily="34" charset="0"/>
                <a:cs typeface="Times New Roman" panose="02020603050405020304" pitchFamily="18" charset="0"/>
              </a:rPr>
              <a:t>, </a:t>
            </a:r>
          </a:p>
          <a:p>
            <a:pPr marL="630900" lvl="2" indent="-342900" algn="just">
              <a:lnSpc>
                <a:spcPct val="107000"/>
              </a:lnSpc>
              <a:buAutoNum type="alphaLcParenR"/>
            </a:pPr>
            <a:r>
              <a:rPr lang="cs-CZ" sz="1600" b="1" dirty="0">
                <a:effectLst/>
                <a:latin typeface="Calibri" panose="020F0502020204030204" pitchFamily="34" charset="0"/>
                <a:ea typeface="Calibri" panose="020F0502020204030204" pitchFamily="34" charset="0"/>
                <a:cs typeface="Times New Roman" panose="02020603050405020304" pitchFamily="18" charset="0"/>
              </a:rPr>
              <a:t>umožňuje při přípravě na teoretickou zkoušku z odborných předmětů i v jejím průběhu a v průběhu praktické zkoušky z odborných předmětů používat překladový slovník,</a:t>
            </a:r>
          </a:p>
          <a:p>
            <a:pPr marL="630900" lvl="2" indent="-342900" algn="just">
              <a:lnSpc>
                <a:spcPct val="107000"/>
              </a:lnSpc>
              <a:buAutoNum type="alphaLcParenR"/>
            </a:pPr>
            <a:r>
              <a:rPr lang="cs-CZ" sz="1600" b="1" dirty="0">
                <a:effectLst/>
                <a:latin typeface="Calibri" panose="020F0502020204030204" pitchFamily="34" charset="0"/>
                <a:ea typeface="Calibri" panose="020F0502020204030204" pitchFamily="34" charset="0"/>
                <a:cs typeface="Times New Roman" panose="02020603050405020304" pitchFamily="18" charset="0"/>
              </a:rPr>
              <a:t>na jeho žádost prodlužuje doba přípravy u teoretické zkoušky z odborných předmětů o 15 minut a nejdelší doba zkoušky o 10 minut,</a:t>
            </a:r>
          </a:p>
          <a:p>
            <a:pPr marL="630900" lvl="2" indent="-342900" algn="just">
              <a:lnSpc>
                <a:spcPct val="107000"/>
              </a:lnSpc>
              <a:buAutoNum type="alphaLcParenR"/>
            </a:pPr>
            <a:r>
              <a:rPr lang="cs-CZ" sz="1600" b="1" dirty="0">
                <a:effectLst/>
                <a:latin typeface="Calibri" panose="020F0502020204030204" pitchFamily="34" charset="0"/>
                <a:ea typeface="Calibri" panose="020F0502020204030204" pitchFamily="34" charset="0"/>
                <a:cs typeface="Times New Roman" panose="02020603050405020304" pitchFamily="18" charset="0"/>
              </a:rPr>
              <a:t>na jeho žádost prodlužuje doba přípravy u teoretické zkoušky z odborných předmětů, která se člení na dvě samostatně klasifikované zkoušky, u každé zkoušky o 15 minut a nejdelší doba každé zkoušky o 10 minut, </a:t>
            </a:r>
          </a:p>
          <a:p>
            <a:pPr marL="630900" lvl="2" indent="-342900" algn="just">
              <a:lnSpc>
                <a:spcPct val="107000"/>
              </a:lnSpc>
              <a:buAutoNum type="alphaLcParenR"/>
            </a:pPr>
            <a:r>
              <a:rPr lang="cs-CZ" sz="1600" b="1" dirty="0">
                <a:effectLst/>
                <a:latin typeface="Calibri" panose="020F0502020204030204" pitchFamily="34" charset="0"/>
                <a:ea typeface="Calibri" panose="020F0502020204030204" pitchFamily="34" charset="0"/>
                <a:cs typeface="Times New Roman" panose="02020603050405020304" pitchFamily="18" charset="0"/>
              </a:rPr>
              <a:t>na jeho žádost prodlužuje doba praktické zkoušky o 60 minut</a:t>
            </a:r>
            <a:r>
              <a:rPr lang="cs-CZ" sz="1600" dirty="0">
                <a:effectLst/>
                <a:latin typeface="Calibri" panose="020F0502020204030204" pitchFamily="34" charset="0"/>
                <a:ea typeface="Calibri" panose="020F0502020204030204" pitchFamily="34" charset="0"/>
                <a:cs typeface="Times New Roman" panose="02020603050405020304" pitchFamily="18" charset="0"/>
              </a:rPr>
              <a:t>.</a:t>
            </a:r>
          </a:p>
          <a:p>
            <a:pPr marL="288000" lvl="2" indent="0" algn="just">
              <a:lnSpc>
                <a:spcPct val="107000"/>
              </a:lnSpc>
              <a:buNone/>
            </a:pP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arenBoth"/>
            </a:pPr>
            <a:r>
              <a:rPr lang="cs-CZ" sz="1600" dirty="0">
                <a:effectLst/>
                <a:latin typeface="Calibri" panose="020F0502020204030204" pitchFamily="34" charset="0"/>
                <a:ea typeface="Calibri" panose="020F0502020204030204" pitchFamily="34" charset="0"/>
                <a:cs typeface="Times New Roman" panose="02020603050405020304" pitchFamily="18" charset="0"/>
              </a:rPr>
              <a:t>Cizinci konajícímu závěrečnou zkoušku v roce 2024 se v oborech vzdělání, </a:t>
            </a:r>
            <a:r>
              <a:rPr lang="cs-CZ" sz="1600" b="1" dirty="0">
                <a:effectLst/>
                <a:latin typeface="Calibri" panose="020F0502020204030204" pitchFamily="34" charset="0"/>
                <a:ea typeface="Calibri" panose="020F0502020204030204" pitchFamily="34" charset="0"/>
                <a:cs typeface="Times New Roman" panose="02020603050405020304" pitchFamily="18" charset="0"/>
              </a:rPr>
              <a:t>v nichž se dosahuje středního vzdělání s výučním listem</a:t>
            </a:r>
            <a:r>
              <a:rPr lang="cs-CZ" sz="1600" dirty="0">
                <a:effectLst/>
                <a:latin typeface="Calibri" panose="020F0502020204030204" pitchFamily="34" charset="0"/>
                <a:ea typeface="Calibri" panose="020F0502020204030204" pitchFamily="34" charset="0"/>
                <a:cs typeface="Times New Roman" panose="02020603050405020304" pitchFamily="18" charset="0"/>
              </a:rPr>
              <a:t>,</a:t>
            </a:r>
          </a:p>
          <a:p>
            <a:pPr marL="630900" lvl="2" indent="-342900" algn="just">
              <a:lnSpc>
                <a:spcPct val="107000"/>
              </a:lnSpc>
              <a:buAutoNum type="alphaLcParenR"/>
            </a:pPr>
            <a:r>
              <a:rPr lang="cs-CZ" sz="1600" b="1" dirty="0">
                <a:effectLst/>
                <a:latin typeface="Calibri" panose="020F0502020204030204" pitchFamily="34" charset="0"/>
                <a:ea typeface="Calibri" panose="020F0502020204030204" pitchFamily="34" charset="0"/>
                <a:cs typeface="Times New Roman" panose="02020603050405020304" pitchFamily="18" charset="0"/>
              </a:rPr>
              <a:t>umožňuje při přípravě na ústní zkoušku i v jejím průběhu a v průběhu písemné zkoušky a praktické zkoušky z odborného výcviku používat překladový slovník,</a:t>
            </a:r>
          </a:p>
          <a:p>
            <a:pPr marL="630900" lvl="2" indent="-342900" algn="just">
              <a:lnSpc>
                <a:spcPct val="107000"/>
              </a:lnSpc>
              <a:buAutoNum type="alphaLcParenR"/>
            </a:pPr>
            <a:r>
              <a:rPr lang="cs-CZ" sz="1600" b="1" dirty="0">
                <a:effectLst/>
                <a:latin typeface="Calibri" panose="020F0502020204030204" pitchFamily="34" charset="0"/>
                <a:ea typeface="Calibri" panose="020F0502020204030204" pitchFamily="34" charset="0"/>
                <a:cs typeface="Times New Roman" panose="02020603050405020304" pitchFamily="18" charset="0"/>
              </a:rPr>
              <a:t>na jeho žádost prodlužuje doba přípravy k ústní zkoušce o 15 minut a doba ústní zkoušky o 10 minut</a:t>
            </a:r>
            <a:r>
              <a:rPr lang="cs-CZ" sz="1600" dirty="0">
                <a:effectLst/>
                <a:latin typeface="Calibri" panose="020F0502020204030204" pitchFamily="34" charset="0"/>
                <a:ea typeface="Calibri" panose="020F0502020204030204" pitchFamily="34" charset="0"/>
                <a:cs typeface="Times New Roman" panose="02020603050405020304" pitchFamily="18" charset="0"/>
              </a:rPr>
              <a:t>.</a:t>
            </a:r>
            <a:endParaRPr lang="cs-CZ" sz="1800" dirty="0">
              <a:effectLst/>
              <a:latin typeface="Calibri" panose="020F0502020204030204" pitchFamily="34" charset="0"/>
              <a:ea typeface="Calibri" panose="020F0502020204030204" pitchFamily="34" charset="0"/>
            </a:endParaRPr>
          </a:p>
        </p:txBody>
      </p:sp>
      <p:sp>
        <p:nvSpPr>
          <p:cNvPr id="4" name="Zástupný symbol pro číslo snímku 3">
            <a:extLst>
              <a:ext uri="{FF2B5EF4-FFF2-40B4-BE49-F238E27FC236}">
                <a16:creationId xmlns:a16="http://schemas.microsoft.com/office/drawing/2014/main" id="{91690928-D8E4-9E06-CFF9-AD8CD0533B34}"/>
              </a:ext>
            </a:extLst>
          </p:cNvPr>
          <p:cNvSpPr>
            <a:spLocks noGrp="1"/>
          </p:cNvSpPr>
          <p:nvPr>
            <p:ph type="sldNum" sz="quarter" idx="12"/>
          </p:nvPr>
        </p:nvSpPr>
        <p:spPr/>
        <p:txBody>
          <a:bodyPr/>
          <a:lstStyle/>
          <a:p>
            <a:fld id="{323BD8D3-A9DD-40CB-A396-ADCE34852C74}" type="slidenum">
              <a:rPr lang="cs-CZ" smtClean="0"/>
              <a:t>6</a:t>
            </a:fld>
            <a:endParaRPr lang="cs-CZ" dirty="0"/>
          </a:p>
        </p:txBody>
      </p:sp>
    </p:spTree>
    <p:extLst>
      <p:ext uri="{BB962C8B-B14F-4D97-AF65-F5344CB8AC3E}">
        <p14:creationId xmlns:p14="http://schemas.microsoft.com/office/powerpoint/2010/main" val="5175261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5DF8DE4-D22E-B716-91C8-A380E8011AFA}"/>
              </a:ext>
            </a:extLst>
          </p:cNvPr>
          <p:cNvSpPr>
            <a:spLocks noGrp="1"/>
          </p:cNvSpPr>
          <p:nvPr>
            <p:ph type="title"/>
          </p:nvPr>
        </p:nvSpPr>
        <p:spPr/>
        <p:txBody>
          <a:bodyPr>
            <a:normAutofit/>
          </a:bodyPr>
          <a:lstStyle/>
          <a:p>
            <a:r>
              <a:rPr lang="cs-CZ" sz="2800" b="1" dirty="0"/>
              <a:t>OOP k závěrečné zkoušce </a:t>
            </a:r>
            <a:r>
              <a:rPr lang="cs-CZ" sz="2800" dirty="0"/>
              <a:t>ve věci uchazečů z UA 2/2</a:t>
            </a:r>
          </a:p>
        </p:txBody>
      </p:sp>
      <p:sp>
        <p:nvSpPr>
          <p:cNvPr id="3" name="Zástupný obsah 2">
            <a:extLst>
              <a:ext uri="{FF2B5EF4-FFF2-40B4-BE49-F238E27FC236}">
                <a16:creationId xmlns:a16="http://schemas.microsoft.com/office/drawing/2014/main" id="{5FFC8B5B-2ACA-215F-AB41-7227EF524A0B}"/>
              </a:ext>
            </a:extLst>
          </p:cNvPr>
          <p:cNvSpPr>
            <a:spLocks noGrp="1"/>
          </p:cNvSpPr>
          <p:nvPr>
            <p:ph idx="1"/>
          </p:nvPr>
        </p:nvSpPr>
        <p:spPr>
          <a:xfrm>
            <a:off x="729599" y="1478280"/>
            <a:ext cx="10515600" cy="4698683"/>
          </a:xfrm>
        </p:spPr>
        <p:txBody>
          <a:bodyPr/>
          <a:lstStyle/>
          <a:p>
            <a:pPr marL="342900" lvl="0" indent="-342900" algn="just">
              <a:lnSpc>
                <a:spcPct val="107000"/>
              </a:lnSpc>
              <a:spcBef>
                <a:spcPts val="600"/>
              </a:spcBef>
              <a:spcAft>
                <a:spcPts val="600"/>
              </a:spcAft>
              <a:buFont typeface="+mj-lt"/>
              <a:buAutoNum type="arabicParenBoth"/>
            </a:pP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07000"/>
              </a:lnSpc>
              <a:spcBef>
                <a:spcPts val="600"/>
              </a:spcBef>
              <a:spcAft>
                <a:spcPts val="600"/>
              </a:spcAft>
              <a:buNone/>
            </a:pPr>
            <a:r>
              <a:rPr lang="cs-CZ" sz="1600" dirty="0">
                <a:latin typeface="Calibri" panose="020F0502020204030204" pitchFamily="34" charset="0"/>
                <a:ea typeface="Calibri" panose="020F0502020204030204" pitchFamily="34" charset="0"/>
                <a:cs typeface="Times New Roman" panose="02020603050405020304" pitchFamily="18" charset="0"/>
              </a:rPr>
              <a:t>(3) </a:t>
            </a:r>
            <a:r>
              <a:rPr lang="cs-CZ" sz="1600" dirty="0">
                <a:effectLst/>
                <a:latin typeface="Calibri" panose="020F0502020204030204" pitchFamily="34" charset="0"/>
                <a:ea typeface="Calibri" panose="020F0502020204030204" pitchFamily="34" charset="0"/>
                <a:cs typeface="Times New Roman" panose="02020603050405020304" pitchFamily="18" charset="0"/>
              </a:rPr>
              <a:t>Uchazeč střední školu požádá o prodloužení doby podle odstavce 1 a 2 a doloží jí, že je cizincem podle § 1 odst. 1 zákona o    opatřeních v oblasti školství v souvislosti s ozbrojeným konfliktem na území Ukrajiny vyvolaným invazí vojsk Ruské federace, u zkušebního období v průběhu května a června 2024 do 15. dubna 2024 a u opravné a náhradní zkoušky do 1 měsíce před jejím konáním.</a:t>
            </a:r>
          </a:p>
          <a:p>
            <a:pPr marL="0" lvl="0" indent="0" algn="just">
              <a:lnSpc>
                <a:spcPct val="107000"/>
              </a:lnSpc>
              <a:spcBef>
                <a:spcPts val="600"/>
              </a:spcBef>
              <a:spcAft>
                <a:spcPts val="600"/>
              </a:spcAft>
              <a:buNone/>
            </a:pP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07000"/>
              </a:lnSpc>
              <a:spcAft>
                <a:spcPts val="600"/>
              </a:spcAft>
              <a:buNone/>
            </a:pPr>
            <a:r>
              <a:rPr lang="cs-CZ" sz="1600" dirty="0">
                <a:effectLst/>
                <a:latin typeface="Calibri" panose="020F0502020204030204" pitchFamily="34" charset="0"/>
                <a:ea typeface="Calibri" panose="020F0502020204030204" pitchFamily="34" charset="0"/>
                <a:cs typeface="Times New Roman" panose="02020603050405020304" pitchFamily="18" charset="0"/>
              </a:rPr>
              <a:t>(4) Ředitel střední školy informuje žáky, na které se vztahuje toto opatření obecné povahy, o možnosti využít úpravy konání závěrečné zkoušky podle odstavců 1 a 2 a o termínu pro podání žádosti podle odstavce 3.</a:t>
            </a:r>
          </a:p>
          <a:p>
            <a:pPr marL="0" lvl="0" indent="0" algn="just">
              <a:lnSpc>
                <a:spcPct val="107000"/>
              </a:lnSpc>
              <a:spcAft>
                <a:spcPts val="600"/>
              </a:spcAft>
              <a:buNone/>
            </a:pP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a:p>
            <a:pPr marL="108000" indent="0" algn="just">
              <a:lnSpc>
                <a:spcPct val="107000"/>
              </a:lnSpc>
              <a:spcAft>
                <a:spcPts val="1200"/>
              </a:spcAft>
              <a:buNone/>
            </a:pPr>
            <a:endParaRPr lang="cs-CZ" sz="1800" dirty="0">
              <a:effectLst/>
              <a:latin typeface="Calibri" panose="020F0502020204030204" pitchFamily="34" charset="0"/>
              <a:ea typeface="Calibri" panose="020F0502020204030204" pitchFamily="34" charset="0"/>
            </a:endParaRPr>
          </a:p>
        </p:txBody>
      </p:sp>
      <p:sp>
        <p:nvSpPr>
          <p:cNvPr id="4" name="Zástupný symbol pro číslo snímku 3">
            <a:extLst>
              <a:ext uri="{FF2B5EF4-FFF2-40B4-BE49-F238E27FC236}">
                <a16:creationId xmlns:a16="http://schemas.microsoft.com/office/drawing/2014/main" id="{91690928-D8E4-9E06-CFF9-AD8CD0533B34}"/>
              </a:ext>
            </a:extLst>
          </p:cNvPr>
          <p:cNvSpPr>
            <a:spLocks noGrp="1"/>
          </p:cNvSpPr>
          <p:nvPr>
            <p:ph type="sldNum" sz="quarter" idx="12"/>
          </p:nvPr>
        </p:nvSpPr>
        <p:spPr/>
        <p:txBody>
          <a:bodyPr/>
          <a:lstStyle/>
          <a:p>
            <a:fld id="{323BD8D3-A9DD-40CB-A396-ADCE34852C74}" type="slidenum">
              <a:rPr lang="cs-CZ" smtClean="0"/>
              <a:t>7</a:t>
            </a:fld>
            <a:endParaRPr lang="cs-CZ" dirty="0"/>
          </a:p>
        </p:txBody>
      </p:sp>
    </p:spTree>
    <p:extLst>
      <p:ext uri="{BB962C8B-B14F-4D97-AF65-F5344CB8AC3E}">
        <p14:creationId xmlns:p14="http://schemas.microsoft.com/office/powerpoint/2010/main" val="576210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5DF8DE4-D22E-B716-91C8-A380E8011AFA}"/>
              </a:ext>
            </a:extLst>
          </p:cNvPr>
          <p:cNvSpPr>
            <a:spLocks noGrp="1"/>
          </p:cNvSpPr>
          <p:nvPr>
            <p:ph type="title"/>
          </p:nvPr>
        </p:nvSpPr>
        <p:spPr/>
        <p:txBody>
          <a:bodyPr>
            <a:normAutofit/>
          </a:bodyPr>
          <a:lstStyle/>
          <a:p>
            <a:r>
              <a:rPr lang="cs-CZ" sz="2800" b="1" dirty="0"/>
              <a:t>Novela vyhlášky č. 13</a:t>
            </a:r>
          </a:p>
        </p:txBody>
      </p:sp>
      <p:sp>
        <p:nvSpPr>
          <p:cNvPr id="3" name="Zástupný obsah 2">
            <a:extLst>
              <a:ext uri="{FF2B5EF4-FFF2-40B4-BE49-F238E27FC236}">
                <a16:creationId xmlns:a16="http://schemas.microsoft.com/office/drawing/2014/main" id="{5FFC8B5B-2ACA-215F-AB41-7227EF524A0B}"/>
              </a:ext>
            </a:extLst>
          </p:cNvPr>
          <p:cNvSpPr>
            <a:spLocks noGrp="1"/>
          </p:cNvSpPr>
          <p:nvPr>
            <p:ph idx="1"/>
          </p:nvPr>
        </p:nvSpPr>
        <p:spPr>
          <a:xfrm>
            <a:off x="729599" y="1463040"/>
            <a:ext cx="10515600" cy="4713923"/>
          </a:xfrm>
        </p:spPr>
        <p:txBody>
          <a:bodyPr/>
          <a:lstStyle/>
          <a:p>
            <a:pPr algn="just">
              <a:lnSpc>
                <a:spcPct val="115000"/>
              </a:lnSpc>
              <a:spcBef>
                <a:spcPts val="600"/>
              </a:spcBef>
            </a:pPr>
            <a:r>
              <a:rPr lang="cs-CZ" sz="1800" dirty="0">
                <a:effectLst/>
                <a:latin typeface="Calibri" panose="020F0502020204030204" pitchFamily="34" charset="0"/>
                <a:ea typeface="Calibri" panose="020F0502020204030204" pitchFamily="34" charset="0"/>
                <a:cs typeface="Calibri" panose="020F0502020204030204" pitchFamily="34" charset="0"/>
              </a:rPr>
              <a:t>31. srpna 2023 došlo k prodloužení platnost </a:t>
            </a:r>
            <a:r>
              <a:rPr lang="cs-CZ" sz="1800" b="1" dirty="0">
                <a:effectLst/>
                <a:latin typeface="Calibri" panose="020F0502020204030204" pitchFamily="34" charset="0"/>
                <a:ea typeface="Calibri" panose="020F0502020204030204" pitchFamily="34" charset="0"/>
                <a:cs typeface="Calibri" panose="020F0502020204030204" pitchFamily="34" charset="0"/>
              </a:rPr>
              <a:t>vyhlášky č. 13/2005 Sb., </a:t>
            </a:r>
            <a:r>
              <a:rPr lang="cs-CZ" sz="1800" dirty="0">
                <a:effectLst/>
                <a:latin typeface="Calibri" panose="020F0502020204030204" pitchFamily="34" charset="0"/>
                <a:ea typeface="Calibri" panose="020F0502020204030204" pitchFamily="34" charset="0"/>
                <a:cs typeface="Calibri" panose="020F0502020204030204" pitchFamily="34" charset="0"/>
              </a:rPr>
              <a:t>o středním vzdělávání a vzdělávání </a:t>
            </a:r>
            <a:br>
              <a:rPr lang="cs-CZ" sz="1800" dirty="0">
                <a:effectLst/>
                <a:latin typeface="Calibri" panose="020F0502020204030204" pitchFamily="34" charset="0"/>
                <a:ea typeface="Calibri" panose="020F0502020204030204" pitchFamily="34" charset="0"/>
                <a:cs typeface="Calibri" panose="020F0502020204030204" pitchFamily="34" charset="0"/>
              </a:rPr>
            </a:br>
            <a:r>
              <a:rPr lang="cs-CZ" sz="1800" dirty="0">
                <a:effectLst/>
                <a:latin typeface="Calibri" panose="020F0502020204030204" pitchFamily="34" charset="0"/>
                <a:ea typeface="Calibri" panose="020F0502020204030204" pitchFamily="34" charset="0"/>
                <a:cs typeface="Calibri" panose="020F0502020204030204" pitchFamily="34" charset="0"/>
              </a:rPr>
              <a:t>v konzervatoři (prostřednictvím vyhlášky č. 266/2023 Sb.),</a:t>
            </a:r>
            <a:r>
              <a:rPr lang="cs-CZ" sz="1800" b="1" dirty="0">
                <a:effectLst/>
                <a:latin typeface="Calibri" panose="020F0502020204030204" pitchFamily="34" charset="0"/>
                <a:ea typeface="Calibri" panose="020F0502020204030204" pitchFamily="34" charset="0"/>
                <a:cs typeface="Calibri" panose="020F0502020204030204" pitchFamily="34" charset="0"/>
              </a:rPr>
              <a:t> </a:t>
            </a:r>
            <a:r>
              <a:rPr lang="cs-CZ" sz="1800" dirty="0">
                <a:effectLst/>
                <a:latin typeface="Calibri" panose="020F0502020204030204" pitchFamily="34" charset="0"/>
                <a:ea typeface="Calibri" panose="020F0502020204030204" pitchFamily="34" charset="0"/>
                <a:cs typeface="Calibri" panose="020F0502020204030204" pitchFamily="34" charset="0"/>
              </a:rPr>
              <a:t>která zahrnuje jazykovou přípravu žáků cizinců =&gt; </a:t>
            </a:r>
            <a:r>
              <a:rPr lang="cs-CZ" sz="1800" b="1" dirty="0">
                <a:effectLst/>
                <a:latin typeface="Calibri" panose="020F0502020204030204" pitchFamily="34" charset="0"/>
                <a:ea typeface="Calibri" panose="020F0502020204030204" pitchFamily="34" charset="0"/>
                <a:cs typeface="Calibri" panose="020F0502020204030204" pitchFamily="34" charset="0"/>
              </a:rPr>
              <a:t>školy a OŠMT KÚ obdržely dopis prostřednictvím DS</a:t>
            </a:r>
            <a:r>
              <a:rPr lang="cs-CZ" sz="1800" dirty="0">
                <a:effectLst/>
                <a:latin typeface="Calibri" panose="020F0502020204030204" pitchFamily="34" charset="0"/>
                <a:ea typeface="Calibri" panose="020F0502020204030204" pitchFamily="34" charset="0"/>
                <a:cs typeface="Calibri" panose="020F0502020204030204" pitchFamily="34" charset="0"/>
              </a:rPr>
              <a:t>.</a:t>
            </a:r>
          </a:p>
          <a:p>
            <a:pPr algn="just">
              <a:lnSpc>
                <a:spcPct val="115000"/>
              </a:lnSpc>
              <a:spcBef>
                <a:spcPts val="600"/>
              </a:spcBef>
            </a:pPr>
            <a:r>
              <a:rPr lang="cs-CZ" sz="1800" dirty="0">
                <a:effectLst/>
                <a:latin typeface="Calibri" panose="020F0502020204030204" pitchFamily="34" charset="0"/>
                <a:ea typeface="Calibri" panose="020F0502020204030204" pitchFamily="34" charset="0"/>
                <a:cs typeface="Calibri" panose="020F0502020204030204" pitchFamily="34" charset="0"/>
              </a:rPr>
              <a:t>Na </a:t>
            </a:r>
            <a:r>
              <a:rPr lang="cs-CZ" sz="1800" dirty="0">
                <a:effectLst/>
                <a:latin typeface="Calibri" panose="020F0502020204030204" pitchFamily="34" charset="0"/>
                <a:ea typeface="Calibri" panose="020F0502020204030204" pitchFamily="34" charset="0"/>
                <a:cs typeface="Times New Roman" panose="02020603050405020304" pitchFamily="18" charset="0"/>
              </a:rPr>
              <a:t>tuto podporu budou mít nově nárok žáci cizinci, kteří se vzdělávají v ČR max. </a:t>
            </a:r>
            <a:r>
              <a:rPr lang="cs-CZ" sz="1800" b="1" dirty="0">
                <a:effectLst/>
                <a:latin typeface="Calibri" panose="020F0502020204030204" pitchFamily="34" charset="0"/>
                <a:ea typeface="Calibri" panose="020F0502020204030204" pitchFamily="34" charset="0"/>
                <a:cs typeface="Times New Roman" panose="02020603050405020304" pitchFamily="18" charset="0"/>
              </a:rPr>
              <a:t>24 měsíců</a:t>
            </a:r>
            <a:r>
              <a:rPr lang="cs-CZ" sz="1800" dirty="0">
                <a:effectLst/>
                <a:latin typeface="Calibri" panose="020F0502020204030204" pitchFamily="34" charset="0"/>
                <a:ea typeface="Calibri" panose="020F0502020204030204" pitchFamily="34" charset="0"/>
                <a:cs typeface="Times New Roman" panose="02020603050405020304" pitchFamily="18" charset="0"/>
              </a:rPr>
              <a:t>. Dochází k navýšení na až </a:t>
            </a:r>
            <a:r>
              <a:rPr lang="cs-CZ" sz="1800" b="1" dirty="0">
                <a:effectLst/>
                <a:latin typeface="Calibri" panose="020F0502020204030204" pitchFamily="34" charset="0"/>
                <a:ea typeface="Calibri" panose="020F0502020204030204" pitchFamily="34" charset="0"/>
                <a:cs typeface="Times New Roman" panose="02020603050405020304" pitchFamily="18" charset="0"/>
              </a:rPr>
              <a:t>400 vyučovacích hodin</a:t>
            </a:r>
            <a:r>
              <a:rPr lang="cs-CZ" sz="1800" dirty="0">
                <a:effectLst/>
                <a:latin typeface="Calibri" panose="020F0502020204030204" pitchFamily="34" charset="0"/>
                <a:ea typeface="Calibri" panose="020F0502020204030204" pitchFamily="34" charset="0"/>
                <a:cs typeface="Times New Roman" panose="02020603050405020304" pitchFamily="18" charset="0"/>
              </a:rPr>
              <a:t> s tím, že na ostatní pravidla pro jazykovou přípravu zůstávají nezměněna, vzdělávání nadále probíhá ve skupinách v krajem určených školách.</a:t>
            </a:r>
          </a:p>
          <a:p>
            <a:pPr marL="108000" indent="0" algn="just">
              <a:lnSpc>
                <a:spcPct val="115000"/>
              </a:lnSpc>
              <a:spcBef>
                <a:spcPts val="600"/>
              </a:spcBef>
              <a:buNone/>
            </a:pPr>
            <a:r>
              <a:rPr lang="cs-CZ" sz="1800" dirty="0">
                <a:latin typeface="Calibri" panose="020F0502020204030204" pitchFamily="34" charset="0"/>
                <a:ea typeface="Calibri" panose="020F0502020204030204" pitchFamily="34" charset="0"/>
                <a:cs typeface="Times New Roman" panose="02020603050405020304" pitchFamily="18" charset="0"/>
              </a:rPr>
              <a:t>**************************************************</a:t>
            </a: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cs-CZ" sz="1800" dirty="0">
                <a:effectLst/>
                <a:latin typeface="Calibri" panose="020F0502020204030204" pitchFamily="34" charset="0"/>
                <a:ea typeface="Calibri" panose="020F0502020204030204" pitchFamily="34" charset="0"/>
                <a:cs typeface="Calibri" panose="020F0502020204030204" pitchFamily="34" charset="0"/>
              </a:rPr>
              <a:t>Dále připomínáme, že </a:t>
            </a:r>
            <a:r>
              <a:rPr lang="cs-CZ" sz="1800" b="1" dirty="0">
                <a:effectLst/>
                <a:latin typeface="Calibri" panose="020F0502020204030204" pitchFamily="34" charset="0"/>
                <a:ea typeface="Calibri" panose="020F0502020204030204" pitchFamily="34" charset="0"/>
                <a:cs typeface="Calibri" panose="020F0502020204030204" pitchFamily="34" charset="0"/>
              </a:rPr>
              <a:t>dle aktuálního metodického výkladu novely zákona Lex Ukrajina je vhodné úpravu vzdělávacího obsahu vztahovat na žáky, kteří jsou v adaptační fázi </a:t>
            </a:r>
            <a:r>
              <a:rPr lang="cs-CZ" sz="1800" dirty="0">
                <a:effectLst/>
                <a:latin typeface="Calibri" panose="020F0502020204030204" pitchFamily="34" charset="0"/>
                <a:ea typeface="Calibri" panose="020F0502020204030204" pitchFamily="34" charset="0"/>
                <a:cs typeface="Calibri" panose="020F0502020204030204" pitchFamily="34" charset="0"/>
              </a:rPr>
              <a:t>(kteří přišli do ČR </a:t>
            </a:r>
            <a:br>
              <a:rPr lang="cs-CZ" sz="1800" dirty="0">
                <a:effectLst/>
                <a:latin typeface="Calibri" panose="020F0502020204030204" pitchFamily="34" charset="0"/>
                <a:ea typeface="Calibri" panose="020F0502020204030204" pitchFamily="34" charset="0"/>
                <a:cs typeface="Calibri" panose="020F0502020204030204" pitchFamily="34" charset="0"/>
              </a:rPr>
            </a:br>
            <a:r>
              <a:rPr lang="cs-CZ" sz="1800" dirty="0">
                <a:effectLst/>
                <a:latin typeface="Calibri" panose="020F0502020204030204" pitchFamily="34" charset="0"/>
                <a:ea typeface="Calibri" panose="020F0502020204030204" pitchFamily="34" charset="0"/>
                <a:cs typeface="Calibri" panose="020F0502020204030204" pitchFamily="34" charset="0"/>
              </a:rPr>
              <a:t>v nedávné době nebo se vzdělávají ve škole v ČR méně než 1 rok), </a:t>
            </a:r>
            <a:r>
              <a:rPr lang="cs-CZ" sz="1800" b="1" dirty="0">
                <a:effectLst/>
                <a:latin typeface="Calibri" panose="020F0502020204030204" pitchFamily="34" charset="0"/>
                <a:ea typeface="Calibri" panose="020F0502020204030204" pitchFamily="34" charset="0"/>
                <a:cs typeface="Calibri" panose="020F0502020204030204" pitchFamily="34" charset="0"/>
              </a:rPr>
              <a:t>u ostatních žáků je žádoucí, aby byli již vzděláváni od 1. 9. 2023 plně v souladu s příslušným rámcovým vzdělávacím programem pro střední vzdělávání</a:t>
            </a:r>
            <a:r>
              <a:rPr lang="cs-CZ" sz="1800" dirty="0">
                <a:effectLst/>
                <a:latin typeface="Calibri" panose="020F0502020204030204" pitchFamily="34" charset="0"/>
                <a:ea typeface="Calibri" panose="020F0502020204030204" pitchFamily="34" charset="0"/>
                <a:cs typeface="Calibri" panose="020F0502020204030204" pitchFamily="34" charset="0"/>
              </a:rPr>
              <a:t>.</a:t>
            </a: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Zástupný symbol pro číslo snímku 3">
            <a:extLst>
              <a:ext uri="{FF2B5EF4-FFF2-40B4-BE49-F238E27FC236}">
                <a16:creationId xmlns:a16="http://schemas.microsoft.com/office/drawing/2014/main" id="{91690928-D8E4-9E06-CFF9-AD8CD0533B34}"/>
              </a:ext>
            </a:extLst>
          </p:cNvPr>
          <p:cNvSpPr>
            <a:spLocks noGrp="1"/>
          </p:cNvSpPr>
          <p:nvPr>
            <p:ph type="sldNum" sz="quarter" idx="12"/>
          </p:nvPr>
        </p:nvSpPr>
        <p:spPr/>
        <p:txBody>
          <a:bodyPr/>
          <a:lstStyle/>
          <a:p>
            <a:fld id="{323BD8D3-A9DD-40CB-A396-ADCE34852C74}" type="slidenum">
              <a:rPr lang="cs-CZ" smtClean="0"/>
              <a:t>8</a:t>
            </a:fld>
            <a:endParaRPr lang="cs-CZ" dirty="0"/>
          </a:p>
        </p:txBody>
      </p:sp>
    </p:spTree>
    <p:extLst>
      <p:ext uri="{BB962C8B-B14F-4D97-AF65-F5344CB8AC3E}">
        <p14:creationId xmlns:p14="http://schemas.microsoft.com/office/powerpoint/2010/main" val="2956071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39B4BB1-B6DF-FC86-CB59-C5D6DD369FEC}"/>
              </a:ext>
            </a:extLst>
          </p:cNvPr>
          <p:cNvSpPr>
            <a:spLocks noGrp="1"/>
          </p:cNvSpPr>
          <p:nvPr>
            <p:ph type="title"/>
          </p:nvPr>
        </p:nvSpPr>
        <p:spPr/>
        <p:txBody>
          <a:bodyPr/>
          <a:lstStyle/>
          <a:p>
            <a:r>
              <a:rPr lang="cs-CZ" sz="2800" b="1" dirty="0"/>
              <a:t>Aktuálně k </a:t>
            </a:r>
            <a:r>
              <a:rPr lang="cs-CZ" sz="2800" b="1" dirty="0" err="1"/>
              <a:t>rvp</a:t>
            </a:r>
            <a:r>
              <a:rPr lang="cs-CZ" sz="2800" b="1" dirty="0"/>
              <a:t>: Revize </a:t>
            </a:r>
            <a:r>
              <a:rPr lang="cs-CZ" sz="2800" b="1" dirty="0" err="1"/>
              <a:t>rvp</a:t>
            </a:r>
            <a:r>
              <a:rPr lang="cs-CZ" sz="2800" b="1" dirty="0"/>
              <a:t> sov </a:t>
            </a:r>
            <a:r>
              <a:rPr lang="cs-CZ" sz="2800" b="1" dirty="0" err="1"/>
              <a:t>ict</a:t>
            </a:r>
            <a:r>
              <a:rPr lang="cs-CZ" sz="2800" b="1" dirty="0"/>
              <a:t> – opatření ministra</a:t>
            </a:r>
            <a:endParaRPr lang="cs-CZ" sz="2800" dirty="0"/>
          </a:p>
        </p:txBody>
      </p:sp>
      <p:sp>
        <p:nvSpPr>
          <p:cNvPr id="3" name="Zástupný obsah 2">
            <a:extLst>
              <a:ext uri="{FF2B5EF4-FFF2-40B4-BE49-F238E27FC236}">
                <a16:creationId xmlns:a16="http://schemas.microsoft.com/office/drawing/2014/main" id="{90DB5710-9A7F-F2EA-FA0B-D9AE5E6D905E}"/>
              </a:ext>
            </a:extLst>
          </p:cNvPr>
          <p:cNvSpPr>
            <a:spLocks noGrp="1"/>
          </p:cNvSpPr>
          <p:nvPr>
            <p:ph idx="1"/>
          </p:nvPr>
        </p:nvSpPr>
        <p:spPr/>
        <p:txBody>
          <a:bodyPr/>
          <a:lstStyle/>
          <a:p>
            <a:pPr marL="108000" indent="0" algn="ctr">
              <a:spcAft>
                <a:spcPts val="800"/>
              </a:spcAft>
              <a:buNone/>
            </a:pPr>
            <a:r>
              <a:rPr lang="cs-CZ" sz="1800" b="1" dirty="0">
                <a:effectLst/>
                <a:latin typeface="Calibri" panose="020F0502020204030204" pitchFamily="34" charset="0"/>
                <a:ea typeface="Times New Roman" panose="02020603050405020304" pitchFamily="18" charset="0"/>
              </a:rPr>
              <a:t>Opatřením ministra školství, mládeže a tělovýchovy č.j. MSMT-17140/2023-5</a:t>
            </a:r>
            <a:endParaRPr lang="cs-CZ" sz="1800" dirty="0">
              <a:effectLst/>
              <a:latin typeface="Times New Roman" panose="02020603050405020304" pitchFamily="18" charset="0"/>
              <a:ea typeface="Times New Roman" panose="02020603050405020304" pitchFamily="18" charset="0"/>
            </a:endParaRPr>
          </a:p>
          <a:p>
            <a:pPr marL="108000" indent="0" algn="ctr">
              <a:spcAft>
                <a:spcPts val="800"/>
              </a:spcAft>
              <a:buNone/>
            </a:pPr>
            <a:r>
              <a:rPr lang="cs-CZ" sz="1800" dirty="0">
                <a:effectLst/>
                <a:latin typeface="Calibri" panose="020F0502020204030204" pitchFamily="34" charset="0"/>
                <a:ea typeface="Times New Roman" panose="02020603050405020304" pitchFamily="18" charset="0"/>
              </a:rPr>
              <a:t>v rámcových vzdělávacích programech středního odborného vzdělávání (dále jen „RVP SOV“) v oborech vzdělání kategorie dosaženého vzdělání E, J, H, M, L0 a L5 </a:t>
            </a:r>
            <a:r>
              <a:rPr lang="cs-CZ" sz="1800" b="1" dirty="0">
                <a:effectLst/>
                <a:latin typeface="Calibri" panose="020F0502020204030204" pitchFamily="34" charset="0"/>
                <a:ea typeface="Times New Roman" panose="02020603050405020304" pitchFamily="18" charset="0"/>
              </a:rPr>
              <a:t>vzdělávací oblast „Vzdělávání v informačních a komunikačních technologiích“</a:t>
            </a:r>
            <a:r>
              <a:rPr lang="cs-CZ" sz="1800" dirty="0">
                <a:effectLst/>
                <a:latin typeface="Calibri" panose="020F0502020204030204" pitchFamily="34" charset="0"/>
                <a:ea typeface="Times New Roman" panose="02020603050405020304" pitchFamily="18" charset="0"/>
              </a:rPr>
              <a:t> (včetně původní klíčové kompetence „Kompetence využívat prostředky informačních a komunikačních technologií a pracovat s informacemi“ a průřezového tématu „Informační a komunikační technologie“)</a:t>
            </a:r>
            <a:endParaRPr lang="cs-CZ" sz="1800" dirty="0">
              <a:effectLst/>
              <a:latin typeface="Times New Roman" panose="02020603050405020304" pitchFamily="18" charset="0"/>
              <a:ea typeface="Times New Roman" panose="02020603050405020304" pitchFamily="18" charset="0"/>
            </a:endParaRPr>
          </a:p>
          <a:p>
            <a:pPr marL="108000" indent="0" algn="ctr">
              <a:spcAft>
                <a:spcPts val="800"/>
              </a:spcAft>
              <a:buNone/>
            </a:pPr>
            <a:r>
              <a:rPr lang="cs-CZ" sz="1800" b="1" dirty="0">
                <a:effectLst/>
                <a:latin typeface="Calibri" panose="020F0502020204030204" pitchFamily="34" charset="0"/>
                <a:ea typeface="Times New Roman" panose="02020603050405020304" pitchFamily="18" charset="0"/>
              </a:rPr>
              <a:t>a zavedlo </a:t>
            </a:r>
            <a:endParaRPr lang="cs-CZ" sz="1800" dirty="0">
              <a:latin typeface="Times New Roman" panose="02020603050405020304" pitchFamily="18" charset="0"/>
              <a:ea typeface="Times New Roman" panose="02020603050405020304" pitchFamily="18" charset="0"/>
            </a:endParaRPr>
          </a:p>
          <a:p>
            <a:pPr marL="108000" indent="0" algn="ctr">
              <a:spcAft>
                <a:spcPts val="800"/>
              </a:spcAft>
              <a:buNone/>
            </a:pPr>
            <a:r>
              <a:rPr lang="cs-CZ" sz="1800" b="1" dirty="0">
                <a:effectLst/>
                <a:latin typeface="Calibri" panose="020F0502020204030204" pitchFamily="34" charset="0"/>
                <a:ea typeface="Times New Roman" panose="02020603050405020304" pitchFamily="18" charset="0"/>
              </a:rPr>
              <a:t>nové pojetí „Informatického vzdělávání“ </a:t>
            </a:r>
            <a:r>
              <a:rPr lang="cs-CZ" sz="1800" dirty="0">
                <a:effectLst/>
                <a:latin typeface="Calibri" panose="020F0502020204030204" pitchFamily="34" charset="0"/>
                <a:ea typeface="Times New Roman" panose="02020603050405020304" pitchFamily="18" charset="0"/>
              </a:rPr>
              <a:t>(s nově koncipovanou Digitální kompetencí a průřezovým tématem.</a:t>
            </a:r>
          </a:p>
          <a:p>
            <a:pPr marL="108000" indent="0">
              <a:spcAft>
                <a:spcPts val="800"/>
              </a:spcAft>
              <a:buNone/>
            </a:pPr>
            <a:endParaRPr lang="cs-CZ" sz="1800" dirty="0">
              <a:latin typeface="Calibri" panose="020F0502020204030204" pitchFamily="34" charset="0"/>
              <a:ea typeface="Times New Roman" panose="02020603050405020304" pitchFamily="18" charset="0"/>
            </a:endParaRPr>
          </a:p>
          <a:p>
            <a:pPr algn="just">
              <a:spcAft>
                <a:spcPts val="1200"/>
              </a:spcAft>
            </a:pPr>
            <a:r>
              <a:rPr lang="cs-CZ" sz="1800" b="1" dirty="0">
                <a:latin typeface="Calibri" panose="020F0502020204030204" pitchFamily="34" charset="0"/>
                <a:ea typeface="Calibri" panose="020F0502020204030204" pitchFamily="34" charset="0"/>
              </a:rPr>
              <a:t>Implementace:</a:t>
            </a:r>
          </a:p>
          <a:p>
            <a:pPr lvl="2" algn="just">
              <a:spcAft>
                <a:spcPts val="1200"/>
              </a:spcAft>
              <a:buFontTx/>
              <a:buChar char="-"/>
            </a:pPr>
            <a:r>
              <a:rPr lang="cs-CZ" sz="1800" dirty="0">
                <a:latin typeface="Calibri" panose="020F0502020204030204" pitchFamily="34" charset="0"/>
                <a:ea typeface="Calibri" panose="020F0502020204030204" pitchFamily="34" charset="0"/>
              </a:rPr>
              <a:t>opatřením ministra vydání dodatku k RVP SOV, účinnost od 1. září 2023,</a:t>
            </a:r>
          </a:p>
          <a:p>
            <a:pPr lvl="2" algn="just">
              <a:spcAft>
                <a:spcPts val="1200"/>
              </a:spcAft>
              <a:buFontTx/>
              <a:buChar char="-"/>
            </a:pPr>
            <a:r>
              <a:rPr lang="cs-CZ" sz="1800" dirty="0">
                <a:latin typeface="Calibri" panose="020F0502020204030204" pitchFamily="34" charset="0"/>
                <a:ea typeface="Calibri" panose="020F0502020204030204" pitchFamily="34" charset="0"/>
              </a:rPr>
              <a:t>možnost pro školy začít od 1. září 2023, povinnost začít pak od 1. září 2025.</a:t>
            </a:r>
          </a:p>
        </p:txBody>
      </p:sp>
      <p:sp>
        <p:nvSpPr>
          <p:cNvPr id="4" name="Zástupný symbol pro číslo snímku 3">
            <a:extLst>
              <a:ext uri="{FF2B5EF4-FFF2-40B4-BE49-F238E27FC236}">
                <a16:creationId xmlns:a16="http://schemas.microsoft.com/office/drawing/2014/main" id="{8A6B29B0-40B6-7DAD-0BBE-29BF1F0FA9ED}"/>
              </a:ext>
            </a:extLst>
          </p:cNvPr>
          <p:cNvSpPr>
            <a:spLocks noGrp="1"/>
          </p:cNvSpPr>
          <p:nvPr>
            <p:ph type="sldNum" sz="quarter" idx="12"/>
          </p:nvPr>
        </p:nvSpPr>
        <p:spPr/>
        <p:txBody>
          <a:bodyPr/>
          <a:lstStyle/>
          <a:p>
            <a:fld id="{323BD8D3-A9DD-40CB-A396-ADCE34852C74}" type="slidenum">
              <a:rPr lang="cs-CZ" smtClean="0"/>
              <a:t>9</a:t>
            </a:fld>
            <a:endParaRPr lang="cs-CZ" dirty="0"/>
          </a:p>
        </p:txBody>
      </p:sp>
    </p:spTree>
    <p:extLst>
      <p:ext uri="{BB962C8B-B14F-4D97-AF65-F5344CB8AC3E}">
        <p14:creationId xmlns:p14="http://schemas.microsoft.com/office/powerpoint/2010/main" val="2429502924"/>
      </p:ext>
    </p:extLst>
  </p:cSld>
  <p:clrMapOvr>
    <a:masterClrMapping/>
  </p:clrMapOvr>
</p:sld>
</file>

<file path=ppt/theme/theme1.xml><?xml version="1.0" encoding="utf-8"?>
<a:theme xmlns:a="http://schemas.openxmlformats.org/drawingml/2006/main" name="Vlastní návrh">
  <a:themeElements>
    <a:clrScheme name="Vlastní 1">
      <a:dk1>
        <a:sysClr val="windowText" lastClr="000000"/>
      </a:dk1>
      <a:lt1>
        <a:sysClr val="window" lastClr="FFFFFF"/>
      </a:lt1>
      <a:dk2>
        <a:srgbClr val="44546A"/>
      </a:dk2>
      <a:lt2>
        <a:srgbClr val="E7E6E6"/>
      </a:lt2>
      <a:accent1>
        <a:srgbClr val="428D96"/>
      </a:accent1>
      <a:accent2>
        <a:srgbClr val="CFDBDD"/>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a62381e1-199c-48a6-9d48-159db5e9887e">
      <UserInfo>
        <DisplayName>Členové webu Rada pro odborné vzdělávání</DisplayName>
        <AccountId>7</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E2DB93037BB1C1488C78B132C68FABF2" ma:contentTypeVersion="4" ma:contentTypeDescription="Vytvoří nový dokument" ma:contentTypeScope="" ma:versionID="0602e95d749390b8fd2c303fdc0de2a5">
  <xsd:schema xmlns:xsd="http://www.w3.org/2001/XMLSchema" xmlns:xs="http://www.w3.org/2001/XMLSchema" xmlns:p="http://schemas.microsoft.com/office/2006/metadata/properties" xmlns:ns2="52bd7d18-aea3-454c-a86a-37888e6baf00" xmlns:ns3="a62381e1-199c-48a6-9d48-159db5e9887e" targetNamespace="http://schemas.microsoft.com/office/2006/metadata/properties" ma:root="true" ma:fieldsID="a168af898945b5ac2770173a02969327" ns2:_="" ns3:_="">
    <xsd:import namespace="52bd7d18-aea3-454c-a86a-37888e6baf00"/>
    <xsd:import namespace="a62381e1-199c-48a6-9d48-159db5e9887e"/>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bd7d18-aea3-454c-a86a-37888e6baf0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62381e1-199c-48a6-9d48-159db5e9887e" elementFormDefault="qualified">
    <xsd:import namespace="http://schemas.microsoft.com/office/2006/documentManagement/types"/>
    <xsd:import namespace="http://schemas.microsoft.com/office/infopath/2007/PartnerControls"/>
    <xsd:element name="SharedWithUsers" ma:index="10"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dílené s podrobnostm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8CB4F7A-5747-48AB-B797-E6AB3ACDF327}">
  <ds:schemaRefs>
    <ds:schemaRef ds:uri="52bd7d18-aea3-454c-a86a-37888e6baf00"/>
    <ds:schemaRef ds:uri="http://purl.org/dc/dcmitype/"/>
    <ds:schemaRef ds:uri="http://schemas.microsoft.com/office/2006/documentManagement/types"/>
    <ds:schemaRef ds:uri="http://purl.org/dc/elements/1.1/"/>
    <ds:schemaRef ds:uri="http://www.w3.org/XML/1998/namespace"/>
    <ds:schemaRef ds:uri="a62381e1-199c-48a6-9d48-159db5e9887e"/>
    <ds:schemaRef ds:uri="http://purl.org/dc/terms/"/>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5FCDBC11-ADCD-4D36-9DC3-C15DDAAC8E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bd7d18-aea3-454c-a86a-37888e6baf00"/>
    <ds:schemaRef ds:uri="a62381e1-199c-48a6-9d48-159db5e988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18F6E3C-A148-41A0-A955-93EA5885515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7394</TotalTime>
  <Words>5900</Words>
  <Application>Microsoft Office PowerPoint</Application>
  <PresentationFormat>Širokoúhlá obrazovka</PresentationFormat>
  <Paragraphs>548</Paragraphs>
  <Slides>50</Slides>
  <Notes>0</Notes>
  <HiddenSlides>0</HiddenSlides>
  <MMClips>0</MMClips>
  <ScaleCrop>false</ScaleCrop>
  <HeadingPairs>
    <vt:vector size="6" baseType="variant">
      <vt:variant>
        <vt:lpstr>Použitá písma</vt:lpstr>
      </vt:variant>
      <vt:variant>
        <vt:i4>8</vt:i4>
      </vt:variant>
      <vt:variant>
        <vt:lpstr>Motiv</vt:lpstr>
      </vt:variant>
      <vt:variant>
        <vt:i4>1</vt:i4>
      </vt:variant>
      <vt:variant>
        <vt:lpstr>Nadpisy snímků</vt:lpstr>
      </vt:variant>
      <vt:variant>
        <vt:i4>50</vt:i4>
      </vt:variant>
    </vt:vector>
  </HeadingPairs>
  <TitlesOfParts>
    <vt:vector size="59" baseType="lpstr">
      <vt:lpstr>Arial</vt:lpstr>
      <vt:lpstr>Calibri</vt:lpstr>
      <vt:lpstr>Calibri Light</vt:lpstr>
      <vt:lpstr>Oracle Sans</vt:lpstr>
      <vt:lpstr>Symbol</vt:lpstr>
      <vt:lpstr>Tahoma</vt:lpstr>
      <vt:lpstr>Times New Roman</vt:lpstr>
      <vt:lpstr>Wingdings</vt:lpstr>
      <vt:lpstr>Vlastní návrh</vt:lpstr>
      <vt:lpstr>Porada ředitelů středních škol Olomouckého kraje</vt:lpstr>
      <vt:lpstr>Schéma Podpory vzdělávání ukrajinských žáků ve SŠ</vt:lpstr>
      <vt:lpstr>OOP k Přijímací zkoušce  ve věci uchazečů z UA</vt:lpstr>
      <vt:lpstr>OOP k Maturitní zkoušce ve věci uchazečů z UA 1/2</vt:lpstr>
      <vt:lpstr>OOP k Maturitní zkoušce ve věci uchazečů z UA 2/2</vt:lpstr>
      <vt:lpstr>OOP k závěrečné zkoušce ve věci uchazečů z UA 1/2</vt:lpstr>
      <vt:lpstr>OOP k závěrečné zkoušce ve věci uchazečů z UA 2/2</vt:lpstr>
      <vt:lpstr>Novela vyhlášky č. 13</vt:lpstr>
      <vt:lpstr>Aktuálně k rvp: Revize rvp sov ict – opatření ministra</vt:lpstr>
      <vt:lpstr>Revize rvp sov ict – cíle, zdroje bližších informací</vt:lpstr>
      <vt:lpstr>Revize rvp sov ict - podpora</vt:lpstr>
      <vt:lpstr>Aktuální informace k maturitní zkoušce na jednom místě</vt:lpstr>
      <vt:lpstr>informace K NOVELE ZÁKONA O PEDAGOGICKÝCH PRACOVNÍCÍCH</vt:lpstr>
      <vt:lpstr>Novela zákoníku práce – účinnost od 1.10.2023, resp. 1.1.2024</vt:lpstr>
      <vt:lpstr>Odborná způsobilost pro práce na vyhrazených technických zařízeních </vt:lpstr>
      <vt:lpstr>ONIV – financování Řidičských a svářečských oprávnění </vt:lpstr>
      <vt:lpstr>ONIV – financování Řidičských a svářečských oprávnění </vt:lpstr>
      <vt:lpstr>Podpora soutěží k odbornému vzdělávání 2023</vt:lpstr>
      <vt:lpstr>Pokusná ověřování ZAMĚŘENÁ NA PROFILOVOU ČÁST MZ</vt:lpstr>
      <vt:lpstr>PokusnÉ ověřování L0+H</vt:lpstr>
      <vt:lpstr>Pokusná ověřování v oborech vzdělání 53 - Zdravotnictví</vt:lpstr>
      <vt:lpstr>Pokusné ověřování  v oborech  vzdělání 53 – Zdravotnictví, M-N</vt:lpstr>
      <vt:lpstr>Pokusné ověřování  v oborech  vzdělání 53 – Zdravotnictví, M-N</vt:lpstr>
      <vt:lpstr>Aktuálně připravované Koncepční a legislativní dokumenty</vt:lpstr>
      <vt:lpstr>Opatření na podporu středního odborného školství a oborů s technickým či řemeslným zaměřením</vt:lpstr>
      <vt:lpstr>Poradní orgány v rámci celoživotního profesního vzdělávání</vt:lpstr>
      <vt:lpstr>Odborné platformy a jejich předsednictví</vt:lpstr>
      <vt:lpstr>Personální obsazení předsednictví</vt:lpstr>
      <vt:lpstr>Inovace oborové soustavy - Primární vazby</vt:lpstr>
      <vt:lpstr>související indikátory a další aspekty</vt:lpstr>
      <vt:lpstr>Zpřístupnění učebních textů, které vznikly v rámci projektu Mistrovská zkouška</vt:lpstr>
      <vt:lpstr>Aktualizace Kontaktních osob pro Dohodu o rozdělení odpovědnosti za jednotlivé oblasti počátečního odborného vzdělávání ze dne 20. 10. 2016 </vt:lpstr>
      <vt:lpstr>Zavádění dalších prvků duálního systému vzdělávání</vt:lpstr>
      <vt:lpstr>Zavádění dalších prvků duálního systému vzdělávání</vt:lpstr>
      <vt:lpstr>co nás čeká?</vt:lpstr>
      <vt:lpstr>Aktuální fáze legislativní přípravy Přijímacího řízení 2024</vt:lpstr>
      <vt:lpstr>Hlavní principy přijímacího řízení 2024</vt:lpstr>
      <vt:lpstr>Druhé a další kola přijímacího řízení 2024</vt:lpstr>
      <vt:lpstr>Termíny přijímacích zkoušek 2024</vt:lpstr>
      <vt:lpstr>Další navrhované novinky přijímacího řízení 2024</vt:lpstr>
      <vt:lpstr>Daňové odpočty na podporu OV  pro zajímavost</vt:lpstr>
      <vt:lpstr>Odpočty na podporu odborného vzdělávání</vt:lpstr>
      <vt:lpstr>Přehled použitých zkratek</vt:lpstr>
      <vt:lpstr>Prezentace aplikace PowerPoint</vt:lpstr>
      <vt:lpstr>Prezentace aplikace PowerPoint</vt:lpstr>
      <vt:lpstr>Prezentace aplikace PowerPoint</vt:lpstr>
      <vt:lpstr>Prezentace aplikace PowerPoint</vt:lpstr>
      <vt:lpstr>Prezentace aplikace PowerPoint</vt:lpstr>
      <vt:lpstr>OdpočtY na podporu OV – 2020 v členění NACE pro DSPO</vt:lpstr>
      <vt:lpstr>Děkuji vám za pozornost</vt:lpstr>
    </vt:vector>
  </TitlesOfParts>
  <Company>Ministerstvo školství, mládeže a tělovýchovy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Změny financování regionálního školství</dc:title>
  <dc:creator>Matušková Zuzana</dc:creator>
  <cp:lastModifiedBy>Bannert Petr</cp:lastModifiedBy>
  <cp:revision>1131</cp:revision>
  <cp:lastPrinted>2023-05-09T10:17:17Z</cp:lastPrinted>
  <dcterms:created xsi:type="dcterms:W3CDTF">2019-01-09T13:02:45Z</dcterms:created>
  <dcterms:modified xsi:type="dcterms:W3CDTF">2023-11-02T05:50:48Z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0x010100E2DB93037BB1C1488C78B132C68FABF2</vt:lpwstr>
  </property>
</Properties>
</file>