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86" r:id="rId3"/>
    <p:sldId id="360" r:id="rId4"/>
    <p:sldId id="361" r:id="rId5"/>
    <p:sldId id="268" r:id="rId6"/>
    <p:sldId id="269" r:id="rId7"/>
    <p:sldId id="355" r:id="rId8"/>
    <p:sldId id="356" r:id="rId9"/>
    <p:sldId id="272" r:id="rId10"/>
    <p:sldId id="267" r:id="rId11"/>
    <p:sldId id="281" r:id="rId12"/>
    <p:sldId id="282" r:id="rId13"/>
    <p:sldId id="283" r:id="rId14"/>
    <p:sldId id="291" r:id="rId15"/>
    <p:sldId id="287" r:id="rId16"/>
    <p:sldId id="289" r:id="rId17"/>
    <p:sldId id="294" r:id="rId18"/>
    <p:sldId id="358" r:id="rId19"/>
    <p:sldId id="298" r:id="rId20"/>
    <p:sldId id="300" r:id="rId21"/>
    <p:sldId id="303" r:id="rId22"/>
    <p:sldId id="309" r:id="rId23"/>
    <p:sldId id="321" r:id="rId24"/>
    <p:sldId id="285" r:id="rId25"/>
    <p:sldId id="352" r:id="rId26"/>
    <p:sldId id="353" r:id="rId27"/>
    <p:sldId id="354" r:id="rId28"/>
    <p:sldId id="357" r:id="rId29"/>
    <p:sldId id="359" r:id="rId30"/>
    <p:sldId id="349" r:id="rId31"/>
  </p:sldIdLst>
  <p:sldSz cx="9144000" cy="6858000" type="screen4x3"/>
  <p:notesSz cx="6797675" cy="9928225"/>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16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List_aplikace_Microsoft_Excel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Graf%20v%20aplikaci%20Microsoft%20PowerPoint"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List_aplikace_Microsoft_Excel2.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List_aplikace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cs-CZ" dirty="0" smtClean="0"/>
              <a:t>Právní formy 2015</a:t>
            </a:r>
            <a:endParaRPr lang="cs-CZ" dirty="0"/>
          </a:p>
        </c:rich>
      </c:tx>
      <c:layout/>
      <c:overlay val="0"/>
      <c:spPr>
        <a:noFill/>
        <a:ln>
          <a:noFill/>
        </a:ln>
        <a:effectLst/>
      </c:spPr>
    </c:title>
    <c:autoTitleDeleted val="0"/>
    <c:plotArea>
      <c:layout/>
      <c:barChart>
        <c:barDir val="bar"/>
        <c:grouping val="clustered"/>
        <c:varyColors val="0"/>
        <c:ser>
          <c:idx val="0"/>
          <c:order val="0"/>
          <c:tx>
            <c:strRef>
              <c:f>List1!$B$1</c:f>
              <c:strCache>
                <c:ptCount val="1"/>
                <c:pt idx="0">
                  <c:v>%</c:v>
                </c:pt>
              </c:strCache>
            </c:strRef>
          </c:tx>
          <c:spPr>
            <a:solidFill>
              <a:schemeClr val="accent1"/>
            </a:solidFill>
            <a:ln>
              <a:noFill/>
            </a:ln>
            <a:effectLst/>
          </c:spPr>
          <c:invertIfNegative val="0"/>
          <c:dPt>
            <c:idx val="0"/>
            <c:invertIfNegative val="0"/>
            <c:bubble3D val="0"/>
            <c:spPr>
              <a:solidFill>
                <a:srgbClr val="FFC000"/>
              </a:solidFill>
              <a:ln>
                <a:noFill/>
              </a:ln>
              <a:effectLst/>
            </c:spPr>
          </c:dPt>
          <c:dPt>
            <c:idx val="1"/>
            <c:invertIfNegative val="0"/>
            <c:bubble3D val="0"/>
            <c:spPr>
              <a:solidFill>
                <a:schemeClr val="tx1">
                  <a:lumMod val="50000"/>
                  <a:lumOff val="50000"/>
                </a:schemeClr>
              </a:solidFill>
              <a:ln>
                <a:noFill/>
              </a:ln>
              <a:effectLst/>
            </c:spPr>
          </c:dPt>
          <c:dPt>
            <c:idx val="2"/>
            <c:invertIfNegative val="0"/>
            <c:bubble3D val="0"/>
            <c:spPr>
              <a:solidFill>
                <a:schemeClr val="accent2">
                  <a:lumMod val="60000"/>
                  <a:lumOff val="40000"/>
                </a:schemeClr>
              </a:solidFill>
              <a:ln>
                <a:noFill/>
              </a:ln>
              <a:effectLst/>
            </c:spPr>
          </c:dPt>
          <c:dPt>
            <c:idx val="3"/>
            <c:invertIfNegative val="0"/>
            <c:bubble3D val="0"/>
            <c:spPr>
              <a:solidFill>
                <a:srgbClr val="0070C0"/>
              </a:solidFill>
              <a:ln>
                <a:noFill/>
              </a:ln>
              <a:effectLst/>
            </c:spPr>
          </c:dPt>
          <c:dPt>
            <c:idx val="4"/>
            <c:invertIfNegative val="0"/>
            <c:bubble3D val="0"/>
            <c:spPr>
              <a:solidFill>
                <a:srgbClr val="00B050"/>
              </a:solidFill>
              <a:ln>
                <a:noFill/>
              </a:ln>
              <a:effectLst/>
            </c:spPr>
          </c:dPt>
          <c:dPt>
            <c:idx val="5"/>
            <c:invertIfNegative val="0"/>
            <c:bubble3D val="0"/>
            <c:spPr>
              <a:solidFill>
                <a:schemeClr val="accent6">
                  <a:lumMod val="75000"/>
                </a:schemeClr>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List1!$A$2:$A$7</c:f>
              <c:strCache>
                <c:ptCount val="6"/>
                <c:pt idx="0">
                  <c:v>družstvo</c:v>
                </c:pt>
                <c:pt idx="1">
                  <c:v>jiné</c:v>
                </c:pt>
                <c:pt idx="2">
                  <c:v>OSVČ</c:v>
                </c:pt>
                <c:pt idx="3">
                  <c:v>spolek </c:v>
                </c:pt>
                <c:pt idx="4">
                  <c:v>o.p.s.</c:v>
                </c:pt>
                <c:pt idx="5">
                  <c:v>s.r.o.</c:v>
                </c:pt>
              </c:strCache>
            </c:strRef>
          </c:cat>
          <c:val>
            <c:numRef>
              <c:f>List1!$B$2:$B$7</c:f>
              <c:numCache>
                <c:formatCode>General</c:formatCode>
                <c:ptCount val="6"/>
                <c:pt idx="0">
                  <c:v>5</c:v>
                </c:pt>
                <c:pt idx="1">
                  <c:v>6</c:v>
                </c:pt>
                <c:pt idx="2">
                  <c:v>7</c:v>
                </c:pt>
                <c:pt idx="3">
                  <c:v>9</c:v>
                </c:pt>
                <c:pt idx="4">
                  <c:v>25</c:v>
                </c:pt>
                <c:pt idx="5">
                  <c:v>48</c:v>
                </c:pt>
              </c:numCache>
            </c:numRef>
          </c:val>
        </c:ser>
        <c:ser>
          <c:idx val="1"/>
          <c:order val="1"/>
          <c:tx>
            <c:strRef>
              <c:f>List1!$C$1</c:f>
              <c:strCache>
                <c:ptCount val="1"/>
                <c:pt idx="0">
                  <c:v>Sloupec1</c:v>
                </c:pt>
              </c:strCache>
            </c:strRef>
          </c:tx>
          <c:spPr>
            <a:solidFill>
              <a:schemeClr val="accent2"/>
            </a:solidFill>
            <a:ln>
              <a:noFill/>
            </a:ln>
            <a:effectLst/>
          </c:spPr>
          <c:invertIfNegative val="0"/>
          <c:cat>
            <c:strRef>
              <c:f>List1!$A$2:$A$7</c:f>
              <c:strCache>
                <c:ptCount val="6"/>
                <c:pt idx="0">
                  <c:v>družstvo</c:v>
                </c:pt>
                <c:pt idx="1">
                  <c:v>jiné</c:v>
                </c:pt>
                <c:pt idx="2">
                  <c:v>OSVČ</c:v>
                </c:pt>
                <c:pt idx="3">
                  <c:v>spolek </c:v>
                </c:pt>
                <c:pt idx="4">
                  <c:v>o.p.s.</c:v>
                </c:pt>
                <c:pt idx="5">
                  <c:v>s.r.o.</c:v>
                </c:pt>
              </c:strCache>
            </c:strRef>
          </c:cat>
          <c:val>
            <c:numRef>
              <c:f>List1!$C$2:$C$7</c:f>
              <c:numCache>
                <c:formatCode>General</c:formatCode>
                <c:ptCount val="6"/>
              </c:numCache>
            </c:numRef>
          </c:val>
        </c:ser>
        <c:ser>
          <c:idx val="2"/>
          <c:order val="2"/>
          <c:tx>
            <c:strRef>
              <c:f>List1!$D$1</c:f>
              <c:strCache>
                <c:ptCount val="1"/>
                <c:pt idx="0">
                  <c:v>Sloupec2</c:v>
                </c:pt>
              </c:strCache>
            </c:strRef>
          </c:tx>
          <c:spPr>
            <a:solidFill>
              <a:schemeClr val="accent3"/>
            </a:solidFill>
            <a:ln>
              <a:noFill/>
            </a:ln>
            <a:effectLst/>
          </c:spPr>
          <c:invertIfNegative val="0"/>
          <c:cat>
            <c:strRef>
              <c:f>List1!$A$2:$A$7</c:f>
              <c:strCache>
                <c:ptCount val="6"/>
                <c:pt idx="0">
                  <c:v>družstvo</c:v>
                </c:pt>
                <c:pt idx="1">
                  <c:v>jiné</c:v>
                </c:pt>
                <c:pt idx="2">
                  <c:v>OSVČ</c:v>
                </c:pt>
                <c:pt idx="3">
                  <c:v>spolek </c:v>
                </c:pt>
                <c:pt idx="4">
                  <c:v>o.p.s.</c:v>
                </c:pt>
                <c:pt idx="5">
                  <c:v>s.r.o.</c:v>
                </c:pt>
              </c:strCache>
            </c:strRef>
          </c:cat>
          <c:val>
            <c:numRef>
              <c:f>List1!$D$2:$D$7</c:f>
              <c:numCache>
                <c:formatCode>General</c:formatCode>
                <c:ptCount val="6"/>
              </c:numCache>
            </c:numRef>
          </c:val>
        </c:ser>
        <c:dLbls>
          <c:showLegendKey val="0"/>
          <c:showVal val="0"/>
          <c:showCatName val="0"/>
          <c:showSerName val="0"/>
          <c:showPercent val="0"/>
          <c:showBubbleSize val="0"/>
        </c:dLbls>
        <c:gapWidth val="182"/>
        <c:axId val="126335232"/>
        <c:axId val="126345216"/>
      </c:barChart>
      <c:catAx>
        <c:axId val="1263352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26345216"/>
        <c:crosses val="autoZero"/>
        <c:auto val="1"/>
        <c:lblAlgn val="ctr"/>
        <c:lblOffset val="100"/>
        <c:noMultiLvlLbl val="0"/>
      </c:catAx>
      <c:valAx>
        <c:axId val="1263452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26335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s-CZ"/>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cs-CZ" dirty="0" smtClean="0"/>
              <a:t>Problémy sociálních podniků 2015</a:t>
            </a:r>
            <a:endParaRPr lang="en-US" dirty="0"/>
          </a:p>
        </c:rich>
      </c:tx>
      <c:layout/>
      <c:overlay val="0"/>
      <c:spPr>
        <a:noFill/>
        <a:ln>
          <a:noFill/>
        </a:ln>
        <a:effectLst/>
      </c:spPr>
    </c:title>
    <c:autoTitleDeleted val="0"/>
    <c:plotArea>
      <c:layout>
        <c:manualLayout>
          <c:layoutTarget val="inner"/>
          <c:xMode val="edge"/>
          <c:yMode val="edge"/>
          <c:x val="3.6989404102264992E-2"/>
          <c:y val="0.10407575139257658"/>
          <c:w val="0.94603528725575969"/>
          <c:h val="0.83082915171865079"/>
        </c:manualLayout>
      </c:layout>
      <c:barChart>
        <c:barDir val="col"/>
        <c:grouping val="clustered"/>
        <c:varyColors val="0"/>
        <c:ser>
          <c:idx val="0"/>
          <c:order val="0"/>
          <c:tx>
            <c:strRef>
              <c:f>'[Graf v aplikaci Microsoft PowerPoint]List1'!$B$19</c:f>
              <c:strCache>
                <c:ptCount val="1"/>
                <c:pt idx="0">
                  <c:v>%</c:v>
                </c:pt>
              </c:strCache>
            </c:strRef>
          </c:tx>
          <c:spPr>
            <a:solidFill>
              <a:schemeClr val="accent2"/>
            </a:solidFill>
            <a:ln>
              <a:noFill/>
            </a:ln>
            <a:effectLst/>
          </c:spPr>
          <c:invertIfNegative val="0"/>
          <c:dPt>
            <c:idx val="0"/>
            <c:invertIfNegative val="0"/>
            <c:bubble3D val="0"/>
            <c:spPr>
              <a:solidFill>
                <a:schemeClr val="accent1"/>
              </a:solidFill>
              <a:ln>
                <a:noFill/>
              </a:ln>
              <a:effectLst/>
            </c:spPr>
          </c:dPt>
          <c:dPt>
            <c:idx val="2"/>
            <c:invertIfNegative val="0"/>
            <c:bubble3D val="0"/>
            <c:spPr>
              <a:solidFill>
                <a:schemeClr val="bg2">
                  <a:lumMod val="75000"/>
                </a:schemeClr>
              </a:solidFill>
              <a:ln>
                <a:noFill/>
              </a:ln>
              <a:effectLst/>
            </c:spPr>
          </c:dPt>
          <c:dPt>
            <c:idx val="3"/>
            <c:invertIfNegative val="0"/>
            <c:bubble3D val="0"/>
            <c:spPr>
              <a:solidFill>
                <a:schemeClr val="accent1">
                  <a:lumMod val="50000"/>
                </a:schemeClr>
              </a:solidFill>
              <a:ln>
                <a:noFill/>
              </a:ln>
              <a:effectLst/>
            </c:spPr>
          </c:dPt>
          <c:dPt>
            <c:idx val="4"/>
            <c:invertIfNegative val="0"/>
            <c:bubble3D val="0"/>
            <c:spPr>
              <a:solidFill>
                <a:schemeClr val="accent6"/>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'[Graf v aplikaci Microsoft PowerPoint]List1'!$A$20:$A$24</c:f>
              <c:strCache>
                <c:ptCount val="5"/>
                <c:pt idx="0">
                  <c:v>zaměstnanci</c:v>
                </c:pt>
                <c:pt idx="1">
                  <c:v>marketing</c:v>
                </c:pt>
                <c:pt idx="2">
                  <c:v>obchod a zakázky</c:v>
                </c:pt>
                <c:pt idx="3">
                  <c:v>finance</c:v>
                </c:pt>
                <c:pt idx="4">
                  <c:v>nedostatek času</c:v>
                </c:pt>
              </c:strCache>
            </c:strRef>
          </c:cat>
          <c:val>
            <c:numRef>
              <c:f>'[Graf v aplikaci Microsoft PowerPoint]List1'!$B$20:$B$24</c:f>
              <c:numCache>
                <c:formatCode>General</c:formatCode>
                <c:ptCount val="5"/>
                <c:pt idx="0">
                  <c:v>39</c:v>
                </c:pt>
                <c:pt idx="1">
                  <c:v>48</c:v>
                </c:pt>
                <c:pt idx="2">
                  <c:v>54</c:v>
                </c:pt>
                <c:pt idx="3">
                  <c:v>62</c:v>
                </c:pt>
                <c:pt idx="4">
                  <c:v>74</c:v>
                </c:pt>
              </c:numCache>
            </c:numRef>
          </c:val>
        </c:ser>
        <c:dLbls>
          <c:showLegendKey val="0"/>
          <c:showVal val="0"/>
          <c:showCatName val="0"/>
          <c:showSerName val="0"/>
          <c:showPercent val="0"/>
          <c:showBubbleSize val="0"/>
        </c:dLbls>
        <c:gapWidth val="219"/>
        <c:overlap val="-27"/>
        <c:axId val="176036864"/>
        <c:axId val="176042752"/>
      </c:barChart>
      <c:catAx>
        <c:axId val="17603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176042752"/>
        <c:crosses val="autoZero"/>
        <c:auto val="1"/>
        <c:lblAlgn val="ctr"/>
        <c:lblOffset val="100"/>
        <c:noMultiLvlLbl val="0"/>
      </c:catAx>
      <c:valAx>
        <c:axId val="176042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176036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s-CZ"/>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cs-CZ" dirty="0" smtClean="0"/>
              <a:t>Obory</a:t>
            </a:r>
            <a:r>
              <a:rPr lang="cs-CZ" baseline="0" dirty="0" smtClean="0"/>
              <a:t> činností 2015</a:t>
            </a:r>
            <a:endParaRPr lang="cs-CZ" dirty="0"/>
          </a:p>
        </c:rich>
      </c:tx>
      <c:layout/>
      <c:overlay val="0"/>
      <c:spPr>
        <a:noFill/>
        <a:ln>
          <a:noFill/>
        </a:ln>
        <a:effectLst/>
      </c:spPr>
    </c:title>
    <c:autoTitleDeleted val="0"/>
    <c:plotArea>
      <c:layout/>
      <c:barChart>
        <c:barDir val="bar"/>
        <c:grouping val="clustered"/>
        <c:varyColors val="0"/>
        <c:ser>
          <c:idx val="0"/>
          <c:order val="0"/>
          <c:tx>
            <c:strRef>
              <c:f>List1!$B$1</c:f>
              <c:strCache>
                <c:ptCount val="1"/>
                <c:pt idx="0">
                  <c:v>%</c:v>
                </c:pt>
              </c:strCache>
            </c:strRef>
          </c:tx>
          <c:spPr>
            <a:solidFill>
              <a:schemeClr val="accent1"/>
            </a:solidFill>
            <a:ln>
              <a:noFill/>
            </a:ln>
            <a:effectLst/>
          </c:spPr>
          <c:invertIfNegative val="0"/>
          <c:dPt>
            <c:idx val="1"/>
            <c:invertIfNegative val="0"/>
            <c:bubble3D val="0"/>
            <c:spPr>
              <a:solidFill>
                <a:schemeClr val="accent2"/>
              </a:solidFill>
              <a:ln>
                <a:noFill/>
              </a:ln>
              <a:effectLst/>
            </c:spPr>
          </c:dPt>
          <c:dPt>
            <c:idx val="2"/>
            <c:invertIfNegative val="0"/>
            <c:bubble3D val="0"/>
            <c:spPr>
              <a:solidFill>
                <a:schemeClr val="bg1">
                  <a:lumMod val="65000"/>
                </a:schemeClr>
              </a:solidFill>
              <a:ln>
                <a:noFill/>
              </a:ln>
              <a:effectLst/>
            </c:spPr>
          </c:dPt>
          <c:dPt>
            <c:idx val="3"/>
            <c:invertIfNegative val="0"/>
            <c:bubble3D val="0"/>
            <c:spPr>
              <a:solidFill>
                <a:srgbClr val="002060"/>
              </a:solidFill>
              <a:ln>
                <a:noFill/>
              </a:ln>
              <a:effectLst/>
            </c:spPr>
          </c:dPt>
          <c:dPt>
            <c:idx val="4"/>
            <c:invertIfNegative val="0"/>
            <c:bubble3D val="0"/>
            <c:spPr>
              <a:solidFill>
                <a:schemeClr val="accent6">
                  <a:lumMod val="75000"/>
                </a:schemeClr>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List1!$A$2:$A$6</c:f>
              <c:strCache>
                <c:ptCount val="5"/>
                <c:pt idx="0">
                  <c:v>Pohostinství a ubytování</c:v>
                </c:pt>
                <c:pt idx="1">
                  <c:v>Potravináčská výroba</c:v>
                </c:pt>
                <c:pt idx="2">
                  <c:v>Obecný prodej</c:v>
                </c:pt>
                <c:pt idx="3">
                  <c:v>Ostatní služby</c:v>
                </c:pt>
                <c:pt idx="4">
                  <c:v>Zahradnické služby, úklidové práce</c:v>
                </c:pt>
              </c:strCache>
            </c:strRef>
          </c:cat>
          <c:val>
            <c:numRef>
              <c:f>List1!$B$2:$B$6</c:f>
              <c:numCache>
                <c:formatCode>General</c:formatCode>
                <c:ptCount val="5"/>
                <c:pt idx="0">
                  <c:v>15</c:v>
                </c:pt>
                <c:pt idx="1">
                  <c:v>15</c:v>
                </c:pt>
                <c:pt idx="2">
                  <c:v>18</c:v>
                </c:pt>
                <c:pt idx="3">
                  <c:v>20</c:v>
                </c:pt>
                <c:pt idx="4">
                  <c:v>24</c:v>
                </c:pt>
              </c:numCache>
            </c:numRef>
          </c:val>
        </c:ser>
        <c:ser>
          <c:idx val="1"/>
          <c:order val="1"/>
          <c:tx>
            <c:strRef>
              <c:f>List1!$C$1</c:f>
              <c:strCache>
                <c:ptCount val="1"/>
                <c:pt idx="0">
                  <c:v>Řada 2</c:v>
                </c:pt>
              </c:strCache>
            </c:strRef>
          </c:tx>
          <c:spPr>
            <a:solidFill>
              <a:schemeClr val="accent2"/>
            </a:solidFill>
            <a:ln>
              <a:noFill/>
            </a:ln>
            <a:effectLst/>
          </c:spPr>
          <c:invertIfNegative val="0"/>
          <c:cat>
            <c:strRef>
              <c:f>List1!$A$2:$A$6</c:f>
              <c:strCache>
                <c:ptCount val="5"/>
                <c:pt idx="0">
                  <c:v>Pohostinství a ubytování</c:v>
                </c:pt>
                <c:pt idx="1">
                  <c:v>Potravináčská výroba</c:v>
                </c:pt>
                <c:pt idx="2">
                  <c:v>Obecný prodej</c:v>
                </c:pt>
                <c:pt idx="3">
                  <c:v>Ostatní služby</c:v>
                </c:pt>
                <c:pt idx="4">
                  <c:v>Zahradnické služby, úklidové práce</c:v>
                </c:pt>
              </c:strCache>
            </c:strRef>
          </c:cat>
          <c:val>
            <c:numRef>
              <c:f>List1!$C$2:$C$6</c:f>
              <c:numCache>
                <c:formatCode>General</c:formatCode>
                <c:ptCount val="5"/>
              </c:numCache>
            </c:numRef>
          </c:val>
        </c:ser>
        <c:ser>
          <c:idx val="2"/>
          <c:order val="2"/>
          <c:tx>
            <c:strRef>
              <c:f>List1!$D$1</c:f>
              <c:strCache>
                <c:ptCount val="1"/>
                <c:pt idx="0">
                  <c:v>Řada 3</c:v>
                </c:pt>
              </c:strCache>
            </c:strRef>
          </c:tx>
          <c:spPr>
            <a:solidFill>
              <a:schemeClr val="accent3"/>
            </a:solidFill>
            <a:ln>
              <a:noFill/>
            </a:ln>
            <a:effectLst/>
          </c:spPr>
          <c:invertIfNegative val="0"/>
          <c:cat>
            <c:strRef>
              <c:f>List1!$A$2:$A$6</c:f>
              <c:strCache>
                <c:ptCount val="5"/>
                <c:pt idx="0">
                  <c:v>Pohostinství a ubytování</c:v>
                </c:pt>
                <c:pt idx="1">
                  <c:v>Potravináčská výroba</c:v>
                </c:pt>
                <c:pt idx="2">
                  <c:v>Obecný prodej</c:v>
                </c:pt>
                <c:pt idx="3">
                  <c:v>Ostatní služby</c:v>
                </c:pt>
                <c:pt idx="4">
                  <c:v>Zahradnické služby, úklidové práce</c:v>
                </c:pt>
              </c:strCache>
            </c:strRef>
          </c:cat>
          <c:val>
            <c:numRef>
              <c:f>List1!$D$2:$D$6</c:f>
              <c:numCache>
                <c:formatCode>General</c:formatCode>
                <c:ptCount val="5"/>
              </c:numCache>
            </c:numRef>
          </c:val>
        </c:ser>
        <c:dLbls>
          <c:showLegendKey val="0"/>
          <c:showVal val="0"/>
          <c:showCatName val="0"/>
          <c:showSerName val="0"/>
          <c:showPercent val="0"/>
          <c:showBubbleSize val="0"/>
        </c:dLbls>
        <c:gapWidth val="182"/>
        <c:axId val="126365696"/>
        <c:axId val="126367232"/>
      </c:barChart>
      <c:catAx>
        <c:axId val="126365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26367232"/>
        <c:crosses val="autoZero"/>
        <c:auto val="1"/>
        <c:lblAlgn val="ctr"/>
        <c:lblOffset val="100"/>
        <c:noMultiLvlLbl val="0"/>
      </c:catAx>
      <c:valAx>
        <c:axId val="1263672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26365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s-CZ"/>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cs-CZ" dirty="0" smtClean="0"/>
              <a:t>Cílová skupina zaměstnanců 2015</a:t>
            </a:r>
            <a:endParaRPr lang="cs-CZ" dirty="0"/>
          </a:p>
        </c:rich>
      </c:tx>
      <c:layout/>
      <c:overlay val="0"/>
      <c:spPr>
        <a:noFill/>
        <a:ln>
          <a:noFill/>
        </a:ln>
        <a:effectLst/>
      </c:spPr>
    </c:title>
    <c:autoTitleDeleted val="0"/>
    <c:plotArea>
      <c:layout/>
      <c:barChart>
        <c:barDir val="bar"/>
        <c:grouping val="clustered"/>
        <c:varyColors val="0"/>
        <c:ser>
          <c:idx val="0"/>
          <c:order val="0"/>
          <c:tx>
            <c:strRef>
              <c:f>List1!$B$1</c:f>
              <c:strCache>
                <c:ptCount val="1"/>
                <c:pt idx="0">
                  <c:v>%</c:v>
                </c:pt>
              </c:strCache>
            </c:strRef>
          </c:tx>
          <c:spPr>
            <a:solidFill>
              <a:schemeClr val="accent1"/>
            </a:solidFill>
            <a:ln>
              <a:noFill/>
            </a:ln>
            <a:effectLst/>
          </c:spPr>
          <c:invertIfNegative val="0"/>
          <c:dPt>
            <c:idx val="1"/>
            <c:invertIfNegative val="0"/>
            <c:bubble3D val="0"/>
            <c:spPr>
              <a:solidFill>
                <a:srgbClr val="E81661"/>
              </a:solidFill>
              <a:ln>
                <a:noFill/>
              </a:ln>
              <a:effectLst/>
            </c:spPr>
          </c:dPt>
          <c:dPt>
            <c:idx val="2"/>
            <c:invertIfNegative val="0"/>
            <c:bubble3D val="0"/>
            <c:spPr>
              <a:solidFill>
                <a:schemeClr val="bg2">
                  <a:lumMod val="50000"/>
                </a:schemeClr>
              </a:solidFill>
              <a:ln>
                <a:noFill/>
              </a:ln>
              <a:effectLst/>
            </c:spPr>
          </c:dPt>
          <c:dPt>
            <c:idx val="3"/>
            <c:invertIfNegative val="0"/>
            <c:bubble3D val="0"/>
            <c:spPr>
              <a:solidFill>
                <a:srgbClr val="FFC000"/>
              </a:solidFill>
              <a:ln>
                <a:noFill/>
              </a:ln>
              <a:effectLst/>
            </c:spPr>
          </c:dPt>
          <c:dPt>
            <c:idx val="4"/>
            <c:invertIfNegative val="0"/>
            <c:bubble3D val="0"/>
            <c:spPr>
              <a:solidFill>
                <a:schemeClr val="accent1">
                  <a:lumMod val="75000"/>
                </a:schemeClr>
              </a:solidFill>
              <a:ln>
                <a:noFill/>
              </a:ln>
              <a:effectLst/>
            </c:spPr>
          </c:dPt>
          <c:dPt>
            <c:idx val="5"/>
            <c:invertIfNegative val="0"/>
            <c:bubble3D val="0"/>
            <c:spPr>
              <a:solidFill>
                <a:schemeClr val="accent4"/>
              </a:solidFill>
              <a:ln>
                <a:noFill/>
              </a:ln>
              <a:effectLst/>
            </c:spPr>
          </c:dPt>
          <c:dPt>
            <c:idx val="6"/>
            <c:invertIfNegative val="0"/>
            <c:bubble3D val="0"/>
            <c:spPr>
              <a:solidFill>
                <a:srgbClr val="00B050"/>
              </a:solidFill>
              <a:ln>
                <a:noFill/>
              </a:ln>
              <a:effectLst/>
            </c:spPr>
          </c:dPt>
          <c:dPt>
            <c:idx val="7"/>
            <c:invertIfNegative val="0"/>
            <c:bubble3D val="0"/>
            <c:spPr>
              <a:solidFill>
                <a:schemeClr val="accent6">
                  <a:lumMod val="75000"/>
                </a:schemeClr>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List1!$A$2:$A$9</c:f>
              <c:strCache>
                <c:ptCount val="8"/>
                <c:pt idx="0">
                  <c:v>Lidé se závislostmi</c:v>
                </c:pt>
                <c:pt idx="1">
                  <c:v>Lidé bez přístřeší a po výkonu trestu</c:v>
                </c:pt>
                <c:pt idx="2">
                  <c:v>Lidé pečující o rodinné příslušníky</c:v>
                </c:pt>
                <c:pt idx="3">
                  <c:v>Etnické menšiny</c:v>
                </c:pt>
                <c:pt idx="4">
                  <c:v>Mládež a mladí dospělí v obtížné životní situaci</c:v>
                </c:pt>
                <c:pt idx="5">
                  <c:v>Jiné skupiny</c:v>
                </c:pt>
                <c:pt idx="6">
                  <c:v>Dlouhodobě nezaměstnaní</c:v>
                </c:pt>
                <c:pt idx="7">
                  <c:v>Osoby se zdravotním postižením</c:v>
                </c:pt>
              </c:strCache>
            </c:strRef>
          </c:cat>
          <c:val>
            <c:numRef>
              <c:f>List1!$B$2:$B$9</c:f>
              <c:numCache>
                <c:formatCode>General</c:formatCode>
                <c:ptCount val="8"/>
                <c:pt idx="0">
                  <c:v>7</c:v>
                </c:pt>
                <c:pt idx="1">
                  <c:v>9</c:v>
                </c:pt>
                <c:pt idx="2">
                  <c:v>14</c:v>
                </c:pt>
                <c:pt idx="3">
                  <c:v>15</c:v>
                </c:pt>
                <c:pt idx="4">
                  <c:v>16</c:v>
                </c:pt>
                <c:pt idx="5">
                  <c:v>17</c:v>
                </c:pt>
                <c:pt idx="6">
                  <c:v>38</c:v>
                </c:pt>
                <c:pt idx="7">
                  <c:v>64</c:v>
                </c:pt>
              </c:numCache>
            </c:numRef>
          </c:val>
        </c:ser>
        <c:ser>
          <c:idx val="1"/>
          <c:order val="1"/>
          <c:tx>
            <c:strRef>
              <c:f>List1!$C$1</c:f>
              <c:strCache>
                <c:ptCount val="1"/>
                <c:pt idx="0">
                  <c:v>Řada 2</c:v>
                </c:pt>
              </c:strCache>
            </c:strRef>
          </c:tx>
          <c:spPr>
            <a:solidFill>
              <a:schemeClr val="accent2"/>
            </a:solidFill>
            <a:ln>
              <a:noFill/>
            </a:ln>
            <a:effectLst/>
          </c:spPr>
          <c:invertIfNegative val="0"/>
          <c:cat>
            <c:strRef>
              <c:f>List1!$A$2:$A$9</c:f>
              <c:strCache>
                <c:ptCount val="8"/>
                <c:pt idx="0">
                  <c:v>Lidé se závislostmi</c:v>
                </c:pt>
                <c:pt idx="1">
                  <c:v>Lidé bez přístřeší a po výkonu trestu</c:v>
                </c:pt>
                <c:pt idx="2">
                  <c:v>Lidé pečující o rodinné příslušníky</c:v>
                </c:pt>
                <c:pt idx="3">
                  <c:v>Etnické menšiny</c:v>
                </c:pt>
                <c:pt idx="4">
                  <c:v>Mládež a mladí dospělí v obtížné životní situaci</c:v>
                </c:pt>
                <c:pt idx="5">
                  <c:v>Jiné skupiny</c:v>
                </c:pt>
                <c:pt idx="6">
                  <c:v>Dlouhodobě nezaměstnaní</c:v>
                </c:pt>
                <c:pt idx="7">
                  <c:v>Osoby se zdravotním postižením</c:v>
                </c:pt>
              </c:strCache>
            </c:strRef>
          </c:cat>
          <c:val>
            <c:numRef>
              <c:f>List1!$C$2:$C$9</c:f>
              <c:numCache>
                <c:formatCode>General</c:formatCode>
                <c:ptCount val="8"/>
              </c:numCache>
            </c:numRef>
          </c:val>
        </c:ser>
        <c:ser>
          <c:idx val="2"/>
          <c:order val="2"/>
          <c:tx>
            <c:strRef>
              <c:f>List1!$D$1</c:f>
              <c:strCache>
                <c:ptCount val="1"/>
                <c:pt idx="0">
                  <c:v>Řada 3</c:v>
                </c:pt>
              </c:strCache>
            </c:strRef>
          </c:tx>
          <c:spPr>
            <a:solidFill>
              <a:schemeClr val="accent3"/>
            </a:solidFill>
            <a:ln>
              <a:noFill/>
            </a:ln>
            <a:effectLst/>
          </c:spPr>
          <c:invertIfNegative val="0"/>
          <c:cat>
            <c:strRef>
              <c:f>List1!$A$2:$A$9</c:f>
              <c:strCache>
                <c:ptCount val="8"/>
                <c:pt idx="0">
                  <c:v>Lidé se závislostmi</c:v>
                </c:pt>
                <c:pt idx="1">
                  <c:v>Lidé bez přístřeší a po výkonu trestu</c:v>
                </c:pt>
                <c:pt idx="2">
                  <c:v>Lidé pečující o rodinné příslušníky</c:v>
                </c:pt>
                <c:pt idx="3">
                  <c:v>Etnické menšiny</c:v>
                </c:pt>
                <c:pt idx="4">
                  <c:v>Mládež a mladí dospělí v obtížné životní situaci</c:v>
                </c:pt>
                <c:pt idx="5">
                  <c:v>Jiné skupiny</c:v>
                </c:pt>
                <c:pt idx="6">
                  <c:v>Dlouhodobě nezaměstnaní</c:v>
                </c:pt>
                <c:pt idx="7">
                  <c:v>Osoby se zdravotním postižením</c:v>
                </c:pt>
              </c:strCache>
            </c:strRef>
          </c:cat>
          <c:val>
            <c:numRef>
              <c:f>List1!$D$2:$D$9</c:f>
              <c:numCache>
                <c:formatCode>General</c:formatCode>
                <c:ptCount val="8"/>
              </c:numCache>
            </c:numRef>
          </c:val>
        </c:ser>
        <c:dLbls>
          <c:showLegendKey val="0"/>
          <c:showVal val="0"/>
          <c:showCatName val="0"/>
          <c:showSerName val="0"/>
          <c:showPercent val="0"/>
          <c:showBubbleSize val="0"/>
        </c:dLbls>
        <c:gapWidth val="182"/>
        <c:axId val="126487168"/>
        <c:axId val="126501248"/>
      </c:barChart>
      <c:catAx>
        <c:axId val="1264871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26501248"/>
        <c:crosses val="autoZero"/>
        <c:auto val="1"/>
        <c:lblAlgn val="ctr"/>
        <c:lblOffset val="100"/>
        <c:noMultiLvlLbl val="0"/>
      </c:catAx>
      <c:valAx>
        <c:axId val="1265012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26487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s-CZ"/>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758D1C4F-E03F-4D9D-9EDE-7CB2800A28D5}" type="datetimeFigureOut">
              <a:rPr lang="cs-CZ" smtClean="0"/>
              <a:t>8.6.2016</a:t>
            </a:fld>
            <a:endParaRPr lang="cs-CZ"/>
          </a:p>
        </p:txBody>
      </p:sp>
      <p:sp>
        <p:nvSpPr>
          <p:cNvPr id="4" name="Zástupný symbol pro zápatí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0026E9A9-87EA-44B7-BAD2-29FD165BA1CE}" type="slidenum">
              <a:rPr lang="cs-CZ" smtClean="0"/>
              <a:t>‹#›</a:t>
            </a:fld>
            <a:endParaRPr lang="cs-CZ"/>
          </a:p>
        </p:txBody>
      </p:sp>
    </p:spTree>
    <p:extLst>
      <p:ext uri="{BB962C8B-B14F-4D97-AF65-F5344CB8AC3E}">
        <p14:creationId xmlns:p14="http://schemas.microsoft.com/office/powerpoint/2010/main" val="3338516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DC0F79C-9F79-46D3-83DF-8028A18B8137}" type="datetimeFigureOut">
              <a:rPr lang="cs-CZ" smtClean="0"/>
              <a:t>8.6.2016</a:t>
            </a:fld>
            <a:endParaRPr lang="cs-CZ"/>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AE481E4-7075-46A1-BA06-4436A16AABB4}" type="slidenum">
              <a:rPr lang="cs-CZ" smtClean="0"/>
              <a:t>‹#›</a:t>
            </a:fld>
            <a:endParaRPr lang="cs-CZ"/>
          </a:p>
        </p:txBody>
      </p:sp>
    </p:spTree>
    <p:extLst>
      <p:ext uri="{BB962C8B-B14F-4D97-AF65-F5344CB8AC3E}">
        <p14:creationId xmlns:p14="http://schemas.microsoft.com/office/powerpoint/2010/main" val="3536778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F0393789-EA78-45CA-AA94-22A6B37ED03E}" type="datetimeFigureOut">
              <a:rPr lang="cs-CZ" smtClean="0"/>
              <a:t>8.6.2016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2671113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F0393789-EA78-45CA-AA94-22A6B37ED03E}" type="datetimeFigureOut">
              <a:rPr lang="cs-CZ" smtClean="0"/>
              <a:t>8.6.2016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3555598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F0393789-EA78-45CA-AA94-22A6B37ED03E}" type="datetimeFigureOut">
              <a:rPr lang="cs-CZ" smtClean="0"/>
              <a:t>8.6.2016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4275624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F0393789-EA78-45CA-AA94-22A6B37ED03E}" type="datetimeFigureOut">
              <a:rPr lang="cs-CZ" smtClean="0"/>
              <a:t>8.6.2016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2546225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F0393789-EA78-45CA-AA94-22A6B37ED03E}" type="datetimeFigureOut">
              <a:rPr lang="cs-CZ" smtClean="0"/>
              <a:t>8.6.2016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676016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F0393789-EA78-45CA-AA94-22A6B37ED03E}" type="datetimeFigureOut">
              <a:rPr lang="cs-CZ" smtClean="0"/>
              <a:t>8.6.2016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331367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F0393789-EA78-45CA-AA94-22A6B37ED03E}" type="datetimeFigureOut">
              <a:rPr lang="cs-CZ" smtClean="0"/>
              <a:t>8.6.2016</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2723437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F0393789-EA78-45CA-AA94-22A6B37ED03E}" type="datetimeFigureOut">
              <a:rPr lang="cs-CZ" smtClean="0"/>
              <a:t>8.6.2016</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2196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F0393789-EA78-45CA-AA94-22A6B37ED03E}" type="datetimeFigureOut">
              <a:rPr lang="cs-CZ" smtClean="0"/>
              <a:t>8.6.2016</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1427475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F0393789-EA78-45CA-AA94-22A6B37ED03E}" type="datetimeFigureOut">
              <a:rPr lang="cs-CZ" smtClean="0"/>
              <a:t>8.6.2016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2092151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F0393789-EA78-45CA-AA94-22A6B37ED03E}" type="datetimeFigureOut">
              <a:rPr lang="cs-CZ" smtClean="0"/>
              <a:t>8.6.2016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152B4AE-BD6D-40A1-B3B2-7B18D19D7F64}" type="slidenum">
              <a:rPr lang="cs-CZ" smtClean="0"/>
              <a:t>‹#›</a:t>
            </a:fld>
            <a:endParaRPr lang="cs-CZ"/>
          </a:p>
        </p:txBody>
      </p:sp>
    </p:spTree>
    <p:extLst>
      <p:ext uri="{BB962C8B-B14F-4D97-AF65-F5344CB8AC3E}">
        <p14:creationId xmlns:p14="http://schemas.microsoft.com/office/powerpoint/2010/main" val="2272746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393789-EA78-45CA-AA94-22A6B37ED03E}" type="datetimeFigureOut">
              <a:rPr lang="cs-CZ" smtClean="0"/>
              <a:t>8.6.2016</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2B4AE-BD6D-40A1-B3B2-7B18D19D7F64}" type="slidenum">
              <a:rPr lang="cs-CZ" smtClean="0"/>
              <a:t>‹#›</a:t>
            </a:fld>
            <a:endParaRPr lang="cs-CZ"/>
          </a:p>
        </p:txBody>
      </p:sp>
    </p:spTree>
    <p:extLst>
      <p:ext uri="{BB962C8B-B14F-4D97-AF65-F5344CB8AC3E}">
        <p14:creationId xmlns:p14="http://schemas.microsoft.com/office/powerpoint/2010/main" val="2029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ceske-socialni-podnikani.cz/"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tessea.cz/"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docs.google.com/forms/d/1i_w-OxToAY_skin-h3ausRQ4niHYofM9xR6CdT7yW6E/viewfor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55576" y="764705"/>
            <a:ext cx="7772400" cy="792087"/>
          </a:xfrm>
        </p:spPr>
        <p:txBody>
          <a:bodyPr>
            <a:normAutofit/>
          </a:bodyPr>
          <a:lstStyle/>
          <a:p>
            <a:r>
              <a:rPr lang="cs-CZ" b="1" dirty="0" smtClean="0">
                <a:solidFill>
                  <a:schemeClr val="accent2">
                    <a:lumMod val="75000"/>
                  </a:schemeClr>
                </a:solidFill>
              </a:rPr>
              <a:t>SOCIÁLNÍ PODNIKÁNÍ</a:t>
            </a:r>
            <a:endParaRPr lang="cs-CZ" b="1" dirty="0">
              <a:solidFill>
                <a:schemeClr val="accent2">
                  <a:lumMod val="75000"/>
                </a:schemeClr>
              </a:solidFill>
            </a:endParaRPr>
          </a:p>
        </p:txBody>
      </p:sp>
      <p:sp>
        <p:nvSpPr>
          <p:cNvPr id="3" name="Podnadpis 2"/>
          <p:cNvSpPr>
            <a:spLocks noGrp="1"/>
          </p:cNvSpPr>
          <p:nvPr>
            <p:ph type="subTitle" idx="1"/>
          </p:nvPr>
        </p:nvSpPr>
        <p:spPr>
          <a:xfrm>
            <a:off x="1403648" y="4941168"/>
            <a:ext cx="6400800" cy="1512168"/>
          </a:xfrm>
        </p:spPr>
        <p:txBody>
          <a:bodyPr>
            <a:normAutofit lnSpcReduction="10000"/>
          </a:bodyPr>
          <a:lstStyle/>
          <a:p>
            <a:endParaRPr lang="cs-CZ" b="1" dirty="0">
              <a:solidFill>
                <a:schemeClr val="accent2">
                  <a:lumMod val="75000"/>
                </a:schemeClr>
              </a:solidFill>
            </a:endParaRPr>
          </a:p>
          <a:p>
            <a:endParaRPr lang="cs-CZ" sz="2600" b="1" dirty="0" smtClean="0">
              <a:solidFill>
                <a:schemeClr val="accent2">
                  <a:lumMod val="75000"/>
                </a:schemeClr>
              </a:solidFill>
            </a:endParaRPr>
          </a:p>
          <a:p>
            <a:r>
              <a:rPr lang="cs-CZ" sz="2600" b="1" dirty="0" smtClean="0">
                <a:solidFill>
                  <a:schemeClr val="accent2">
                    <a:lumMod val="75000"/>
                  </a:schemeClr>
                </a:solidFill>
              </a:rPr>
              <a:t>Mgr. Šárka </a:t>
            </a:r>
            <a:r>
              <a:rPr lang="cs-CZ" sz="2600" b="1" dirty="0" err="1" smtClean="0">
                <a:solidFill>
                  <a:schemeClr val="accent2">
                    <a:lumMod val="75000"/>
                  </a:schemeClr>
                </a:solidFill>
              </a:rPr>
              <a:t>Dořičáková</a:t>
            </a:r>
            <a:endParaRPr lang="cs-CZ" sz="2600" b="1" dirty="0">
              <a:solidFill>
                <a:schemeClr val="accent2">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766823"/>
            <a:ext cx="2848881" cy="406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82006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solidFill>
                  <a:schemeClr val="accent2">
                    <a:lumMod val="75000"/>
                  </a:schemeClr>
                </a:solidFill>
              </a:rPr>
              <a:t>Sociální podnikání - koncept trojího prospěchu</a:t>
            </a:r>
            <a:endParaRPr lang="cs-CZ" b="1" dirty="0">
              <a:solidFill>
                <a:schemeClr val="accent2">
                  <a:lumMod val="75000"/>
                </a:schemeClr>
              </a:solidFill>
            </a:endParaRPr>
          </a:p>
        </p:txBody>
      </p:sp>
      <p:pic>
        <p:nvPicPr>
          <p:cNvPr id="4" name="Zástupný symbol pro obsah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1800" y="2132856"/>
            <a:ext cx="3710905" cy="3607000"/>
          </a:xfrm>
        </p:spPr>
      </p:pic>
    </p:spTree>
    <p:extLst>
      <p:ext uri="{BB962C8B-B14F-4D97-AF65-F5344CB8AC3E}">
        <p14:creationId xmlns:p14="http://schemas.microsoft.com/office/powerpoint/2010/main" val="3411571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Principy sociálního podniku</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fontScale="92500" lnSpcReduction="20000"/>
          </a:bodyPr>
          <a:lstStyle/>
          <a:p>
            <a:pPr marL="0" indent="0">
              <a:buNone/>
            </a:pPr>
            <a:r>
              <a:rPr lang="cs-CZ" b="1" dirty="0"/>
              <a:t>Ekonomický prospěch </a:t>
            </a:r>
          </a:p>
          <a:p>
            <a:pPr algn="just">
              <a:defRPr/>
            </a:pPr>
            <a:r>
              <a:rPr lang="cs-CZ" dirty="0"/>
              <a:t>případný zisk je použit pro rozvoj SP, nebo naplnění veřejně prospěšných cílů, </a:t>
            </a:r>
          </a:p>
          <a:p>
            <a:pPr algn="just">
              <a:defRPr/>
            </a:pPr>
            <a:r>
              <a:rPr lang="cs-CZ" dirty="0"/>
              <a:t>nezávislost v manažerském rozhodování a řízení je na zadavatelích, zřizovatelích</a:t>
            </a:r>
          </a:p>
          <a:p>
            <a:pPr algn="just">
              <a:defRPr/>
            </a:pPr>
            <a:r>
              <a:rPr lang="cs-CZ" dirty="0"/>
              <a:t>schopnost zvládat ekonomická rizika</a:t>
            </a:r>
          </a:p>
          <a:p>
            <a:pPr algn="just">
              <a:defRPr/>
            </a:pPr>
            <a:r>
              <a:rPr lang="cs-CZ" dirty="0"/>
              <a:t>minimální podíl tržeb z prodeje výrobků a služeb</a:t>
            </a:r>
          </a:p>
          <a:p>
            <a:pPr algn="just">
              <a:defRPr/>
            </a:pPr>
            <a:r>
              <a:rPr lang="cs-CZ" dirty="0"/>
              <a:t>vykonávání soustavné ekonomické aktivity</a:t>
            </a:r>
          </a:p>
          <a:p>
            <a:pPr algn="just">
              <a:defRPr/>
            </a:pPr>
            <a:r>
              <a:rPr lang="cs-CZ" dirty="0"/>
              <a:t>omezení nakládání s majetkem </a:t>
            </a:r>
            <a:endParaRPr lang="cs-CZ" i="1" dirty="0"/>
          </a:p>
          <a:p>
            <a:pPr algn="just">
              <a:defRPr/>
            </a:pPr>
            <a:r>
              <a:rPr lang="cs-CZ" dirty="0"/>
              <a:t>trend směrem k placené práci</a:t>
            </a:r>
          </a:p>
          <a:p>
            <a:endParaRPr lang="cs-CZ" dirty="0"/>
          </a:p>
        </p:txBody>
      </p:sp>
    </p:spTree>
    <p:extLst>
      <p:ext uri="{BB962C8B-B14F-4D97-AF65-F5344CB8AC3E}">
        <p14:creationId xmlns:p14="http://schemas.microsoft.com/office/powerpoint/2010/main" val="40004081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solidFill>
                  <a:schemeClr val="accent2">
                    <a:lumMod val="75000"/>
                  </a:schemeClr>
                </a:solidFill>
              </a:rPr>
              <a:t>Principy sociálního podniku</a:t>
            </a:r>
            <a:endParaRPr lang="cs-CZ" dirty="0">
              <a:solidFill>
                <a:schemeClr val="accent2">
                  <a:lumMod val="75000"/>
                </a:schemeClr>
              </a:solidFill>
            </a:endParaRPr>
          </a:p>
        </p:txBody>
      </p:sp>
      <p:sp>
        <p:nvSpPr>
          <p:cNvPr id="3" name="Zástupný symbol pro obsah 2"/>
          <p:cNvSpPr>
            <a:spLocks noGrp="1"/>
          </p:cNvSpPr>
          <p:nvPr>
            <p:ph idx="1"/>
          </p:nvPr>
        </p:nvSpPr>
        <p:spPr/>
        <p:txBody>
          <a:bodyPr/>
          <a:lstStyle/>
          <a:p>
            <a:pPr marL="0" indent="0">
              <a:buNone/>
            </a:pPr>
            <a:r>
              <a:rPr lang="cs-CZ" b="1" dirty="0"/>
              <a:t>Sociální prospěch </a:t>
            </a:r>
            <a:endParaRPr lang="cs-CZ" dirty="0"/>
          </a:p>
          <a:p>
            <a:pPr>
              <a:defRPr/>
            </a:pPr>
            <a:r>
              <a:rPr lang="cs-CZ" dirty="0"/>
              <a:t>provozování aktivity prospívající společnosti, či specifické skupině lidí</a:t>
            </a:r>
          </a:p>
          <a:p>
            <a:pPr>
              <a:defRPr/>
            </a:pPr>
            <a:r>
              <a:rPr lang="cs-CZ" dirty="0"/>
              <a:t>účast zaměstnanců a členů na směrování podniků</a:t>
            </a:r>
          </a:p>
          <a:p>
            <a:pPr>
              <a:defRPr/>
            </a:pPr>
            <a:r>
              <a:rPr lang="cs-CZ" dirty="0"/>
              <a:t>důraz na rozvoj pracovních kompetencí znevýhodněných zaměstnanců</a:t>
            </a:r>
          </a:p>
          <a:p>
            <a:endParaRPr lang="cs-CZ" dirty="0"/>
          </a:p>
        </p:txBody>
      </p:sp>
    </p:spTree>
    <p:extLst>
      <p:ext uri="{BB962C8B-B14F-4D97-AF65-F5344CB8AC3E}">
        <p14:creationId xmlns:p14="http://schemas.microsoft.com/office/powerpoint/2010/main" val="5443462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solidFill>
                  <a:schemeClr val="accent2">
                    <a:lumMod val="75000"/>
                  </a:schemeClr>
                </a:solidFill>
              </a:rPr>
              <a:t>Principy sociálního podniku</a:t>
            </a:r>
            <a:endParaRPr lang="cs-CZ" dirty="0">
              <a:solidFill>
                <a:schemeClr val="accent2">
                  <a:lumMod val="75000"/>
                </a:schemeClr>
              </a:solidFill>
            </a:endParaRPr>
          </a:p>
        </p:txBody>
      </p:sp>
      <p:sp>
        <p:nvSpPr>
          <p:cNvPr id="3" name="Zástupný symbol pro obsah 2"/>
          <p:cNvSpPr>
            <a:spLocks noGrp="1"/>
          </p:cNvSpPr>
          <p:nvPr>
            <p:ph idx="1"/>
          </p:nvPr>
        </p:nvSpPr>
        <p:spPr/>
        <p:txBody>
          <a:bodyPr/>
          <a:lstStyle/>
          <a:p>
            <a:pPr marL="0" indent="0">
              <a:buNone/>
            </a:pPr>
            <a:r>
              <a:rPr lang="cs-CZ" b="1" dirty="0" err="1"/>
              <a:t>Enviromentální</a:t>
            </a:r>
            <a:r>
              <a:rPr lang="cs-CZ" b="1" dirty="0"/>
              <a:t> prospěch a místní prospěch </a:t>
            </a:r>
          </a:p>
          <a:p>
            <a:pPr>
              <a:defRPr/>
            </a:pPr>
            <a:r>
              <a:rPr lang="cs-CZ" dirty="0"/>
              <a:t>přednostní uspokojování potřeb místní komunity a místní poptávky</a:t>
            </a:r>
            <a:endParaRPr lang="cs-CZ" b="1" dirty="0"/>
          </a:p>
          <a:p>
            <a:pPr>
              <a:defRPr/>
            </a:pPr>
            <a:r>
              <a:rPr lang="cs-CZ" dirty="0"/>
              <a:t>využívání přednostně místních zdrojů</a:t>
            </a:r>
          </a:p>
          <a:p>
            <a:pPr>
              <a:defRPr/>
            </a:pPr>
            <a:r>
              <a:rPr lang="cs-CZ" dirty="0"/>
              <a:t>zohledňování </a:t>
            </a:r>
            <a:r>
              <a:rPr lang="cs-CZ" dirty="0" err="1"/>
              <a:t>enviromentálních</a:t>
            </a:r>
            <a:r>
              <a:rPr lang="cs-CZ" dirty="0"/>
              <a:t> aspektů výroby i spotřeby</a:t>
            </a:r>
          </a:p>
          <a:p>
            <a:pPr>
              <a:defRPr/>
            </a:pPr>
            <a:r>
              <a:rPr lang="cs-CZ" dirty="0"/>
              <a:t>spolupráce podniků s místními aktéry</a:t>
            </a:r>
          </a:p>
          <a:p>
            <a:endParaRPr lang="cs-CZ" dirty="0"/>
          </a:p>
        </p:txBody>
      </p:sp>
    </p:spTree>
    <p:extLst>
      <p:ext uri="{BB962C8B-B14F-4D97-AF65-F5344CB8AC3E}">
        <p14:creationId xmlns:p14="http://schemas.microsoft.com/office/powerpoint/2010/main" val="37509212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Rozpoznávací znaky - indikátory</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a:bodyPr>
          <a:lstStyle/>
          <a:p>
            <a:pPr algn="just">
              <a:defRPr/>
            </a:pPr>
            <a:r>
              <a:rPr lang="cs-CZ" dirty="0"/>
              <a:t>veřejně prospěšný cíl</a:t>
            </a:r>
          </a:p>
          <a:p>
            <a:pPr algn="just">
              <a:defRPr/>
            </a:pPr>
            <a:r>
              <a:rPr lang="cs-CZ" dirty="0"/>
              <a:t>sociální prospěch</a:t>
            </a:r>
          </a:p>
          <a:p>
            <a:pPr algn="just">
              <a:defRPr/>
            </a:pPr>
            <a:r>
              <a:rPr lang="cs-CZ" dirty="0"/>
              <a:t>ekonomický prospěch</a:t>
            </a:r>
          </a:p>
          <a:p>
            <a:pPr algn="just">
              <a:defRPr/>
            </a:pPr>
            <a:r>
              <a:rPr lang="cs-CZ" dirty="0" err="1"/>
              <a:t>enviromentální</a:t>
            </a:r>
            <a:r>
              <a:rPr lang="cs-CZ" dirty="0"/>
              <a:t> prospěch</a:t>
            </a:r>
          </a:p>
          <a:p>
            <a:pPr algn="just">
              <a:defRPr/>
            </a:pPr>
            <a:r>
              <a:rPr lang="cs-CZ" dirty="0"/>
              <a:t>místní prospěch</a:t>
            </a:r>
          </a:p>
          <a:p>
            <a:endParaRPr lang="cs-CZ" dirty="0"/>
          </a:p>
        </p:txBody>
      </p:sp>
    </p:spTree>
    <p:extLst>
      <p:ext uri="{BB962C8B-B14F-4D97-AF65-F5344CB8AC3E}">
        <p14:creationId xmlns:p14="http://schemas.microsoft.com/office/powerpoint/2010/main" val="17720174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Jakou zvolit právní formu?</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lnSpcReduction="10000"/>
          </a:bodyPr>
          <a:lstStyle/>
          <a:p>
            <a:pPr algn="just">
              <a:defRPr/>
            </a:pPr>
            <a:r>
              <a:rPr lang="cs-CZ" dirty="0"/>
              <a:t>fyzická osoba (OSVČ</a:t>
            </a:r>
            <a:r>
              <a:rPr lang="cs-CZ" dirty="0" smtClean="0"/>
              <a:t>) - </a:t>
            </a:r>
            <a:r>
              <a:rPr lang="cs-CZ" dirty="0"/>
              <a:t>se zaměstnanci</a:t>
            </a:r>
          </a:p>
          <a:p>
            <a:pPr algn="just">
              <a:defRPr/>
            </a:pPr>
            <a:r>
              <a:rPr lang="cs-CZ" dirty="0"/>
              <a:t>veřejná obchodní společnost</a:t>
            </a:r>
          </a:p>
          <a:p>
            <a:pPr algn="just">
              <a:defRPr/>
            </a:pPr>
            <a:r>
              <a:rPr lang="cs-CZ" dirty="0"/>
              <a:t>komanditní společnost</a:t>
            </a:r>
          </a:p>
          <a:p>
            <a:pPr algn="just">
              <a:defRPr/>
            </a:pPr>
            <a:r>
              <a:rPr lang="cs-CZ" dirty="0"/>
              <a:t>společnost s ručením omezeným</a:t>
            </a:r>
          </a:p>
          <a:p>
            <a:pPr algn="just">
              <a:defRPr/>
            </a:pPr>
            <a:r>
              <a:rPr lang="cs-CZ" dirty="0"/>
              <a:t>akciová společnost</a:t>
            </a:r>
          </a:p>
          <a:p>
            <a:pPr algn="just">
              <a:defRPr/>
            </a:pPr>
            <a:r>
              <a:rPr lang="cs-CZ" dirty="0"/>
              <a:t>družstvo </a:t>
            </a:r>
          </a:p>
          <a:p>
            <a:pPr algn="just">
              <a:defRPr/>
            </a:pPr>
            <a:r>
              <a:rPr lang="cs-CZ" dirty="0"/>
              <a:t>sociální družstvo </a:t>
            </a:r>
            <a:endParaRPr lang="cs-CZ" dirty="0" smtClean="0"/>
          </a:p>
          <a:p>
            <a:pPr algn="just">
              <a:defRPr/>
            </a:pPr>
            <a:r>
              <a:rPr lang="cs-CZ" dirty="0"/>
              <a:t>z</a:t>
            </a:r>
            <a:r>
              <a:rPr lang="cs-CZ" dirty="0" smtClean="0"/>
              <a:t>ákon počítá i s neziskovými organizacemi</a:t>
            </a:r>
            <a:endParaRPr lang="cs-CZ" dirty="0"/>
          </a:p>
          <a:p>
            <a:endParaRPr lang="cs-CZ" dirty="0"/>
          </a:p>
        </p:txBody>
      </p:sp>
    </p:spTree>
    <p:extLst>
      <p:ext uri="{BB962C8B-B14F-4D97-AF65-F5344CB8AC3E}">
        <p14:creationId xmlns:p14="http://schemas.microsoft.com/office/powerpoint/2010/main" val="14640879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Legislativa</a:t>
            </a:r>
            <a:endParaRPr lang="cs-CZ" b="1" dirty="0">
              <a:solidFill>
                <a:schemeClr val="accent2">
                  <a:lumMod val="75000"/>
                </a:schemeClr>
              </a:solidFill>
            </a:endParaRPr>
          </a:p>
        </p:txBody>
      </p:sp>
      <p:pic>
        <p:nvPicPr>
          <p:cNvPr id="4" name="Zástupný symbol pro obsah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92942" y="1600200"/>
            <a:ext cx="3158116" cy="4525963"/>
          </a:xfrm>
        </p:spPr>
      </p:pic>
    </p:spTree>
    <p:extLst>
      <p:ext uri="{BB962C8B-B14F-4D97-AF65-F5344CB8AC3E}">
        <p14:creationId xmlns:p14="http://schemas.microsoft.com/office/powerpoint/2010/main" val="3772035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solidFill>
                  <a:schemeClr val="accent2">
                    <a:lumMod val="75000"/>
                  </a:schemeClr>
                </a:solidFill>
              </a:rPr>
              <a:t>Věcný záměr zákona o sociálním podnikání</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fontScale="62500" lnSpcReduction="20000"/>
          </a:bodyPr>
          <a:lstStyle/>
          <a:p>
            <a:pPr lvl="0"/>
            <a:endParaRPr lang="cs-CZ" dirty="0" smtClean="0"/>
          </a:p>
          <a:p>
            <a:pPr lvl="0"/>
            <a:r>
              <a:rPr lang="cs-CZ" dirty="0" smtClean="0"/>
              <a:t>vymezení </a:t>
            </a:r>
            <a:r>
              <a:rPr lang="cs-CZ" dirty="0"/>
              <a:t>sociálního podnikání</a:t>
            </a:r>
          </a:p>
          <a:p>
            <a:pPr lvl="0"/>
            <a:r>
              <a:rPr lang="cs-CZ" dirty="0"/>
              <a:t>definice sociálního podniku a integračního sociálního podniku,</a:t>
            </a:r>
          </a:p>
          <a:p>
            <a:pPr lvl="0"/>
            <a:r>
              <a:rPr lang="cs-CZ" dirty="0"/>
              <a:t>definice společensky prospěšné činnosti</a:t>
            </a:r>
          </a:p>
          <a:p>
            <a:pPr lvl="0"/>
            <a:r>
              <a:rPr lang="cs-CZ" dirty="0"/>
              <a:t>podmínky pro přiznání a odnětí statusu sociálního podniku a integračního sociálního podniku</a:t>
            </a:r>
          </a:p>
          <a:p>
            <a:pPr lvl="0"/>
            <a:r>
              <a:rPr lang="cs-CZ" dirty="0"/>
              <a:t>zveřejnění údajů o přiznání a odnětí statusu sociálního podniku</a:t>
            </a:r>
          </a:p>
          <a:p>
            <a:pPr lvl="0"/>
            <a:r>
              <a:rPr lang="cs-CZ" dirty="0"/>
              <a:t>stanovení mechanismu kontroly dodržování podmínek pro přiznání statusu sociálního podniku</a:t>
            </a:r>
          </a:p>
          <a:p>
            <a:pPr lvl="0"/>
            <a:r>
              <a:rPr lang="cs-CZ" dirty="0"/>
              <a:t>vymezení správce agendy (MPSV) a jeho odpovědnosti za správní rozhodování o statusu SP, kontrolu, evidenci sociálních podniků, zpracování strategie rozvoje sociální ekonomiky v meziresortní spolupráci a podávání zpráv o jejím plnění vládě, osvětu a poradenskou činnost pro potřeby sociálních podniků</a:t>
            </a:r>
          </a:p>
          <a:p>
            <a:r>
              <a:rPr lang="cs-CZ" dirty="0"/>
              <a:t>Úřad vlády pro lidská práva a rovné příležitosti ve spolupráci s MPSV, MPO</a:t>
            </a:r>
          </a:p>
          <a:p>
            <a:pPr marL="0" indent="0">
              <a:buNone/>
              <a:defRPr/>
            </a:pPr>
            <a:endParaRPr lang="cs-CZ" dirty="0"/>
          </a:p>
          <a:p>
            <a:pPr marL="0" indent="0">
              <a:buNone/>
            </a:pPr>
            <a:endParaRPr lang="cs-CZ" dirty="0"/>
          </a:p>
        </p:txBody>
      </p:sp>
    </p:spTree>
    <p:extLst>
      <p:ext uri="{BB962C8B-B14F-4D97-AF65-F5344CB8AC3E}">
        <p14:creationId xmlns:p14="http://schemas.microsoft.com/office/powerpoint/2010/main" val="21653021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75000"/>
                  </a:schemeClr>
                </a:solidFill>
              </a:rPr>
              <a:t>Podmínky pro přiznání a odnětí statusu</a:t>
            </a:r>
            <a:endParaRPr lang="cs-CZ" dirty="0"/>
          </a:p>
        </p:txBody>
      </p:sp>
      <p:sp>
        <p:nvSpPr>
          <p:cNvPr id="3" name="Zástupný symbol pro obsah 2"/>
          <p:cNvSpPr>
            <a:spLocks noGrp="1"/>
          </p:cNvSpPr>
          <p:nvPr>
            <p:ph idx="1"/>
          </p:nvPr>
        </p:nvSpPr>
        <p:spPr>
          <a:xfrm>
            <a:off x="457200" y="1600200"/>
            <a:ext cx="8229600" cy="4925144"/>
          </a:xfrm>
        </p:spPr>
        <p:txBody>
          <a:bodyPr>
            <a:normAutofit fontScale="70000" lnSpcReduction="20000"/>
          </a:bodyPr>
          <a:lstStyle/>
          <a:p>
            <a:r>
              <a:rPr lang="cs-CZ" sz="3400" dirty="0"/>
              <a:t>podniká</a:t>
            </a:r>
          </a:p>
          <a:p>
            <a:r>
              <a:rPr lang="cs-CZ" sz="3400" dirty="0"/>
              <a:t>společenská prospěšnost, nakládání se ziskem</a:t>
            </a:r>
          </a:p>
          <a:p>
            <a:r>
              <a:rPr lang="cs-CZ" sz="3400" dirty="0"/>
              <a:t>účast zaměstnanců a </a:t>
            </a:r>
            <a:r>
              <a:rPr lang="cs-CZ" sz="3400" dirty="0" smtClean="0"/>
              <a:t>členů </a:t>
            </a:r>
            <a:r>
              <a:rPr lang="cs-CZ" sz="3400" dirty="0"/>
              <a:t>na směřování podniků</a:t>
            </a:r>
          </a:p>
          <a:p>
            <a:r>
              <a:rPr lang="cs-CZ" sz="3400" dirty="0"/>
              <a:t>více než 50 % reinvestuje </a:t>
            </a:r>
          </a:p>
          <a:p>
            <a:r>
              <a:rPr lang="cs-CZ" sz="3400" dirty="0"/>
              <a:t>naplňuje </a:t>
            </a:r>
            <a:r>
              <a:rPr lang="cs-CZ" sz="3400" dirty="0" err="1"/>
              <a:t>enviromentální</a:t>
            </a:r>
            <a:r>
              <a:rPr lang="cs-CZ" sz="3400" dirty="0"/>
              <a:t> aspekty výroby i spotřeby</a:t>
            </a:r>
          </a:p>
          <a:p>
            <a:r>
              <a:rPr lang="cs-CZ" sz="3400" dirty="0"/>
              <a:t>má min. 30 % z vlastních tržeb</a:t>
            </a:r>
          </a:p>
          <a:p>
            <a:r>
              <a:rPr lang="cs-CZ" sz="3400" dirty="0"/>
              <a:t>má uzavřené min. 1 účetní období</a:t>
            </a:r>
          </a:p>
          <a:p>
            <a:r>
              <a:rPr lang="cs-CZ" sz="3400" dirty="0"/>
              <a:t>12 </a:t>
            </a:r>
            <a:r>
              <a:rPr lang="cs-CZ" sz="3400" dirty="0" err="1"/>
              <a:t>měs</a:t>
            </a:r>
            <a:r>
              <a:rPr lang="cs-CZ" sz="3400" dirty="0"/>
              <a:t>. splňuje všechny podmínky pro status</a:t>
            </a:r>
          </a:p>
          <a:p>
            <a:r>
              <a:rPr lang="cs-CZ" sz="3400" dirty="0"/>
              <a:t>zaměstnává min. 1 osobu a 1 </a:t>
            </a:r>
            <a:r>
              <a:rPr lang="cs-CZ" sz="3400" dirty="0" err="1"/>
              <a:t>přep</a:t>
            </a:r>
            <a:r>
              <a:rPr lang="cs-CZ" sz="3400" dirty="0"/>
              <a:t>. úvazek 12 </a:t>
            </a:r>
            <a:r>
              <a:rPr lang="cs-CZ" sz="3400" dirty="0" err="1"/>
              <a:t>měs</a:t>
            </a:r>
            <a:r>
              <a:rPr lang="cs-CZ" sz="3400" dirty="0"/>
              <a:t>. před žádostí</a:t>
            </a:r>
          </a:p>
          <a:p>
            <a:r>
              <a:rPr lang="cs-CZ" sz="3400" dirty="0"/>
              <a:t>zveřejňuje zakladatelské dokumenty, vlastníky</a:t>
            </a:r>
          </a:p>
          <a:p>
            <a:r>
              <a:rPr lang="cs-CZ" sz="3400" dirty="0"/>
              <a:t>nemá dluhy, není v likvidaci</a:t>
            </a:r>
          </a:p>
          <a:p>
            <a:r>
              <a:rPr lang="cs-CZ" sz="3400" dirty="0"/>
              <a:t>bezúhonnost  statutárů</a:t>
            </a:r>
          </a:p>
          <a:p>
            <a:pPr marL="0" indent="0">
              <a:buNone/>
            </a:pPr>
            <a:endParaRPr lang="cs-CZ" dirty="0"/>
          </a:p>
        </p:txBody>
      </p:sp>
    </p:spTree>
    <p:extLst>
      <p:ext uri="{BB962C8B-B14F-4D97-AF65-F5344CB8AC3E}">
        <p14:creationId xmlns:p14="http://schemas.microsoft.com/office/powerpoint/2010/main" val="2595088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Kde získám informace</a:t>
            </a:r>
            <a:endParaRPr lang="cs-CZ" b="1" dirty="0">
              <a:solidFill>
                <a:schemeClr val="accent2">
                  <a:lumMod val="75000"/>
                </a:schemeClr>
              </a:solidFill>
            </a:endParaRPr>
          </a:p>
        </p:txBody>
      </p:sp>
      <p:pic>
        <p:nvPicPr>
          <p:cNvPr id="4" name="Picture 2" descr="E:\FOTO  MOBIL\IMAG050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307335" y="1600200"/>
            <a:ext cx="252933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6969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Proč sociálně podnikat?</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fontScale="77500" lnSpcReduction="20000"/>
          </a:bodyPr>
          <a:lstStyle/>
          <a:p>
            <a:pPr algn="just">
              <a:buFont typeface="Arial" charset="0"/>
              <a:buChar char="•"/>
              <a:defRPr/>
            </a:pPr>
            <a:r>
              <a:rPr lang="cs-CZ" dirty="0"/>
              <a:t>vztah k práci je deformován</a:t>
            </a:r>
          </a:p>
          <a:p>
            <a:pPr algn="just">
              <a:buFont typeface="Arial" charset="0"/>
              <a:buChar char="•"/>
              <a:defRPr/>
            </a:pPr>
            <a:r>
              <a:rPr lang="cs-CZ" dirty="0"/>
              <a:t>nezaměstnanost přináší sociální problémy</a:t>
            </a:r>
          </a:p>
          <a:p>
            <a:pPr algn="just">
              <a:buFont typeface="Arial" charset="0"/>
              <a:buChar char="•"/>
              <a:defRPr/>
            </a:pPr>
            <a:r>
              <a:rPr lang="cs-CZ" dirty="0" smtClean="0"/>
              <a:t>394 728</a:t>
            </a:r>
            <a:r>
              <a:rPr lang="cs-CZ" dirty="0"/>
              <a:t> </a:t>
            </a:r>
            <a:r>
              <a:rPr lang="cs-CZ" dirty="0" smtClean="0"/>
              <a:t>uchazečů</a:t>
            </a:r>
            <a:r>
              <a:rPr lang="cs-CZ" dirty="0"/>
              <a:t>, </a:t>
            </a:r>
            <a:r>
              <a:rPr lang="cs-CZ" dirty="0" smtClean="0"/>
              <a:t>129 054 </a:t>
            </a:r>
            <a:r>
              <a:rPr lang="cs-CZ" dirty="0" smtClean="0"/>
              <a:t>volných </a:t>
            </a:r>
            <a:r>
              <a:rPr lang="cs-CZ" dirty="0"/>
              <a:t>míst </a:t>
            </a:r>
            <a:r>
              <a:rPr lang="cs-CZ" dirty="0" smtClean="0"/>
              <a:t>– </a:t>
            </a:r>
            <a:r>
              <a:rPr lang="cs-CZ" dirty="0" smtClean="0"/>
              <a:t>květen</a:t>
            </a:r>
            <a:r>
              <a:rPr lang="cs-CZ" dirty="0" smtClean="0"/>
              <a:t> </a:t>
            </a:r>
            <a:r>
              <a:rPr lang="cs-CZ" dirty="0" smtClean="0"/>
              <a:t>2016</a:t>
            </a:r>
          </a:p>
          <a:p>
            <a:pPr algn="just">
              <a:buFont typeface="Arial" charset="0"/>
              <a:buChar char="•"/>
              <a:defRPr/>
            </a:pPr>
            <a:r>
              <a:rPr lang="cs-CZ" dirty="0"/>
              <a:t>d</a:t>
            </a:r>
            <a:r>
              <a:rPr lang="cs-CZ" dirty="0" smtClean="0"/>
              <a:t>éle </a:t>
            </a:r>
            <a:r>
              <a:rPr lang="cs-CZ" dirty="0"/>
              <a:t>než rok je bez práce 40,1% nezaměstnaných</a:t>
            </a:r>
            <a:endParaRPr lang="cs-CZ" dirty="0" smtClean="0"/>
          </a:p>
          <a:p>
            <a:pPr algn="just">
              <a:buFont typeface="Arial" charset="0"/>
              <a:buChar char="•"/>
              <a:defRPr/>
            </a:pPr>
            <a:r>
              <a:rPr lang="cs-CZ" dirty="0" smtClean="0"/>
              <a:t>leden 2016 - 200 tis. evidovaných – nechtějí nastoupit</a:t>
            </a:r>
            <a:endParaRPr lang="cs-CZ" sz="2300" dirty="0"/>
          </a:p>
          <a:p>
            <a:pPr algn="just">
              <a:buFont typeface="Arial" charset="0"/>
              <a:buChar char="•"/>
              <a:defRPr/>
            </a:pPr>
            <a:r>
              <a:rPr lang="cs-CZ" dirty="0"/>
              <a:t>SP se snaží o zapojení lidí do práce a tím snížení finanční závislosti na společnosti, vytváření nabídky služeb a </a:t>
            </a:r>
            <a:r>
              <a:rPr lang="cs-CZ" dirty="0" smtClean="0"/>
              <a:t>zboží</a:t>
            </a:r>
            <a:endParaRPr lang="cs-CZ" dirty="0"/>
          </a:p>
          <a:p>
            <a:pPr algn="just">
              <a:buFont typeface="Arial" charset="0"/>
              <a:buChar char="•"/>
              <a:defRPr/>
            </a:pPr>
            <a:r>
              <a:rPr lang="cs-CZ" dirty="0"/>
              <a:t>využití místních zdrojů – kompenzace negativních účinků globalizace</a:t>
            </a:r>
          </a:p>
          <a:p>
            <a:pPr algn="just">
              <a:buFont typeface="Arial" charset="0"/>
              <a:buChar char="•"/>
              <a:defRPr/>
            </a:pPr>
            <a:r>
              <a:rPr lang="cs-CZ" dirty="0"/>
              <a:t>šetří životní prostředí</a:t>
            </a:r>
          </a:p>
          <a:p>
            <a:pPr algn="just">
              <a:buFont typeface="Arial" charset="0"/>
              <a:buChar char="•"/>
              <a:defRPr/>
            </a:pPr>
            <a:r>
              <a:rPr lang="cs-CZ" dirty="0"/>
              <a:t>snižování dotačních zdrojů</a:t>
            </a:r>
          </a:p>
          <a:p>
            <a:endParaRPr lang="cs-CZ" dirty="0"/>
          </a:p>
        </p:txBody>
      </p:sp>
    </p:spTree>
    <p:extLst>
      <p:ext uri="{BB962C8B-B14F-4D97-AF65-F5344CB8AC3E}">
        <p14:creationId xmlns:p14="http://schemas.microsoft.com/office/powerpoint/2010/main" val="42609883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P3 – </a:t>
            </a:r>
            <a:r>
              <a:rPr lang="cs-CZ" b="1" dirty="0" err="1" smtClean="0">
                <a:solidFill>
                  <a:schemeClr val="accent2">
                    <a:lumMod val="75000"/>
                  </a:schemeClr>
                </a:solidFill>
              </a:rPr>
              <a:t>People</a:t>
            </a:r>
            <a:r>
              <a:rPr lang="cs-CZ" b="1" dirty="0" smtClean="0">
                <a:solidFill>
                  <a:schemeClr val="accent2">
                    <a:lumMod val="75000"/>
                  </a:schemeClr>
                </a:solidFill>
              </a:rPr>
              <a:t>, Planet, Profit, o.p.s.</a:t>
            </a:r>
            <a:endParaRPr lang="cs-CZ" dirty="0"/>
          </a:p>
        </p:txBody>
      </p:sp>
      <p:sp>
        <p:nvSpPr>
          <p:cNvPr id="3" name="Zástupný symbol pro obsah 2"/>
          <p:cNvSpPr>
            <a:spLocks noGrp="1"/>
          </p:cNvSpPr>
          <p:nvPr>
            <p:ph idx="1"/>
          </p:nvPr>
        </p:nvSpPr>
        <p:spPr/>
        <p:txBody>
          <a:bodyPr>
            <a:normAutofit fontScale="92500" lnSpcReduction="10000"/>
          </a:bodyPr>
          <a:lstStyle/>
          <a:p>
            <a:pPr>
              <a:defRPr/>
            </a:pPr>
            <a:r>
              <a:rPr lang="cs-CZ" dirty="0"/>
              <a:t>w</a:t>
            </a:r>
            <a:r>
              <a:rPr lang="cs-CZ" dirty="0" smtClean="0"/>
              <a:t>eb, adresář: </a:t>
            </a:r>
            <a:r>
              <a:rPr lang="cs-CZ" dirty="0" smtClean="0">
                <a:hlinkClick r:id="rId2"/>
              </a:rPr>
              <a:t>www.ceske-socialni-podnikani.cz</a:t>
            </a:r>
            <a:endParaRPr lang="cs-CZ" dirty="0" smtClean="0"/>
          </a:p>
          <a:p>
            <a:pPr>
              <a:defRPr/>
            </a:pPr>
            <a:r>
              <a:rPr lang="cs-CZ" dirty="0" smtClean="0"/>
              <a:t>8 </a:t>
            </a:r>
            <a:r>
              <a:rPr lang="cs-CZ" dirty="0"/>
              <a:t>ambasadorů v celé ČR</a:t>
            </a:r>
          </a:p>
          <a:p>
            <a:pPr>
              <a:defRPr/>
            </a:pPr>
            <a:r>
              <a:rPr lang="cs-CZ" dirty="0"/>
              <a:t>propagace sociálního podnikání </a:t>
            </a:r>
            <a:endParaRPr lang="cs-CZ" dirty="0" smtClean="0"/>
          </a:p>
          <a:p>
            <a:pPr>
              <a:defRPr/>
            </a:pPr>
            <a:r>
              <a:rPr lang="cs-CZ" dirty="0"/>
              <a:t>s</a:t>
            </a:r>
            <a:r>
              <a:rPr lang="cs-CZ" dirty="0" smtClean="0"/>
              <a:t>emináře</a:t>
            </a:r>
          </a:p>
          <a:p>
            <a:pPr>
              <a:defRPr/>
            </a:pPr>
            <a:r>
              <a:rPr lang="cs-CZ" dirty="0" smtClean="0"/>
              <a:t>publikace Příklady </a:t>
            </a:r>
            <a:r>
              <a:rPr lang="cs-CZ" dirty="0"/>
              <a:t>dobré praxe</a:t>
            </a:r>
          </a:p>
          <a:p>
            <a:pPr>
              <a:defRPr/>
            </a:pPr>
            <a:r>
              <a:rPr lang="cs-CZ" dirty="0"/>
              <a:t>manuál Jak založit sociální podnik</a:t>
            </a:r>
          </a:p>
          <a:p>
            <a:pPr>
              <a:defRPr/>
            </a:pPr>
            <a:r>
              <a:rPr lang="cs-CZ" dirty="0"/>
              <a:t>publikace Podnikejte </a:t>
            </a:r>
            <a:r>
              <a:rPr lang="cs-CZ" dirty="0" smtClean="0"/>
              <a:t>pomalu</a:t>
            </a:r>
          </a:p>
          <a:p>
            <a:pPr>
              <a:defRPr/>
            </a:pPr>
            <a:r>
              <a:rPr lang="cs-CZ" dirty="0" smtClean="0"/>
              <a:t>Příručka Společensky odpovědné zadávání veřejných zakázek</a:t>
            </a:r>
            <a:endParaRPr lang="cs-CZ" dirty="0"/>
          </a:p>
          <a:p>
            <a:endParaRPr lang="cs-CZ" dirty="0"/>
          </a:p>
        </p:txBody>
      </p:sp>
    </p:spTree>
    <p:extLst>
      <p:ext uri="{BB962C8B-B14F-4D97-AF65-F5344CB8AC3E}">
        <p14:creationId xmlns:p14="http://schemas.microsoft.com/office/powerpoint/2010/main" val="21747573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solidFill>
                  <a:schemeClr val="accent2">
                    <a:lumMod val="75000"/>
                  </a:schemeClr>
                </a:solidFill>
              </a:rPr>
              <a:t>TESSEA ČR, z. s.</a:t>
            </a:r>
            <a:endParaRPr lang="cs-CZ" dirty="0"/>
          </a:p>
        </p:txBody>
      </p:sp>
      <p:sp>
        <p:nvSpPr>
          <p:cNvPr id="3" name="Zástupný symbol pro obsah 2"/>
          <p:cNvSpPr>
            <a:spLocks noGrp="1"/>
          </p:cNvSpPr>
          <p:nvPr>
            <p:ph idx="1"/>
          </p:nvPr>
        </p:nvSpPr>
        <p:spPr/>
        <p:txBody>
          <a:bodyPr>
            <a:normAutofit fontScale="92500" lnSpcReduction="20000"/>
          </a:bodyPr>
          <a:lstStyle/>
          <a:p>
            <a:pPr algn="just">
              <a:defRPr/>
            </a:pPr>
            <a:r>
              <a:rPr lang="cs-CZ" dirty="0" smtClean="0"/>
              <a:t>zastřešuje, </a:t>
            </a:r>
            <a:r>
              <a:rPr lang="cs-CZ" dirty="0"/>
              <a:t>propojuje sociální podniky v ČR</a:t>
            </a:r>
          </a:p>
          <a:p>
            <a:pPr algn="just">
              <a:buFont typeface="Arial" charset="0"/>
              <a:buChar char="•"/>
              <a:defRPr/>
            </a:pPr>
            <a:r>
              <a:rPr lang="cs-CZ" dirty="0"/>
              <a:t>podporuje jejich zájmy a prezentuje je navenek</a:t>
            </a:r>
          </a:p>
          <a:p>
            <a:pPr algn="just">
              <a:buFont typeface="Arial" charset="0"/>
              <a:buChar char="•"/>
              <a:defRPr/>
            </a:pPr>
            <a:r>
              <a:rPr lang="cs-CZ" dirty="0"/>
              <a:t>informuje o sociálním podnikání v ČR i ve </a:t>
            </a:r>
            <a:r>
              <a:rPr lang="cs-CZ" dirty="0" smtClean="0"/>
              <a:t>světě</a:t>
            </a:r>
          </a:p>
          <a:p>
            <a:pPr algn="just">
              <a:buFont typeface="Arial" charset="0"/>
              <a:buChar char="•"/>
              <a:defRPr/>
            </a:pPr>
            <a:r>
              <a:rPr lang="cs-CZ" dirty="0"/>
              <a:t>p</a:t>
            </a:r>
            <a:r>
              <a:rPr lang="cs-CZ" dirty="0" smtClean="0"/>
              <a:t>odílí se na přípravě zákona o SP</a:t>
            </a:r>
          </a:p>
          <a:p>
            <a:pPr algn="just">
              <a:buFont typeface="Arial" charset="0"/>
              <a:buChar char="•"/>
              <a:defRPr/>
            </a:pPr>
            <a:endParaRPr lang="cs-CZ" dirty="0"/>
          </a:p>
          <a:p>
            <a:pPr marL="0" indent="0" algn="just">
              <a:buFont typeface="Arial" charset="0"/>
              <a:buNone/>
              <a:defRPr/>
            </a:pPr>
            <a:r>
              <a:rPr lang="cs-CZ" b="1" dirty="0"/>
              <a:t>sdružuje sociální podniky:</a:t>
            </a:r>
          </a:p>
          <a:p>
            <a:pPr algn="just">
              <a:buFont typeface="Arial" charset="0"/>
              <a:buChar char="•"/>
              <a:defRPr/>
            </a:pPr>
            <a:r>
              <a:rPr lang="cs-CZ" dirty="0"/>
              <a:t>řádné členství</a:t>
            </a:r>
          </a:p>
          <a:p>
            <a:pPr algn="just">
              <a:buFont typeface="Arial" charset="0"/>
              <a:buChar char="•"/>
              <a:defRPr/>
            </a:pPr>
            <a:r>
              <a:rPr lang="cs-CZ" dirty="0"/>
              <a:t>přidružené </a:t>
            </a:r>
            <a:r>
              <a:rPr lang="cs-CZ" dirty="0" smtClean="0"/>
              <a:t>členství</a:t>
            </a:r>
          </a:p>
          <a:p>
            <a:pPr algn="just">
              <a:buFont typeface="Arial" charset="0"/>
              <a:buChar char="•"/>
              <a:defRPr/>
            </a:pPr>
            <a:r>
              <a:rPr lang="cs-CZ" dirty="0" smtClean="0">
                <a:hlinkClick r:id="rId2"/>
              </a:rPr>
              <a:t>www.tessea.cz</a:t>
            </a:r>
            <a:r>
              <a:rPr lang="cs-CZ" dirty="0" smtClean="0"/>
              <a:t> </a:t>
            </a:r>
            <a:endParaRPr lang="cs-CZ" dirty="0"/>
          </a:p>
          <a:p>
            <a:endParaRPr lang="cs-CZ" dirty="0"/>
          </a:p>
        </p:txBody>
      </p:sp>
    </p:spTree>
    <p:extLst>
      <p:ext uri="{BB962C8B-B14F-4D97-AF65-F5344CB8AC3E}">
        <p14:creationId xmlns:p14="http://schemas.microsoft.com/office/powerpoint/2010/main" val="3165281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Statistiky</a:t>
            </a:r>
            <a:endParaRPr lang="cs-CZ" b="1" dirty="0">
              <a:solidFill>
                <a:schemeClr val="accent2">
                  <a:lumMod val="75000"/>
                </a:schemeClr>
              </a:solidFill>
            </a:endParaRPr>
          </a:p>
        </p:txBody>
      </p:sp>
      <p:pic>
        <p:nvPicPr>
          <p:cNvPr id="4" name="Zástupný symbol pro obsah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97971" y="1600200"/>
            <a:ext cx="3148058" cy="4525963"/>
          </a:xfrm>
        </p:spPr>
      </p:pic>
    </p:spTree>
    <p:extLst>
      <p:ext uri="{BB962C8B-B14F-4D97-AF65-F5344CB8AC3E}">
        <p14:creationId xmlns:p14="http://schemas.microsoft.com/office/powerpoint/2010/main" val="2977277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Počet sociálních podniků v ČR</a:t>
            </a:r>
            <a:endParaRPr lang="cs-CZ" b="1" dirty="0">
              <a:solidFill>
                <a:schemeClr val="accent2">
                  <a:lumMod val="75000"/>
                </a:schemeClr>
              </a:solidFill>
            </a:endParaRPr>
          </a:p>
        </p:txBody>
      </p:sp>
      <p:graphicFrame>
        <p:nvGraphicFramePr>
          <p:cNvPr id="8" name="Zástupný symbol pro obsah 7"/>
          <p:cNvGraphicFramePr>
            <a:graphicFrameLocks noGrp="1"/>
          </p:cNvGraphicFramePr>
          <p:nvPr>
            <p:ph idx="1"/>
            <p:extLst>
              <p:ext uri="{D42A27DB-BD31-4B8C-83A1-F6EECF244321}">
                <p14:modId xmlns:p14="http://schemas.microsoft.com/office/powerpoint/2010/main" val="1858115554"/>
              </p:ext>
            </p:extLst>
          </p:nvPr>
        </p:nvGraphicFramePr>
        <p:xfrm>
          <a:off x="1331640" y="1196752"/>
          <a:ext cx="6552728" cy="5440680"/>
        </p:xfrm>
        <a:graphic>
          <a:graphicData uri="http://schemas.openxmlformats.org/drawingml/2006/table">
            <a:tbl>
              <a:tblPr firstRow="1" firstCol="1" bandRow="1">
                <a:tableStyleId>{5C22544A-7EE6-4342-B048-85BDC9FD1C3A}</a:tableStyleId>
              </a:tblPr>
              <a:tblGrid>
                <a:gridCol w="1638182"/>
                <a:gridCol w="968017"/>
                <a:gridCol w="1042479"/>
                <a:gridCol w="1042479"/>
                <a:gridCol w="968017"/>
                <a:gridCol w="893554"/>
              </a:tblGrid>
              <a:tr h="597890">
                <a:tc>
                  <a:txBody>
                    <a:bodyPr/>
                    <a:lstStyle/>
                    <a:p>
                      <a:pPr algn="l">
                        <a:lnSpc>
                          <a:spcPct val="150000"/>
                        </a:lnSpc>
                        <a:spcAft>
                          <a:spcPts val="0"/>
                        </a:spcAft>
                      </a:pPr>
                      <a:r>
                        <a:rPr lang="cs-CZ" sz="1400" dirty="0">
                          <a:effectLst/>
                          <a:latin typeface="+mn-lt"/>
                        </a:rPr>
                        <a:t>Kraj</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únor </a:t>
                      </a:r>
                      <a:endParaRPr lang="cs-CZ" sz="1400" dirty="0" smtClean="0">
                        <a:effectLst/>
                        <a:latin typeface="+mn-lt"/>
                      </a:endParaRPr>
                    </a:p>
                    <a:p>
                      <a:pPr algn="ctr">
                        <a:lnSpc>
                          <a:spcPct val="150000"/>
                        </a:lnSpc>
                        <a:spcAft>
                          <a:spcPts val="0"/>
                        </a:spcAft>
                      </a:pPr>
                      <a:r>
                        <a:rPr lang="cs-CZ" sz="1400" dirty="0" smtClean="0">
                          <a:effectLst/>
                          <a:latin typeface="+mn-lt"/>
                        </a:rPr>
                        <a:t>2013</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smtClean="0">
                          <a:effectLst/>
                          <a:latin typeface="+mn-lt"/>
                        </a:rPr>
                        <a:t>červenec</a:t>
                      </a:r>
                    </a:p>
                    <a:p>
                      <a:pPr algn="ctr">
                        <a:lnSpc>
                          <a:spcPct val="150000"/>
                        </a:lnSpc>
                        <a:spcAft>
                          <a:spcPts val="0"/>
                        </a:spcAft>
                      </a:pPr>
                      <a:r>
                        <a:rPr lang="cs-CZ" sz="1400" dirty="0" smtClean="0">
                          <a:effectLst/>
                          <a:latin typeface="+mn-lt"/>
                        </a:rPr>
                        <a:t> </a:t>
                      </a:r>
                      <a:r>
                        <a:rPr lang="cs-CZ" sz="1400" dirty="0">
                          <a:effectLst/>
                          <a:latin typeface="+mn-lt"/>
                        </a:rPr>
                        <a:t>2014</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říjen </a:t>
                      </a:r>
                      <a:endParaRPr lang="cs-CZ" sz="1400" dirty="0" smtClean="0">
                        <a:effectLst/>
                        <a:latin typeface="+mn-lt"/>
                      </a:endParaRPr>
                    </a:p>
                    <a:p>
                      <a:pPr algn="ctr">
                        <a:lnSpc>
                          <a:spcPct val="150000"/>
                        </a:lnSpc>
                        <a:spcAft>
                          <a:spcPts val="0"/>
                        </a:spcAft>
                      </a:pPr>
                      <a:r>
                        <a:rPr lang="cs-CZ" sz="1400" dirty="0" smtClean="0">
                          <a:effectLst/>
                          <a:latin typeface="+mn-lt"/>
                        </a:rPr>
                        <a:t>2015</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leden</a:t>
                      </a:r>
                    </a:p>
                    <a:p>
                      <a:pPr algn="ctr">
                        <a:lnSpc>
                          <a:spcPct val="150000"/>
                        </a:lnSpc>
                        <a:spcAft>
                          <a:spcPts val="0"/>
                        </a:spcAft>
                      </a:pPr>
                      <a:r>
                        <a:rPr lang="cs-CZ" sz="1400" dirty="0">
                          <a:effectLst/>
                          <a:latin typeface="+mn-lt"/>
                        </a:rPr>
                        <a:t>2016</a:t>
                      </a:r>
                      <a:endParaRPr lang="cs-CZ" sz="1400" dirty="0">
                        <a:effectLst/>
                        <a:latin typeface="+mn-lt"/>
                        <a:ea typeface="Times New Roman"/>
                        <a:cs typeface="Times New Roman"/>
                      </a:endParaRPr>
                    </a:p>
                  </a:txBody>
                  <a:tcPr marL="36977" marR="36977" marT="0" marB="0">
                    <a:solidFill>
                      <a:schemeClr val="accent6">
                        <a:lumMod val="75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červen</a:t>
                      </a:r>
                    </a:p>
                    <a:p>
                      <a:pPr algn="ctr">
                        <a:lnSpc>
                          <a:spcPct val="150000"/>
                        </a:lnSpc>
                        <a:spcAft>
                          <a:spcPts val="0"/>
                        </a:spcAft>
                      </a:pPr>
                      <a:r>
                        <a:rPr lang="cs-CZ" sz="1400" dirty="0" smtClean="0">
                          <a:effectLst/>
                          <a:latin typeface="+mn-lt"/>
                          <a:ea typeface="Times New Roman"/>
                          <a:cs typeface="Times New Roman"/>
                        </a:rPr>
                        <a:t>2016</a:t>
                      </a:r>
                      <a:endParaRPr lang="cs-CZ" sz="1400" dirty="0">
                        <a:effectLst/>
                        <a:latin typeface="+mn-lt"/>
                        <a:ea typeface="Times New Roman"/>
                        <a:cs typeface="Times New Roman"/>
                      </a:endParaRPr>
                    </a:p>
                  </a:txBody>
                  <a:tcPr marL="36977" marR="36977" marT="0" marB="0">
                    <a:solidFill>
                      <a:schemeClr val="accent6">
                        <a:lumMod val="75000"/>
                      </a:schemeClr>
                    </a:solidFill>
                  </a:tcPr>
                </a:tc>
              </a:tr>
              <a:tr h="298945">
                <a:tc>
                  <a:txBody>
                    <a:bodyPr/>
                    <a:lstStyle/>
                    <a:p>
                      <a:pPr algn="l">
                        <a:lnSpc>
                          <a:spcPct val="150000"/>
                        </a:lnSpc>
                        <a:spcAft>
                          <a:spcPts val="0"/>
                        </a:spcAft>
                      </a:pPr>
                      <a:r>
                        <a:rPr lang="cs-CZ" sz="1400" dirty="0">
                          <a:solidFill>
                            <a:schemeClr val="tx1"/>
                          </a:solidFill>
                          <a:effectLst/>
                          <a:latin typeface="+mn-lt"/>
                        </a:rPr>
                        <a:t>Jihočeský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3</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9</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11</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10</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11</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Jihomoravský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8</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22</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23</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23</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23</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Karlovarský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1</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2</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Královéhradecký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5</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10</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12</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12</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12</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Liberecký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1</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3</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4</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4</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4</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Moravskoslezský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12</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15</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18</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21</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22</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Olomoucký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b="1" dirty="0">
                          <a:solidFill>
                            <a:schemeClr val="tx1"/>
                          </a:solidFill>
                          <a:effectLst/>
                          <a:latin typeface="+mn-lt"/>
                        </a:rPr>
                        <a:t>9</a:t>
                      </a:r>
                      <a:endParaRPr lang="cs-CZ" sz="1400" b="1"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b="1">
                          <a:solidFill>
                            <a:schemeClr val="tx1"/>
                          </a:solidFill>
                          <a:effectLst/>
                          <a:latin typeface="+mn-lt"/>
                        </a:rPr>
                        <a:t>17</a:t>
                      </a:r>
                      <a:endParaRPr lang="cs-CZ" sz="1400" b="1">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b="1" dirty="0">
                          <a:solidFill>
                            <a:schemeClr val="tx1"/>
                          </a:solidFill>
                          <a:effectLst/>
                          <a:latin typeface="+mn-lt"/>
                        </a:rPr>
                        <a:t>18</a:t>
                      </a:r>
                      <a:endParaRPr lang="cs-CZ" sz="1400" b="1"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b="1" dirty="0">
                          <a:solidFill>
                            <a:schemeClr val="tx1"/>
                          </a:solidFill>
                          <a:effectLst/>
                          <a:latin typeface="+mn-lt"/>
                        </a:rPr>
                        <a:t>20</a:t>
                      </a:r>
                      <a:endParaRPr lang="cs-CZ" sz="1400" b="1" dirty="0">
                        <a:solidFill>
                          <a:schemeClr val="tx1"/>
                        </a:solidFill>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b="1" dirty="0" smtClean="0">
                          <a:solidFill>
                            <a:schemeClr val="tx1"/>
                          </a:solidFill>
                          <a:effectLst/>
                          <a:latin typeface="+mn-lt"/>
                          <a:ea typeface="Times New Roman"/>
                          <a:cs typeface="Times New Roman"/>
                        </a:rPr>
                        <a:t>19</a:t>
                      </a:r>
                      <a:endParaRPr lang="cs-CZ" sz="1400" b="1" dirty="0">
                        <a:solidFill>
                          <a:schemeClr val="tx1"/>
                        </a:solidFill>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Pardubický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5</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9</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9</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8</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8</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Plzeňský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3</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8</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8</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8</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8</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Praha</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22</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44</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48</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51</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52</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Středočeský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9</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21</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19</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19</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19</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Ústecký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11</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18</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19</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19</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19</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Vysočina</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4</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6</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8</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9</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9</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Zlínský</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a:effectLst/>
                          <a:latin typeface="+mn-lt"/>
                        </a:rPr>
                        <a:t>7</a:t>
                      </a:r>
                      <a:endParaRPr lang="cs-CZ" sz="140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13</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16</a:t>
                      </a:r>
                      <a:endParaRPr lang="cs-CZ" sz="1400" dirty="0">
                        <a:effectLst/>
                        <a:latin typeface="+mn-lt"/>
                        <a:ea typeface="Times New Roman"/>
                        <a:cs typeface="Times New Roman"/>
                      </a:endParaRPr>
                    </a:p>
                  </a:txBody>
                  <a:tcPr marL="36977" marR="36977" marT="0" marB="0" anchor="ctr">
                    <a:solidFill>
                      <a:schemeClr val="accent6">
                        <a:lumMod val="60000"/>
                        <a:lumOff val="40000"/>
                      </a:schemeClr>
                    </a:solidFill>
                  </a:tcPr>
                </a:tc>
                <a:tc>
                  <a:txBody>
                    <a:bodyPr/>
                    <a:lstStyle/>
                    <a:p>
                      <a:pPr algn="ctr">
                        <a:lnSpc>
                          <a:spcPct val="150000"/>
                        </a:lnSpc>
                        <a:spcAft>
                          <a:spcPts val="0"/>
                        </a:spcAft>
                      </a:pPr>
                      <a:r>
                        <a:rPr lang="cs-CZ" sz="1400" dirty="0">
                          <a:effectLst/>
                          <a:latin typeface="+mn-lt"/>
                        </a:rPr>
                        <a:t>17</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17</a:t>
                      </a:r>
                      <a:endParaRPr lang="cs-CZ" sz="1400" dirty="0">
                        <a:effectLst/>
                        <a:latin typeface="+mn-lt"/>
                        <a:ea typeface="Times New Roman"/>
                        <a:cs typeface="Times New Roman"/>
                      </a:endParaRPr>
                    </a:p>
                  </a:txBody>
                  <a:tcPr marL="36977" marR="36977" marT="0" marB="0">
                    <a:solidFill>
                      <a:schemeClr val="accent6">
                        <a:lumMod val="60000"/>
                        <a:lumOff val="40000"/>
                      </a:schemeClr>
                    </a:solidFill>
                  </a:tcPr>
                </a:tc>
              </a:tr>
              <a:tr h="298945">
                <a:tc>
                  <a:txBody>
                    <a:bodyPr/>
                    <a:lstStyle/>
                    <a:p>
                      <a:pPr algn="l">
                        <a:lnSpc>
                          <a:spcPct val="150000"/>
                        </a:lnSpc>
                        <a:spcAft>
                          <a:spcPts val="0"/>
                        </a:spcAft>
                      </a:pPr>
                      <a:r>
                        <a:rPr lang="cs-CZ" sz="1400" dirty="0">
                          <a:solidFill>
                            <a:schemeClr val="tx1"/>
                          </a:solidFill>
                          <a:effectLst/>
                          <a:latin typeface="+mn-lt"/>
                        </a:rPr>
                        <a:t>Celkem</a:t>
                      </a:r>
                      <a:endParaRPr lang="cs-CZ" sz="1400" dirty="0">
                        <a:solidFill>
                          <a:schemeClr val="tx1"/>
                        </a:solidFill>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100</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197</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215</a:t>
                      </a:r>
                      <a:endParaRPr lang="cs-CZ" sz="1400" dirty="0">
                        <a:effectLst/>
                        <a:latin typeface="+mn-lt"/>
                        <a:ea typeface="Times New Roman"/>
                        <a:cs typeface="Times New Roman"/>
                      </a:endParaRPr>
                    </a:p>
                  </a:txBody>
                  <a:tcPr marL="36977" marR="36977" marT="0" marB="0" anchor="ctr">
                    <a:solidFill>
                      <a:schemeClr val="accent6">
                        <a:lumMod val="75000"/>
                      </a:schemeClr>
                    </a:solidFill>
                  </a:tcPr>
                </a:tc>
                <a:tc>
                  <a:txBody>
                    <a:bodyPr/>
                    <a:lstStyle/>
                    <a:p>
                      <a:pPr algn="ctr">
                        <a:lnSpc>
                          <a:spcPct val="150000"/>
                        </a:lnSpc>
                        <a:spcAft>
                          <a:spcPts val="0"/>
                        </a:spcAft>
                      </a:pPr>
                      <a:r>
                        <a:rPr lang="cs-CZ" sz="1400" dirty="0">
                          <a:effectLst/>
                          <a:latin typeface="+mn-lt"/>
                        </a:rPr>
                        <a:t>223</a:t>
                      </a:r>
                      <a:endParaRPr lang="cs-CZ" sz="1400" dirty="0">
                        <a:effectLst/>
                        <a:latin typeface="+mn-lt"/>
                        <a:ea typeface="Times New Roman"/>
                        <a:cs typeface="Times New Roman"/>
                      </a:endParaRPr>
                    </a:p>
                  </a:txBody>
                  <a:tcPr marL="36977" marR="36977" marT="0" marB="0">
                    <a:solidFill>
                      <a:schemeClr val="accent6">
                        <a:lumMod val="75000"/>
                      </a:schemeClr>
                    </a:solidFill>
                  </a:tcPr>
                </a:tc>
                <a:tc>
                  <a:txBody>
                    <a:bodyPr/>
                    <a:lstStyle/>
                    <a:p>
                      <a:pPr algn="ctr">
                        <a:lnSpc>
                          <a:spcPct val="150000"/>
                        </a:lnSpc>
                        <a:spcAft>
                          <a:spcPts val="0"/>
                        </a:spcAft>
                      </a:pPr>
                      <a:r>
                        <a:rPr lang="cs-CZ" sz="1400" dirty="0" smtClean="0">
                          <a:effectLst/>
                          <a:latin typeface="+mn-lt"/>
                          <a:ea typeface="Times New Roman"/>
                          <a:cs typeface="Times New Roman"/>
                        </a:rPr>
                        <a:t>225</a:t>
                      </a:r>
                      <a:endParaRPr lang="cs-CZ" sz="1400" dirty="0">
                        <a:effectLst/>
                        <a:latin typeface="+mn-lt"/>
                        <a:ea typeface="Times New Roman"/>
                        <a:cs typeface="Times New Roman"/>
                      </a:endParaRPr>
                    </a:p>
                  </a:txBody>
                  <a:tcPr marL="36977" marR="36977" marT="0" marB="0">
                    <a:solidFill>
                      <a:schemeClr val="accent6">
                        <a:lumMod val="75000"/>
                      </a:schemeClr>
                    </a:solidFill>
                  </a:tcPr>
                </a:tc>
              </a:tr>
            </a:tbl>
          </a:graphicData>
        </a:graphic>
      </p:graphicFrame>
    </p:spTree>
    <p:extLst>
      <p:ext uri="{BB962C8B-B14F-4D97-AF65-F5344CB8AC3E}">
        <p14:creationId xmlns:p14="http://schemas.microsoft.com/office/powerpoint/2010/main" val="21982830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Právní formy</a:t>
            </a:r>
            <a:endParaRPr lang="cs-CZ" b="1" dirty="0">
              <a:solidFill>
                <a:schemeClr val="accent2">
                  <a:lumMod val="75000"/>
                </a:schemeClr>
              </a:solidFill>
            </a:endParaRPr>
          </a:p>
        </p:txBody>
      </p:sp>
      <p:graphicFrame>
        <p:nvGraphicFramePr>
          <p:cNvPr id="16" name="Zástupný symbol pro obsah 15"/>
          <p:cNvGraphicFramePr>
            <a:graphicFrameLocks noGrp="1"/>
          </p:cNvGraphicFramePr>
          <p:nvPr>
            <p:ph idx="1"/>
            <p:extLst>
              <p:ext uri="{D42A27DB-BD31-4B8C-83A1-F6EECF244321}">
                <p14:modId xmlns:p14="http://schemas.microsoft.com/office/powerpoint/2010/main" val="1561352005"/>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20533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Problémy sociálních podniků</a:t>
            </a:r>
            <a:endParaRPr lang="cs-CZ" b="1" dirty="0">
              <a:solidFill>
                <a:schemeClr val="accent2">
                  <a:lumMod val="75000"/>
                </a:schemeClr>
              </a:solidFill>
            </a:endParaRP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423295772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341241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Obory činností</a:t>
            </a:r>
            <a:endParaRPr lang="cs-CZ" b="1" dirty="0">
              <a:solidFill>
                <a:schemeClr val="accent2">
                  <a:lumMod val="75000"/>
                </a:schemeClr>
              </a:solidFill>
            </a:endParaRPr>
          </a:p>
        </p:txBody>
      </p:sp>
      <p:graphicFrame>
        <p:nvGraphicFramePr>
          <p:cNvPr id="7" name="Zástupný symbol pro obsah 6"/>
          <p:cNvGraphicFramePr>
            <a:graphicFrameLocks noGrp="1"/>
          </p:cNvGraphicFramePr>
          <p:nvPr>
            <p:ph idx="1"/>
            <p:extLst>
              <p:ext uri="{D42A27DB-BD31-4B8C-83A1-F6EECF244321}">
                <p14:modId xmlns:p14="http://schemas.microsoft.com/office/powerpoint/2010/main" val="2413351410"/>
              </p:ext>
            </p:extLst>
          </p:nvPr>
        </p:nvGraphicFramePr>
        <p:xfrm>
          <a:off x="443428" y="1700808"/>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16622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Cílová skupina zaměstnanců</a:t>
            </a:r>
            <a:endParaRPr lang="cs-CZ" b="1" dirty="0">
              <a:solidFill>
                <a:schemeClr val="accent2">
                  <a:lumMod val="75000"/>
                </a:schemeClr>
              </a:solidFill>
            </a:endParaRPr>
          </a:p>
        </p:txBody>
      </p:sp>
      <p:graphicFrame>
        <p:nvGraphicFramePr>
          <p:cNvPr id="10" name="Zástupný symbol pro obsah 9"/>
          <p:cNvGraphicFramePr>
            <a:graphicFrameLocks noGrp="1"/>
          </p:cNvGraphicFramePr>
          <p:nvPr>
            <p:ph idx="1"/>
            <p:extLst>
              <p:ext uri="{D42A27DB-BD31-4B8C-83A1-F6EECF244321}">
                <p14:modId xmlns:p14="http://schemas.microsoft.com/office/powerpoint/2010/main" val="19609181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10565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75000"/>
                  </a:schemeClr>
                </a:solidFill>
              </a:rPr>
              <a:t>Sociální podniky </a:t>
            </a:r>
            <a:r>
              <a:rPr lang="cs-CZ" b="1" dirty="0" smtClean="0">
                <a:solidFill>
                  <a:schemeClr val="accent2">
                    <a:lumMod val="75000"/>
                  </a:schemeClr>
                </a:solidFill>
              </a:rPr>
              <a:t>v Olomouckém </a:t>
            </a:r>
            <a:r>
              <a:rPr lang="cs-CZ" b="1" dirty="0">
                <a:solidFill>
                  <a:schemeClr val="accent2">
                    <a:lumMod val="75000"/>
                  </a:schemeClr>
                </a:solidFill>
              </a:rPr>
              <a:t>kraji</a:t>
            </a:r>
            <a:endParaRPr lang="cs-CZ" dirty="0"/>
          </a:p>
        </p:txBody>
      </p:sp>
      <p:sp>
        <p:nvSpPr>
          <p:cNvPr id="3" name="Zástupný symbol pro obsah 2"/>
          <p:cNvSpPr>
            <a:spLocks noGrp="1"/>
          </p:cNvSpPr>
          <p:nvPr>
            <p:ph idx="1"/>
          </p:nvPr>
        </p:nvSpPr>
        <p:spPr>
          <a:xfrm>
            <a:off x="457200" y="1196752"/>
            <a:ext cx="8229600" cy="5544616"/>
          </a:xfrm>
        </p:spPr>
        <p:txBody>
          <a:bodyPr>
            <a:noAutofit/>
          </a:bodyPr>
          <a:lstStyle/>
          <a:p>
            <a:r>
              <a:rPr lang="cs-CZ" sz="1400" dirty="0"/>
              <a:t>A </a:t>
            </a:r>
            <a:r>
              <a:rPr lang="cs-CZ" sz="1400" dirty="0" err="1"/>
              <a:t>a</a:t>
            </a:r>
            <a:r>
              <a:rPr lang="cs-CZ" sz="1400" dirty="0"/>
              <a:t> D </a:t>
            </a:r>
            <a:r>
              <a:rPr lang="cs-CZ" sz="1400" dirty="0" smtClean="0"/>
              <a:t>Klásek spol</a:t>
            </a:r>
            <a:r>
              <a:rPr lang="cs-CZ" sz="1400" dirty="0"/>
              <a:t>. s r.o.</a:t>
            </a:r>
          </a:p>
          <a:p>
            <a:r>
              <a:rPr lang="cs-CZ" sz="1400" dirty="0"/>
              <a:t>BEC družstvo </a:t>
            </a:r>
            <a:r>
              <a:rPr lang="cs-CZ" sz="1400" dirty="0" smtClean="0"/>
              <a:t>– Business and </a:t>
            </a:r>
            <a:r>
              <a:rPr lang="cs-CZ" sz="1400" dirty="0" err="1"/>
              <a:t>Employment</a:t>
            </a:r>
            <a:r>
              <a:rPr lang="cs-CZ" sz="1400" dirty="0"/>
              <a:t> Co-</a:t>
            </a:r>
            <a:r>
              <a:rPr lang="cs-CZ" sz="1400" dirty="0" err="1"/>
              <a:t>operative</a:t>
            </a:r>
            <a:endParaRPr lang="cs-CZ" sz="1400" dirty="0"/>
          </a:p>
          <a:p>
            <a:r>
              <a:rPr lang="cs-CZ" sz="1400" dirty="0"/>
              <a:t>Centrum </a:t>
            </a:r>
            <a:r>
              <a:rPr lang="cs-CZ" sz="1400" dirty="0" smtClean="0"/>
              <a:t>rehabilitačních služeb</a:t>
            </a:r>
            <a:r>
              <a:rPr lang="cs-CZ" sz="1400" dirty="0"/>
              <a:t>, člen skupiny JITRO s. r. o.</a:t>
            </a:r>
          </a:p>
          <a:p>
            <a:r>
              <a:rPr lang="cs-CZ" sz="1400" dirty="0" err="1"/>
              <a:t>Edukol</a:t>
            </a:r>
            <a:r>
              <a:rPr lang="cs-CZ" sz="1400" dirty="0"/>
              <a:t> - vzdělávací </a:t>
            </a:r>
            <a:r>
              <a:rPr lang="cs-CZ" sz="1400" dirty="0" smtClean="0"/>
              <a:t>a poradenské </a:t>
            </a:r>
            <a:r>
              <a:rPr lang="cs-CZ" sz="1400" dirty="0"/>
              <a:t>sdružení s.r.o.</a:t>
            </a:r>
          </a:p>
          <a:p>
            <a:r>
              <a:rPr lang="cs-CZ" sz="1400" dirty="0" err="1"/>
              <a:t>Ergones</a:t>
            </a:r>
            <a:r>
              <a:rPr lang="cs-CZ" sz="1400" dirty="0"/>
              <a:t> - sociální firma</a:t>
            </a:r>
          </a:p>
          <a:p>
            <a:r>
              <a:rPr lang="cs-CZ" sz="1400" dirty="0"/>
              <a:t>GRANITES, s.r.o.</a:t>
            </a:r>
          </a:p>
          <a:p>
            <a:r>
              <a:rPr lang="cs-CZ" sz="1400" dirty="0" err="1"/>
              <a:t>Interwork</a:t>
            </a:r>
            <a:r>
              <a:rPr lang="cs-CZ" sz="1400" dirty="0"/>
              <a:t> </a:t>
            </a:r>
            <a:r>
              <a:rPr lang="cs-CZ" sz="1400" dirty="0" err="1"/>
              <a:t>Service</a:t>
            </a:r>
            <a:r>
              <a:rPr lang="cs-CZ" sz="1400" dirty="0"/>
              <a:t> s.r.o.</a:t>
            </a:r>
          </a:p>
          <a:p>
            <a:r>
              <a:rPr lang="cs-CZ" sz="1400" dirty="0"/>
              <a:t>Kavárna </a:t>
            </a:r>
            <a:r>
              <a:rPr lang="cs-CZ" sz="1400" dirty="0" err="1"/>
              <a:t>PředMěstí</a:t>
            </a:r>
            <a:endParaRPr lang="cs-CZ" sz="1400" dirty="0"/>
          </a:p>
          <a:p>
            <a:r>
              <a:rPr lang="cs-CZ" sz="1400" dirty="0"/>
              <a:t>Naše Café / Sociální družstvo Stabilita Olomouc</a:t>
            </a:r>
          </a:p>
          <a:p>
            <a:r>
              <a:rPr lang="cs-CZ" sz="1400" dirty="0"/>
              <a:t>Přirozenou cestou s.r.o.</a:t>
            </a:r>
          </a:p>
          <a:p>
            <a:r>
              <a:rPr lang="cs-CZ" sz="1400" dirty="0"/>
              <a:t>Pro dotyk, z. s.</a:t>
            </a:r>
          </a:p>
          <a:p>
            <a:r>
              <a:rPr lang="cs-CZ" sz="1400" dirty="0"/>
              <a:t>REPARTO Zábřeh, s.r.o.</a:t>
            </a:r>
          </a:p>
          <a:p>
            <a:r>
              <a:rPr lang="cs-CZ" sz="1400" dirty="0"/>
              <a:t>Senza družstvo, chráněná dílna.</a:t>
            </a:r>
          </a:p>
          <a:p>
            <a:r>
              <a:rPr lang="cs-CZ" sz="1400" dirty="0" err="1"/>
              <a:t>Sofisofis</a:t>
            </a:r>
            <a:r>
              <a:rPr lang="cs-CZ" sz="1400" dirty="0"/>
              <a:t>, o.p.s.</a:t>
            </a:r>
          </a:p>
          <a:p>
            <a:r>
              <a:rPr lang="cs-CZ" sz="1400" dirty="0"/>
              <a:t>Spolek Trend vozíčkářů</a:t>
            </a:r>
          </a:p>
          <a:p>
            <a:r>
              <a:rPr lang="cs-CZ" sz="1400" dirty="0"/>
              <a:t>Olomouc</a:t>
            </a:r>
          </a:p>
          <a:p>
            <a:r>
              <a:rPr lang="cs-CZ" sz="1400" dirty="0"/>
              <a:t>STERENA s.r.o.</a:t>
            </a:r>
          </a:p>
          <a:p>
            <a:r>
              <a:rPr lang="cs-CZ" sz="1400" dirty="0"/>
              <a:t>VIDA - sociální služby, s</a:t>
            </a:r>
            <a:r>
              <a:rPr lang="cs-CZ" sz="1400" dirty="0" smtClean="0"/>
              <a:t>. r. o </a:t>
            </a:r>
            <a:r>
              <a:rPr lang="cs-CZ" sz="1400" dirty="0"/>
              <a:t> - Sociální podnik – Zdravá kuchyně</a:t>
            </a:r>
          </a:p>
          <a:p>
            <a:r>
              <a:rPr lang="cs-CZ" sz="1400" dirty="0"/>
              <a:t>VS </a:t>
            </a:r>
            <a:r>
              <a:rPr lang="cs-CZ" sz="1400" dirty="0" err="1"/>
              <a:t>Rychleby</a:t>
            </a:r>
            <a:r>
              <a:rPr lang="cs-CZ" sz="1400" dirty="0"/>
              <a:t> s.r.o.</a:t>
            </a:r>
          </a:p>
          <a:p>
            <a:r>
              <a:rPr lang="cs-CZ" sz="1400" dirty="0"/>
              <a:t>Zahrada 2000</a:t>
            </a:r>
          </a:p>
          <a:p>
            <a:pPr marL="0" indent="0">
              <a:buNone/>
            </a:pPr>
            <a:endParaRPr lang="cs-CZ" sz="1200" dirty="0"/>
          </a:p>
        </p:txBody>
      </p:sp>
    </p:spTree>
    <p:extLst>
      <p:ext uri="{BB962C8B-B14F-4D97-AF65-F5344CB8AC3E}">
        <p14:creationId xmlns:p14="http://schemas.microsoft.com/office/powerpoint/2010/main" val="14985315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Seminář</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b="1" dirty="0" smtClean="0"/>
              <a:t>Jak založit sociální podnik a dobře napsat podnikatelský plán </a:t>
            </a:r>
          </a:p>
          <a:p>
            <a:pPr marL="0" indent="0">
              <a:buNone/>
            </a:pPr>
            <a:endParaRPr lang="cs-CZ" dirty="0" smtClean="0"/>
          </a:p>
          <a:p>
            <a:pPr marL="0" indent="0">
              <a:buNone/>
            </a:pPr>
            <a:r>
              <a:rPr lang="cs-CZ" dirty="0" smtClean="0"/>
              <a:t>30. 6. 2016 </a:t>
            </a:r>
          </a:p>
          <a:p>
            <a:pPr marL="0" indent="0">
              <a:buNone/>
            </a:pPr>
            <a:r>
              <a:rPr lang="cs-CZ" dirty="0" smtClean="0"/>
              <a:t>Olomouc Magistrát města Olomouc</a:t>
            </a:r>
          </a:p>
          <a:p>
            <a:pPr marL="0" indent="0">
              <a:buNone/>
            </a:pPr>
            <a:r>
              <a:rPr lang="cs-CZ" dirty="0" smtClean="0"/>
              <a:t>Štursova 1</a:t>
            </a:r>
          </a:p>
          <a:p>
            <a:pPr marL="0" indent="0">
              <a:buNone/>
            </a:pPr>
            <a:r>
              <a:rPr lang="cs-CZ" dirty="0" smtClean="0"/>
              <a:t>Registrace:  </a:t>
            </a:r>
            <a:r>
              <a:rPr lang="cs-CZ" dirty="0">
                <a:hlinkClick r:id="rId2"/>
              </a:rPr>
              <a:t>https://</a:t>
            </a:r>
            <a:r>
              <a:rPr lang="cs-CZ" dirty="0" smtClean="0">
                <a:hlinkClick r:id="rId2"/>
              </a:rPr>
              <a:t>docs.google.com/forms/d/1i_w-OxToAY_skin-h3ausRQ4niHYofM9xR6CdT7yW6E/viewform</a:t>
            </a:r>
            <a:r>
              <a:rPr lang="cs-CZ" dirty="0" smtClean="0"/>
              <a:t> </a:t>
            </a:r>
            <a:endParaRPr lang="cs-CZ" dirty="0"/>
          </a:p>
        </p:txBody>
      </p:sp>
    </p:spTree>
    <p:extLst>
      <p:ext uri="{BB962C8B-B14F-4D97-AF65-F5344CB8AC3E}">
        <p14:creationId xmlns:p14="http://schemas.microsoft.com/office/powerpoint/2010/main" val="2963193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Nezaměstnanost květen 2016</a:t>
            </a:r>
            <a:endParaRPr lang="cs-CZ" dirty="0"/>
          </a:p>
        </p:txBody>
      </p:sp>
      <p:sp>
        <p:nvSpPr>
          <p:cNvPr id="3" name="Zástupný symbol pro obsah 2"/>
          <p:cNvSpPr>
            <a:spLocks noGrp="1"/>
          </p:cNvSpPr>
          <p:nvPr>
            <p:ph idx="1"/>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1555908"/>
            <a:ext cx="8208912" cy="4619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18706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solidFill>
                  <a:schemeClr val="accent2">
                    <a:lumMod val="75000"/>
                  </a:schemeClr>
                </a:solidFill>
              </a:rPr>
              <a:t/>
            </a:r>
            <a:br>
              <a:rPr lang="cs-CZ" b="1" dirty="0" smtClean="0">
                <a:solidFill>
                  <a:schemeClr val="accent2">
                    <a:lumMod val="75000"/>
                  </a:schemeClr>
                </a:solidFill>
              </a:rPr>
            </a:br>
            <a:r>
              <a:rPr lang="cs-CZ" b="1" dirty="0" smtClean="0">
                <a:solidFill>
                  <a:schemeClr val="accent2">
                    <a:lumMod val="75000"/>
                  </a:schemeClr>
                </a:solidFill>
              </a:rPr>
              <a:t/>
            </a:r>
            <a:br>
              <a:rPr lang="cs-CZ" b="1" dirty="0" smtClean="0">
                <a:solidFill>
                  <a:schemeClr val="accent2">
                    <a:lumMod val="75000"/>
                  </a:schemeClr>
                </a:solidFill>
              </a:rPr>
            </a:br>
            <a:r>
              <a:rPr lang="cs-CZ" b="1" dirty="0" smtClean="0">
                <a:solidFill>
                  <a:schemeClr val="accent2">
                    <a:lumMod val="75000"/>
                  </a:schemeClr>
                </a:solidFill>
              </a:rPr>
              <a:t/>
            </a:r>
            <a:br>
              <a:rPr lang="cs-CZ" b="1" dirty="0" smtClean="0">
                <a:solidFill>
                  <a:schemeClr val="accent2">
                    <a:lumMod val="75000"/>
                  </a:schemeClr>
                </a:solidFill>
              </a:rPr>
            </a:br>
            <a:r>
              <a:rPr lang="cs-CZ" b="1" dirty="0" smtClean="0">
                <a:solidFill>
                  <a:schemeClr val="accent2">
                    <a:lumMod val="75000"/>
                  </a:schemeClr>
                </a:solidFill>
              </a:rPr>
              <a:t>Děkuji </a:t>
            </a:r>
            <a:r>
              <a:rPr lang="cs-CZ" b="1" dirty="0">
                <a:solidFill>
                  <a:schemeClr val="accent2">
                    <a:lumMod val="75000"/>
                  </a:schemeClr>
                </a:solidFill>
              </a:rPr>
              <a:t>za pozornost</a:t>
            </a:r>
            <a:endParaRPr lang="cs-CZ" dirty="0"/>
          </a:p>
        </p:txBody>
      </p:sp>
      <p:sp>
        <p:nvSpPr>
          <p:cNvPr id="3" name="Zástupný symbol pro obsah 2"/>
          <p:cNvSpPr>
            <a:spLocks noGrp="1"/>
          </p:cNvSpPr>
          <p:nvPr>
            <p:ph idx="1"/>
          </p:nvPr>
        </p:nvSpPr>
        <p:spPr/>
        <p:txBody>
          <a:bodyPr>
            <a:normAutofit lnSpcReduction="10000"/>
          </a:bodyPr>
          <a:lstStyle/>
          <a:p>
            <a:pPr marL="0" indent="0" algn="ctr">
              <a:buNone/>
            </a:pPr>
            <a:endParaRPr lang="cs-CZ" dirty="0" smtClean="0"/>
          </a:p>
          <a:p>
            <a:pPr marL="0" indent="0" algn="ctr">
              <a:buNone/>
            </a:pPr>
            <a:endParaRPr lang="cs-CZ" dirty="0" smtClean="0">
              <a:solidFill>
                <a:schemeClr val="accent2">
                  <a:lumMod val="75000"/>
                </a:schemeClr>
              </a:solidFill>
            </a:endParaRPr>
          </a:p>
          <a:p>
            <a:pPr marL="0" indent="0" algn="ctr">
              <a:buNone/>
            </a:pPr>
            <a:r>
              <a:rPr lang="cs-CZ" dirty="0" smtClean="0">
                <a:solidFill>
                  <a:schemeClr val="accent2">
                    <a:lumMod val="75000"/>
                  </a:schemeClr>
                </a:solidFill>
              </a:rPr>
              <a:t>Mgr</a:t>
            </a:r>
            <a:r>
              <a:rPr lang="cs-CZ" dirty="0">
                <a:solidFill>
                  <a:schemeClr val="accent2">
                    <a:lumMod val="75000"/>
                  </a:schemeClr>
                </a:solidFill>
              </a:rPr>
              <a:t>. Šárka </a:t>
            </a:r>
            <a:r>
              <a:rPr lang="cs-CZ" dirty="0" err="1">
                <a:solidFill>
                  <a:schemeClr val="accent2">
                    <a:lumMod val="75000"/>
                  </a:schemeClr>
                </a:solidFill>
              </a:rPr>
              <a:t>Dořičáková</a:t>
            </a:r>
            <a:endParaRPr lang="cs-CZ" dirty="0">
              <a:solidFill>
                <a:schemeClr val="accent2">
                  <a:lumMod val="75000"/>
                </a:schemeClr>
              </a:solidFill>
            </a:endParaRPr>
          </a:p>
          <a:p>
            <a:pPr marL="0" indent="0" algn="ctr">
              <a:buNone/>
            </a:pPr>
            <a:endParaRPr lang="cs-CZ" dirty="0"/>
          </a:p>
          <a:p>
            <a:pPr marL="0" indent="0" algn="ctr">
              <a:buNone/>
            </a:pPr>
            <a:r>
              <a:rPr lang="cs-CZ" sz="2800" dirty="0"/>
              <a:t> </a:t>
            </a:r>
          </a:p>
          <a:p>
            <a:pPr marL="0" indent="0" algn="ctr">
              <a:buNone/>
            </a:pPr>
            <a:r>
              <a:rPr lang="cs-CZ" sz="2800" dirty="0" smtClean="0"/>
              <a:t>Tel</a:t>
            </a:r>
            <a:r>
              <a:rPr lang="cs-CZ" sz="2800" dirty="0"/>
              <a:t>: </a:t>
            </a:r>
            <a:r>
              <a:rPr lang="cs-CZ" sz="2800" dirty="0" smtClean="0"/>
              <a:t> 608 188 857</a:t>
            </a:r>
          </a:p>
          <a:p>
            <a:pPr marL="0" indent="0" algn="ctr">
              <a:buNone/>
            </a:pPr>
            <a:r>
              <a:rPr lang="cs-CZ" sz="2800" dirty="0" smtClean="0"/>
              <a:t>sarka.doricakova@ceske-socialni-podnikani.cz </a:t>
            </a:r>
          </a:p>
          <a:p>
            <a:pPr marL="0" indent="0" algn="ctr">
              <a:buNone/>
            </a:pPr>
            <a:r>
              <a:rPr lang="cs-CZ" sz="2800" dirty="0" smtClean="0"/>
              <a:t>sarka.doricakova@tessea.cz</a:t>
            </a:r>
            <a:endParaRPr lang="cs-CZ" sz="2800" u="sng" dirty="0"/>
          </a:p>
          <a:p>
            <a:pPr marL="0" indent="0" algn="ctr">
              <a:buNone/>
            </a:pPr>
            <a:r>
              <a:rPr lang="cs-CZ" sz="2800" dirty="0" smtClean="0"/>
              <a:t>www.ceske-socialni-podnikani.cz</a:t>
            </a:r>
            <a:r>
              <a:rPr lang="cs-CZ" sz="2800" dirty="0"/>
              <a:t> </a:t>
            </a:r>
          </a:p>
          <a:p>
            <a:pPr marL="0" indent="0">
              <a:buNone/>
            </a:pPr>
            <a:endParaRPr lang="cs-CZ" dirty="0"/>
          </a:p>
        </p:txBody>
      </p:sp>
    </p:spTree>
    <p:extLst>
      <p:ext uri="{BB962C8B-B14F-4D97-AF65-F5344CB8AC3E}">
        <p14:creationId xmlns:p14="http://schemas.microsoft.com/office/powerpoint/2010/main" val="1444848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solidFill>
                  <a:schemeClr val="accent2">
                    <a:lumMod val="75000"/>
                  </a:schemeClr>
                </a:solidFill>
              </a:rPr>
              <a:t>Počet uchazečů a volných </a:t>
            </a:r>
            <a:r>
              <a:rPr lang="cs-CZ" b="1" dirty="0" err="1" smtClean="0">
                <a:solidFill>
                  <a:schemeClr val="accent2">
                    <a:lumMod val="75000"/>
                  </a:schemeClr>
                </a:solidFill>
              </a:rPr>
              <a:t>prac</a:t>
            </a:r>
            <a:r>
              <a:rPr lang="cs-CZ" b="1" dirty="0" smtClean="0">
                <a:solidFill>
                  <a:schemeClr val="accent2">
                    <a:lumMod val="75000"/>
                  </a:schemeClr>
                </a:solidFill>
              </a:rPr>
              <a:t>. míst</a:t>
            </a:r>
            <a:endParaRPr lang="cs-CZ" dirty="0"/>
          </a:p>
        </p:txBody>
      </p:sp>
      <p:sp>
        <p:nvSpPr>
          <p:cNvPr id="3" name="Zástupný symbol pro obsah 2"/>
          <p:cNvSpPr>
            <a:spLocks noGrp="1"/>
          </p:cNvSpPr>
          <p:nvPr>
            <p:ph idx="1"/>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8257503" cy="550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8019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Definice sociální podnikání</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a:bodyPr>
          <a:lstStyle/>
          <a:p>
            <a:pPr marL="0" indent="0" algn="just">
              <a:buNone/>
            </a:pPr>
            <a:r>
              <a:rPr lang="cs-CZ" sz="2400" dirty="0"/>
              <a:t>Sociálním podnikem se rozumí „subjekt sociálního podnikání“, tj. právnická osoba založená dle soukromého práva nebo její součást nebo fyzická osoba, které splňují principy sociálního podniku. Sociální podnik naplňuje veřejně prospěšný cíl, který je formulován v zakládacích dokumentech. Vzniká a rozvíjí se na konceptu tzv. trojího prospěchu – ekonomického, sociálního a environmentálního.</a:t>
            </a:r>
          </a:p>
          <a:p>
            <a:pPr marL="0" indent="0">
              <a:buNone/>
            </a:pPr>
            <a:endParaRPr lang="cs-CZ" dirty="0"/>
          </a:p>
        </p:txBody>
      </p:sp>
    </p:spTree>
    <p:extLst>
      <p:ext uri="{BB962C8B-B14F-4D97-AF65-F5344CB8AC3E}">
        <p14:creationId xmlns:p14="http://schemas.microsoft.com/office/powerpoint/2010/main" val="580456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solidFill>
                  <a:schemeClr val="accent2">
                    <a:lumMod val="75000"/>
                  </a:schemeClr>
                </a:solidFill>
              </a:rPr>
              <a:t>Návrh definice sociálního podnikání</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fontScale="85000" lnSpcReduction="20000"/>
          </a:bodyPr>
          <a:lstStyle/>
          <a:p>
            <a:pPr marL="0" indent="0" algn="just">
              <a:buNone/>
            </a:pPr>
            <a:r>
              <a:rPr lang="cs-CZ" i="1" dirty="0"/>
              <a:t>"Sociální podnikání je podnikatelská činnost zaměřená jak na dosahování zisku, tak na společenský prospěch. Zisk je z více než 50 % využit pro další rozvoj sociálního podniku a/nebo za účelem zajištění společensky prospěšné činnosti. </a:t>
            </a:r>
            <a:r>
              <a:rPr lang="cs-CZ" i="1" dirty="0" smtClean="0"/>
              <a:t>Sociální </a:t>
            </a:r>
            <a:r>
              <a:rPr lang="cs-CZ" i="1" dirty="0"/>
              <a:t>podnikání se vyznačuje transparentním nakládáním se ziskem a důrazem na dobré mravy vně </a:t>
            </a:r>
            <a:r>
              <a:rPr lang="cs-CZ" i="1" dirty="0" smtClean="0"/>
              <a:t/>
            </a:r>
            <a:br>
              <a:rPr lang="cs-CZ" i="1" dirty="0" smtClean="0"/>
            </a:br>
            <a:r>
              <a:rPr lang="cs-CZ" i="1" dirty="0" smtClean="0"/>
              <a:t>i </a:t>
            </a:r>
            <a:r>
              <a:rPr lang="cs-CZ" i="1" dirty="0"/>
              <a:t>uvnitř podniku. Sociální podnikání přináší prospěch sociální i environmentální a respektuje místní potřeby. </a:t>
            </a:r>
            <a:endParaRPr lang="en-CA" i="1" dirty="0"/>
          </a:p>
          <a:p>
            <a:pPr marL="0" indent="0" algn="just">
              <a:buNone/>
            </a:pPr>
            <a:r>
              <a:rPr lang="cs-CZ" i="1" dirty="0"/>
              <a:t>Společensky prospěšnou činností, kterou sociální podnik podporuje z části svého zisku, se rozumí zejména činnost </a:t>
            </a:r>
            <a:r>
              <a:rPr lang="cs-CZ" i="1" dirty="0" smtClean="0"/>
              <a:t/>
            </a:r>
            <a:br>
              <a:rPr lang="cs-CZ" i="1" dirty="0" smtClean="0"/>
            </a:br>
            <a:r>
              <a:rPr lang="cs-CZ" i="1" dirty="0" smtClean="0"/>
              <a:t>v </a:t>
            </a:r>
            <a:r>
              <a:rPr lang="cs-CZ" i="1" dirty="0"/>
              <a:t>oblasti ochrany životního prostředí, kultury, vzdělávání, pomoci </a:t>
            </a:r>
            <a:r>
              <a:rPr lang="cs-CZ" i="1" u="sng" dirty="0"/>
              <a:t>znevýhodněným o</a:t>
            </a:r>
            <a:r>
              <a:rPr lang="cs-CZ" i="1" dirty="0"/>
              <a:t>sobám, či rozvoje místních </a:t>
            </a:r>
            <a:r>
              <a:rPr lang="cs-CZ" i="1" dirty="0" smtClean="0"/>
              <a:t>společenství."</a:t>
            </a:r>
            <a:endParaRPr lang="en-CA" i="1" dirty="0"/>
          </a:p>
          <a:p>
            <a:pPr marL="0" indent="0">
              <a:buNone/>
            </a:pPr>
            <a:endParaRPr lang="en-CA" dirty="0"/>
          </a:p>
          <a:p>
            <a:pPr marL="0" indent="0">
              <a:buNone/>
            </a:pPr>
            <a:endParaRPr lang="cs-CZ" dirty="0"/>
          </a:p>
        </p:txBody>
      </p:sp>
    </p:spTree>
    <p:extLst>
      <p:ext uri="{BB962C8B-B14F-4D97-AF65-F5344CB8AC3E}">
        <p14:creationId xmlns:p14="http://schemas.microsoft.com/office/powerpoint/2010/main" val="2452384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Sociální podnik</a:t>
            </a:r>
            <a:endParaRPr lang="cs-CZ" b="1" dirty="0">
              <a:solidFill>
                <a:schemeClr val="accent2">
                  <a:lumMod val="75000"/>
                </a:schemeClr>
              </a:solidFill>
            </a:endParaRPr>
          </a:p>
        </p:txBody>
      </p:sp>
      <p:sp>
        <p:nvSpPr>
          <p:cNvPr id="3" name="Zástupný symbol pro obsah 2"/>
          <p:cNvSpPr>
            <a:spLocks noGrp="1"/>
          </p:cNvSpPr>
          <p:nvPr>
            <p:ph idx="1"/>
          </p:nvPr>
        </p:nvSpPr>
        <p:spPr/>
        <p:txBody>
          <a:bodyPr>
            <a:normAutofit fontScale="85000" lnSpcReduction="10000"/>
          </a:bodyPr>
          <a:lstStyle/>
          <a:p>
            <a:pPr marL="0" indent="0" algn="just">
              <a:buNone/>
              <a:defRPr/>
            </a:pPr>
            <a:r>
              <a:rPr lang="cs-CZ" dirty="0"/>
              <a:t>Subjekt sociálního podnikání, právnická, nebo fyzická osoba, která splňuje principy sociálního podniku a má příslušné živnostenské oprávnění (TESSEA).</a:t>
            </a:r>
          </a:p>
          <a:p>
            <a:pPr marL="0" indent="0" algn="just">
              <a:buNone/>
              <a:defRPr/>
            </a:pPr>
            <a:endParaRPr lang="cs-CZ" dirty="0"/>
          </a:p>
          <a:p>
            <a:pPr algn="just">
              <a:defRPr/>
            </a:pPr>
            <a:r>
              <a:rPr lang="cs-CZ" dirty="0"/>
              <a:t>chce dělat věci jinak a lépe</a:t>
            </a:r>
          </a:p>
          <a:p>
            <a:pPr algn="just">
              <a:defRPr/>
            </a:pPr>
            <a:r>
              <a:rPr lang="cs-CZ" dirty="0"/>
              <a:t>umí podnikat, je to základ finančních zdrojů</a:t>
            </a:r>
          </a:p>
          <a:p>
            <a:pPr algn="just">
              <a:defRPr/>
            </a:pPr>
            <a:r>
              <a:rPr lang="cs-CZ" dirty="0"/>
              <a:t>většinu z případného zisku vrací zpět do podniku</a:t>
            </a:r>
          </a:p>
          <a:p>
            <a:pPr algn="just">
              <a:defRPr/>
            </a:pPr>
            <a:r>
              <a:rPr lang="cs-CZ" dirty="0"/>
              <a:t>respektuje individuální potřeby zaměstnanců</a:t>
            </a:r>
          </a:p>
          <a:p>
            <a:pPr algn="just">
              <a:defRPr/>
            </a:pPr>
            <a:r>
              <a:rPr lang="cs-CZ" dirty="0"/>
              <a:t>zpravidla zaměstnává osoby znevýhodněné je nezávislý, spolupracuje s místní komunitou, chová se partnersky</a:t>
            </a:r>
          </a:p>
          <a:p>
            <a:pPr marL="0" indent="0">
              <a:buNone/>
            </a:pPr>
            <a:endParaRPr lang="cs-CZ" dirty="0"/>
          </a:p>
        </p:txBody>
      </p:sp>
    </p:spTree>
    <p:extLst>
      <p:ext uri="{BB962C8B-B14F-4D97-AF65-F5344CB8AC3E}">
        <p14:creationId xmlns:p14="http://schemas.microsoft.com/office/powerpoint/2010/main" val="2657843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75000"/>
                  </a:schemeClr>
                </a:solidFill>
              </a:rPr>
              <a:t>Návrh definice sociálního podniku </a:t>
            </a:r>
            <a:br>
              <a:rPr lang="cs-CZ" b="1" dirty="0">
                <a:solidFill>
                  <a:schemeClr val="accent2">
                    <a:lumMod val="75000"/>
                  </a:schemeClr>
                </a:solidFill>
              </a:rPr>
            </a:br>
            <a:r>
              <a:rPr lang="cs-CZ" b="1" dirty="0">
                <a:solidFill>
                  <a:schemeClr val="accent2">
                    <a:lumMod val="75000"/>
                  </a:schemeClr>
                </a:solidFill>
              </a:rPr>
              <a:t>a integračního sociálního podniku</a:t>
            </a:r>
            <a:endParaRPr lang="cs-CZ" dirty="0"/>
          </a:p>
        </p:txBody>
      </p:sp>
      <p:sp>
        <p:nvSpPr>
          <p:cNvPr id="3" name="Zástupný symbol pro obsah 2"/>
          <p:cNvSpPr>
            <a:spLocks noGrp="1"/>
          </p:cNvSpPr>
          <p:nvPr>
            <p:ph idx="1"/>
          </p:nvPr>
        </p:nvSpPr>
        <p:spPr/>
        <p:txBody>
          <a:bodyPr>
            <a:normAutofit fontScale="85000" lnSpcReduction="20000"/>
          </a:bodyPr>
          <a:lstStyle/>
          <a:p>
            <a:pPr marL="0" indent="0" algn="just">
              <a:buNone/>
            </a:pPr>
            <a:r>
              <a:rPr lang="cs-CZ" b="1" i="1" dirty="0"/>
              <a:t>Sociální podnik </a:t>
            </a:r>
            <a:r>
              <a:rPr lang="cs-CZ" i="1" dirty="0"/>
              <a:t>bude definován jako fyzická nebo právnická osoba, které byl přiznán status sociálního podniku, přičemž nárok na přiznání statusu bude mít subjekt, který splní kumulativně  všechny podmínky.</a:t>
            </a:r>
          </a:p>
          <a:p>
            <a:pPr marL="0" indent="0" algn="just">
              <a:buNone/>
            </a:pPr>
            <a:endParaRPr lang="cs-CZ" i="1" dirty="0"/>
          </a:p>
          <a:p>
            <a:pPr marL="0" indent="0" algn="just">
              <a:buNone/>
            </a:pPr>
            <a:r>
              <a:rPr lang="cs-CZ" b="1" i="1" dirty="0"/>
              <a:t>Integrační sociální podnik </a:t>
            </a:r>
            <a:r>
              <a:rPr lang="cs-CZ" i="1" dirty="0"/>
              <a:t>bude definován jako fyzická nebo právnická osoba, které byl přiznán status integračního sociálního podniku, přičemž nárok na jeho přiznání bude mít subjekt naplňující výše uvedenou definici sociálního podniku, který zaměstnává a sociálně začleňuje osoby  znevýhodněné na trhu práce,  za následujících podmínek.</a:t>
            </a:r>
          </a:p>
          <a:p>
            <a:pPr marL="0" indent="0">
              <a:buNone/>
            </a:pPr>
            <a:endParaRPr lang="cs-CZ" dirty="0"/>
          </a:p>
        </p:txBody>
      </p:sp>
    </p:spTree>
    <p:extLst>
      <p:ext uri="{BB962C8B-B14F-4D97-AF65-F5344CB8AC3E}">
        <p14:creationId xmlns:p14="http://schemas.microsoft.com/office/powerpoint/2010/main" val="2229413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solidFill>
                  <a:schemeClr val="accent2">
                    <a:lumMod val="75000"/>
                  </a:schemeClr>
                </a:solidFill>
              </a:rPr>
              <a:t>Co není sociální podnik</a:t>
            </a:r>
            <a:endParaRPr lang="cs-CZ" b="1" dirty="0">
              <a:solidFill>
                <a:schemeClr val="accent2">
                  <a:lumMod val="75000"/>
                </a:schemeClr>
              </a:solidFill>
            </a:endParaRPr>
          </a:p>
        </p:txBody>
      </p:sp>
      <p:sp>
        <p:nvSpPr>
          <p:cNvPr id="3" name="Zástupný symbol pro obsah 2"/>
          <p:cNvSpPr>
            <a:spLocks noGrp="1"/>
          </p:cNvSpPr>
          <p:nvPr>
            <p:ph idx="1"/>
          </p:nvPr>
        </p:nvSpPr>
        <p:spPr/>
        <p:txBody>
          <a:bodyPr/>
          <a:lstStyle/>
          <a:p>
            <a:pPr algn="just">
              <a:defRPr/>
            </a:pPr>
            <a:r>
              <a:rPr lang="cs-CZ" dirty="0"/>
              <a:t>sociálním podnikem není každý zaměstnavatel, který se tak označí</a:t>
            </a:r>
          </a:p>
          <a:p>
            <a:pPr algn="just">
              <a:defRPr/>
            </a:pPr>
            <a:r>
              <a:rPr lang="cs-CZ" dirty="0"/>
              <a:t>není to každý společenský odpovědný podnik, ten bývá založen za účelem zisku</a:t>
            </a:r>
          </a:p>
          <a:p>
            <a:pPr algn="just">
              <a:defRPr/>
            </a:pPr>
            <a:r>
              <a:rPr lang="cs-CZ" dirty="0"/>
              <a:t>není to sociálně terapeutické pracoviště, jde o službu a ne o zaměstnání</a:t>
            </a:r>
          </a:p>
          <a:p>
            <a:pPr algn="just">
              <a:defRPr/>
            </a:pPr>
            <a:r>
              <a:rPr lang="cs-CZ" dirty="0"/>
              <a:t>integračním SP nemusí být automaticky každý, kdo zaměstnává nad 50% OZP</a:t>
            </a:r>
          </a:p>
          <a:p>
            <a:pPr marL="0" indent="0">
              <a:buNone/>
            </a:pPr>
            <a:endParaRPr lang="cs-CZ" dirty="0"/>
          </a:p>
        </p:txBody>
      </p:sp>
    </p:spTree>
    <p:extLst>
      <p:ext uri="{BB962C8B-B14F-4D97-AF65-F5344CB8AC3E}">
        <p14:creationId xmlns:p14="http://schemas.microsoft.com/office/powerpoint/2010/main" val="1323406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1990</TotalTime>
  <Words>1030</Words>
  <Application>Microsoft Office PowerPoint</Application>
  <PresentationFormat>Předvádění na obrazovce (4:3)</PresentationFormat>
  <Paragraphs>267</Paragraphs>
  <Slides>30</Slides>
  <Notes>0</Notes>
  <HiddenSlides>0</HiddenSlides>
  <MMClips>0</MMClips>
  <ScaleCrop>false</ScaleCrop>
  <HeadingPairs>
    <vt:vector size="4" baseType="variant">
      <vt:variant>
        <vt:lpstr>Motiv</vt:lpstr>
      </vt:variant>
      <vt:variant>
        <vt:i4>1</vt:i4>
      </vt:variant>
      <vt:variant>
        <vt:lpstr>Nadpisy snímků</vt:lpstr>
      </vt:variant>
      <vt:variant>
        <vt:i4>30</vt:i4>
      </vt:variant>
    </vt:vector>
  </HeadingPairs>
  <TitlesOfParts>
    <vt:vector size="31" baseType="lpstr">
      <vt:lpstr>Motiv systému Office</vt:lpstr>
      <vt:lpstr>SOCIÁLNÍ PODNIKÁNÍ</vt:lpstr>
      <vt:lpstr>Proč sociálně podnikat?</vt:lpstr>
      <vt:lpstr>Nezaměstnanost květen 2016</vt:lpstr>
      <vt:lpstr>Počet uchazečů a volných prac. míst</vt:lpstr>
      <vt:lpstr>Definice sociální podnikání</vt:lpstr>
      <vt:lpstr>Návrh definice sociálního podnikání</vt:lpstr>
      <vt:lpstr>Sociální podnik</vt:lpstr>
      <vt:lpstr>Návrh definice sociálního podniku  a integračního sociálního podniku</vt:lpstr>
      <vt:lpstr>Co není sociální podnik</vt:lpstr>
      <vt:lpstr>Sociální podnikání - koncept trojího prospěchu</vt:lpstr>
      <vt:lpstr>Principy sociálního podniku</vt:lpstr>
      <vt:lpstr>Principy sociálního podniku</vt:lpstr>
      <vt:lpstr>Principy sociálního podniku</vt:lpstr>
      <vt:lpstr>Rozpoznávací znaky - indikátory</vt:lpstr>
      <vt:lpstr>Jakou zvolit právní formu?</vt:lpstr>
      <vt:lpstr>Legislativa</vt:lpstr>
      <vt:lpstr>Věcný záměr zákona o sociálním podnikání</vt:lpstr>
      <vt:lpstr>Podmínky pro přiznání a odnětí statusu</vt:lpstr>
      <vt:lpstr>Kde získám informace</vt:lpstr>
      <vt:lpstr>P3 – People, Planet, Profit, o.p.s.</vt:lpstr>
      <vt:lpstr>TESSEA ČR, z. s.</vt:lpstr>
      <vt:lpstr>Statistiky</vt:lpstr>
      <vt:lpstr>Počet sociálních podniků v ČR</vt:lpstr>
      <vt:lpstr>Právní formy</vt:lpstr>
      <vt:lpstr>Problémy sociálních podniků</vt:lpstr>
      <vt:lpstr>Obory činností</vt:lpstr>
      <vt:lpstr>Cílová skupina zaměstnanců</vt:lpstr>
      <vt:lpstr>Sociální podniky v Olomouckém kraji</vt:lpstr>
      <vt:lpstr>Seminář</vt:lpstr>
      <vt:lpstr>   Děkuji za pozornost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SOCIÁLNÍ PODNIKÁNÍ V ORGANIZACÍCH SOCIÁLNÍ PRÁCE</dc:title>
  <dc:creator>Doricakova</dc:creator>
  <cp:lastModifiedBy>Šárka Dořičáková</cp:lastModifiedBy>
  <cp:revision>136</cp:revision>
  <cp:lastPrinted>2016-02-18T07:49:05Z</cp:lastPrinted>
  <dcterms:created xsi:type="dcterms:W3CDTF">2016-01-22T09:10:01Z</dcterms:created>
  <dcterms:modified xsi:type="dcterms:W3CDTF">2016-06-08T19:07:46Z</dcterms:modified>
</cp:coreProperties>
</file>