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91" r:id="rId2"/>
    <p:sldId id="298" r:id="rId3"/>
    <p:sldId id="300" r:id="rId4"/>
    <p:sldId id="301" r:id="rId5"/>
    <p:sldId id="302" r:id="rId6"/>
    <p:sldId id="303" r:id="rId7"/>
    <p:sldId id="304" r:id="rId8"/>
    <p:sldId id="306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4" d="100"/>
          <a:sy n="114" d="100"/>
        </p:scale>
        <p:origin x="474" y="10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26.06.2024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br>
              <a:rPr lang="cs-CZ" sz="32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44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Vnitřní hodnocení projektu</a:t>
            </a:r>
            <a:br>
              <a:rPr lang="cs-CZ" sz="44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44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(evaluace)</a:t>
            </a:r>
            <a:br>
              <a:rPr lang="cs-CZ" sz="44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4400" b="1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92500"/>
          </a:bodyPr>
          <a:lstStyle/>
          <a:p>
            <a:pPr algn="r"/>
            <a:r>
              <a:rPr lang="cs-CZ" sz="20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Implementace plánů rozvoje vzdělávání v Olomouckém kraji</a:t>
            </a:r>
          </a:p>
          <a:p>
            <a:pPr algn="r"/>
            <a:r>
              <a:rPr lang="cs-CZ" sz="20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Konference, 26. 6. 2024</a:t>
            </a:r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, BEA centrum Olomouc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Popis klíčové aktivity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dirty="0"/>
              <a:t>Obecný cíl</a:t>
            </a:r>
          </a:p>
          <a:p>
            <a:r>
              <a:rPr lang="cs-CZ" dirty="0"/>
              <a:t>zhodnocení účelnosti a dopadu realizovaného projektu na všechny relevantní cílové skupiny</a:t>
            </a:r>
          </a:p>
          <a:p>
            <a:r>
              <a:rPr lang="cs-CZ" dirty="0"/>
              <a:t>diseminace zjištění  </a:t>
            </a:r>
          </a:p>
          <a:p>
            <a:r>
              <a:rPr lang="cs-CZ" dirty="0"/>
              <a:t>spolupráce s ŘO OP JAK na vyhodnocení celé výzvy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zpětná vazba realizace povinných a volitelných </a:t>
            </a:r>
            <a:r>
              <a:rPr lang="cs-CZ" dirty="0" err="1"/>
              <a:t>podaktivit</a:t>
            </a:r>
            <a:r>
              <a:rPr lang="cs-CZ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/>
              <a:t>vyhodnocení, jaký dopad měly aktivity projektu na relevantní cílové skupiny</a:t>
            </a:r>
          </a:p>
        </p:txBody>
      </p:sp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Přehled opatření a </a:t>
            </a:r>
            <a:r>
              <a:rPr lang="cs-CZ" dirty="0" err="1"/>
              <a:t>podaktivit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600" b="1" dirty="0"/>
              <a:t>Evaluační plán </a:t>
            </a:r>
            <a:r>
              <a:rPr lang="cs-CZ" sz="2600" dirty="0"/>
              <a:t>- hlavní cíle, postupy a metody evaluace, harmonogram</a:t>
            </a:r>
          </a:p>
          <a:p>
            <a:pPr marL="0" indent="0">
              <a:buNone/>
            </a:pPr>
            <a:r>
              <a:rPr lang="cs-CZ" sz="2600" b="1" dirty="0"/>
              <a:t>Monitoring věcných aktivit </a:t>
            </a:r>
            <a:r>
              <a:rPr lang="cs-CZ" sz="2600" dirty="0"/>
              <a:t>- průběžné vyhledání, sběr, rešerše, analýza a vyhodnocování dokumentů z jednotlivých realizovaných klíčových aktivit projektu</a:t>
            </a:r>
          </a:p>
          <a:p>
            <a:pPr marL="0" indent="0">
              <a:buNone/>
            </a:pPr>
            <a:r>
              <a:rPr lang="cs-CZ" sz="2600" b="1" dirty="0"/>
              <a:t>Sběr a vyhodnocení dat </a:t>
            </a:r>
            <a:r>
              <a:rPr lang="cs-CZ" sz="2600" dirty="0"/>
              <a:t>– dotazníková šetření, řízené diskuze v rámci tzv. </a:t>
            </a:r>
            <a:r>
              <a:rPr lang="cs-CZ" sz="2600" dirty="0" err="1"/>
              <a:t>fokusních</a:t>
            </a:r>
            <a:r>
              <a:rPr lang="cs-CZ" sz="2600" dirty="0"/>
              <a:t> skupin, strukturované rozhovory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076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Přehled opatření a </a:t>
            </a:r>
            <a:r>
              <a:rPr lang="cs-CZ" dirty="0" err="1"/>
              <a:t>podaktivit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cs-CZ" b="1" dirty="0"/>
              <a:t>Vstupní evaluační zpráva </a:t>
            </a:r>
            <a:r>
              <a:rPr lang="cs-CZ" dirty="0"/>
              <a:t>- analýza kvalitativních dat v rámci jednotlivých klíčových aktivit </a:t>
            </a:r>
            <a:r>
              <a:rPr lang="pl-PL" dirty="0"/>
              <a:t>na začátku realizace projektu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buNone/>
            </a:pPr>
            <a:r>
              <a:rPr lang="pl-PL" b="1" dirty="0"/>
              <a:t>Průběžné evaluační zprávy </a:t>
            </a:r>
            <a:r>
              <a:rPr lang="pl-PL" dirty="0"/>
              <a:t>(3x)</a:t>
            </a:r>
            <a:r>
              <a:rPr lang="pl-PL" b="1" dirty="0"/>
              <a:t> </a:t>
            </a:r>
            <a:r>
              <a:rPr lang="pl-PL" dirty="0"/>
              <a:t>- plánované fungování projektu vs. skutečnost, identifikace částečných dopadů realizace projektu</a:t>
            </a:r>
          </a:p>
          <a:p>
            <a:pPr marL="0" indent="0">
              <a:buNone/>
            </a:pPr>
            <a:r>
              <a:rPr lang="pl-PL" b="1" dirty="0"/>
              <a:t>Závěrečná evaluační zpráva </a:t>
            </a:r>
            <a:r>
              <a:rPr lang="pl-PL" dirty="0"/>
              <a:t>(ZZoR) </a:t>
            </a:r>
          </a:p>
          <a:p>
            <a:pPr>
              <a:spcBef>
                <a:spcPts val="800"/>
              </a:spcBef>
              <a:buFontTx/>
              <a:buChar char="-"/>
            </a:pPr>
            <a:r>
              <a:rPr lang="pl-PL" dirty="0"/>
              <a:t>zhodnocení celkového průběhu realizace projektu po procesní stránce </a:t>
            </a:r>
          </a:p>
          <a:p>
            <a:pPr>
              <a:lnSpc>
                <a:spcPct val="110000"/>
              </a:lnSpc>
              <a:spcBef>
                <a:spcPts val="800"/>
              </a:spcBef>
              <a:buFontTx/>
              <a:buChar char="-"/>
            </a:pPr>
            <a:r>
              <a:rPr lang="pl-PL" dirty="0"/>
              <a:t>zhodnocení z pohledu kvality výstupů jednotlivých klíčových aktivit projektu, jejich účelnosti, dopadů a využitelnosti </a:t>
            </a:r>
          </a:p>
          <a:p>
            <a:pPr>
              <a:lnSpc>
                <a:spcPct val="110000"/>
              </a:lnSpc>
              <a:spcBef>
                <a:spcPts val="800"/>
              </a:spcBef>
              <a:buFontTx/>
              <a:buChar char="-"/>
            </a:pPr>
            <a:r>
              <a:rPr lang="pl-PL" dirty="0"/>
              <a:t>zhodnocení kvality výstupů projektu a zhodnocení jeho dopadu na zvýšení kvality vzdělávací soustavy Olomouckého kraje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332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Cílové skupiny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600" dirty="0"/>
              <a:t>pedagogičtí a nepedagogičtí pracovníci </a:t>
            </a:r>
          </a:p>
          <a:p>
            <a:r>
              <a:rPr lang="cs-CZ" sz="2600" dirty="0"/>
              <a:t>vedení škol a školských zařízení a zřizovatelé – ředitelé ZŠ, SŠ </a:t>
            </a:r>
          </a:p>
          <a:p>
            <a:r>
              <a:rPr lang="cs-CZ" sz="2600" dirty="0"/>
              <a:t>pracovníci školských poradenských zařízení</a:t>
            </a:r>
          </a:p>
          <a:p>
            <a:r>
              <a:rPr lang="cs-CZ" sz="2600" dirty="0"/>
              <a:t>pracovníci veřejné správy a subjektů zřízených veřejnou správou</a:t>
            </a:r>
          </a:p>
          <a:p>
            <a:r>
              <a:rPr lang="cs-CZ" sz="2600" dirty="0"/>
              <a:t>ostatní aktéři v oblasti vzdělávání (NNO, poskytovatelé dalšího vzdělávání pedagogických pracovníků apod.)</a:t>
            </a:r>
          </a:p>
        </p:txBody>
      </p:sp>
    </p:spTree>
    <p:extLst>
      <p:ext uri="{BB962C8B-B14F-4D97-AF65-F5344CB8AC3E}">
        <p14:creationId xmlns:p14="http://schemas.microsoft.com/office/powerpoint/2010/main" val="709960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Výstupy, harmonogram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Vstupní evaluační zpráva 7-8-9/2024</a:t>
            </a:r>
          </a:p>
          <a:p>
            <a:r>
              <a:rPr lang="cs-CZ" dirty="0"/>
              <a:t>Evaluační plán 8-9/2024</a:t>
            </a:r>
          </a:p>
          <a:p>
            <a:r>
              <a:rPr lang="cs-CZ" dirty="0"/>
              <a:t>Průběžné evaluační zprávy 7-8-9/2025, 2026, 2027</a:t>
            </a:r>
          </a:p>
          <a:p>
            <a:r>
              <a:rPr lang="cs-CZ" dirty="0"/>
              <a:t>Závěrečná evaluační zpráva doložená v </a:t>
            </a:r>
            <a:r>
              <a:rPr lang="cs-CZ" dirty="0" err="1"/>
              <a:t>ZZoR</a:t>
            </a:r>
            <a:r>
              <a:rPr lang="cs-CZ" dirty="0"/>
              <a:t> 4-5-6-7/2028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8471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Personální zajištění - evaluátor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cs-CZ" sz="2600" dirty="0"/>
              <a:t>zajišťuje proces vnitřního hodnocení projektu, realizuje evaluace jednotlivých klíčových aktivit projektu</a:t>
            </a:r>
          </a:p>
          <a:p>
            <a:pPr>
              <a:lnSpc>
                <a:spcPct val="100000"/>
              </a:lnSpc>
            </a:pPr>
            <a:r>
              <a:rPr lang="cs-CZ" sz="2600" dirty="0"/>
              <a:t>shromažďuje informace pomocí dotazníků, strukturovaných rozhovorů nebo tzv. </a:t>
            </a:r>
            <a:r>
              <a:rPr lang="cs-CZ" sz="2600" dirty="0" err="1"/>
              <a:t>fokusních</a:t>
            </a:r>
            <a:r>
              <a:rPr lang="cs-CZ" sz="2600" dirty="0"/>
              <a:t> skupin v rámci jednotlivých klíčových aktivit, </a:t>
            </a:r>
          </a:p>
          <a:p>
            <a:pPr>
              <a:lnSpc>
                <a:spcPct val="100000"/>
              </a:lnSpc>
            </a:pPr>
            <a:r>
              <a:rPr lang="cs-CZ" sz="2600" dirty="0"/>
              <a:t>zajišťuje vedení operativní evidence dotazníkových šetření, statistik a průběžných hodnocení projektu v rámci procesu evaluace,</a:t>
            </a:r>
          </a:p>
          <a:p>
            <a:pPr>
              <a:lnSpc>
                <a:spcPct val="100000"/>
              </a:lnSpc>
            </a:pPr>
            <a:r>
              <a:rPr lang="cs-CZ" sz="2600" dirty="0"/>
              <a:t>zajišťuje sdílení evaluačních zjištění z jednotlivých klíčových aktivit dovnitř projektu a v rámci evaluačně-metodických setkání organizovaných ŘO OP JAK.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9675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Implementace dlouhodobého záměru v Olomouckém kraji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  <p:sp>
        <p:nvSpPr>
          <p:cNvPr id="17" name="Zástupný obsah 16">
            <a:extLst>
              <a:ext uri="{FF2B5EF4-FFF2-40B4-BE49-F238E27FC236}">
                <a16:creationId xmlns:a16="http://schemas.microsoft.com/office/drawing/2014/main" id="{7DD4A83C-01C3-102F-A099-D3FD9BBA3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3200" dirty="0"/>
          </a:p>
          <a:p>
            <a:pPr marL="0" indent="0" algn="ctr">
              <a:buNone/>
            </a:pPr>
            <a:r>
              <a:rPr lang="cs-CZ" sz="3200" b="1" dirty="0"/>
              <a:t>Děkuji za pozornost a těším se na spolupráci.</a:t>
            </a:r>
          </a:p>
          <a:p>
            <a:pPr marL="0" indent="0" algn="ctr">
              <a:buNone/>
            </a:pPr>
            <a:endParaRPr lang="cs-CZ" sz="3200" dirty="0"/>
          </a:p>
          <a:p>
            <a:pPr marL="0" indent="0" algn="ctr">
              <a:buNone/>
            </a:pPr>
            <a:r>
              <a:rPr lang="cs-CZ" dirty="0"/>
              <a:t>Mgr. Tomáš Kocych</a:t>
            </a:r>
          </a:p>
          <a:p>
            <a:pPr marL="0" indent="0" algn="ctr">
              <a:buNone/>
            </a:pPr>
            <a:r>
              <a:rPr lang="cs-CZ" dirty="0"/>
              <a:t> </a:t>
            </a:r>
          </a:p>
          <a:p>
            <a:pPr marL="0" indent="0" algn="ctr">
              <a:buNone/>
            </a:pPr>
            <a:r>
              <a:rPr lang="cs-CZ" dirty="0"/>
              <a:t>585 508 564</a:t>
            </a:r>
          </a:p>
          <a:p>
            <a:pPr marL="0" indent="0" algn="ctr">
              <a:buNone/>
            </a:pPr>
            <a:r>
              <a:rPr lang="cs-CZ" dirty="0"/>
              <a:t>t.kocych@olkraj.cz</a:t>
            </a:r>
          </a:p>
        </p:txBody>
      </p:sp>
    </p:spTree>
    <p:extLst>
      <p:ext uri="{BB962C8B-B14F-4D97-AF65-F5344CB8AC3E}">
        <p14:creationId xmlns:p14="http://schemas.microsoft.com/office/powerpoint/2010/main" val="30640013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275</TotalTime>
  <Words>426</Words>
  <Application>Microsoft Office PowerPoint</Application>
  <PresentationFormat>Širokoúhlá obrazovka</PresentationFormat>
  <Paragraphs>59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Motiv Office</vt:lpstr>
      <vt:lpstr> Vnitřní hodnocení projektu (evaluace) </vt:lpstr>
      <vt:lpstr>Popis klíčové aktivity</vt:lpstr>
      <vt:lpstr>Přehled opatření a podaktivit</vt:lpstr>
      <vt:lpstr>Přehled opatření a podaktivit</vt:lpstr>
      <vt:lpstr>Cílové skupiny</vt:lpstr>
      <vt:lpstr>Výstupy, harmonogram</vt:lpstr>
      <vt:lpstr>Personální zajištění - evaluátor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Kocych Tomáš</cp:lastModifiedBy>
  <cp:revision>20</cp:revision>
  <dcterms:created xsi:type="dcterms:W3CDTF">2022-03-10T07:10:19Z</dcterms:created>
  <dcterms:modified xsi:type="dcterms:W3CDTF">2024-06-26T11:07:29Z</dcterms:modified>
</cp:coreProperties>
</file>