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sldIdLst>
    <p:sldId id="291" r:id="rId2"/>
    <p:sldId id="304" r:id="rId3"/>
    <p:sldId id="305" r:id="rId4"/>
    <p:sldId id="316" r:id="rId5"/>
    <p:sldId id="307" r:id="rId6"/>
    <p:sldId id="306" r:id="rId7"/>
    <p:sldId id="315" r:id="rId8"/>
    <p:sldId id="310" r:id="rId9"/>
    <p:sldId id="314" r:id="rId10"/>
    <p:sldId id="311" r:id="rId11"/>
    <p:sldId id="312" r:id="rId12"/>
    <p:sldId id="298" r:id="rId13"/>
    <p:sldId id="302" r:id="rId14"/>
    <p:sldId id="317" r:id="rId15"/>
    <p:sldId id="313" r:id="rId16"/>
    <p:sldId id="299" r:id="rId17"/>
    <p:sldId id="303" r:id="rId1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88" d="100"/>
          <a:sy n="88" d="100"/>
        </p:scale>
        <p:origin x="494" y="62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06.12.2023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smtClean="0"/>
              <a:t>21.02.2022</a:t>
            </a:r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r>
              <a:rPr lang="cs-CZ" smtClean="0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k.kubickova@olkraj.cz" TargetMode="External"/><Relationship Id="rId2" Type="http://schemas.openxmlformats.org/officeDocument/2006/relationships/hyperlink" Target="https://www.kr-olomoucky.cz/kontrola-cl-5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/>
          </a:bodyPr>
          <a:lstStyle/>
          <a:p>
            <a:pPr algn="ctr"/>
            <a:r>
              <a:rPr lang="cs-CZ" sz="3600" dirty="0" smtClean="0">
                <a:solidFill>
                  <a:srgbClr val="00549F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Přezkoumání hospodaření ÚSC a DSO</a:t>
            </a:r>
            <a:endParaRPr lang="cs-CZ" sz="36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ctr"/>
            <a:r>
              <a:rPr lang="cs-CZ" dirty="0" smtClean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Seminář pro územní celky Olomouckého kraje</a:t>
            </a:r>
          </a:p>
          <a:p>
            <a:pPr algn="ctr"/>
            <a:r>
              <a:rPr lang="cs-CZ" sz="2000" dirty="0" smtClean="0">
                <a:solidFill>
                  <a:srgbClr val="00549F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 </a:t>
            </a:r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6</a:t>
            </a:r>
            <a:r>
              <a:rPr lang="cs-CZ" sz="2000" dirty="0" smtClean="0">
                <a:solidFill>
                  <a:srgbClr val="00549F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</a:t>
            </a:r>
            <a:r>
              <a:rPr lang="cs-CZ" dirty="0" smtClean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11</a:t>
            </a:r>
            <a:r>
              <a:rPr lang="cs-CZ" sz="2000" dirty="0" smtClean="0">
                <a:solidFill>
                  <a:srgbClr val="00549F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. </a:t>
            </a:r>
            <a:r>
              <a:rPr lang="cs-CZ" sz="2000" dirty="0" smtClean="0">
                <a:solidFill>
                  <a:srgbClr val="00549F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2023 a 7. 12. 2023</a:t>
            </a:r>
            <a:endParaRPr lang="cs-CZ" sz="20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99012"/>
            <a:ext cx="10515600" cy="590204"/>
          </a:xfrm>
        </p:spPr>
        <p:txBody>
          <a:bodyPr>
            <a:normAutofit/>
          </a:bodyPr>
          <a:lstStyle/>
          <a:p>
            <a:pPr algn="ctr"/>
            <a:r>
              <a:rPr lang="cs-CZ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Nejčastější kontrolní zjištění</a:t>
            </a:r>
            <a:endParaRPr lang="cs-CZ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37953" y="896400"/>
            <a:ext cx="10515600" cy="5293696"/>
          </a:xfrm>
        </p:spPr>
        <p:txBody>
          <a:bodyPr>
            <a:noAutofit/>
          </a:bodyPr>
          <a:lstStyle/>
          <a:p>
            <a:pPr marL="0" indent="0">
              <a:buFontTx/>
              <a:buNone/>
              <a:defRPr/>
            </a:pP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Nejčastější zjištění nedostatků typu </a:t>
            </a: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c):</a:t>
            </a:r>
            <a:endParaRPr lang="cs-CZ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cs-CZ" altLang="cs-CZ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defRPr/>
            </a:pP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C1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porušení rozpočtové kázně nebo ve spáchání přestupku podle zákona upravujícího rozpočtová pravidla územních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rozpočtů</a:t>
            </a:r>
          </a:p>
          <a:p>
            <a:pPr lvl="1" algn="just">
              <a:spcBef>
                <a:spcPts val="600"/>
              </a:spcBef>
              <a:defRPr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nebyla splněna povinnost uskutečnit změnu rozpočtu rozpočtovým opatřením 	 (územní celek nehospodařil v souladu se schváleným/upraveným rozpočtem)</a:t>
            </a:r>
          </a:p>
          <a:p>
            <a:pPr algn="just">
              <a:spcBef>
                <a:spcPts val="1200"/>
              </a:spcBef>
              <a:defRPr/>
            </a:pP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C2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neúplnost, nesprávnost nebo neprůkaznost vedení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účetnictví</a:t>
            </a:r>
          </a:p>
          <a:p>
            <a:pPr lvl="1" algn="just">
              <a:defRPr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neprovedení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inventarizace majetku a závazků (nebyl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ověřen skutečný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stav na účetnictví, nebyla provedena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inventarizace veškerého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majetku a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závazků),</a:t>
            </a:r>
          </a:p>
          <a:p>
            <a:pPr lvl="1" algn="just">
              <a:defRPr/>
            </a:pP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ebyla řádně provedena dokladová inventura</a:t>
            </a:r>
          </a:p>
          <a:p>
            <a:pPr marL="342900" indent="-342900" algn="just">
              <a:spcBef>
                <a:spcPts val="1200"/>
              </a:spcBef>
              <a:defRPr/>
            </a:pP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C4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porušení povinností nebo překročení působnosti územního celku stanovených zvláštními právními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předpisy</a:t>
            </a:r>
          </a:p>
          <a:p>
            <a:pPr marL="800100" lvl="1" indent="-342900" algn="just">
              <a:spcBef>
                <a:spcPts val="600"/>
              </a:spcBef>
              <a:defRPr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zejména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při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provádění změn rozpočtu rozpočtovým opatřením, při poskytnutí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dotací a uzavření veřejnoprávních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smluv o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jejich poskytnutí</a:t>
            </a:r>
          </a:p>
          <a:p>
            <a:pPr marL="457200" lvl="1" indent="0" algn="just">
              <a:buNone/>
              <a:defRPr/>
            </a:pPr>
            <a:endParaRPr lang="cs-CZ" altLang="cs-CZ" sz="2000" dirty="0">
              <a:latin typeface="Arial" charset="0"/>
            </a:endParaRPr>
          </a:p>
          <a:p>
            <a:pPr marL="457200" lvl="1" indent="0" algn="just">
              <a:buNone/>
              <a:defRPr/>
            </a:pPr>
            <a:endParaRPr lang="cs-CZ" altLang="cs-CZ" sz="2000" dirty="0">
              <a:latin typeface="Arial" charset="0"/>
            </a:endParaRPr>
          </a:p>
          <a:p>
            <a:pPr marL="0" indent="0" algn="just">
              <a:spcBef>
                <a:spcPts val="0"/>
              </a:spcBef>
              <a:buNone/>
              <a:defRPr/>
            </a:pPr>
            <a:endParaRPr lang="cs-CZ" altLang="cs-CZ" sz="2000" dirty="0">
              <a:latin typeface="Arial" charset="0"/>
            </a:endParaRPr>
          </a:p>
          <a:p>
            <a:pPr marL="0" indent="0" algn="just">
              <a:buNone/>
              <a:defRPr/>
            </a:pPr>
            <a:endParaRPr lang="cs-CZ" sz="2000" dirty="0" smtClean="0"/>
          </a:p>
          <a:p>
            <a:pPr algn="just">
              <a:defRPr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41502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99012"/>
            <a:ext cx="10515600" cy="590204"/>
          </a:xfrm>
        </p:spPr>
        <p:txBody>
          <a:bodyPr>
            <a:normAutofit/>
          </a:bodyPr>
          <a:lstStyle/>
          <a:p>
            <a:pPr algn="ctr"/>
            <a:r>
              <a:rPr lang="cs-CZ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Nejčastější kontrolní zjištění</a:t>
            </a:r>
            <a:endParaRPr lang="cs-CZ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37953" y="896400"/>
            <a:ext cx="10515600" cy="5293696"/>
          </a:xfrm>
        </p:spPr>
        <p:txBody>
          <a:bodyPr>
            <a:noAutofit/>
          </a:bodyPr>
          <a:lstStyle/>
          <a:p>
            <a:pPr marL="0" indent="0">
              <a:buFontTx/>
              <a:buNone/>
              <a:defRPr/>
            </a:pPr>
            <a:endParaRPr lang="cs-CZ" sz="2000" b="1" dirty="0" smtClean="0"/>
          </a:p>
          <a:p>
            <a:pPr>
              <a:spcBef>
                <a:spcPts val="1800"/>
              </a:spcBef>
              <a:defRPr/>
            </a:pPr>
            <a:r>
              <a:rPr lang="cs-CZ" alt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Uveřejňování na profilu zadavatele</a:t>
            </a:r>
            <a:endParaRPr lang="cs-CZ" altLang="cs-CZ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1200"/>
              </a:spcBef>
              <a:buNone/>
              <a:defRPr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Uzavřená smlouva na veřejnou zakázku včetně všech jejich změn a dodatků nebyla zveřejněna na profilu zadavatele v souladu se zákonem – nebyla dodržena zákonem stanovená lhůta (§ 219 odst. 1 zákona  č. 134/2016 Sb. o zadávání veřejných zakázek). </a:t>
            </a: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1200"/>
              </a:spcBef>
              <a:buNone/>
              <a:defRPr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600"/>
              </a:spcBef>
              <a:buNone/>
              <a:defRPr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	-  celkem 18 zjištění (z toho 1 zjištění auditorem)</a:t>
            </a:r>
          </a:p>
          <a:p>
            <a:pPr marL="0" indent="0" algn="just">
              <a:spcBef>
                <a:spcPts val="600"/>
              </a:spcBef>
              <a:buNone/>
              <a:defRPr/>
            </a:pP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600"/>
              </a:spcBef>
              <a:buNone/>
              <a:defRPr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Uvedené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zjištění má podle § 269 odst. 1 zákona o zadávání veřejných zakázek charakter přestupku při uveřejňování.</a:t>
            </a:r>
          </a:p>
          <a:p>
            <a:pPr marL="0" indent="0" algn="just">
              <a:buFontTx/>
              <a:buNone/>
              <a:defRPr/>
            </a:pPr>
            <a:endParaRPr lang="cs-CZ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FontTx/>
              <a:buNone/>
              <a:defRPr/>
            </a:pP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Krajský úřad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 souladu s ustanovením § 25 zákona č. 255/2012 Sb., o kontrole (kontrolní řád)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o uvedeném kontrolním zjištění informuje Úřad pro ochranu hospodářské soutěže (ÚOHS).  </a:t>
            </a:r>
          </a:p>
          <a:p>
            <a:pPr marL="457200" lvl="1" indent="0" algn="just">
              <a:buNone/>
              <a:defRPr/>
            </a:pPr>
            <a:endParaRPr lang="cs-CZ" altLang="cs-CZ" sz="2000" dirty="0"/>
          </a:p>
          <a:p>
            <a:pPr marL="457200" lvl="1" indent="0" algn="just">
              <a:buNone/>
              <a:defRPr/>
            </a:pPr>
            <a:endParaRPr lang="cs-CZ" altLang="cs-CZ" sz="2000" dirty="0">
              <a:latin typeface="Arial" charset="0"/>
            </a:endParaRPr>
          </a:p>
          <a:p>
            <a:pPr marL="0" indent="0" algn="just">
              <a:spcBef>
                <a:spcPts val="0"/>
              </a:spcBef>
              <a:buNone/>
              <a:defRPr/>
            </a:pPr>
            <a:endParaRPr lang="cs-CZ" altLang="cs-CZ" sz="2000" dirty="0">
              <a:latin typeface="Arial" charset="0"/>
            </a:endParaRPr>
          </a:p>
          <a:p>
            <a:pPr marL="0" indent="0" algn="just">
              <a:buNone/>
              <a:defRPr/>
            </a:pPr>
            <a:endParaRPr lang="cs-CZ" sz="2000" dirty="0" smtClean="0"/>
          </a:p>
          <a:p>
            <a:pPr algn="just">
              <a:defRPr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7683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81833"/>
            <a:ext cx="10515600" cy="756458"/>
          </a:xfrm>
        </p:spPr>
        <p:txBody>
          <a:bodyPr>
            <a:normAutofit/>
          </a:bodyPr>
          <a:lstStyle/>
          <a:p>
            <a:pPr algn="ctr"/>
            <a:r>
              <a:rPr lang="cs-CZ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Přestupky</a:t>
            </a:r>
            <a:endParaRPr lang="cs-CZ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18903"/>
            <a:ext cx="10515600" cy="4991199"/>
          </a:xfrm>
        </p:spPr>
        <p:txBody>
          <a:bodyPr>
            <a:noAutofit/>
          </a:bodyPr>
          <a:lstStyle/>
          <a:p>
            <a:pPr marL="0" indent="0" algn="just">
              <a:spcBef>
                <a:spcPts val="1200"/>
              </a:spcBef>
              <a:buFontTx/>
              <a:buNone/>
              <a:defRPr/>
            </a:pP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Při přezkoumání hospodaření za rok 2022 bylo zjištěno 23 podezření ze spáchání přestupků, a to u 15 obcí a 4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DSO, a to: </a:t>
            </a: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1200"/>
              </a:spcBef>
              <a:buFontTx/>
              <a:buChar char="-"/>
              <a:defRPr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18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přestupků dle zákona č. 250/2000 Sb. (</a:t>
            </a: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za přestupek lze uložit pokutu do 1 000 000 Kč)</a:t>
            </a:r>
          </a:p>
          <a:p>
            <a:pPr lvl="1" algn="just">
              <a:spcBef>
                <a:spcPts val="0"/>
              </a:spcBef>
              <a:defRPr/>
            </a:pPr>
            <a:r>
              <a:rPr lang="cs-CZ" altLang="cs-CZ" sz="1600" dirty="0">
                <a:latin typeface="Arial" panose="020B0604020202020204" pitchFamily="34" charset="0"/>
                <a:cs typeface="Arial" panose="020B0604020202020204" pitchFamily="34" charset="0"/>
              </a:rPr>
              <a:t>Nezveřejnění veřejnoprávní smlouvy o poskytnutí dotace nebo NFV (§ 10d odst. 1.2)</a:t>
            </a:r>
          </a:p>
          <a:p>
            <a:pPr lvl="1" algn="just">
              <a:spcBef>
                <a:spcPts val="0"/>
              </a:spcBef>
              <a:defRPr/>
            </a:pPr>
            <a:r>
              <a:rPr lang="cs-CZ" altLang="cs-CZ" sz="1600" dirty="0">
                <a:latin typeface="Arial" panose="020B0604020202020204" pitchFamily="34" charset="0"/>
                <a:cs typeface="Arial" panose="020B0604020202020204" pitchFamily="34" charset="0"/>
              </a:rPr>
              <a:t>Nesplnění povinnosti uskutečnit rozpočtové opatření (§ 16 odst. 2)</a:t>
            </a:r>
          </a:p>
          <a:p>
            <a:pPr lvl="1" algn="just">
              <a:spcBef>
                <a:spcPts val="0"/>
              </a:spcBef>
              <a:defRPr/>
            </a:pPr>
            <a:r>
              <a:rPr lang="cs-CZ" altLang="cs-CZ" sz="1600" dirty="0">
                <a:latin typeface="Arial" panose="020B0604020202020204" pitchFamily="34" charset="0"/>
                <a:cs typeface="Arial" panose="020B0604020202020204" pitchFamily="34" charset="0"/>
              </a:rPr>
              <a:t>Nezveřejnění schváleného rozpočtového opatření v souladu se zákonem (§ 16 odst. 5)</a:t>
            </a:r>
          </a:p>
          <a:p>
            <a:pPr lvl="1" algn="just">
              <a:spcBef>
                <a:spcPts val="0"/>
              </a:spcBef>
              <a:defRPr/>
            </a:pPr>
            <a:r>
              <a:rPr lang="cs-CZ" altLang="cs-CZ" sz="1600" dirty="0">
                <a:latin typeface="Arial" panose="020B0604020202020204" pitchFamily="34" charset="0"/>
                <a:cs typeface="Arial" panose="020B0604020202020204" pitchFamily="34" charset="0"/>
              </a:rPr>
              <a:t>Nezveřejnění návrhu a závěrečného účtu včetně zprávy o výsledku přezkoumání hospodaření v souladu se zákonem (§ 17 odst. 6 a 8)</a:t>
            </a:r>
          </a:p>
          <a:p>
            <a:pPr lvl="1" algn="just">
              <a:spcBef>
                <a:spcPts val="0"/>
              </a:spcBef>
              <a:defRPr/>
            </a:pPr>
            <a:r>
              <a:rPr lang="cs-CZ" altLang="cs-CZ" sz="1600" dirty="0">
                <a:latin typeface="Arial" panose="020B0604020202020204" pitchFamily="34" charset="0"/>
                <a:cs typeface="Arial" panose="020B0604020202020204" pitchFamily="34" charset="0"/>
              </a:rPr>
              <a:t>Nezveřejnění návrhu rozpočtu a schváleného rozpočtu v souladu se zákonem (§ 11 odst. 3 a 4)</a:t>
            </a:r>
          </a:p>
          <a:p>
            <a:pPr lvl="1" algn="just">
              <a:spcBef>
                <a:spcPts val="0"/>
              </a:spcBef>
              <a:defRPr/>
            </a:pPr>
            <a:r>
              <a:rPr lang="cs-CZ" altLang="cs-CZ" sz="1600" dirty="0">
                <a:latin typeface="Arial" panose="020B0604020202020204" pitchFamily="34" charset="0"/>
                <a:cs typeface="Arial" panose="020B0604020202020204" pitchFamily="34" charset="0"/>
              </a:rPr>
              <a:t>Rozpočtové hospodaření se neřídilo pravidly rozpočtového provizoria (§ 13 odst. 1)</a:t>
            </a:r>
          </a:p>
          <a:p>
            <a:pPr lvl="1" algn="just">
              <a:spcBef>
                <a:spcPts val="0"/>
              </a:spcBef>
              <a:defRPr/>
            </a:pPr>
            <a:r>
              <a:rPr lang="cs-CZ" altLang="cs-CZ" sz="1600" dirty="0">
                <a:latin typeface="Arial" panose="020B0604020202020204" pitchFamily="34" charset="0"/>
                <a:cs typeface="Arial" panose="020B0604020202020204" pitchFamily="34" charset="0"/>
              </a:rPr>
              <a:t>Nezveřejnění pravidel rozpočtového provizoria v souladu se zákonem (§ 13 odst. 6)</a:t>
            </a:r>
          </a:p>
          <a:p>
            <a:pPr lvl="1" algn="just">
              <a:spcBef>
                <a:spcPts val="0"/>
              </a:spcBef>
              <a:defRPr/>
            </a:pPr>
            <a:r>
              <a:rPr lang="cs-CZ" altLang="cs-CZ" sz="1600" dirty="0">
                <a:latin typeface="Arial" panose="020B0604020202020204" pitchFamily="34" charset="0"/>
                <a:cs typeface="Arial" panose="020B0604020202020204" pitchFamily="34" charset="0"/>
              </a:rPr>
              <a:t>Nezveřejnění střednědobého výhledu rozpočtu v souladu se zákonem (§ 13 odst. 4)</a:t>
            </a:r>
          </a:p>
          <a:p>
            <a:pPr algn="just">
              <a:spcBef>
                <a:spcPts val="1200"/>
              </a:spcBef>
              <a:buFontTx/>
              <a:buChar char="-"/>
              <a:defRPr/>
            </a:pP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5 přestupků dle zákona č. 420/2004 Sb. </a:t>
            </a: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(za přestupek lze uložit pokutu do 50 000 Kč)</a:t>
            </a:r>
          </a:p>
          <a:p>
            <a:pPr lvl="1" algn="just">
              <a:spcBef>
                <a:spcPts val="600"/>
              </a:spcBef>
              <a:defRPr/>
            </a:pPr>
            <a:r>
              <a:rPr lang="cs-CZ" altLang="cs-CZ" sz="1600" dirty="0">
                <a:latin typeface="Arial" panose="020B0604020202020204" pitchFamily="34" charset="0"/>
                <a:cs typeface="Arial" panose="020B0604020202020204" pitchFamily="34" charset="0"/>
              </a:rPr>
              <a:t>Nepodání písemné informace o přijetí opatření k nápravě chyb a nedostatků uvedených ve zprávě </a:t>
            </a:r>
            <a:r>
              <a:rPr lang="cs-CZ" alt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o </a:t>
            </a:r>
            <a:r>
              <a:rPr lang="cs-CZ" altLang="cs-CZ" sz="1600" dirty="0">
                <a:latin typeface="Arial" panose="020B0604020202020204" pitchFamily="34" charset="0"/>
                <a:cs typeface="Arial" panose="020B0604020202020204" pitchFamily="34" charset="0"/>
              </a:rPr>
              <a:t>výsledku přezkoumání hospodaření za rok </a:t>
            </a:r>
            <a:r>
              <a:rPr lang="cs-CZ" alt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endParaRPr lang="cs-CZ" alt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1800"/>
              </a:spcBef>
              <a:buNone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Jak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odstranit chybu související s přestupkem? </a:t>
            </a:r>
          </a:p>
          <a:p>
            <a:pPr marL="684000">
              <a:spcBef>
                <a:spcPts val="600"/>
              </a:spcBef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Přijetí opatření k odstranění chyb a nedostatků u výše uvedených nedostatků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98593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832974"/>
            <a:ext cx="10515600" cy="1037390"/>
          </a:xfrm>
        </p:spPr>
        <p:txBody>
          <a:bodyPr>
            <a:normAutofit fontScale="90000"/>
          </a:bodyPr>
          <a:lstStyle/>
          <a:p>
            <a:pPr algn="ctr">
              <a:spcBef>
                <a:spcPts val="1200"/>
              </a:spcBef>
              <a:spcAft>
                <a:spcPts val="1800"/>
              </a:spcAft>
            </a:pPr>
            <a:r>
              <a:rPr lang="cs-CZ" altLang="cs-CZ" sz="2400" dirty="0">
                <a:latin typeface="Arial" panose="020B0604020202020204" pitchFamily="34" charset="0"/>
                <a:cs typeface="Arial" panose="020B0604020202020204" pitchFamily="34" charset="0"/>
              </a:rPr>
              <a:t>Opatření k nápravě chyb a nedostatků uvedených ve zprávě o výsledku přezkoumání </a:t>
            </a:r>
            <a:r>
              <a:rPr lang="cs-CZ" alt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hospodaření </a:t>
            </a:r>
            <a:br>
              <a:rPr lang="cs-CZ" alt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zpracované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přezkoumávajícím orgánem (krajským úřadem) nebo auditorem</a:t>
            </a:r>
            <a:b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70364"/>
            <a:ext cx="10515600" cy="4260436"/>
          </a:xfrm>
        </p:spPr>
        <p:txBody>
          <a:bodyPr>
            <a:normAutofit/>
          </a:bodyPr>
          <a:lstStyle/>
          <a:p>
            <a:pPr marL="0" algn="just">
              <a:spcBef>
                <a:spcPct val="0"/>
              </a:spcBef>
              <a:buFontTx/>
              <a:buNone/>
              <a:defRPr/>
            </a:pPr>
            <a:endParaRPr lang="cs-CZ" alt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just">
              <a:spcBef>
                <a:spcPct val="0"/>
              </a:spcBef>
              <a:buFontTx/>
              <a:buNone/>
              <a:defRPr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Územní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celky povinny v souladu se zákonem č. 420/2004 Sb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., o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přezkoumávání hospodaření ÚSC a DSO:</a:t>
            </a:r>
          </a:p>
          <a:p>
            <a:pPr marL="0" indent="0" algn="just">
              <a:spcBef>
                <a:spcPts val="600"/>
              </a:spcBef>
              <a:buFontTx/>
              <a:buChar char="-"/>
              <a:defRPr/>
            </a:pP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přijmout opatření k nápravě zjištěných chyb a nedostatků,</a:t>
            </a:r>
          </a:p>
          <a:p>
            <a:pPr marL="0" indent="0" algn="just">
              <a:spcBef>
                <a:spcPts val="600"/>
              </a:spcBef>
              <a:buFontTx/>
              <a:buChar char="-"/>
              <a:defRPr/>
            </a:pP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v zákonem stanovené lhůtě podat krajskému úřadu písemnou informaci o přijetí opatření i o jejich plnění.</a:t>
            </a:r>
          </a:p>
          <a:p>
            <a:pPr marL="0" indent="0">
              <a:spcBef>
                <a:spcPct val="0"/>
              </a:spcBef>
              <a:buFontTx/>
              <a:buNone/>
              <a:defRPr/>
            </a:pP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0"/>
              </a:spcBef>
              <a:buFontTx/>
              <a:buNone/>
              <a:defRPr/>
            </a:pP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0"/>
              </a:spcBef>
              <a:buFontTx/>
              <a:buNone/>
              <a:defRPr/>
            </a:pP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Tato povinnost je uložena všem územním celkům bez ohledu na to, zda přezkoumání vykonal krajský úřad nebo auditor.</a:t>
            </a:r>
          </a:p>
          <a:p>
            <a:pPr marL="0" indent="0">
              <a:spcBef>
                <a:spcPct val="0"/>
              </a:spcBef>
              <a:buFontTx/>
              <a:buNone/>
              <a:defRPr/>
            </a:pPr>
            <a:endParaRPr lang="cs-CZ" alt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ct val="0"/>
              </a:spcBef>
              <a:buFontTx/>
              <a:buNone/>
              <a:defRPr/>
            </a:pP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Dle § 13 odst. 3 zákona č. 420/2004 Sb., o přezkoumávání hospodaření ÚSC a DSO, je krajský úřad </a:t>
            </a: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oprávněn kontrolovat plnění opatření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76805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832974"/>
            <a:ext cx="10515600" cy="1037390"/>
          </a:xfrm>
        </p:spPr>
        <p:txBody>
          <a:bodyPr>
            <a:normAutofit fontScale="90000"/>
          </a:bodyPr>
          <a:lstStyle/>
          <a:p>
            <a:pPr algn="ctr">
              <a:spcBef>
                <a:spcPts val="1200"/>
              </a:spcBef>
              <a:spcAft>
                <a:spcPts val="1800"/>
              </a:spcAft>
            </a:pPr>
            <a:r>
              <a:rPr lang="cs-CZ" altLang="cs-CZ" sz="2400" dirty="0">
                <a:latin typeface="Arial" panose="020B0604020202020204" pitchFamily="34" charset="0"/>
                <a:cs typeface="Arial" panose="020B0604020202020204" pitchFamily="34" charset="0"/>
              </a:rPr>
              <a:t>Opatření k nápravě chyb a nedostatků uvedených ve zprávě o výsledku přezkoumání </a:t>
            </a:r>
            <a:r>
              <a:rPr lang="cs-CZ" alt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hospodaření </a:t>
            </a:r>
            <a:br>
              <a:rPr lang="cs-CZ" alt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zpracované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přezkoumávajícím orgánem (krajským úřadem) nebo auditorem</a:t>
            </a:r>
            <a:b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70364"/>
            <a:ext cx="10515600" cy="4260436"/>
          </a:xfrm>
        </p:spPr>
        <p:txBody>
          <a:bodyPr>
            <a:noAutofit/>
          </a:bodyPr>
          <a:lstStyle/>
          <a:p>
            <a:pPr marL="0" algn="just">
              <a:spcBef>
                <a:spcPct val="0"/>
              </a:spcBef>
              <a:buFontTx/>
              <a:buNone/>
              <a:defRPr/>
            </a:pPr>
            <a:r>
              <a:rPr lang="cs-CZ" alt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Kdo přijímá opatření k nápravě chyb a nedostatků?</a:t>
            </a:r>
          </a:p>
          <a:p>
            <a:pPr algn="just">
              <a:buFontTx/>
              <a:buChar char="-"/>
            </a:pP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dle § 43 zákona o obcích „Závěrečný 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účet spolu se zprávou o výsledcích přezkoumání hospodaření obce za uplynulý kalendářní rok projedná zastupitelstvo obce do 30. června následujícího roku a přijme opatření k nápravě </a:t>
            </a: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nedostatků </a:t>
            </a:r>
          </a:p>
          <a:p>
            <a:pPr marL="0" indent="0" algn="just">
              <a:spcBef>
                <a:spcPts val="0"/>
              </a:spcBef>
              <a:buNone/>
            </a:pPr>
            <a:endParaRPr lang="cs-CZ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buFontTx/>
              <a:buChar char="-"/>
            </a:pP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dle § 13 zákona o přezkoumávání hospodaření ÚSC a DSO je územní 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celek </a:t>
            </a: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povinen</a:t>
            </a:r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přijmout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opatření k nápravě chyb a nedostatků uvedených v zápisu z dílčího přezkoumání, a to bezodkladně poté, co byl s nimi seznámen podle § 6 odst. 1 písm. b), a podat o tom informaci, včetně informace o jejich splnění, přezkoumávajícímu orgánu při konečném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přezkoumání,</a:t>
            </a: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přijmout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opatření k nápravě chyb a nedostatků uvedených ve zprávě o výsledku přezkoumání hospodaření zpracované přezkoumávajícím orgánem, nebo auditorem a podat o tom písemnou informaci příslušnému přezkoumávajícímu orgánu, a to nejpozději do 15 dnů po projednání této zprávy spolu se závěrečným účtem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v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orgánech územního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celku – </a:t>
            </a:r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nepodání písemné informace je přestupkem dle § 14 uvedeného zákona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30400" indent="0" algn="just">
              <a:spcBef>
                <a:spcPts val="0"/>
              </a:spcBef>
              <a:buNone/>
            </a:pP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Územní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celek je dále povinen v informacích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uvést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lhůtu, ve které podá příslušnému přezkoumávajícímu orgánu písemnou zprávu o plnění přijatých opatření, a v této lhůtě příslušnému přezkoumávajícímu orgánu uvedenou zprávu zaslat.</a:t>
            </a:r>
          </a:p>
          <a:p>
            <a:pPr marL="0" indent="0">
              <a:buNone/>
            </a:pPr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213272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832974"/>
            <a:ext cx="10515600" cy="1037390"/>
          </a:xfrm>
        </p:spPr>
        <p:txBody>
          <a:bodyPr>
            <a:noAutofit/>
          </a:bodyPr>
          <a:lstStyle/>
          <a:p>
            <a:pPr algn="ctr">
              <a:spcBef>
                <a:spcPts val="1200"/>
              </a:spcBef>
              <a:spcAft>
                <a:spcPts val="1800"/>
              </a:spcAft>
            </a:pPr>
            <a:r>
              <a:rPr lang="cs-CZ" altLang="cs-CZ" sz="2200" dirty="0">
                <a:latin typeface="Arial" panose="020B0604020202020204" pitchFamily="34" charset="0"/>
                <a:cs typeface="Arial" panose="020B0604020202020204" pitchFamily="34" charset="0"/>
              </a:rPr>
              <a:t>Opatření k nápravě chyb a nedostatků uvedených ve zprávě o výsledku přezkoumání hospodaření </a:t>
            </a:r>
            <a:br>
              <a:rPr lang="cs-CZ" altLang="cs-CZ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zpracované přezkoumávajícím orgánem (krajským úřadem) nebo auditorem</a:t>
            </a:r>
            <a:b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70364"/>
            <a:ext cx="10515600" cy="4260436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FontTx/>
              <a:buNone/>
            </a:pP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Kontrola plnění přijatých opatření, odstranění zjištěných nedostatků,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cs-CZ" altLang="cs-CZ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cs-CZ" altLang="cs-CZ" sz="2000" u="sng" dirty="0">
                <a:latin typeface="Arial" panose="020B0604020202020204" pitchFamily="34" charset="0"/>
                <a:cs typeface="Arial" panose="020B0604020202020204" pitchFamily="34" charset="0"/>
              </a:rPr>
              <a:t>územních celků přezkoumaných krajských úřadem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je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ověřováno v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rámci přezkoumání hospodaření v následujícím roce,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FontTx/>
              <a:buNone/>
            </a:pP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nahodilé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nedostatky, které je možné odstranit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jednorázovým splněním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opatření,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FontTx/>
              <a:buNone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- nedostatky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, ke kterým je třeba přijmout systémová opatření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např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. spočívající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v přehodnocení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vnitřního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kontrolního systému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včetně  nastavení odpovědností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a pravidelně kontrolovat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jejich plnění. 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cs-CZ" altLang="cs-CZ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cs-CZ" altLang="cs-CZ" sz="2000" u="sng" dirty="0">
                <a:latin typeface="Arial" panose="020B0604020202020204" pitchFamily="34" charset="0"/>
                <a:cs typeface="Arial" panose="020B0604020202020204" pitchFamily="34" charset="0"/>
              </a:rPr>
              <a:t>územních celků přezkoumaných auditorem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FontTx/>
              <a:buNone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Informaci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o plnění přijatých opatření auditoři ve zprávách o výsledku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přezkoumání hospodaření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uvádí jen výjimečně.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FontTx/>
              <a:buNone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alt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(za rok 2021 byly krajským </a:t>
            </a: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úřadem provedeny 2 kontroly plnění opatření dle § 13 odst. 3 </a:t>
            </a:r>
            <a:r>
              <a:rPr lang="cs-CZ" alt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zákona     č. 420/2004 Sb., o přezkoumávání hospodaření ÚSC a DSO)</a:t>
            </a:r>
            <a:endParaRPr lang="cs-CZ" alt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43710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29640" y="250376"/>
            <a:ext cx="10515600" cy="930031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 smtClean="0"/>
              <a:t/>
            </a:r>
            <a:br>
              <a:rPr lang="cs-CZ" b="1" dirty="0" smtClean="0"/>
            </a:br>
            <a:endParaRPr lang="cs-CZ" sz="3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438102"/>
            <a:ext cx="10515600" cy="4351876"/>
          </a:xfrm>
        </p:spPr>
        <p:txBody>
          <a:bodyPr>
            <a:noAutofit/>
          </a:bodyPr>
          <a:lstStyle/>
          <a:p>
            <a:pPr marL="342900" indent="-342900">
              <a:defRPr/>
            </a:pPr>
            <a:r>
              <a:rPr lang="cs-CZ" altLang="cs-CZ" sz="2000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Zprávy </a:t>
            </a:r>
            <a:r>
              <a:rPr lang="cs-CZ" altLang="cs-CZ" sz="2000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MFČR č. 2/2015 – ing. R. Kotrba </a:t>
            </a:r>
          </a:p>
          <a:p>
            <a:pPr marL="0" indent="0">
              <a:buNone/>
              <a:defRPr/>
            </a:pPr>
            <a:r>
              <a:rPr lang="cs-CZ" altLang="cs-CZ" sz="2000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– opatření k odstranění chyb a nedostatků v hospodaření obce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endParaRPr lang="cs-CZ" sz="2000" b="1" dirty="0" smtClean="0"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cs-CZ" sz="2000" b="1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Dotaz</a:t>
            </a:r>
            <a:r>
              <a:rPr lang="cs-CZ" sz="2000" b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:</a:t>
            </a:r>
            <a:r>
              <a:rPr lang="cs-CZ" sz="2000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 </a:t>
            </a:r>
            <a:r>
              <a:rPr lang="cs-CZ" sz="2000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Zastupitelstvo obce přijalo takto formulované opatření k nápravě chyb a nedostatků ze zprávy o výsledku přezkoumání hospodaření za rok 2013: „Zastupitelstvo obce přijímá opatření k chybám a nedostatkům uvedených ve zprávě o výsledku přezkoumání hospodaření za rok 2013“. Odpovídá to zákonu?</a:t>
            </a:r>
            <a:endParaRPr lang="cs-CZ" sz="2000" dirty="0"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0"/>
              </a:spcBef>
              <a:buNone/>
              <a:defRPr/>
            </a:pPr>
            <a:endParaRPr lang="cs-CZ" sz="2000" b="1" dirty="0" smtClean="0"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600"/>
              </a:spcBef>
              <a:buNone/>
              <a:defRPr/>
            </a:pPr>
            <a:r>
              <a:rPr lang="cs-CZ" sz="2000" b="1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Odpověď</a:t>
            </a:r>
            <a:r>
              <a:rPr lang="cs-CZ" sz="2000" b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: </a:t>
            </a:r>
            <a:r>
              <a:rPr lang="cs-CZ" sz="2000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Aby obec mohla splnit výše uvedené povinnosti a prokázat jejich splnění, musí přijmout konkrétní návrhy na odstranění konkrétních chyb a nedostatků, popsaných ve zprávě o přezkoumání hospodaření. Z výše uvedeného vyplývá, že uvedená formulace opatření k nápravě chyb </a:t>
            </a:r>
            <a:r>
              <a:rPr lang="cs-CZ" sz="2000" i="1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a </a:t>
            </a:r>
            <a:r>
              <a:rPr lang="cs-CZ" sz="2000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nedostatků, není v souladu </a:t>
            </a:r>
            <a:r>
              <a:rPr lang="cs-CZ" sz="2000" i="1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s </a:t>
            </a:r>
            <a:r>
              <a:rPr lang="cs-CZ" sz="2000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ustanoveními </a:t>
            </a:r>
            <a:r>
              <a:rPr lang="cs-CZ" sz="2000" i="1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zákona č. 420/2004  </a:t>
            </a:r>
            <a:r>
              <a:rPr lang="cs-CZ" sz="2000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Sb</a:t>
            </a:r>
            <a:r>
              <a:rPr lang="cs-CZ" sz="2000" i="1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., o </a:t>
            </a:r>
            <a:r>
              <a:rPr lang="cs-CZ" sz="2000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přezkoumávání hospodaření územních samosprávných </a:t>
            </a:r>
            <a:r>
              <a:rPr lang="cs-CZ" sz="2000" i="1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celků a dobrovolných </a:t>
            </a:r>
            <a:r>
              <a:rPr lang="cs-CZ" sz="2000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svazků obcí ve znění pozdějších předpisů a je nedostatkem </a:t>
            </a:r>
            <a:r>
              <a:rPr lang="cs-CZ" sz="2000" i="1" dirty="0" smtClean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a přestupkem podle </a:t>
            </a:r>
            <a:r>
              <a:rPr lang="cs-CZ" sz="2000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ustanovení § 14 zákona č. 420/2004 Sb.</a:t>
            </a:r>
            <a:r>
              <a:rPr lang="cs-CZ" sz="2000" b="1" i="1" dirty="0">
                <a:latin typeface="Arial" panose="020B0604020202020204" pitchFamily="34" charset="0"/>
                <a:ea typeface="Inter" panose="02000503000000020004" pitchFamily="2" charset="0"/>
                <a:cs typeface="Arial" panose="020B0604020202020204" pitchFamily="34" charset="0"/>
              </a:rPr>
              <a:t> </a:t>
            </a:r>
            <a:endParaRPr lang="cs-CZ" altLang="cs-CZ" sz="2000" dirty="0"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  <a:p>
            <a:endParaRPr lang="cs-CZ" sz="2000" dirty="0"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16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2103120" y="250377"/>
            <a:ext cx="8861367" cy="95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800"/>
              </a:spcBef>
            </a:pPr>
            <a:r>
              <a:rPr lang="cs-CZ" altLang="cs-CZ" sz="2200" dirty="0">
                <a:solidFill>
                  <a:srgbClr val="00549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Opatření k nápravě chyb a nedostatků uvedených ve zprávě o výsledku přezkoumání hospodaření </a:t>
            </a:r>
            <a:br>
              <a:rPr lang="cs-CZ" altLang="cs-CZ" sz="2200" dirty="0">
                <a:solidFill>
                  <a:srgbClr val="00549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cs-CZ" altLang="cs-CZ" dirty="0">
                <a:solidFill>
                  <a:srgbClr val="00549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zpracované přezkoumávajícím orgánem (krajským úřadem) nebo auditorem</a:t>
            </a:r>
            <a:endParaRPr lang="cs-CZ" dirty="0">
              <a:solidFill>
                <a:srgbClr val="00549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6120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931816"/>
            <a:ext cx="10515600" cy="2934789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Dokumenty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týkající se přezkoumání hospodaření územních celků jsou zveřejněny na webových stránkách Olomouckého kraje, v sekci Menu - Kontrola - Informace pro územní samosprávné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celky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https://www.kr-olomoucky.cz/kontrola-cl-5.html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- přehled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dokumentů potřebných pro přezkoumání, </a:t>
            </a:r>
            <a:b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-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program přezkoumání hospodaření, </a:t>
            </a:r>
            <a:b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	- kontakty na kontrolní pracovníky přezkoumání hospodaření).</a:t>
            </a:r>
            <a:b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</a:t>
            </a: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Děkuji za pozornost</a:t>
            </a: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17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 bwMode="auto">
          <a:xfrm>
            <a:off x="1123406" y="3901439"/>
            <a:ext cx="6749143" cy="2015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rtlCol="0">
            <a:spAutoFit/>
          </a:bodyPr>
          <a:lstStyle/>
          <a:p>
            <a:pPr>
              <a:defRPr/>
            </a:pPr>
            <a:endParaRPr lang="cs-CZ" sz="14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defRPr/>
            </a:pPr>
            <a:endParaRPr lang="cs-CZ" sz="1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defRPr/>
            </a:pPr>
            <a:endParaRPr lang="cs-CZ" sz="14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defRPr/>
            </a:pPr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Odbor 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kontroly, oddělení kontroly obcí a dotací</a:t>
            </a:r>
          </a:p>
          <a:p>
            <a:pPr>
              <a:defRPr/>
            </a:pPr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Kontakt 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pro dotazy:</a:t>
            </a:r>
          </a:p>
          <a:p>
            <a:pPr>
              <a:defRPr/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Mgr. Kamila Kubíčková, vedoucí oddělení kontroly obcí a dotací</a:t>
            </a:r>
          </a:p>
          <a:p>
            <a:pPr>
              <a:defRPr/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Tel. 585 508 260, mobil 728 408 802, e-mail: 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  <a:hlinkClick r:id="rId3"/>
              </a:rPr>
              <a:t>k.kubickova@olkraj.cz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defRPr/>
            </a:pPr>
            <a:endParaRPr lang="cs-CZ" sz="1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defRPr/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Zpracováno dne: 6</a:t>
            </a:r>
            <a:r>
              <a:rPr lang="cs-CZ" sz="1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. 11. 2023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63890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84087"/>
            <a:ext cx="10515600" cy="684000"/>
          </a:xfrm>
        </p:spPr>
        <p:txBody>
          <a:bodyPr>
            <a:normAutofit/>
          </a:bodyPr>
          <a:lstStyle/>
          <a:p>
            <a:pPr algn="ctr"/>
            <a:r>
              <a:rPr lang="cs-CZ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Přezkoumání hospodaření obcí a DSO</a:t>
            </a:r>
            <a:endParaRPr lang="cs-CZ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478291"/>
            <a:ext cx="10515600" cy="3862800"/>
          </a:xfrm>
        </p:spPr>
        <p:txBody>
          <a:bodyPr>
            <a:normAutofit fontScale="92500" lnSpcReduction="20000"/>
          </a:bodyPr>
          <a:lstStyle/>
          <a:p>
            <a:pPr marL="0" indent="0">
              <a:buFontTx/>
              <a:buNone/>
              <a:defRPr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Postavení přezkoumání hospodaření</a:t>
            </a:r>
          </a:p>
          <a:p>
            <a:pPr marL="0" indent="0">
              <a:buFontTx/>
              <a:buNone/>
              <a:defRPr/>
            </a:pPr>
            <a:endParaRPr lang="cs-CZ" alt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defRPr/>
            </a:pP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obecná úprava – zákon č. 255/2012 Sb., o kontrole (kontrolní řád)</a:t>
            </a:r>
          </a:p>
          <a:p>
            <a:pPr marL="285750" indent="-285750" algn="just">
              <a:lnSpc>
                <a:spcPct val="110000"/>
              </a:lnSpc>
              <a:defRPr/>
            </a:pP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zvláštní úprava - zákon č. 420/2004 Sb., o přezkoumávání hospodaření územních samosprávných celků a dobrovolných svazků obcí,</a:t>
            </a:r>
          </a:p>
          <a:p>
            <a:pPr marL="285750" indent="-285750">
              <a:lnSpc>
                <a:spcPct val="110000"/>
              </a:lnSpc>
              <a:defRPr/>
            </a:pPr>
            <a:endParaRPr lang="cs-CZ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0000"/>
              </a:lnSpc>
              <a:defRPr/>
            </a:pP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výkon státní správy přenesený na ministerstvo financí, krajské úřady a magistrát hlavního města Prahy</a:t>
            </a:r>
          </a:p>
          <a:p>
            <a:pPr marL="285750" indent="-285750">
              <a:lnSpc>
                <a:spcPct val="110000"/>
              </a:lnSpc>
              <a:defRPr/>
            </a:pPr>
            <a:r>
              <a:rPr lang="cs-CZ" sz="2200" dirty="0">
                <a:latin typeface="Arial" panose="020B0604020202020204" pitchFamily="34" charset="0"/>
                <a:cs typeface="Arial" panose="020B0604020202020204" pitchFamily="34" charset="0"/>
              </a:rPr>
              <a:t>obce a DSO si mohou vybrat, zda jejich hospodaření přezkoumá krajský úřad nebo auditor (auditorská společnost)</a:t>
            </a:r>
          </a:p>
          <a:p>
            <a:pPr marL="0" indent="0">
              <a:buNone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7951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29640" y="542029"/>
            <a:ext cx="10515600" cy="684000"/>
          </a:xfrm>
        </p:spPr>
        <p:txBody>
          <a:bodyPr>
            <a:normAutofit/>
          </a:bodyPr>
          <a:lstStyle/>
          <a:p>
            <a:pPr algn="ctr"/>
            <a:r>
              <a:rPr lang="cs-CZ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Přezkoumání hospodaření obcí a DSO</a:t>
            </a:r>
            <a:endParaRPr lang="cs-CZ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445039"/>
            <a:ext cx="10515600" cy="4373869"/>
          </a:xfrm>
        </p:spPr>
        <p:txBody>
          <a:bodyPr>
            <a:normAutofit fontScale="25000" lnSpcReduction="20000"/>
          </a:bodyPr>
          <a:lstStyle/>
          <a:p>
            <a:pPr marL="0" indent="0">
              <a:buFontTx/>
              <a:buNone/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Specifika přezkoumání</a:t>
            </a:r>
          </a:p>
          <a:p>
            <a:pPr algn="just">
              <a:lnSpc>
                <a:spcPct val="120000"/>
              </a:lnSpc>
              <a:spcBef>
                <a:spcPts val="1200"/>
              </a:spcBef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přezkoumání se vykonává u všech územních celků za každý kalendářní rok (povinnost obce požádat o přezkoumání hospodaření za uplynulý kalendářní stanoví § 42 zákona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    o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obcích)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zákon č. 420/2004 Sb. nepřipouští „nevykonat“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přezkoumání</a:t>
            </a:r>
          </a:p>
          <a:p>
            <a:pPr marL="0" indent="0" algn="just">
              <a:spcBef>
                <a:spcPts val="600"/>
              </a:spcBef>
              <a:buNone/>
            </a:pPr>
            <a:endParaRPr lang="cs-CZ" altLang="cs-CZ" sz="8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všechna přezkoumání je nutno vykonat tak, aby územní celky </a:t>
            </a:r>
          </a:p>
          <a:p>
            <a:pPr marL="514350" indent="-514350" algn="just">
              <a:lnSpc>
                <a:spcPct val="120000"/>
              </a:lnSpc>
              <a:spcBef>
                <a:spcPts val="600"/>
              </a:spcBef>
              <a:buFont typeface="+mj-lt"/>
              <a:buAutoNum type="alphaLcParenR"/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měly možnost podat k návrhu zprávy o výsledku přezkoumání hospodaření písemné stanovisko (do 15 dnů ode dne předání návrhu zprávy),</a:t>
            </a:r>
          </a:p>
          <a:p>
            <a:pPr marL="514350" indent="-514350" algn="just">
              <a:lnSpc>
                <a:spcPct val="120000"/>
              </a:lnSpc>
              <a:spcBef>
                <a:spcPts val="600"/>
              </a:spcBef>
              <a:buFont typeface="+mj-lt"/>
              <a:buAutoNum type="alphaLcParenR"/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dodržely lhůtu pro zveřejnění a projednání závěrečného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účtu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(zpráva o výsledku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přezkoumání hospodaření je součástí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závěrečného účtu obce,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DSO -  přezkoumání musí být provedeno cca </a:t>
            </a: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do 31. 5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cs-CZ" altLang="cs-CZ" sz="8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0274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29640" y="542029"/>
            <a:ext cx="10515600" cy="684000"/>
          </a:xfrm>
        </p:spPr>
        <p:txBody>
          <a:bodyPr>
            <a:normAutofit/>
          </a:bodyPr>
          <a:lstStyle/>
          <a:p>
            <a:pPr algn="ctr"/>
            <a:r>
              <a:rPr lang="cs-CZ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Přezkoumání hospodaření obcí a DSO</a:t>
            </a:r>
            <a:endParaRPr lang="cs-CZ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445039"/>
            <a:ext cx="10515600" cy="4373869"/>
          </a:xfrm>
        </p:spPr>
        <p:txBody>
          <a:bodyPr>
            <a:normAutofit/>
          </a:bodyPr>
          <a:lstStyle/>
          <a:p>
            <a:pPr marL="0" algn="just">
              <a:spcAft>
                <a:spcPts val="0"/>
              </a:spcAft>
              <a:buFontTx/>
              <a:buNone/>
              <a:defRPr/>
            </a:pPr>
            <a:endParaRPr lang="cs-CZ" alt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just">
              <a:spcAft>
                <a:spcPts val="0"/>
              </a:spcAft>
              <a:buFontTx/>
              <a:buNone/>
              <a:defRPr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Dle </a:t>
            </a:r>
            <a:r>
              <a:rPr lang="cs-CZ" alt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zákona č. 128/2000 Sb., o obcích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, ve znění pozdějších předpisů, má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územní celek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na výběr, zda v termínu do 30. 6. požádá o přezkoumání hospodaření krajský úřad, nebo zda je zadá auditorovi nebo auditorské společnosti a v uvedeném termínu tuto skutečnost krajskému úřadu oznámí,</a:t>
            </a:r>
          </a:p>
          <a:p>
            <a:pPr marL="342900" indent="-342900" algn="just">
              <a:buFontTx/>
              <a:buChar char="-"/>
              <a:defRPr/>
            </a:pP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dle § 103 odst. 4 písm. a) za včasné objednání přezkoumání hospodaření obce za uplynulý kalendářní rok odpovídá starosta obce.</a:t>
            </a:r>
          </a:p>
          <a:p>
            <a:pPr algn="just">
              <a:spcBef>
                <a:spcPts val="600"/>
              </a:spcBef>
              <a:buFontTx/>
              <a:buNone/>
              <a:defRPr/>
            </a:pPr>
            <a:endParaRPr lang="cs-CZ" alt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just">
              <a:spcBef>
                <a:spcPts val="600"/>
              </a:spcBef>
              <a:buFontTx/>
              <a:buNone/>
              <a:defRPr/>
            </a:pP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Pokud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územní celek nezajistí přezkoumání svého hospodaření za uplynulý rok, dopustí se tím přestupku podle § 22 odst. 1 písm. i) zákona č. 250/2000 Sb.,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rozpočtových pravidlech územních rozpočtů, za který lze uložit pokutu do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výše 1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000 000 Kč.</a:t>
            </a:r>
          </a:p>
          <a:p>
            <a:pPr marL="0" indent="0">
              <a:buNone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6899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29640" y="542029"/>
            <a:ext cx="10515600" cy="684000"/>
          </a:xfrm>
        </p:spPr>
        <p:txBody>
          <a:bodyPr>
            <a:normAutofit/>
          </a:bodyPr>
          <a:lstStyle/>
          <a:p>
            <a:pPr algn="ctr"/>
            <a:r>
              <a:rPr lang="cs-CZ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Přezkoumání hospodaření obcí a DSO</a:t>
            </a:r>
            <a:endParaRPr lang="cs-CZ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338349"/>
            <a:ext cx="10515600" cy="4322618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20000"/>
              </a:lnSpc>
              <a:buNone/>
              <a:defRPr/>
            </a:pPr>
            <a:r>
              <a:rPr lang="cs-CZ" altLang="cs-CZ" sz="8000" dirty="0">
                <a:latin typeface="Arial" panose="020B0604020202020204" pitchFamily="34" charset="0"/>
                <a:cs typeface="Arial" panose="020B0604020202020204" pitchFamily="34" charset="0"/>
              </a:rPr>
              <a:t>Přezkoumání hospodaření obcí a DSO za rok </a:t>
            </a:r>
            <a:r>
              <a:rPr lang="cs-CZ" altLang="cs-CZ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cs-CZ" altLang="cs-CZ" sz="8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1200"/>
              </a:spcBef>
              <a:defRPr/>
            </a:pPr>
            <a:r>
              <a:rPr lang="cs-CZ" altLang="cs-CZ" sz="7200" dirty="0">
                <a:latin typeface="Arial" panose="020B0604020202020204" pitchFamily="34" charset="0"/>
                <a:cs typeface="Arial" panose="020B0604020202020204" pitchFamily="34" charset="0"/>
              </a:rPr>
              <a:t>o přezkoumání hospodaření za rok </a:t>
            </a:r>
            <a:r>
              <a:rPr lang="cs-CZ" altLang="cs-CZ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2022 </a:t>
            </a:r>
            <a:r>
              <a:rPr lang="cs-CZ" altLang="cs-CZ" sz="7200" dirty="0">
                <a:latin typeface="Arial" panose="020B0604020202020204" pitchFamily="34" charset="0"/>
                <a:cs typeface="Arial" panose="020B0604020202020204" pitchFamily="34" charset="0"/>
              </a:rPr>
              <a:t>požádalo Krajský úřad Olomouckého kraje </a:t>
            </a:r>
            <a:r>
              <a:rPr lang="cs-CZ" altLang="cs-CZ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368 </a:t>
            </a:r>
            <a:r>
              <a:rPr lang="cs-CZ" altLang="cs-CZ" sz="7200" dirty="0">
                <a:latin typeface="Arial" panose="020B0604020202020204" pitchFamily="34" charset="0"/>
                <a:cs typeface="Arial" panose="020B0604020202020204" pitchFamily="34" charset="0"/>
              </a:rPr>
              <a:t>obcí a </a:t>
            </a:r>
            <a:r>
              <a:rPr lang="cs-CZ" altLang="cs-CZ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52 </a:t>
            </a:r>
            <a:r>
              <a:rPr lang="cs-CZ" altLang="cs-CZ" sz="7200" dirty="0">
                <a:latin typeface="Arial" panose="020B0604020202020204" pitchFamily="34" charset="0"/>
                <a:cs typeface="Arial" panose="020B0604020202020204" pitchFamily="34" charset="0"/>
              </a:rPr>
              <a:t>DSO (celkem </a:t>
            </a:r>
            <a:r>
              <a:rPr lang="cs-CZ" altLang="cs-CZ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420 </a:t>
            </a:r>
            <a:r>
              <a:rPr lang="cs-CZ" altLang="cs-CZ" sz="7200" dirty="0">
                <a:latin typeface="Arial" panose="020B0604020202020204" pitchFamily="34" charset="0"/>
                <a:cs typeface="Arial" panose="020B0604020202020204" pitchFamily="34" charset="0"/>
              </a:rPr>
              <a:t>územních celků) - přezkoumáváme tak </a:t>
            </a:r>
            <a:r>
              <a:rPr lang="cs-CZ" altLang="cs-CZ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91,7% </a:t>
            </a:r>
            <a:r>
              <a:rPr lang="cs-CZ" altLang="cs-CZ" sz="7200" dirty="0">
                <a:latin typeface="Arial" panose="020B0604020202020204" pitchFamily="34" charset="0"/>
                <a:cs typeface="Arial" panose="020B0604020202020204" pitchFamily="34" charset="0"/>
              </a:rPr>
              <a:t>územních celků v Olomouckém </a:t>
            </a:r>
            <a:r>
              <a:rPr lang="cs-CZ" altLang="cs-CZ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kraji (celkem 458 územních celků), 38 územních celků je přezkoumáváno auditorem nebo auditorskou společností)</a:t>
            </a:r>
            <a:endParaRPr lang="cs-CZ" altLang="cs-CZ" sz="7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cs-CZ" altLang="cs-CZ" sz="7200" dirty="0">
                <a:latin typeface="Arial" panose="020B0604020202020204" pitchFamily="34" charset="0"/>
                <a:cs typeface="Arial" panose="020B0604020202020204" pitchFamily="34" charset="0"/>
              </a:rPr>
              <a:t>u všech </a:t>
            </a:r>
            <a:r>
              <a:rPr lang="cs-CZ" altLang="cs-CZ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420 </a:t>
            </a:r>
            <a:r>
              <a:rPr lang="cs-CZ" altLang="cs-CZ" sz="7200" dirty="0">
                <a:latin typeface="Arial" panose="020B0604020202020204" pitchFamily="34" charset="0"/>
                <a:cs typeface="Arial" panose="020B0604020202020204" pitchFamily="34" charset="0"/>
              </a:rPr>
              <a:t>územních celků bylo provedeno dílčí přezkoumání, celkem bylo provedeno </a:t>
            </a:r>
            <a:r>
              <a:rPr lang="cs-CZ" altLang="cs-CZ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739 </a:t>
            </a:r>
            <a:r>
              <a:rPr lang="cs-CZ" altLang="cs-CZ" sz="7200" dirty="0">
                <a:latin typeface="Arial" panose="020B0604020202020204" pitchFamily="34" charset="0"/>
                <a:cs typeface="Arial" panose="020B0604020202020204" pitchFamily="34" charset="0"/>
              </a:rPr>
              <a:t>dílčích přezkoumání hospodaření u obcí (u </a:t>
            </a:r>
            <a:r>
              <a:rPr lang="cs-CZ" altLang="cs-CZ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3 obcí </a:t>
            </a:r>
            <a:r>
              <a:rPr lang="cs-CZ" altLang="cs-CZ" sz="7200" dirty="0">
                <a:latin typeface="Arial" panose="020B0604020202020204" pitchFamily="34" charset="0"/>
                <a:cs typeface="Arial" panose="020B0604020202020204" pitchFamily="34" charset="0"/>
              </a:rPr>
              <a:t>byly provedeny 2 dílčí přezkoumání) a </a:t>
            </a:r>
            <a:r>
              <a:rPr lang="cs-CZ" altLang="cs-CZ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104 </a:t>
            </a:r>
            <a:r>
              <a:rPr lang="cs-CZ" altLang="cs-CZ" sz="7200" dirty="0">
                <a:latin typeface="Arial" panose="020B0604020202020204" pitchFamily="34" charset="0"/>
                <a:cs typeface="Arial" panose="020B0604020202020204" pitchFamily="34" charset="0"/>
              </a:rPr>
              <a:t>dílčích přezkoumání hospodaření u DSO.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defRPr/>
            </a:pPr>
            <a:endParaRPr lang="cs-CZ" altLang="cs-CZ" sz="7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cs-CZ" altLang="cs-CZ" sz="7200" dirty="0">
                <a:latin typeface="Arial" panose="020B0604020202020204" pitchFamily="34" charset="0"/>
                <a:cs typeface="Arial" panose="020B0604020202020204" pitchFamily="34" charset="0"/>
              </a:rPr>
              <a:t>Výhody dílčích přezkoumání </a:t>
            </a:r>
            <a:r>
              <a:rPr lang="cs-CZ" altLang="cs-CZ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hospodaření pro územní celky i kontrolní pracovníky:</a:t>
            </a:r>
            <a:endParaRPr lang="cs-CZ" altLang="cs-CZ" sz="7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600"/>
              </a:spcBef>
              <a:defRPr/>
            </a:pPr>
            <a:r>
              <a:rPr lang="cs-CZ" altLang="cs-CZ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možnost </a:t>
            </a:r>
            <a:r>
              <a:rPr lang="cs-CZ" altLang="cs-CZ" sz="7200" dirty="0">
                <a:latin typeface="Arial" panose="020B0604020202020204" pitchFamily="34" charset="0"/>
                <a:cs typeface="Arial" panose="020B0604020202020204" pitchFamily="34" charset="0"/>
              </a:rPr>
              <a:t>konzultace </a:t>
            </a:r>
            <a:r>
              <a:rPr lang="cs-CZ" altLang="cs-CZ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nestandartních </a:t>
            </a:r>
            <a:r>
              <a:rPr lang="cs-CZ" altLang="cs-CZ" sz="7200" dirty="0">
                <a:latin typeface="Arial" panose="020B0604020202020204" pitchFamily="34" charset="0"/>
                <a:cs typeface="Arial" panose="020B0604020202020204" pitchFamily="34" charset="0"/>
              </a:rPr>
              <a:t>účetních, finančních </a:t>
            </a:r>
            <a:r>
              <a:rPr lang="cs-CZ" altLang="cs-CZ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altLang="cs-CZ" sz="7200" dirty="0">
                <a:latin typeface="Arial" panose="020B0604020202020204" pitchFamily="34" charset="0"/>
                <a:cs typeface="Arial" panose="020B0604020202020204" pitchFamily="34" charset="0"/>
              </a:rPr>
              <a:t>uzávěrkových </a:t>
            </a:r>
            <a:r>
              <a:rPr lang="cs-CZ" altLang="cs-CZ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operací – metodická činnost,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defRPr/>
            </a:pPr>
            <a:r>
              <a:rPr lang="cs-CZ" altLang="cs-CZ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přijetí opatření k zamezení opakování chyb a nedostatků  v budoucnosti (např. vymezení pravomocí a odpovědností zaměstnanců územního celku)</a:t>
            </a:r>
            <a:endParaRPr lang="cs-CZ" altLang="cs-CZ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4654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sp>
        <p:nvSpPr>
          <p:cNvPr id="18" name="Nadpis 17">
            <a:extLst>
              <a:ext uri="{FF2B5EF4-FFF2-40B4-BE49-F238E27FC236}">
                <a16:creationId xmlns:a16="http://schemas.microsoft.com/office/drawing/2014/main" id="{85D1CE5D-F808-2E45-8B02-BFE390F6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3906"/>
            <a:ext cx="10515600" cy="1123207"/>
          </a:xfrm>
        </p:spPr>
        <p:txBody>
          <a:bodyPr anchor="t">
            <a:noAutofit/>
          </a:bodyPr>
          <a:lstStyle/>
          <a:p>
            <a:pPr algn="ctr"/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Vyhodnocení přezkoumání hospodaření obcí a DSO za rok </a:t>
            </a:r>
            <a:r>
              <a:rPr lang="cs-CZ" alt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2022 </a:t>
            </a: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vykonané krajským úřadem </a:t>
            </a:r>
            <a:r>
              <a:rPr lang="cs-CZ" alt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altLang="cs-CZ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Vyjádření dle § 10 odst. 3 zákona č. 420/2004 Sb.</a:t>
            </a:r>
            <a:b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1800" dirty="0">
              <a:solidFill>
                <a:schemeClr val="tx2"/>
              </a:solidFill>
              <a:latin typeface="Arial" panose="020B0604020202020204" pitchFamily="34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7333626"/>
              </p:ext>
            </p:extLst>
          </p:nvPr>
        </p:nvGraphicFramePr>
        <p:xfrm>
          <a:off x="838200" y="2269377"/>
          <a:ext cx="10515600" cy="2363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9233">
                  <a:extLst>
                    <a:ext uri="{9D8B030D-6E8A-4147-A177-3AD203B41FA5}">
                      <a16:colId xmlns:a16="http://schemas.microsoft.com/office/drawing/2014/main" val="1493968706"/>
                    </a:ext>
                  </a:extLst>
                </a:gridCol>
                <a:gridCol w="2867891">
                  <a:extLst>
                    <a:ext uri="{9D8B030D-6E8A-4147-A177-3AD203B41FA5}">
                      <a16:colId xmlns:a16="http://schemas.microsoft.com/office/drawing/2014/main" val="3769562768"/>
                    </a:ext>
                  </a:extLst>
                </a:gridCol>
                <a:gridCol w="723207">
                  <a:extLst>
                    <a:ext uri="{9D8B030D-6E8A-4147-A177-3AD203B41FA5}">
                      <a16:colId xmlns:a16="http://schemas.microsoft.com/office/drawing/2014/main" val="3886396042"/>
                    </a:ext>
                  </a:extLst>
                </a:gridCol>
                <a:gridCol w="1579418">
                  <a:extLst>
                    <a:ext uri="{9D8B030D-6E8A-4147-A177-3AD203B41FA5}">
                      <a16:colId xmlns:a16="http://schemas.microsoft.com/office/drawing/2014/main" val="142348376"/>
                    </a:ext>
                  </a:extLst>
                </a:gridCol>
                <a:gridCol w="1785851">
                  <a:extLst>
                    <a:ext uri="{9D8B030D-6E8A-4147-A177-3AD203B41FA5}">
                      <a16:colId xmlns:a16="http://schemas.microsoft.com/office/drawing/2014/main" val="1309523016"/>
                    </a:ext>
                  </a:extLst>
                </a:gridCol>
              </a:tblGrid>
              <a:tr h="437864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Závěr přezkoumání hospodaření 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Počet územních celků celkem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 toho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obce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DSO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3259116"/>
                  </a:ext>
                </a:extLst>
              </a:tr>
              <a:tr h="437864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– bez chyb a nedostatků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348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301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3363026"/>
                  </a:ext>
                </a:extLst>
              </a:tr>
              <a:tr h="611810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– nemají závažnost nedostatků uvedených pod písmenem C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3227639"/>
                  </a:ext>
                </a:extLst>
              </a:tr>
              <a:tr h="437864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 – závažné chyby a nedostatky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9822362"/>
                  </a:ext>
                </a:extLst>
              </a:tr>
              <a:tr h="437864">
                <a:tc>
                  <a:txBody>
                    <a:bodyPr/>
                    <a:lstStyle/>
                    <a:p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Celkem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420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cs-CZ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368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  <a:endParaRPr lang="cs-CZ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4512772"/>
                  </a:ext>
                </a:extLst>
              </a:tr>
            </a:tbl>
          </a:graphicData>
        </a:graphic>
      </p:graphicFrame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tx2"/>
                </a:solidFill>
              </a:rPr>
              <a:t>6</a:t>
            </a:fld>
            <a:endParaRPr lang="cs-CZ" dirty="0">
              <a:solidFill>
                <a:schemeClr val="tx2"/>
              </a:solidFill>
            </a:endParaRPr>
          </a:p>
        </p:txBody>
      </p: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3567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7869" y="792994"/>
            <a:ext cx="10515600" cy="684000"/>
          </a:xfrm>
        </p:spPr>
        <p:txBody>
          <a:bodyPr>
            <a:noAutofit/>
          </a:bodyPr>
          <a:lstStyle/>
          <a:p>
            <a:pPr algn="ctr"/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Vyhodnocení přezkoumání hospodaření obcí a DSO za rok 2022 </a:t>
            </a:r>
            <a:b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vykonané krajským úřadem </a:t>
            </a:r>
            <a:br>
              <a:rPr lang="cs-CZ" altLang="cs-CZ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  <a:t>Vyjádření dle § 10 odst. 3 zákona č. 420/2004 Sb.</a:t>
            </a:r>
            <a:br>
              <a:rPr lang="cs-CZ" altLang="cs-CZ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1800" dirty="0"/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9822" y="2002343"/>
            <a:ext cx="10515600" cy="3192995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922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99012"/>
            <a:ext cx="10515600" cy="590204"/>
          </a:xfrm>
        </p:spPr>
        <p:txBody>
          <a:bodyPr>
            <a:normAutofit/>
          </a:bodyPr>
          <a:lstStyle/>
          <a:p>
            <a:pPr algn="ctr"/>
            <a:r>
              <a:rPr lang="cs-CZ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Nejčastější kontrolní zjištění</a:t>
            </a:r>
            <a:endParaRPr lang="cs-CZ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37953" y="896400"/>
            <a:ext cx="10515600" cy="5293696"/>
          </a:xfrm>
        </p:spPr>
        <p:txBody>
          <a:bodyPr>
            <a:noAutofit/>
          </a:bodyPr>
          <a:lstStyle/>
          <a:p>
            <a:pPr marL="0" indent="0">
              <a:buFontTx/>
              <a:buNone/>
              <a:defRPr/>
            </a:pPr>
            <a:r>
              <a:rPr lang="cs-CZ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Nejčastější </a:t>
            </a: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zjištění nedostatků typu b):</a:t>
            </a:r>
          </a:p>
          <a:p>
            <a:pPr algn="just">
              <a:lnSpc>
                <a:spcPct val="110000"/>
              </a:lnSpc>
              <a:spcBef>
                <a:spcPts val="1200"/>
              </a:spcBef>
              <a:defRPr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méně závažná pochybení ve vedení účetnictví týkající se zejména nedodržení postupů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účtování, časového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rozlišení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nákladů a výnosů – dohadné položky,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stanovení okamžiku uskutečnění účetního případu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nepřiřazení </a:t>
            </a:r>
            <a:r>
              <a:rPr lang="cs-CZ" alt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nákladů k výnosům z hospodářské činnosti (režijní náklady, odpisy majetku využívaného k hospodářské činnosti</a:t>
            </a:r>
            <a:r>
              <a:rPr lang="cs-CZ" alt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..) - kalkulace,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0000"/>
              </a:lnSpc>
              <a:defRPr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nedodržení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lhůty pro zveřejnění smlouvy o dílo na profilu zadavatele ve věstníku veřejných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zakázek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(změna zákona o zadávání veřejných zakázek od 16. 7. 2023 – doba pro uveřejnění smlouvy se prodlužuje na 30 dní; pozor – přechodná ustanovení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just">
              <a:defRPr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nesprávně stanovené odměny členům zastupitelstva (dle zákona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č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. 128/2008 Sb. -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v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celých Kč), 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nedodržení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zákona č. 128/2000 Sb. při poskytnutí mimořádné odměny členům zastupitelstva (samostatný bod programu)</a:t>
            </a:r>
          </a:p>
          <a:p>
            <a:pPr algn="just">
              <a:lnSpc>
                <a:spcPct val="110000"/>
              </a:lnSpc>
              <a:defRPr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nezveřejnění veřejnoprávní smlouvy v souladu se zákonem, tj. do 30 dnů od uzavření smlouvy na úřední desce obce způsobem umožňujícím dálkový přístup (veřejnoprávní smlouva o poskytnutí dotace nebo návratné finanční výpomoci do výše 50 000 Kč se nezveřejňuje) </a:t>
            </a:r>
          </a:p>
          <a:p>
            <a:pPr algn="just">
              <a:defRPr/>
            </a:pPr>
            <a:endParaRPr lang="cs-CZ" sz="2000" dirty="0" smtClean="0"/>
          </a:p>
          <a:p>
            <a:pPr algn="just">
              <a:defRPr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4756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99012"/>
            <a:ext cx="10515600" cy="590204"/>
          </a:xfrm>
        </p:spPr>
        <p:txBody>
          <a:bodyPr>
            <a:normAutofit/>
          </a:bodyPr>
          <a:lstStyle/>
          <a:p>
            <a:pPr algn="ctr"/>
            <a:r>
              <a:rPr lang="cs-CZ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Nejčastější kontrolní zjištění</a:t>
            </a:r>
            <a:endParaRPr lang="cs-CZ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37953" y="896400"/>
            <a:ext cx="10515600" cy="5293696"/>
          </a:xfrm>
        </p:spPr>
        <p:txBody>
          <a:bodyPr>
            <a:noAutofit/>
          </a:bodyPr>
          <a:lstStyle/>
          <a:p>
            <a:pPr marL="0" indent="0" algn="just">
              <a:buNone/>
              <a:defRPr/>
            </a:pP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Poznámka:</a:t>
            </a:r>
          </a:p>
          <a:p>
            <a:pPr marL="0" indent="0" algn="just">
              <a:buNone/>
              <a:defRPr/>
            </a:pPr>
            <a:r>
              <a:rPr 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Zveřejňování návratných finančních výpomocí poskytnutých vlastní příspěvkové organizaci</a:t>
            </a:r>
          </a:p>
          <a:p>
            <a:pPr marL="0" indent="0" algn="just">
              <a:lnSpc>
                <a:spcPct val="110000"/>
              </a:lnSpc>
              <a:buNone/>
              <a:defRPr/>
            </a:pP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Podle § 10 odst. 3 zákona č. 250/2000 Sb. lze návratnou finanční výpomoc (dále jen NFV)                   </a:t>
            </a:r>
            <a:r>
              <a:rPr 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 výjimkou NFV podle § 34 odst. 1 </a:t>
            </a: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poskytnout na základě žádosti o poskytnutí dotace nebo NFV prostřednictvím veřejnoprávní smlouvy</a:t>
            </a:r>
          </a:p>
          <a:p>
            <a:pPr algn="just">
              <a:lnSpc>
                <a:spcPct val="110000"/>
              </a:lnSpc>
              <a:buFontTx/>
              <a:buChar char="-"/>
              <a:defRPr/>
            </a:pPr>
            <a:r>
              <a:rPr 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 § 34 odst. 1 </a:t>
            </a: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je mimo jiné uvedeno, že příspěvková organizace může k dočasnému krytí svých potřeb získat od svého zřizovatele NFV, jestliže je její vrácení zabezpečeno jejími výnosy běžného roku, nejpozději do 31. března následujícího roku, nestanoví-li zřizovatel lhůtu delší. Z tohoto vyplývá, že </a:t>
            </a:r>
            <a:r>
              <a:rPr 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NFV příspěvkové organizaci, </a:t>
            </a: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jejímž zřizovatelem je poskytovatel NFV, </a:t>
            </a:r>
            <a:r>
              <a:rPr 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není poskytována prostřednictvím veřejnoprávní smlouvy.</a:t>
            </a:r>
          </a:p>
          <a:p>
            <a:pPr algn="just">
              <a:lnSpc>
                <a:spcPct val="110000"/>
              </a:lnSpc>
              <a:buFontTx/>
              <a:buChar char="-"/>
              <a:defRPr/>
            </a:pP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Podle § 10d odst. 1 zákona č. 250/2000 Sb. poskytovatel, s výjimkou svazku obcí, zveřejní veřejnoprávní smlouvu a její dodatky na své úřední desce způsobem umožňující dálkový přístup do 30 dnů ode dne ode dne uzavření smlouvy nebo dodatku.</a:t>
            </a:r>
          </a:p>
          <a:p>
            <a:pPr marL="0" indent="0" algn="just">
              <a:lnSpc>
                <a:spcPct val="110000"/>
              </a:lnSpc>
              <a:buNone/>
              <a:defRPr/>
            </a:pP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 ohledem na skutečnost, že </a:t>
            </a:r>
            <a:r>
              <a:rPr lang="cs-CZ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obec své vlastní, zřízené příspěvkové organizaci poskytuje NFV jiným způsobem než prostřednictvím veřejnoprávní smlouvy, nevztahuje se na povinnost zveřejnění </a:t>
            </a:r>
            <a:r>
              <a:rPr lang="cs-CZ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stanovená v § 10d odst. 1 rozpočtových pravidel.</a:t>
            </a:r>
          </a:p>
          <a:p>
            <a:pPr algn="just">
              <a:buFontTx/>
              <a:buChar char="-"/>
              <a:defRPr/>
            </a:pPr>
            <a:endParaRPr lang="cs-CZ" sz="2000" dirty="0" smtClean="0"/>
          </a:p>
          <a:p>
            <a:pPr marL="0" indent="0" algn="just">
              <a:spcBef>
                <a:spcPts val="600"/>
              </a:spcBef>
              <a:buNone/>
              <a:defRPr/>
            </a:pPr>
            <a:r>
              <a:rPr lang="cs-CZ" sz="2000" dirty="0" smtClean="0"/>
              <a:t> </a:t>
            </a:r>
            <a:endParaRPr lang="cs-CZ" sz="2000" b="1" dirty="0" smtClean="0"/>
          </a:p>
          <a:p>
            <a:pPr algn="just">
              <a:defRPr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449260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Inter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608</TotalTime>
  <Words>2227</Words>
  <Application>Microsoft Office PowerPoint</Application>
  <PresentationFormat>Širokoúhlá obrazovka</PresentationFormat>
  <Paragraphs>181</Paragraphs>
  <Slides>17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2" baseType="lpstr">
      <vt:lpstr>Arial</vt:lpstr>
      <vt:lpstr>Calibri</vt:lpstr>
      <vt:lpstr>Inter</vt:lpstr>
      <vt:lpstr>Wingdings</vt:lpstr>
      <vt:lpstr>Motiv Office</vt:lpstr>
      <vt:lpstr>Přezkoumání hospodaření ÚSC a DSO</vt:lpstr>
      <vt:lpstr>Přezkoumání hospodaření obcí a DSO</vt:lpstr>
      <vt:lpstr>Přezkoumání hospodaření obcí a DSO</vt:lpstr>
      <vt:lpstr>Přezkoumání hospodaření obcí a DSO</vt:lpstr>
      <vt:lpstr>Přezkoumání hospodaření obcí a DSO</vt:lpstr>
      <vt:lpstr>Vyhodnocení přezkoumání hospodaření obcí a DSO za rok 2022  vykonané krajským úřadem   Vyjádření dle § 10 odst. 3 zákona č. 420/2004 Sb. </vt:lpstr>
      <vt:lpstr>Vyhodnocení přezkoumání hospodaření obcí a DSO za rok 2022  vykonané krajským úřadem  Vyjádření dle § 10 odst. 3 zákona č. 420/2004 Sb. </vt:lpstr>
      <vt:lpstr>Nejčastější kontrolní zjištění</vt:lpstr>
      <vt:lpstr>Nejčastější kontrolní zjištění</vt:lpstr>
      <vt:lpstr>Nejčastější kontrolní zjištění</vt:lpstr>
      <vt:lpstr>Nejčastější kontrolní zjištění</vt:lpstr>
      <vt:lpstr>Přestupky</vt:lpstr>
      <vt:lpstr>Opatření k nápravě chyb a nedostatků uvedených ve zprávě o výsledku přezkoumání hospodaření  zpracované přezkoumávajícím orgánem (krajským úřadem) nebo auditorem </vt:lpstr>
      <vt:lpstr>Opatření k nápravě chyb a nedostatků uvedených ve zprávě o výsledku přezkoumání hospodaření  zpracované přezkoumávajícím orgánem (krajským úřadem) nebo auditorem </vt:lpstr>
      <vt:lpstr>Opatření k nápravě chyb a nedostatků uvedených ve zprávě o výsledku přezkoumání hospodaření  zpracované přezkoumávajícím orgánem (krajským úřadem) nebo auditorem </vt:lpstr>
      <vt:lpstr> </vt:lpstr>
      <vt:lpstr>Dokumenty týkající se přezkoumání hospodaření územních celků jsou zveřejněny na webových stránkách Olomouckého kraje, v sekci Menu - Kontrola - Informace pro územní samosprávné celky (https://www.kr-olomoucky.cz/kontrola-cl-5.html):   - přehled dokumentů potřebných pro přezkoumání,   - program přezkoumání hospodaření,   - kontakty na kontrolní pracovníky přezkoumání hospodaření).                                                      Děkuji za pozornost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Kubíčková Kamila</cp:lastModifiedBy>
  <cp:revision>61</cp:revision>
  <dcterms:created xsi:type="dcterms:W3CDTF">2022-03-10T07:10:19Z</dcterms:created>
  <dcterms:modified xsi:type="dcterms:W3CDTF">2023-12-06T20:43:58Z</dcterms:modified>
</cp:coreProperties>
</file>