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56"/>
  </p:handoutMasterIdLst>
  <p:sldIdLst>
    <p:sldId id="258" r:id="rId2"/>
    <p:sldId id="269" r:id="rId3"/>
    <p:sldId id="270" r:id="rId4"/>
    <p:sldId id="302" r:id="rId5"/>
    <p:sldId id="303" r:id="rId6"/>
    <p:sldId id="304" r:id="rId7"/>
    <p:sldId id="346" r:id="rId8"/>
    <p:sldId id="313" r:id="rId9"/>
    <p:sldId id="314" r:id="rId10"/>
    <p:sldId id="315" r:id="rId11"/>
    <p:sldId id="316" r:id="rId12"/>
    <p:sldId id="356" r:id="rId13"/>
    <p:sldId id="357" r:id="rId14"/>
    <p:sldId id="358" r:id="rId15"/>
    <p:sldId id="359" r:id="rId16"/>
    <p:sldId id="360" r:id="rId17"/>
    <p:sldId id="317" r:id="rId18"/>
    <p:sldId id="349" r:id="rId19"/>
    <p:sldId id="348" r:id="rId20"/>
    <p:sldId id="350" r:id="rId21"/>
    <p:sldId id="318" r:id="rId22"/>
    <p:sldId id="319" r:id="rId23"/>
    <p:sldId id="320" r:id="rId24"/>
    <p:sldId id="321" r:id="rId25"/>
    <p:sldId id="278" r:id="rId26"/>
    <p:sldId id="322" r:id="rId27"/>
    <p:sldId id="323" r:id="rId28"/>
    <p:sldId id="341" r:id="rId29"/>
    <p:sldId id="324" r:id="rId30"/>
    <p:sldId id="325" r:id="rId31"/>
    <p:sldId id="326" r:id="rId32"/>
    <p:sldId id="327" r:id="rId33"/>
    <p:sldId id="328" r:id="rId34"/>
    <p:sldId id="331" r:id="rId35"/>
    <p:sldId id="361" r:id="rId36"/>
    <p:sldId id="329" r:id="rId37"/>
    <p:sldId id="330" r:id="rId38"/>
    <p:sldId id="332" r:id="rId39"/>
    <p:sldId id="333" r:id="rId40"/>
    <p:sldId id="334" r:id="rId41"/>
    <p:sldId id="335" r:id="rId42"/>
    <p:sldId id="336" r:id="rId43"/>
    <p:sldId id="337" r:id="rId44"/>
    <p:sldId id="338" r:id="rId45"/>
    <p:sldId id="339" r:id="rId46"/>
    <p:sldId id="340" r:id="rId47"/>
    <p:sldId id="351" r:id="rId48"/>
    <p:sldId id="352" r:id="rId49"/>
    <p:sldId id="353" r:id="rId50"/>
    <p:sldId id="354" r:id="rId51"/>
    <p:sldId id="343" r:id="rId52"/>
    <p:sldId id="344" r:id="rId53"/>
    <p:sldId id="345" r:id="rId54"/>
    <p:sldId id="312" r:id="rId55"/>
  </p:sldIdLst>
  <p:sldSz cx="9144000" cy="6858000" type="screen4x3"/>
  <p:notesSz cx="9926638" cy="6797675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2625" cy="3393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5621696" y="1"/>
            <a:ext cx="4302625" cy="3393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3D2F4C-3FD4-4D09-9440-A9A4216F831A}" type="datetimeFigureOut">
              <a:rPr lang="cs-CZ" smtClean="0"/>
              <a:t>14.2.2017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6456094"/>
            <a:ext cx="4302625" cy="34048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5621696" y="6456094"/>
            <a:ext cx="4302625" cy="34048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A85516-6CC8-42A0-AC46-498507079A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178477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DC878C-CB2D-45BD-B4AA-6E3B966CD03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185433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919893-619B-4425-B4E7-9F445849EF0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97672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31AA7-FF81-497D-890F-10C68ED8271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951318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A94CAE-5950-4DE5-8336-AFA260458B7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37579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8B59B3-D456-4E91-A195-EC436948379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26312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4C8235-BF0F-4C52-854C-6AF6B78B825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008713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3A145B-E74D-473B-BEB0-F95FAF2F236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60280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8566D-B7FF-430E-9B7F-DB290DDC479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15016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25724F-BBE7-4007-B3CE-D0F57F98698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057169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2D5607-50AC-47A9-9891-9341D229C4C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94323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8C3A92-2C37-4BBB-8921-1617283EF28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48263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styly předlohy textu.</a:t>
            </a:r>
          </a:p>
          <a:p>
            <a:pPr lvl="1"/>
            <a:r>
              <a:rPr lang="cs-CZ" altLang="cs-CZ" smtClean="0"/>
              <a:t>Druhá úroveň</a:t>
            </a:r>
          </a:p>
          <a:p>
            <a:pPr lvl="2"/>
            <a:r>
              <a:rPr lang="cs-CZ" altLang="cs-CZ" smtClean="0"/>
              <a:t>Třetí úroveň</a:t>
            </a:r>
          </a:p>
          <a:p>
            <a:pPr lvl="3"/>
            <a:r>
              <a:rPr lang="cs-CZ" altLang="cs-CZ" smtClean="0"/>
              <a:t>Čtvrtá úroveň</a:t>
            </a:r>
          </a:p>
          <a:p>
            <a:pPr lvl="4"/>
            <a:r>
              <a:rPr lang="cs-CZ" alt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6A0731F-CCA0-4ED9-A8C5-0B66F376829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828800"/>
            <a:ext cx="7772400" cy="1771650"/>
          </a:xfrm>
        </p:spPr>
        <p:txBody>
          <a:bodyPr/>
          <a:lstStyle/>
          <a:p>
            <a:pPr eaLnBrk="1" hangingPunct="1"/>
            <a:r>
              <a:rPr lang="cs-CZ" altLang="cs-CZ" sz="4000" smtClean="0">
                <a:solidFill>
                  <a:srgbClr val="000000"/>
                </a:solidFill>
                <a:latin typeface="Tahoma" pitchFamily="34" charset="0"/>
              </a:rPr>
              <a:t>Porada  ÚSC a DSO</a:t>
            </a:r>
            <a:br>
              <a:rPr lang="cs-CZ" altLang="cs-CZ" sz="4000" smtClean="0">
                <a:solidFill>
                  <a:srgbClr val="000000"/>
                </a:solidFill>
                <a:latin typeface="Tahoma" pitchFamily="34" charset="0"/>
              </a:rPr>
            </a:br>
            <a:r>
              <a:rPr lang="cs-CZ" altLang="cs-CZ" sz="4000" smtClean="0">
                <a:solidFill>
                  <a:srgbClr val="000000"/>
                </a:solidFill>
                <a:latin typeface="Tahoma" pitchFamily="34" charset="0"/>
              </a:rPr>
              <a:t>Olomouckého kraje</a:t>
            </a:r>
            <a:endParaRPr lang="cs-CZ" altLang="cs-CZ" sz="4000" smtClean="0">
              <a:latin typeface="Tahoma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cs-CZ" altLang="cs-CZ" sz="2400" dirty="0" smtClean="0">
              <a:latin typeface="Tahoma" pitchFamily="34" charset="0"/>
            </a:endParaRPr>
          </a:p>
          <a:p>
            <a:pPr eaLnBrk="1" hangingPunct="1"/>
            <a:r>
              <a:rPr lang="cs-CZ" altLang="cs-CZ" sz="2400" dirty="0" smtClean="0">
                <a:solidFill>
                  <a:srgbClr val="000000"/>
                </a:solidFill>
                <a:latin typeface="Tahoma" pitchFamily="34" charset="0"/>
              </a:rPr>
              <a:t>Účetnictví a výkaznictví</a:t>
            </a:r>
            <a:endParaRPr lang="cs-CZ" altLang="cs-CZ" dirty="0" smtClean="0">
              <a:solidFill>
                <a:srgbClr val="000000"/>
              </a:solidFill>
            </a:endParaRPr>
          </a:p>
          <a:p>
            <a:pPr eaLnBrk="1" hangingPunct="1"/>
            <a:endParaRPr lang="cs-CZ" altLang="cs-CZ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133600" y="274638"/>
            <a:ext cx="6553200" cy="1143000"/>
          </a:xfrm>
        </p:spPr>
        <p:txBody>
          <a:bodyPr/>
          <a:lstStyle/>
          <a:p>
            <a:r>
              <a:rPr lang="cs-CZ" altLang="cs-CZ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České účetní standardy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 smtClean="0"/>
              <a:t>V roce 2016 zveřejněna metodická pomůcka pro použití a změny ČÚS č. 703 a č. 704.</a:t>
            </a:r>
          </a:p>
          <a:p>
            <a:pPr marL="0" indent="0">
              <a:buNone/>
            </a:pPr>
            <a:r>
              <a:rPr lang="cs-CZ" dirty="0" smtClean="0"/>
              <a:t>MF ČR považuje tento materiál pouze </a:t>
            </a:r>
            <a:br>
              <a:rPr lang="cs-CZ" dirty="0" smtClean="0"/>
            </a:br>
            <a:r>
              <a:rPr lang="cs-CZ" dirty="0" smtClean="0"/>
              <a:t>za metodickou pomůcku nikoliv za závazný výklad účetní legislativy. Dotýká se především problematiky u příspěvkových organizací, nejen obecních, ale především státních a organizační složek státu v případě poskytování transferů.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280737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057400" y="76200"/>
            <a:ext cx="6629400" cy="1143000"/>
          </a:xfrm>
        </p:spPr>
        <p:txBody>
          <a:bodyPr/>
          <a:lstStyle/>
          <a:p>
            <a:r>
              <a:rPr lang="cs-CZ" altLang="cs-CZ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Úpravy </a:t>
            </a:r>
            <a:r>
              <a:rPr lang="cs-CZ" altLang="cs-CZ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cs-CZ" altLang="cs-CZ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altLang="cs-CZ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  <a:r>
              <a:rPr lang="cs-CZ" altLang="cs-CZ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rozpočtová skladba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/>
          <a:lstStyle/>
          <a:p>
            <a:pPr lvl="0">
              <a:buFont typeface="Wingdings" panose="05000000000000000000" pitchFamily="2" charset="2"/>
              <a:buChar char="§"/>
            </a:pPr>
            <a:r>
              <a:rPr lang="cs-CZ" dirty="0">
                <a:solidFill>
                  <a:srgbClr val="000000"/>
                </a:solidFill>
              </a:rPr>
              <a:t>Úpravy ve vztahu k vedení oddělené pokladny a zachycení výběrů a vkladů </a:t>
            </a:r>
            <a:br>
              <a:rPr lang="cs-CZ" dirty="0">
                <a:solidFill>
                  <a:srgbClr val="000000"/>
                </a:solidFill>
              </a:rPr>
            </a:br>
            <a:r>
              <a:rPr lang="cs-CZ" dirty="0">
                <a:solidFill>
                  <a:srgbClr val="000000"/>
                </a:solidFill>
              </a:rPr>
              <a:t>v hotovosti v rozdílném účetním období. </a:t>
            </a:r>
            <a:br>
              <a:rPr lang="cs-CZ" dirty="0">
                <a:solidFill>
                  <a:srgbClr val="000000"/>
                </a:solidFill>
              </a:rPr>
            </a:br>
            <a:r>
              <a:rPr lang="cs-CZ" dirty="0">
                <a:solidFill>
                  <a:srgbClr val="000000"/>
                </a:solidFill>
              </a:rPr>
              <a:t>(Při nahrávání na KÚOK vzniká problém </a:t>
            </a:r>
            <a:br>
              <a:rPr lang="cs-CZ" dirty="0">
                <a:solidFill>
                  <a:srgbClr val="000000"/>
                </a:solidFill>
              </a:rPr>
            </a:br>
            <a:r>
              <a:rPr lang="cs-CZ" dirty="0">
                <a:solidFill>
                  <a:srgbClr val="000000"/>
                </a:solidFill>
              </a:rPr>
              <a:t>v případě použití jiných analytických účtů než má </a:t>
            </a:r>
            <a:r>
              <a:rPr lang="cs-CZ" dirty="0" smtClean="0">
                <a:solidFill>
                  <a:srgbClr val="000000"/>
                </a:solidFill>
              </a:rPr>
              <a:t>ve </a:t>
            </a:r>
            <a:r>
              <a:rPr lang="cs-CZ" dirty="0">
                <a:solidFill>
                  <a:srgbClr val="000000"/>
                </a:solidFill>
              </a:rPr>
              <a:t>své metodice </a:t>
            </a:r>
            <a:r>
              <a:rPr lang="cs-CZ" dirty="0" smtClean="0">
                <a:solidFill>
                  <a:srgbClr val="000000"/>
                </a:solidFill>
              </a:rPr>
              <a:t>nastaveny </a:t>
            </a:r>
            <a:r>
              <a:rPr lang="cs-CZ" dirty="0">
                <a:solidFill>
                  <a:srgbClr val="000000"/>
                </a:solidFill>
              </a:rPr>
              <a:t>firma </a:t>
            </a:r>
            <a:r>
              <a:rPr lang="cs-CZ" dirty="0" err="1">
                <a:solidFill>
                  <a:srgbClr val="000000"/>
                </a:solidFill>
              </a:rPr>
              <a:t>Gordic</a:t>
            </a:r>
            <a:r>
              <a:rPr lang="cs-CZ" dirty="0">
                <a:solidFill>
                  <a:srgbClr val="000000"/>
                </a:solidFill>
              </a:rPr>
              <a:t>).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670824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Pokladna a RS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cs-CZ" dirty="0" smtClean="0"/>
              <a:t>2 způsoby účtování pokladny, v daném účetním období, tj. od 1. 1. – 31. 12. lze použít pouze jednu metodu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cs-CZ" dirty="0" smtClean="0"/>
              <a:t>1. způsob používaný do roku 2015, formou  záloh – položka 5182 a odvod zůstatku koncem roku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cs-CZ" dirty="0" smtClean="0"/>
              <a:t>2. způsob použití rozpočtové skladby </a:t>
            </a:r>
            <a:br>
              <a:rPr lang="cs-CZ" dirty="0" smtClean="0"/>
            </a:br>
            <a:r>
              <a:rPr lang="cs-CZ" dirty="0" smtClean="0"/>
              <a:t>k syntetickému účtu 261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310700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Pokladna a RS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cs-CZ" dirty="0" smtClean="0"/>
              <a:t>Výběr z BÚ do pokladny</a:t>
            </a:r>
          </a:p>
          <a:p>
            <a:pPr marL="0" indent="0">
              <a:buNone/>
            </a:pPr>
            <a:r>
              <a:rPr lang="cs-CZ" dirty="0" smtClean="0"/>
              <a:t>   231 </a:t>
            </a:r>
            <a:r>
              <a:rPr lang="cs-CZ" dirty="0" err="1" smtClean="0"/>
              <a:t>xxxx</a:t>
            </a:r>
            <a:r>
              <a:rPr lang="cs-CZ" dirty="0" smtClean="0"/>
              <a:t> 6330 5348                         x</a:t>
            </a:r>
          </a:p>
          <a:p>
            <a:pPr marL="0" indent="0">
              <a:buNone/>
            </a:pPr>
            <a:r>
              <a:rPr lang="cs-CZ" dirty="0" smtClean="0"/>
              <a:t>   262 </a:t>
            </a:r>
            <a:r>
              <a:rPr lang="cs-CZ" dirty="0" err="1" smtClean="0"/>
              <a:t>xxxx</a:t>
            </a:r>
            <a:r>
              <a:rPr lang="cs-CZ" dirty="0" smtClean="0"/>
              <a:t>                               x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cs-CZ" dirty="0" smtClean="0"/>
              <a:t>Příjem v pokladně </a:t>
            </a:r>
          </a:p>
          <a:p>
            <a:pPr marL="0" indent="0">
              <a:buNone/>
            </a:pPr>
            <a:r>
              <a:rPr lang="cs-CZ" dirty="0" smtClean="0"/>
              <a:t>   261 </a:t>
            </a:r>
            <a:r>
              <a:rPr lang="cs-CZ" dirty="0" err="1" smtClean="0"/>
              <a:t>xxxx</a:t>
            </a:r>
            <a:r>
              <a:rPr lang="cs-CZ" dirty="0" smtClean="0"/>
              <a:t> 6330 4134            x</a:t>
            </a:r>
          </a:p>
          <a:p>
            <a:pPr marL="0" indent="0">
              <a:buNone/>
            </a:pPr>
            <a:r>
              <a:rPr lang="cs-CZ" dirty="0" smtClean="0"/>
              <a:t>   262 </a:t>
            </a:r>
            <a:r>
              <a:rPr lang="cs-CZ" dirty="0" err="1" smtClean="0"/>
              <a:t>xxxx</a:t>
            </a:r>
            <a:r>
              <a:rPr lang="cs-CZ" dirty="0" smtClean="0"/>
              <a:t>                                          x </a:t>
            </a:r>
          </a:p>
        </p:txBody>
      </p:sp>
    </p:spTree>
    <p:extLst>
      <p:ext uri="{BB962C8B-B14F-4D97-AF65-F5344CB8AC3E}">
        <p14:creationId xmlns:p14="http://schemas.microsoft.com/office/powerpoint/2010/main" val="36490317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Pokladna a RS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Courier New" panose="02070309020205020404" pitchFamily="49" charset="0"/>
              <a:buChar char="o"/>
            </a:pPr>
            <a:r>
              <a:rPr lang="cs-CZ" dirty="0">
                <a:solidFill>
                  <a:srgbClr val="000000"/>
                </a:solidFill>
              </a:rPr>
              <a:t>Úhrada za kopírování</a:t>
            </a:r>
          </a:p>
          <a:p>
            <a:pPr marL="0" lvl="0" indent="0">
              <a:buNone/>
            </a:pPr>
            <a:r>
              <a:rPr lang="cs-CZ" dirty="0" smtClean="0">
                <a:solidFill>
                  <a:srgbClr val="000000"/>
                </a:solidFill>
              </a:rPr>
              <a:t>   261 </a:t>
            </a:r>
            <a:r>
              <a:rPr lang="cs-CZ" dirty="0" err="1">
                <a:solidFill>
                  <a:srgbClr val="000000"/>
                </a:solidFill>
              </a:rPr>
              <a:t>xxxx</a:t>
            </a:r>
            <a:r>
              <a:rPr lang="cs-CZ" dirty="0">
                <a:solidFill>
                  <a:srgbClr val="000000"/>
                </a:solidFill>
              </a:rPr>
              <a:t> 6171 </a:t>
            </a:r>
            <a:r>
              <a:rPr lang="cs-CZ" dirty="0" smtClean="0">
                <a:solidFill>
                  <a:srgbClr val="000000"/>
                </a:solidFill>
              </a:rPr>
              <a:t>2111                x</a:t>
            </a:r>
          </a:p>
          <a:p>
            <a:pPr marL="0" lvl="0" indent="0">
              <a:buNone/>
            </a:pPr>
            <a:r>
              <a:rPr lang="cs-CZ" dirty="0" smtClean="0">
                <a:solidFill>
                  <a:srgbClr val="000000"/>
                </a:solidFill>
              </a:rPr>
              <a:t>   602 </a:t>
            </a:r>
            <a:r>
              <a:rPr lang="cs-CZ" dirty="0" err="1" smtClean="0">
                <a:solidFill>
                  <a:srgbClr val="000000"/>
                </a:solidFill>
              </a:rPr>
              <a:t>xxxx</a:t>
            </a:r>
            <a:r>
              <a:rPr lang="cs-CZ" dirty="0" smtClean="0">
                <a:solidFill>
                  <a:srgbClr val="000000"/>
                </a:solidFill>
              </a:rPr>
              <a:t>                                              x</a:t>
            </a:r>
          </a:p>
          <a:p>
            <a:pPr lvl="0">
              <a:buFont typeface="Courier New" panose="02070309020205020404" pitchFamily="49" charset="0"/>
              <a:buChar char="o"/>
            </a:pPr>
            <a:r>
              <a:rPr lang="cs-CZ" dirty="0" smtClean="0">
                <a:solidFill>
                  <a:srgbClr val="000000"/>
                </a:solidFill>
              </a:rPr>
              <a:t>Úhrada předepsaného poplatku ze  psů</a:t>
            </a:r>
          </a:p>
          <a:p>
            <a:pPr marL="0" lvl="0" indent="0">
              <a:buNone/>
            </a:pPr>
            <a:r>
              <a:rPr lang="cs-CZ" dirty="0" smtClean="0">
                <a:solidFill>
                  <a:srgbClr val="000000"/>
                </a:solidFill>
              </a:rPr>
              <a:t>   261 </a:t>
            </a:r>
            <a:r>
              <a:rPr lang="cs-CZ" dirty="0" err="1" smtClean="0">
                <a:solidFill>
                  <a:srgbClr val="000000"/>
                </a:solidFill>
              </a:rPr>
              <a:t>xxxx</a:t>
            </a:r>
            <a:r>
              <a:rPr lang="cs-CZ" dirty="0" smtClean="0">
                <a:solidFill>
                  <a:srgbClr val="000000"/>
                </a:solidFill>
              </a:rPr>
              <a:t>       1341                  x </a:t>
            </a:r>
          </a:p>
          <a:p>
            <a:pPr marL="0" lvl="0" indent="0">
              <a:buNone/>
            </a:pPr>
            <a:r>
              <a:rPr lang="cs-CZ" dirty="0" smtClean="0">
                <a:solidFill>
                  <a:srgbClr val="000000"/>
                </a:solidFill>
              </a:rPr>
              <a:t>   315 </a:t>
            </a:r>
            <a:r>
              <a:rPr lang="cs-CZ" dirty="0" err="1" smtClean="0">
                <a:solidFill>
                  <a:srgbClr val="000000"/>
                </a:solidFill>
              </a:rPr>
              <a:t>xxxx</a:t>
            </a:r>
            <a:r>
              <a:rPr lang="cs-CZ" dirty="0" smtClean="0">
                <a:solidFill>
                  <a:srgbClr val="000000"/>
                </a:solidFill>
              </a:rPr>
              <a:t>                                              x</a:t>
            </a:r>
            <a:endParaRPr lang="cs-CZ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087617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Pokladna a RS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Courier New" panose="02070309020205020404" pitchFamily="49" charset="0"/>
              <a:buChar char="o"/>
            </a:pPr>
            <a:r>
              <a:rPr lang="cs-CZ" dirty="0" smtClean="0">
                <a:solidFill>
                  <a:srgbClr val="000000"/>
                </a:solidFill>
              </a:rPr>
              <a:t>Proplacení paragonu za nákup materiálu</a:t>
            </a:r>
            <a:endParaRPr lang="cs-CZ" dirty="0">
              <a:solidFill>
                <a:srgbClr val="000000"/>
              </a:solidFill>
            </a:endParaRPr>
          </a:p>
          <a:p>
            <a:pPr marL="0" lvl="0" indent="0">
              <a:buNone/>
            </a:pPr>
            <a:r>
              <a:rPr lang="cs-CZ" dirty="0" smtClean="0">
                <a:solidFill>
                  <a:srgbClr val="000000"/>
                </a:solidFill>
              </a:rPr>
              <a:t>   261 </a:t>
            </a:r>
            <a:r>
              <a:rPr lang="cs-CZ" dirty="0" err="1">
                <a:solidFill>
                  <a:srgbClr val="000000"/>
                </a:solidFill>
              </a:rPr>
              <a:t>xxxx</a:t>
            </a:r>
            <a:r>
              <a:rPr lang="cs-CZ" dirty="0">
                <a:solidFill>
                  <a:srgbClr val="000000"/>
                </a:solidFill>
              </a:rPr>
              <a:t> 6171 </a:t>
            </a:r>
            <a:r>
              <a:rPr lang="cs-CZ" dirty="0" smtClean="0">
                <a:solidFill>
                  <a:srgbClr val="000000"/>
                </a:solidFill>
              </a:rPr>
              <a:t>5139                            x</a:t>
            </a:r>
            <a:endParaRPr lang="cs-CZ" dirty="0">
              <a:solidFill>
                <a:srgbClr val="000000"/>
              </a:solidFill>
            </a:endParaRPr>
          </a:p>
          <a:p>
            <a:pPr marL="0" lvl="0" indent="0">
              <a:buNone/>
            </a:pPr>
            <a:r>
              <a:rPr lang="cs-CZ" dirty="0" smtClean="0">
                <a:solidFill>
                  <a:srgbClr val="000000"/>
                </a:solidFill>
              </a:rPr>
              <a:t>   501 </a:t>
            </a:r>
            <a:r>
              <a:rPr lang="cs-CZ" dirty="0" err="1">
                <a:solidFill>
                  <a:srgbClr val="000000"/>
                </a:solidFill>
              </a:rPr>
              <a:t>xxxx</a:t>
            </a:r>
            <a:r>
              <a:rPr lang="cs-CZ" dirty="0">
                <a:solidFill>
                  <a:srgbClr val="000000"/>
                </a:solidFill>
              </a:rPr>
              <a:t>                                 </a:t>
            </a:r>
            <a:r>
              <a:rPr lang="cs-CZ" dirty="0" smtClean="0">
                <a:solidFill>
                  <a:srgbClr val="000000"/>
                </a:solidFill>
              </a:rPr>
              <a:t>x</a:t>
            </a:r>
            <a:endParaRPr lang="cs-CZ" dirty="0">
              <a:solidFill>
                <a:srgbClr val="000000"/>
              </a:solidFill>
            </a:endParaRPr>
          </a:p>
          <a:p>
            <a:pPr lvl="0">
              <a:buFont typeface="Courier New" panose="02070309020205020404" pitchFamily="49" charset="0"/>
              <a:buChar char="o"/>
            </a:pPr>
            <a:r>
              <a:rPr lang="cs-CZ" dirty="0" smtClean="0">
                <a:solidFill>
                  <a:srgbClr val="000000"/>
                </a:solidFill>
              </a:rPr>
              <a:t>Odvod prostředků z pokladny na BÚ</a:t>
            </a:r>
            <a:endParaRPr lang="cs-CZ" dirty="0">
              <a:solidFill>
                <a:srgbClr val="000000"/>
              </a:solidFill>
            </a:endParaRPr>
          </a:p>
          <a:p>
            <a:pPr marL="0" lvl="0" indent="0">
              <a:buNone/>
            </a:pPr>
            <a:r>
              <a:rPr lang="cs-CZ" dirty="0" smtClean="0">
                <a:solidFill>
                  <a:srgbClr val="000000"/>
                </a:solidFill>
              </a:rPr>
              <a:t>   261 </a:t>
            </a:r>
            <a:r>
              <a:rPr lang="cs-CZ" dirty="0" err="1">
                <a:solidFill>
                  <a:srgbClr val="000000"/>
                </a:solidFill>
              </a:rPr>
              <a:t>xxxx</a:t>
            </a:r>
            <a:r>
              <a:rPr lang="cs-CZ" dirty="0">
                <a:solidFill>
                  <a:srgbClr val="000000"/>
                </a:solidFill>
              </a:rPr>
              <a:t> </a:t>
            </a:r>
            <a:r>
              <a:rPr lang="cs-CZ" dirty="0" smtClean="0">
                <a:solidFill>
                  <a:srgbClr val="000000"/>
                </a:solidFill>
              </a:rPr>
              <a:t>6330 5345                            </a:t>
            </a:r>
            <a:r>
              <a:rPr lang="cs-CZ" dirty="0">
                <a:solidFill>
                  <a:srgbClr val="000000"/>
                </a:solidFill>
              </a:rPr>
              <a:t>x </a:t>
            </a:r>
          </a:p>
          <a:p>
            <a:pPr marL="0" lvl="0" indent="0">
              <a:buNone/>
            </a:pPr>
            <a:r>
              <a:rPr lang="cs-CZ" dirty="0" smtClean="0">
                <a:solidFill>
                  <a:srgbClr val="000000"/>
                </a:solidFill>
              </a:rPr>
              <a:t>   262 </a:t>
            </a:r>
            <a:r>
              <a:rPr lang="cs-CZ" dirty="0" err="1" smtClean="0">
                <a:solidFill>
                  <a:srgbClr val="000000"/>
                </a:solidFill>
              </a:rPr>
              <a:t>xxxx</a:t>
            </a:r>
            <a:r>
              <a:rPr lang="cs-CZ" dirty="0" smtClean="0">
                <a:solidFill>
                  <a:srgbClr val="000000"/>
                </a:solidFill>
              </a:rPr>
              <a:t>                                 </a:t>
            </a:r>
            <a:r>
              <a:rPr lang="cs-CZ" dirty="0">
                <a:solidFill>
                  <a:srgbClr val="000000"/>
                </a:solidFill>
              </a:rPr>
              <a:t>x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070106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Pokladna a RS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Courier New" panose="02070309020205020404" pitchFamily="49" charset="0"/>
              <a:buChar char="o"/>
            </a:pPr>
            <a:r>
              <a:rPr lang="cs-CZ" dirty="0" smtClean="0">
                <a:solidFill>
                  <a:srgbClr val="000000"/>
                </a:solidFill>
              </a:rPr>
              <a:t>Příjem prostředků na BÚ</a:t>
            </a:r>
            <a:endParaRPr lang="cs-CZ" dirty="0">
              <a:solidFill>
                <a:srgbClr val="000000"/>
              </a:solidFill>
            </a:endParaRPr>
          </a:p>
          <a:p>
            <a:pPr marL="0" lvl="0" indent="0">
              <a:buNone/>
            </a:pPr>
            <a:r>
              <a:rPr lang="cs-CZ" dirty="0" smtClean="0">
                <a:solidFill>
                  <a:srgbClr val="000000"/>
                </a:solidFill>
              </a:rPr>
              <a:t>   231 </a:t>
            </a:r>
            <a:r>
              <a:rPr lang="cs-CZ" dirty="0" err="1">
                <a:solidFill>
                  <a:srgbClr val="000000"/>
                </a:solidFill>
              </a:rPr>
              <a:t>xxxx</a:t>
            </a:r>
            <a:r>
              <a:rPr lang="cs-CZ" dirty="0">
                <a:solidFill>
                  <a:srgbClr val="000000"/>
                </a:solidFill>
              </a:rPr>
              <a:t> 6330 </a:t>
            </a:r>
            <a:r>
              <a:rPr lang="cs-CZ" dirty="0" smtClean="0">
                <a:solidFill>
                  <a:srgbClr val="000000"/>
                </a:solidFill>
              </a:rPr>
              <a:t>4138                    </a:t>
            </a:r>
            <a:r>
              <a:rPr lang="cs-CZ" dirty="0">
                <a:solidFill>
                  <a:srgbClr val="000000"/>
                </a:solidFill>
              </a:rPr>
              <a:t>x </a:t>
            </a:r>
          </a:p>
          <a:p>
            <a:pPr marL="0" lvl="0" indent="0">
              <a:buNone/>
            </a:pPr>
            <a:r>
              <a:rPr lang="cs-CZ" dirty="0" smtClean="0">
                <a:solidFill>
                  <a:srgbClr val="000000"/>
                </a:solidFill>
              </a:rPr>
              <a:t>   262 </a:t>
            </a:r>
            <a:r>
              <a:rPr lang="cs-CZ" dirty="0" err="1" smtClean="0">
                <a:solidFill>
                  <a:srgbClr val="000000"/>
                </a:solidFill>
              </a:rPr>
              <a:t>xxxx</a:t>
            </a:r>
            <a:r>
              <a:rPr lang="cs-CZ" dirty="0" smtClean="0">
                <a:solidFill>
                  <a:srgbClr val="000000"/>
                </a:solidFill>
              </a:rPr>
              <a:t>                                                  x</a:t>
            </a:r>
            <a:endParaRPr lang="cs-CZ" dirty="0">
              <a:solidFill>
                <a:srgbClr val="000000"/>
              </a:solidFill>
            </a:endParaRPr>
          </a:p>
          <a:p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O tento údaj byl doplněn i výkaz o plnění rozpočtu, řádek 6040.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684319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47800" y="76200"/>
            <a:ext cx="7239000" cy="1143000"/>
          </a:xfrm>
        </p:spPr>
        <p:txBody>
          <a:bodyPr/>
          <a:lstStyle/>
          <a:p>
            <a:r>
              <a:rPr lang="cs-CZ" altLang="cs-CZ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Úpravy </a:t>
            </a:r>
            <a:r>
              <a:rPr lang="cs-CZ" altLang="cs-CZ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cs-CZ" altLang="cs-CZ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altLang="cs-CZ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rozpočtová skladba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482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cs-CZ" dirty="0" smtClean="0"/>
              <a:t>Nově – položka pro věcná břemena 5122 – zahrnuje platby subjektu, který zřídil ve prospěch této organizace věcné břemeno, není-li tento výdaj součástí výdajů na pořízení stavby a nepřesahuje-li  celková cena částku 40 000,- Kč – syntetický účet 028.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 smtClean="0"/>
              <a:t>558/321, 321/231, 028/088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 smtClean="0"/>
              <a:t>Příjem – položka 2119.</a:t>
            </a:r>
          </a:p>
        </p:txBody>
      </p:sp>
    </p:spTree>
    <p:extLst>
      <p:ext uri="{BB962C8B-B14F-4D97-AF65-F5344CB8AC3E}">
        <p14:creationId xmlns:p14="http://schemas.microsoft.com/office/powerpoint/2010/main" val="5105344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219200"/>
          </a:xfrm>
        </p:spPr>
        <p:txBody>
          <a:bodyPr/>
          <a:lstStyle/>
          <a:p>
            <a:r>
              <a:rPr lang="cs-CZ" altLang="cs-CZ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Úpravy </a:t>
            </a:r>
            <a:br>
              <a:rPr lang="cs-CZ" altLang="cs-CZ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altLang="cs-CZ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rozpočtová skladba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Wingdings" panose="05000000000000000000" pitchFamily="2" charset="2"/>
              <a:buChar char="§"/>
            </a:pPr>
            <a:r>
              <a:rPr lang="cs-CZ" dirty="0">
                <a:solidFill>
                  <a:srgbClr val="000000"/>
                </a:solidFill>
              </a:rPr>
              <a:t>Nová položka 6142 je určena pro věcná břemena, jejichž cena je vyšší </a:t>
            </a:r>
            <a:br>
              <a:rPr lang="cs-CZ" dirty="0">
                <a:solidFill>
                  <a:srgbClr val="000000"/>
                </a:solidFill>
              </a:rPr>
            </a:br>
            <a:r>
              <a:rPr lang="cs-CZ" dirty="0">
                <a:solidFill>
                  <a:srgbClr val="000000"/>
                </a:solidFill>
              </a:rPr>
              <a:t>než 40 000,- Kč – syntetický účet 029.</a:t>
            </a:r>
          </a:p>
          <a:p>
            <a:r>
              <a:rPr lang="cs-CZ" dirty="0" smtClean="0"/>
              <a:t>042/321, 321/231, 029/042, postupné rozpouštění do nákladů – 089/029, 551/089, předpokládána doba použitelnosti (doba, na kterou je věcné břemeno sjednáno, v ostatních případech záleží na rozhodnutí účetní jednotky)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507534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219200"/>
          </a:xfrm>
        </p:spPr>
        <p:txBody>
          <a:bodyPr/>
          <a:lstStyle/>
          <a:p>
            <a:r>
              <a:rPr lang="cs-CZ" altLang="cs-CZ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Úpravy </a:t>
            </a:r>
            <a:br>
              <a:rPr lang="cs-CZ" altLang="cs-CZ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altLang="cs-CZ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rozpočtová skladba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Nová položka 6141 – Právo stavby, zahrnuje platby subjektu, který zřídil v její prospěch na svém pozemku právo stavby. </a:t>
            </a:r>
          </a:p>
          <a:p>
            <a:r>
              <a:rPr lang="cs-CZ" dirty="0" smtClean="0"/>
              <a:t>Syntetický účet 021 – Stavby bez ohledu na výši ocenění a dobu použitelnosti. Věcné právo, které opravňuje jinou osobu než je vlastník pozemku, zřídit na tomto pozemku stavbu. Jedná se o právo dočasné s maximální délkou trvání 99 let.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732099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cs-CZ" altLang="cs-CZ" sz="4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Legislativa</a:t>
            </a:r>
            <a:endParaRPr lang="cs-CZ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75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Clr>
                <a:srgbClr val="000000"/>
              </a:buClr>
              <a:buFont typeface="Wingdings" pitchFamily="2" charset="2"/>
              <a:buChar char="Ø"/>
            </a:pPr>
            <a:r>
              <a:rPr lang="cs-CZ" altLang="cs-CZ" sz="2400" dirty="0" smtClean="0">
                <a:solidFill>
                  <a:srgbClr val="000000"/>
                </a:solidFill>
              </a:rPr>
              <a:t>Zákon č. 563/1991 Sb., o účetnictví ve znění pozdějších předpisů </a:t>
            </a:r>
            <a:r>
              <a:rPr lang="cs-CZ" altLang="cs-CZ" sz="2400" b="1" dirty="0" smtClean="0">
                <a:solidFill>
                  <a:srgbClr val="000000"/>
                </a:solidFill>
              </a:rPr>
              <a:t>(novela s účinností od 1. 1. 2017, 1. 1. 2018)</a:t>
            </a:r>
          </a:p>
          <a:p>
            <a:pPr eaLnBrk="1" hangingPunct="1">
              <a:lnSpc>
                <a:spcPct val="80000"/>
              </a:lnSpc>
              <a:buClr>
                <a:srgbClr val="000000"/>
              </a:buClr>
              <a:buFont typeface="Wingdings" pitchFamily="2" charset="2"/>
              <a:buChar char="Ø"/>
            </a:pPr>
            <a:r>
              <a:rPr lang="cs-CZ" altLang="cs-CZ" sz="2400" dirty="0" smtClean="0">
                <a:solidFill>
                  <a:srgbClr val="000000"/>
                </a:solidFill>
              </a:rPr>
              <a:t>Vyhláška č. 410/2009 Sb., kterou se provádějí některá ustanovení zákona č. 563/1991 Sb., o účetnictví, </a:t>
            </a:r>
            <a:br>
              <a:rPr lang="cs-CZ" altLang="cs-CZ" sz="2400" dirty="0" smtClean="0">
                <a:solidFill>
                  <a:srgbClr val="000000"/>
                </a:solidFill>
              </a:rPr>
            </a:br>
            <a:r>
              <a:rPr lang="cs-CZ" altLang="cs-CZ" sz="2400" dirty="0" smtClean="0">
                <a:solidFill>
                  <a:srgbClr val="000000"/>
                </a:solidFill>
              </a:rPr>
              <a:t>ve znění pozdějších předpisů, pro některé vybrané účetní jednotky </a:t>
            </a:r>
          </a:p>
          <a:p>
            <a:pPr eaLnBrk="1" hangingPunct="1">
              <a:lnSpc>
                <a:spcPct val="80000"/>
              </a:lnSpc>
              <a:buClr>
                <a:srgbClr val="000000"/>
              </a:buClr>
              <a:buFont typeface="Wingdings" pitchFamily="2" charset="2"/>
              <a:buChar char="Ø"/>
            </a:pPr>
            <a:r>
              <a:rPr lang="cs-CZ" altLang="cs-CZ" sz="2400" dirty="0" smtClean="0">
                <a:solidFill>
                  <a:srgbClr val="000000"/>
                </a:solidFill>
              </a:rPr>
              <a:t>Vyhláška č. 270/2010 Sb., o inventarizaci majetku </a:t>
            </a:r>
            <a:br>
              <a:rPr lang="cs-CZ" altLang="cs-CZ" sz="2400" dirty="0" smtClean="0">
                <a:solidFill>
                  <a:srgbClr val="000000"/>
                </a:solidFill>
              </a:rPr>
            </a:br>
            <a:r>
              <a:rPr lang="cs-CZ" altLang="cs-CZ" sz="2400" dirty="0" smtClean="0">
                <a:solidFill>
                  <a:srgbClr val="000000"/>
                </a:solidFill>
              </a:rPr>
              <a:t>a závazků, ve znění pozdějších předpisů </a:t>
            </a:r>
          </a:p>
          <a:p>
            <a:pPr eaLnBrk="1" hangingPunct="1">
              <a:lnSpc>
                <a:spcPct val="80000"/>
              </a:lnSpc>
              <a:buClr>
                <a:srgbClr val="000000"/>
              </a:buClr>
              <a:buFont typeface="Wingdings" pitchFamily="2" charset="2"/>
              <a:buChar char="Ø"/>
            </a:pPr>
            <a:r>
              <a:rPr lang="cs-CZ" altLang="cs-CZ" sz="2400" dirty="0" smtClean="0">
                <a:solidFill>
                  <a:srgbClr val="000000"/>
                </a:solidFill>
              </a:rPr>
              <a:t>Vyhláška č. 383/2009 Sb., o účetních záznamech </a:t>
            </a:r>
            <a:br>
              <a:rPr lang="cs-CZ" altLang="cs-CZ" sz="2400" dirty="0" smtClean="0">
                <a:solidFill>
                  <a:srgbClr val="000000"/>
                </a:solidFill>
              </a:rPr>
            </a:br>
            <a:r>
              <a:rPr lang="cs-CZ" altLang="cs-CZ" sz="2400" dirty="0" smtClean="0">
                <a:solidFill>
                  <a:srgbClr val="000000"/>
                </a:solidFill>
              </a:rPr>
              <a:t>v technické formě vybraných účetních jednotek a jejich předávání do centrálního systému účetních informací státu a o požadavcích na technické a smíšené formy účetních záznamů (technická vyhláška o účetních záznamech), ve znění pozdějších předpisů </a:t>
            </a:r>
            <a:r>
              <a:rPr lang="cs-CZ" altLang="cs-CZ" sz="2400" b="1" dirty="0" smtClean="0">
                <a:solidFill>
                  <a:srgbClr val="000000"/>
                </a:solidFill>
              </a:rPr>
              <a:t>(novela </a:t>
            </a:r>
            <a:br>
              <a:rPr lang="cs-CZ" altLang="cs-CZ" sz="2400" b="1" dirty="0" smtClean="0">
                <a:solidFill>
                  <a:srgbClr val="000000"/>
                </a:solidFill>
              </a:rPr>
            </a:br>
            <a:r>
              <a:rPr lang="cs-CZ" altLang="cs-CZ" sz="2400" b="1" dirty="0" smtClean="0">
                <a:solidFill>
                  <a:srgbClr val="000000"/>
                </a:solidFill>
              </a:rPr>
              <a:t>s účinností od 1. 1. 2017 - OSS)</a:t>
            </a:r>
            <a:endParaRPr lang="cs-CZ" altLang="cs-CZ" sz="2400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95400"/>
          </a:xfrm>
        </p:spPr>
        <p:txBody>
          <a:bodyPr/>
          <a:lstStyle/>
          <a:p>
            <a:r>
              <a:rPr lang="cs-CZ" altLang="cs-CZ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Úpravy </a:t>
            </a:r>
            <a:br>
              <a:rPr lang="cs-CZ" altLang="cs-CZ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altLang="cs-CZ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rozpočtová skladba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 smtClean="0"/>
              <a:t>Doba trvání lze prodloužit. Použije se </a:t>
            </a:r>
            <a:br>
              <a:rPr lang="cs-CZ" dirty="0" smtClean="0"/>
            </a:br>
            <a:r>
              <a:rPr lang="cs-CZ" dirty="0" smtClean="0"/>
              <a:t>v případě, že není záměrem účetní jednotky realizovat stavbu vyhovující právu stavby </a:t>
            </a:r>
            <a:br>
              <a:rPr lang="cs-CZ" dirty="0" smtClean="0"/>
            </a:br>
            <a:r>
              <a:rPr lang="cs-CZ" dirty="0" smtClean="0"/>
              <a:t>a proto není vykazováno jako součást ocenění stavy nebo jako součást ocenění zásob (nákup staveb za účelem prodeje).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716505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43000" y="0"/>
            <a:ext cx="8229600" cy="1295400"/>
          </a:xfrm>
        </p:spPr>
        <p:txBody>
          <a:bodyPr/>
          <a:lstStyle/>
          <a:p>
            <a:r>
              <a:rPr lang="cs-CZ" altLang="cs-CZ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Úpravy </a:t>
            </a:r>
            <a:br>
              <a:rPr lang="cs-CZ" altLang="cs-CZ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altLang="cs-CZ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rozpočtová skladba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cs-CZ" dirty="0" smtClean="0"/>
              <a:t>Položka 5171 – patří sem i daň z přidané hodnoty, placená organizací z přenesené daňové povinnosti.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 smtClean="0"/>
              <a:t>Položka 5362 – sem patří daň z přidané hodnoty vždy, když ji organizace platí správci daně jako osoba povinná k dani, která dodala zboží nebo poskytla služby za úplatu v rámci ekonomické činnosti </a:t>
            </a:r>
            <a:br>
              <a:rPr lang="cs-CZ" dirty="0" smtClean="0"/>
            </a:br>
            <a:r>
              <a:rPr lang="cs-CZ" dirty="0" smtClean="0"/>
              <a:t>s místem plnění v tuzemsku.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7140295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371600" y="274638"/>
            <a:ext cx="7315200" cy="1143000"/>
          </a:xfrm>
        </p:spPr>
        <p:txBody>
          <a:bodyPr/>
          <a:lstStyle/>
          <a:p>
            <a:r>
              <a:rPr lang="cs-CZ" altLang="cs-CZ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Předpisy v organizaci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cs-CZ" dirty="0" smtClean="0"/>
              <a:t>Na základě směrné účtové osnovy jsou účetní jednotky povinny sestavit účtový rozvrh, který obsahuje všechny účty potřebné k zaúčtování všech účetních případů a k sestavení účetní závěrky.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 smtClean="0"/>
              <a:t>Vnitřní předpis – oběh účetních dokladů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 smtClean="0"/>
              <a:t>Vnitřním předpisem musí být stanoven kurz pro přepočet cizí měny na českou</a:t>
            </a:r>
          </a:p>
        </p:txBody>
      </p:sp>
    </p:spTree>
    <p:extLst>
      <p:ext uri="{BB962C8B-B14F-4D97-AF65-F5344CB8AC3E}">
        <p14:creationId xmlns:p14="http://schemas.microsoft.com/office/powerpoint/2010/main" val="26869795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371600" y="274638"/>
            <a:ext cx="7315200" cy="1143000"/>
          </a:xfrm>
        </p:spPr>
        <p:txBody>
          <a:bodyPr/>
          <a:lstStyle/>
          <a:p>
            <a:r>
              <a:rPr lang="cs-CZ" altLang="cs-CZ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Předpisy v organizaci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/>
          <a:lstStyle/>
          <a:p>
            <a:pPr lvl="0">
              <a:buFont typeface="Wingdings" panose="05000000000000000000" pitchFamily="2" charset="2"/>
              <a:buChar char="§"/>
            </a:pPr>
            <a:r>
              <a:rPr lang="cs-CZ" dirty="0">
                <a:solidFill>
                  <a:srgbClr val="000000"/>
                </a:solidFill>
              </a:rPr>
              <a:t>Vnitřní předpis o inventarizaci majetku a závazků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 smtClean="0"/>
              <a:t>Vnitřní předpis o zařazování, evidenci a nakládání s majetkem, vyřazování, odpisování, odpisové plány, tvorbě opravných položek k majetku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 smtClean="0"/>
              <a:t>Vnitřní předpis o archivaci účetních písemností</a:t>
            </a:r>
          </a:p>
          <a:p>
            <a:pPr>
              <a:buFont typeface="Wingdings" panose="05000000000000000000" pitchFamily="2" charset="2"/>
              <a:buChar char="§"/>
            </a:pPr>
            <a:endParaRPr lang="cs-CZ" dirty="0"/>
          </a:p>
          <a:p>
            <a:pPr>
              <a:buFont typeface="Wingdings" panose="05000000000000000000" pitchFamily="2" charset="2"/>
              <a:buChar char="§"/>
            </a:pPr>
            <a:endParaRPr lang="cs-CZ" dirty="0"/>
          </a:p>
          <a:p>
            <a:pPr>
              <a:buFont typeface="Wingdings" panose="05000000000000000000" pitchFamily="2" charset="2"/>
              <a:buChar char="§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7498331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600200" y="274638"/>
            <a:ext cx="7086600" cy="1143000"/>
          </a:xfrm>
        </p:spPr>
        <p:txBody>
          <a:bodyPr/>
          <a:lstStyle/>
          <a:p>
            <a:r>
              <a:rPr lang="cs-CZ" altLang="cs-CZ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Předpisy v organizaci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Wingdings" panose="05000000000000000000" pitchFamily="2" charset="2"/>
              <a:buChar char="§"/>
            </a:pPr>
            <a:r>
              <a:rPr lang="cs-CZ" dirty="0">
                <a:solidFill>
                  <a:srgbClr val="000000"/>
                </a:solidFill>
              </a:rPr>
              <a:t>Vnitřní předpis o finanční kontrole, podpisové vzory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cs-CZ" dirty="0" smtClean="0">
                <a:solidFill>
                  <a:srgbClr val="000000"/>
                </a:solidFill>
              </a:rPr>
              <a:t>Vnitřní </a:t>
            </a:r>
            <a:r>
              <a:rPr lang="cs-CZ" dirty="0">
                <a:solidFill>
                  <a:srgbClr val="000000"/>
                </a:solidFill>
              </a:rPr>
              <a:t>předpis o </a:t>
            </a:r>
            <a:r>
              <a:rPr lang="cs-CZ" dirty="0" smtClean="0">
                <a:solidFill>
                  <a:srgbClr val="000000"/>
                </a:solidFill>
              </a:rPr>
              <a:t>nakládání </a:t>
            </a:r>
            <a:br>
              <a:rPr lang="cs-CZ" dirty="0" smtClean="0">
                <a:solidFill>
                  <a:srgbClr val="000000"/>
                </a:solidFill>
              </a:rPr>
            </a:br>
            <a:r>
              <a:rPr lang="cs-CZ" dirty="0" smtClean="0">
                <a:solidFill>
                  <a:srgbClr val="000000"/>
                </a:solidFill>
              </a:rPr>
              <a:t>s pohledávkami a tvorbě </a:t>
            </a:r>
            <a:r>
              <a:rPr lang="cs-CZ" dirty="0">
                <a:solidFill>
                  <a:srgbClr val="000000"/>
                </a:solidFill>
              </a:rPr>
              <a:t>opravných </a:t>
            </a:r>
            <a:r>
              <a:rPr lang="cs-CZ" dirty="0" smtClean="0">
                <a:solidFill>
                  <a:srgbClr val="000000"/>
                </a:solidFill>
              </a:rPr>
              <a:t>položek k </a:t>
            </a:r>
            <a:r>
              <a:rPr lang="cs-CZ" dirty="0">
                <a:solidFill>
                  <a:srgbClr val="000000"/>
                </a:solidFill>
              </a:rPr>
              <a:t>pohledávkám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 smtClean="0"/>
              <a:t>Vnitřní předpis o schvalování účetní závěrky ÚSC a jeho příspěvkových organizacích</a:t>
            </a:r>
          </a:p>
          <a:p>
            <a:pPr>
              <a:buFont typeface="Wingdings" panose="05000000000000000000" pitchFamily="2" charset="2"/>
              <a:buChar char="§"/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127586846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371600" y="274638"/>
            <a:ext cx="7315200" cy="1143000"/>
          </a:xfrm>
        </p:spPr>
        <p:txBody>
          <a:bodyPr/>
          <a:lstStyle/>
          <a:p>
            <a:pPr>
              <a:defRPr/>
            </a:pPr>
            <a:r>
              <a:rPr lang="cs-CZ" altLang="cs-CZ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Předpisy v organizaci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Wingdings" panose="05000000000000000000" pitchFamily="2" charset="2"/>
              <a:buChar char="§"/>
            </a:pPr>
            <a:r>
              <a:rPr lang="cs-CZ" dirty="0">
                <a:solidFill>
                  <a:srgbClr val="000000"/>
                </a:solidFill>
              </a:rPr>
              <a:t>Vnitřní předpis – hladina významnosti pro časové rozlišení, dohadné položky, podrozvahové účty, přeceňování reálnou hodnotou, vyřazování pohledávek, vyřazování závazků</a:t>
            </a:r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cs-CZ" dirty="0" smtClean="0"/>
              <a:t>Vnitřní předpis o vedení pokladen</a:t>
            </a:r>
          </a:p>
          <a:p>
            <a:pPr>
              <a:buFont typeface="Wingdings" panose="05000000000000000000" pitchFamily="2" charset="2"/>
              <a:buChar char="§"/>
              <a:defRPr/>
            </a:pPr>
            <a:r>
              <a:rPr lang="cs-CZ" dirty="0" smtClean="0"/>
              <a:t>Vnitřní předpis o použití sociálního fondu, případně dalších fondech účetní jednotky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6705600" cy="1143000"/>
          </a:xfrm>
        </p:spPr>
        <p:txBody>
          <a:bodyPr/>
          <a:lstStyle/>
          <a:p>
            <a:r>
              <a:rPr lang="cs-CZ" altLang="cs-CZ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Předpisy v organizaci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Wingdings" panose="05000000000000000000" pitchFamily="2" charset="2"/>
              <a:buChar char="§"/>
              <a:defRPr/>
            </a:pPr>
            <a:r>
              <a:rPr lang="cs-CZ" dirty="0">
                <a:solidFill>
                  <a:srgbClr val="000000"/>
                </a:solidFill>
              </a:rPr>
              <a:t>Vnitřní předpis o účtování zásob, případně vedení skladu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5679551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7620000" cy="1143000"/>
          </a:xfrm>
        </p:spPr>
        <p:txBody>
          <a:bodyPr/>
          <a:lstStyle/>
          <a:p>
            <a:r>
              <a:rPr lang="cs-CZ" altLang="cs-CZ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Účetní výkazy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/>
          <a:lstStyle/>
          <a:p>
            <a:pPr marL="514350" indent="-514350">
              <a:buFont typeface="+mj-lt"/>
              <a:buAutoNum type="arabicParenR"/>
            </a:pPr>
            <a:r>
              <a:rPr lang="cs-CZ" dirty="0" smtClean="0"/>
              <a:t>Rozvaha</a:t>
            </a:r>
          </a:p>
          <a:p>
            <a:pPr marL="514350" indent="-514350">
              <a:buFont typeface="+mj-lt"/>
              <a:buAutoNum type="arabicParenR"/>
            </a:pPr>
            <a:r>
              <a:rPr lang="cs-CZ" dirty="0" smtClean="0"/>
              <a:t>Výkaz zisku a ztráty</a:t>
            </a:r>
          </a:p>
          <a:p>
            <a:pPr marL="514350" indent="-514350">
              <a:buFont typeface="+mj-lt"/>
              <a:buAutoNum type="arabicParenR"/>
            </a:pPr>
            <a:r>
              <a:rPr lang="cs-CZ" dirty="0" smtClean="0"/>
              <a:t>Příloha – nezapomínat vyplnit textové části</a:t>
            </a:r>
          </a:p>
          <a:p>
            <a:pPr marL="514350" indent="-514350">
              <a:buFont typeface="+mj-lt"/>
              <a:buAutoNum type="arabicParenR"/>
            </a:pPr>
            <a:r>
              <a:rPr lang="cs-CZ" dirty="0" smtClean="0"/>
              <a:t>Přehled o peněžních tocích</a:t>
            </a:r>
          </a:p>
          <a:p>
            <a:pPr marL="514350" indent="-514350">
              <a:buFont typeface="+mj-lt"/>
              <a:buAutoNum type="arabicParenR"/>
            </a:pPr>
            <a:r>
              <a:rPr lang="cs-CZ" dirty="0" smtClean="0"/>
              <a:t>Přehled o změnách vlastního kapitálu</a:t>
            </a:r>
          </a:p>
        </p:txBody>
      </p:sp>
    </p:spTree>
    <p:extLst>
      <p:ext uri="{BB962C8B-B14F-4D97-AF65-F5344CB8AC3E}">
        <p14:creationId xmlns:p14="http://schemas.microsoft.com/office/powerpoint/2010/main" val="46350672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43000" y="274638"/>
            <a:ext cx="7543800" cy="1143000"/>
          </a:xfrm>
        </p:spPr>
        <p:txBody>
          <a:bodyPr/>
          <a:lstStyle/>
          <a:p>
            <a:r>
              <a:rPr lang="cs-CZ" altLang="cs-CZ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Účetní výkazy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cs-CZ" dirty="0">
                <a:solidFill>
                  <a:srgbClr val="000000"/>
                </a:solidFill>
              </a:rPr>
              <a:t>Výkazy uvedené v bodech 4) a 5) sestavují účetní jednotky k 31. </a:t>
            </a:r>
            <a:r>
              <a:rPr lang="cs-CZ" dirty="0" smtClean="0">
                <a:solidFill>
                  <a:srgbClr val="000000"/>
                </a:solidFill>
              </a:rPr>
              <a:t>12.</a:t>
            </a:r>
            <a:r>
              <a:rPr lang="cs-CZ" dirty="0" smtClean="0"/>
              <a:t>, </a:t>
            </a:r>
            <a:r>
              <a:rPr lang="cs-CZ" dirty="0"/>
              <a:t>které mají k rozvahovému dni a za bezprostředně předcházející účetní období aktiva vyšší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než </a:t>
            </a:r>
            <a:r>
              <a:rPr lang="cs-CZ" dirty="0"/>
              <a:t>40 000 000 Kč a roční úhrn čistého obratu vyšší než 80 000 000 Kč.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Musí </a:t>
            </a:r>
            <a:r>
              <a:rPr lang="cs-CZ" dirty="0"/>
              <a:t>být splněna obě kritéria.</a:t>
            </a:r>
          </a:p>
        </p:txBody>
      </p:sp>
    </p:spTree>
    <p:extLst>
      <p:ext uri="{BB962C8B-B14F-4D97-AF65-F5344CB8AC3E}">
        <p14:creationId xmlns:p14="http://schemas.microsoft.com/office/powerpoint/2010/main" val="347159978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524000" y="274638"/>
            <a:ext cx="7162800" cy="1143000"/>
          </a:xfrm>
        </p:spPr>
        <p:txBody>
          <a:bodyPr/>
          <a:lstStyle/>
          <a:p>
            <a:r>
              <a:rPr lang="cs-CZ" altLang="cs-CZ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Výkazy PAP, PKP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cs-CZ" dirty="0" smtClean="0"/>
              <a:t>Obce (3 000 – 9 999 obyvatel, počet obyvatel k 1. lednu bezprostředně předcházejícího účetního období) – čtvrtletně PAP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cs-CZ" dirty="0" smtClean="0"/>
              <a:t>Obce (10 000 obyvatel a více) – rozšířený PAP</a:t>
            </a:r>
          </a:p>
          <a:p>
            <a:pPr>
              <a:buFont typeface="Wingdings" panose="05000000000000000000" pitchFamily="2" charset="2"/>
              <a:buChar char="§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65343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cs-CZ" altLang="cs-CZ" sz="4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Legislativa</a:t>
            </a:r>
            <a:endParaRPr lang="cs-CZ" altLang="cs-CZ" dirty="0" smtClean="0"/>
          </a:p>
        </p:txBody>
      </p:sp>
      <p:sp>
        <p:nvSpPr>
          <p:cNvPr id="4099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Clr>
                <a:srgbClr val="000000"/>
              </a:buClr>
              <a:buFont typeface="Wingdings" pitchFamily="2" charset="2"/>
              <a:buChar char="Ø"/>
              <a:defRPr/>
            </a:pPr>
            <a:r>
              <a:rPr lang="cs-CZ" altLang="cs-CZ" sz="2400" dirty="0">
                <a:solidFill>
                  <a:srgbClr val="000000"/>
                </a:solidFill>
              </a:rPr>
              <a:t>Vyhláška č. </a:t>
            </a:r>
            <a:r>
              <a:rPr lang="cs-CZ" altLang="cs-CZ" sz="2400" dirty="0" smtClean="0">
                <a:solidFill>
                  <a:srgbClr val="000000"/>
                </a:solidFill>
              </a:rPr>
              <a:t>5/2014 Sb</a:t>
            </a:r>
            <a:r>
              <a:rPr lang="cs-CZ" altLang="cs-CZ" sz="2400" dirty="0">
                <a:solidFill>
                  <a:srgbClr val="000000"/>
                </a:solidFill>
              </a:rPr>
              <a:t>., o způsobu, termínech a rozsahu údajů předkládaných pro hodnocení plnění státního rozpočtu, rozpočtů státních fondů, rozpočtů územních samosprávných celků, rozpočtů dobrovolných svazků obcí a rozpočtů Regionálních rad soudržnosti</a:t>
            </a:r>
          </a:p>
          <a:p>
            <a:pPr marL="0" indent="0" eaLnBrk="1" hangingPunct="1">
              <a:lnSpc>
                <a:spcPct val="80000"/>
              </a:lnSpc>
              <a:buClr>
                <a:srgbClr val="000000"/>
              </a:buClr>
              <a:buFontTx/>
              <a:buNone/>
              <a:defRPr/>
            </a:pPr>
            <a:r>
              <a:rPr lang="cs-CZ" altLang="cs-CZ" sz="2400" b="1" dirty="0" smtClean="0">
                <a:solidFill>
                  <a:srgbClr val="000000"/>
                </a:solidFill>
              </a:rPr>
              <a:t>     (novela s účinností od 1</a:t>
            </a:r>
            <a:r>
              <a:rPr lang="cs-CZ" altLang="cs-CZ" sz="2400" b="1" dirty="0">
                <a:solidFill>
                  <a:srgbClr val="000000"/>
                </a:solidFill>
              </a:rPr>
              <a:t>. 1. </a:t>
            </a:r>
            <a:r>
              <a:rPr lang="cs-CZ" altLang="cs-CZ" sz="2400" b="1" dirty="0" smtClean="0">
                <a:solidFill>
                  <a:srgbClr val="000000"/>
                </a:solidFill>
              </a:rPr>
              <a:t>2017 – SPO, OSS)  </a:t>
            </a:r>
            <a:endParaRPr lang="cs-CZ" altLang="cs-CZ" sz="2400" dirty="0">
              <a:solidFill>
                <a:srgbClr val="000000"/>
              </a:solidFill>
            </a:endParaRPr>
          </a:p>
          <a:p>
            <a:pPr eaLnBrk="1" hangingPunct="1">
              <a:lnSpc>
                <a:spcPct val="80000"/>
              </a:lnSpc>
              <a:buClr>
                <a:srgbClr val="000000"/>
              </a:buClr>
              <a:buFont typeface="Wingdings" pitchFamily="2" charset="2"/>
              <a:buChar char="Ø"/>
              <a:defRPr/>
            </a:pPr>
            <a:r>
              <a:rPr lang="cs-CZ" altLang="cs-CZ" sz="2400" dirty="0" smtClean="0">
                <a:solidFill>
                  <a:srgbClr val="000000"/>
                </a:solidFill>
              </a:rPr>
              <a:t>Vyhláška č. 220/2013 Sb., o požadavcích </a:t>
            </a:r>
            <a:br>
              <a:rPr lang="cs-CZ" altLang="cs-CZ" sz="2400" dirty="0" smtClean="0">
                <a:solidFill>
                  <a:srgbClr val="000000"/>
                </a:solidFill>
              </a:rPr>
            </a:br>
            <a:r>
              <a:rPr lang="cs-CZ" altLang="cs-CZ" sz="2400" dirty="0" smtClean="0">
                <a:solidFill>
                  <a:srgbClr val="000000"/>
                </a:solidFill>
              </a:rPr>
              <a:t>na schvalování účetních závěrek některých vybraných účetních jednotek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cs-CZ" altLang="cs-CZ" sz="2400" dirty="0" smtClean="0">
                <a:solidFill>
                  <a:srgbClr val="000000"/>
                </a:solidFill>
              </a:rPr>
              <a:t>Vyhláška č. 312/2014 Sb., o podmínkách sestavení účetních výkazů za Českou republiku (konsolidační vyhláška </a:t>
            </a:r>
            <a:r>
              <a:rPr lang="cs-CZ" altLang="cs-CZ" sz="2400" smtClean="0">
                <a:solidFill>
                  <a:srgbClr val="000000"/>
                </a:solidFill>
              </a:rPr>
              <a:t>státu)</a:t>
            </a:r>
            <a:endParaRPr lang="cs-CZ" altLang="cs-CZ" sz="2400" b="1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828800" y="274638"/>
            <a:ext cx="6858000" cy="1143000"/>
          </a:xfrm>
        </p:spPr>
        <p:txBody>
          <a:bodyPr/>
          <a:lstStyle/>
          <a:p>
            <a:r>
              <a:rPr lang="cs-CZ" altLang="cs-CZ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Výkazy PAP, PKP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cs-CZ" dirty="0">
                <a:solidFill>
                  <a:srgbClr val="000000"/>
                </a:solidFill>
              </a:rPr>
              <a:t>Dobrovolné svazky obcí sestavují pomocný konsolidační přehled při splnění kritérií </a:t>
            </a:r>
            <a:r>
              <a:rPr lang="cs-CZ" dirty="0" smtClean="0">
                <a:solidFill>
                  <a:srgbClr val="000000"/>
                </a:solidFill>
              </a:rPr>
              <a:t>daných § </a:t>
            </a:r>
            <a:r>
              <a:rPr lang="cs-CZ" dirty="0">
                <a:solidFill>
                  <a:srgbClr val="000000"/>
                </a:solidFill>
              </a:rPr>
              <a:t>10 odst. 2 vyhlášky </a:t>
            </a:r>
            <a:r>
              <a:rPr lang="cs-CZ" dirty="0" smtClean="0">
                <a:solidFill>
                  <a:srgbClr val="000000"/>
                </a:solidFill>
              </a:rPr>
              <a:t/>
            </a:r>
            <a:br>
              <a:rPr lang="cs-CZ" dirty="0" smtClean="0">
                <a:solidFill>
                  <a:srgbClr val="000000"/>
                </a:solidFill>
              </a:rPr>
            </a:br>
            <a:r>
              <a:rPr lang="cs-CZ" dirty="0" smtClean="0">
                <a:solidFill>
                  <a:srgbClr val="000000"/>
                </a:solidFill>
              </a:rPr>
              <a:t>č</a:t>
            </a:r>
            <a:r>
              <a:rPr lang="cs-CZ" dirty="0">
                <a:solidFill>
                  <a:srgbClr val="000000"/>
                </a:solidFill>
              </a:rPr>
              <a:t>. 312/2014 Sb., o podmínkách sestavení účetních výkazů za Českou republiku (konsolidační vyhláška státu) poprvé </a:t>
            </a:r>
            <a:r>
              <a:rPr lang="cs-CZ" dirty="0" smtClean="0">
                <a:solidFill>
                  <a:srgbClr val="000000"/>
                </a:solidFill>
              </a:rPr>
              <a:t/>
            </a:r>
            <a:br>
              <a:rPr lang="cs-CZ" dirty="0" smtClean="0">
                <a:solidFill>
                  <a:srgbClr val="000000"/>
                </a:solidFill>
              </a:rPr>
            </a:br>
            <a:r>
              <a:rPr lang="cs-CZ" dirty="0" smtClean="0">
                <a:solidFill>
                  <a:srgbClr val="000000"/>
                </a:solidFill>
              </a:rPr>
              <a:t>ve </a:t>
            </a:r>
            <a:r>
              <a:rPr lang="cs-CZ" dirty="0">
                <a:solidFill>
                  <a:srgbClr val="000000"/>
                </a:solidFill>
              </a:rPr>
              <a:t>stavu k 31. 12. 2016 do 31. 7. 2017.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1398849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828800" y="274638"/>
            <a:ext cx="6858000" cy="1143000"/>
          </a:xfrm>
        </p:spPr>
        <p:txBody>
          <a:bodyPr/>
          <a:lstStyle/>
          <a:p>
            <a:r>
              <a:rPr lang="cs-CZ" altLang="cs-CZ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Výkazy PAP, PKP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/>
          <a:lstStyle/>
          <a:p>
            <a:pPr marL="0" indent="0">
              <a:buNone/>
            </a:pPr>
            <a:r>
              <a:rPr lang="cs-CZ" dirty="0" smtClean="0"/>
              <a:t>Alespoň </a:t>
            </a:r>
            <a:r>
              <a:rPr lang="cs-CZ" dirty="0"/>
              <a:t>jedno z těchto kritérii:</a:t>
            </a:r>
          </a:p>
          <a:p>
            <a:pPr marL="0" indent="0">
              <a:buNone/>
            </a:pPr>
            <a:r>
              <a:rPr lang="cs-CZ" dirty="0"/>
              <a:t>a)výše netto aktiv vykázaných v účetní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    závěrce </a:t>
            </a:r>
            <a:r>
              <a:rPr lang="cs-CZ" dirty="0"/>
              <a:t>více než 100 000 000,- Kč</a:t>
            </a:r>
          </a:p>
          <a:p>
            <a:pPr marL="0" indent="0">
              <a:buNone/>
            </a:pPr>
            <a:r>
              <a:rPr lang="cs-CZ" dirty="0"/>
              <a:t>b)výše cizích zdrojů vykázaných v </a:t>
            </a:r>
            <a:r>
              <a:rPr lang="cs-CZ" dirty="0" smtClean="0"/>
              <a:t>účetní</a:t>
            </a:r>
            <a:br>
              <a:rPr lang="cs-CZ" dirty="0" smtClean="0"/>
            </a:br>
            <a:r>
              <a:rPr lang="cs-CZ" dirty="0" smtClean="0"/>
              <a:t>   závěrce </a:t>
            </a:r>
            <a:r>
              <a:rPr lang="cs-CZ" dirty="0"/>
              <a:t>více než 100 000 000,- Kč</a:t>
            </a:r>
          </a:p>
          <a:p>
            <a:pPr marL="0" indent="0">
              <a:buNone/>
            </a:pPr>
            <a:r>
              <a:rPr lang="cs-CZ" dirty="0"/>
              <a:t>c)celkové náklady, dělené počtem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   započatých </a:t>
            </a:r>
            <a:r>
              <a:rPr lang="cs-CZ" dirty="0"/>
              <a:t>měsíců, po které trvalo </a:t>
            </a:r>
            <a:r>
              <a:rPr lang="cs-CZ" dirty="0" smtClean="0"/>
              <a:t>účetní</a:t>
            </a:r>
            <a:br>
              <a:rPr lang="cs-CZ" dirty="0" smtClean="0"/>
            </a:br>
            <a:r>
              <a:rPr lang="cs-CZ" dirty="0" smtClean="0"/>
              <a:t>   </a:t>
            </a:r>
            <a:r>
              <a:rPr lang="cs-CZ" dirty="0"/>
              <a:t>období, a vynásobené dvanácti, výše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   než </a:t>
            </a:r>
            <a:r>
              <a:rPr lang="cs-CZ" dirty="0"/>
              <a:t>100 000 000,- </a:t>
            </a:r>
            <a:r>
              <a:rPr lang="cs-CZ" dirty="0" smtClean="0"/>
              <a:t>Kč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8074325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600200" y="274638"/>
            <a:ext cx="7086600" cy="1143000"/>
          </a:xfrm>
        </p:spPr>
        <p:txBody>
          <a:bodyPr/>
          <a:lstStyle/>
          <a:p>
            <a:r>
              <a:rPr lang="cs-CZ" altLang="cs-CZ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Výkazy PAP, PKP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cs-CZ" dirty="0">
                <a:solidFill>
                  <a:srgbClr val="000000"/>
                </a:solidFill>
              </a:rPr>
              <a:t>d)celkové výnosy, dělené počtem </a:t>
            </a:r>
            <a:r>
              <a:rPr lang="cs-CZ" dirty="0" smtClean="0">
                <a:solidFill>
                  <a:srgbClr val="000000"/>
                </a:solidFill>
              </a:rPr>
              <a:t/>
            </a:r>
            <a:br>
              <a:rPr lang="cs-CZ" dirty="0" smtClean="0">
                <a:solidFill>
                  <a:srgbClr val="000000"/>
                </a:solidFill>
              </a:rPr>
            </a:br>
            <a:r>
              <a:rPr lang="cs-CZ" dirty="0" smtClean="0">
                <a:solidFill>
                  <a:srgbClr val="000000"/>
                </a:solidFill>
              </a:rPr>
              <a:t>   započatých </a:t>
            </a:r>
            <a:r>
              <a:rPr lang="cs-CZ" dirty="0">
                <a:solidFill>
                  <a:srgbClr val="000000"/>
                </a:solidFill>
              </a:rPr>
              <a:t>měsíců, po které trvalo účetní </a:t>
            </a:r>
            <a:r>
              <a:rPr lang="cs-CZ" dirty="0" smtClean="0">
                <a:solidFill>
                  <a:srgbClr val="000000"/>
                </a:solidFill>
              </a:rPr>
              <a:t/>
            </a:r>
            <a:br>
              <a:rPr lang="cs-CZ" dirty="0" smtClean="0">
                <a:solidFill>
                  <a:srgbClr val="000000"/>
                </a:solidFill>
              </a:rPr>
            </a:br>
            <a:r>
              <a:rPr lang="cs-CZ" dirty="0" smtClean="0">
                <a:solidFill>
                  <a:srgbClr val="000000"/>
                </a:solidFill>
              </a:rPr>
              <a:t>   období</a:t>
            </a:r>
            <a:r>
              <a:rPr lang="cs-CZ" dirty="0">
                <a:solidFill>
                  <a:srgbClr val="000000"/>
                </a:solidFill>
              </a:rPr>
              <a:t>, a vynásobené dvanácti, více </a:t>
            </a:r>
            <a:r>
              <a:rPr lang="cs-CZ" dirty="0" smtClean="0">
                <a:solidFill>
                  <a:srgbClr val="000000"/>
                </a:solidFill>
              </a:rPr>
              <a:t/>
            </a:r>
            <a:br>
              <a:rPr lang="cs-CZ" dirty="0" smtClean="0">
                <a:solidFill>
                  <a:srgbClr val="000000"/>
                </a:solidFill>
              </a:rPr>
            </a:br>
            <a:r>
              <a:rPr lang="cs-CZ" dirty="0" smtClean="0">
                <a:solidFill>
                  <a:srgbClr val="000000"/>
                </a:solidFill>
              </a:rPr>
              <a:t>   než </a:t>
            </a:r>
            <a:r>
              <a:rPr lang="cs-CZ" dirty="0">
                <a:solidFill>
                  <a:srgbClr val="000000"/>
                </a:solidFill>
              </a:rPr>
              <a:t>100 000 000,- Kč.</a:t>
            </a:r>
          </a:p>
          <a:p>
            <a:pPr lvl="0">
              <a:buFont typeface="Wingdings" panose="05000000000000000000" pitchFamily="2" charset="2"/>
              <a:buChar char="§"/>
              <a:defRPr/>
            </a:pPr>
            <a:endParaRPr lang="cs-CZ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889448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133600" y="274638"/>
            <a:ext cx="6553200" cy="1143000"/>
          </a:xfrm>
        </p:spPr>
        <p:txBody>
          <a:bodyPr/>
          <a:lstStyle/>
          <a:p>
            <a:r>
              <a:rPr lang="cs-CZ" altLang="cs-CZ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Hospodářský výsledek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48200"/>
          </a:xfrm>
        </p:spPr>
        <p:txBody>
          <a:bodyPr/>
          <a:lstStyle/>
          <a:p>
            <a:pPr lvl="0">
              <a:buFont typeface="Wingdings" panose="05000000000000000000" pitchFamily="2" charset="2"/>
              <a:buChar char="§"/>
              <a:defRPr/>
            </a:pPr>
            <a:r>
              <a:rPr lang="cs-CZ" dirty="0" smtClean="0">
                <a:solidFill>
                  <a:srgbClr val="000000"/>
                </a:solidFill>
              </a:rPr>
              <a:t>Po schválení účetní závěrky přeúčtovat výsledek hospodaření:</a:t>
            </a:r>
          </a:p>
          <a:p>
            <a:pPr lvl="0">
              <a:buFont typeface="Wingdings" panose="05000000000000000000" pitchFamily="2" charset="2"/>
              <a:buChar char="§"/>
              <a:defRPr/>
            </a:pPr>
            <a:endParaRPr lang="cs-CZ" dirty="0" smtClean="0">
              <a:solidFill>
                <a:srgbClr val="000000"/>
              </a:solidFill>
            </a:endParaRPr>
          </a:p>
          <a:p>
            <a:pPr marL="0" lvl="0" indent="0">
              <a:buNone/>
              <a:defRPr/>
            </a:pPr>
            <a:r>
              <a:rPr lang="cs-CZ" dirty="0" smtClean="0">
                <a:solidFill>
                  <a:srgbClr val="000000"/>
                </a:solidFill>
              </a:rPr>
              <a:t>   431 </a:t>
            </a:r>
            <a:r>
              <a:rPr lang="cs-CZ" dirty="0" err="1" smtClean="0">
                <a:solidFill>
                  <a:srgbClr val="000000"/>
                </a:solidFill>
              </a:rPr>
              <a:t>xxxx</a:t>
            </a:r>
            <a:r>
              <a:rPr lang="cs-CZ" dirty="0" smtClean="0">
                <a:solidFill>
                  <a:srgbClr val="000000"/>
                </a:solidFill>
              </a:rPr>
              <a:t>                                         x</a:t>
            </a:r>
          </a:p>
          <a:p>
            <a:pPr marL="0" lvl="0" indent="0">
              <a:buNone/>
              <a:defRPr/>
            </a:pPr>
            <a:r>
              <a:rPr lang="cs-CZ" dirty="0" smtClean="0">
                <a:solidFill>
                  <a:srgbClr val="000000"/>
                </a:solidFill>
              </a:rPr>
              <a:t>   432 </a:t>
            </a:r>
            <a:r>
              <a:rPr lang="cs-CZ" dirty="0" err="1" smtClean="0">
                <a:solidFill>
                  <a:srgbClr val="000000"/>
                </a:solidFill>
              </a:rPr>
              <a:t>xxxx</a:t>
            </a:r>
            <a:r>
              <a:rPr lang="cs-CZ" dirty="0" smtClean="0">
                <a:solidFill>
                  <a:srgbClr val="000000"/>
                </a:solidFill>
              </a:rPr>
              <a:t>                             x</a:t>
            </a:r>
          </a:p>
        </p:txBody>
      </p:sp>
    </p:spTree>
    <p:extLst>
      <p:ext uri="{BB962C8B-B14F-4D97-AF65-F5344CB8AC3E}">
        <p14:creationId xmlns:p14="http://schemas.microsoft.com/office/powerpoint/2010/main" val="261047007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19200" y="274638"/>
            <a:ext cx="7467600" cy="1143000"/>
          </a:xfrm>
        </p:spPr>
        <p:txBody>
          <a:bodyPr/>
          <a:lstStyle/>
          <a:p>
            <a:r>
              <a:rPr lang="cs-CZ" altLang="cs-CZ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Transfery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482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cs-CZ" dirty="0" smtClean="0"/>
              <a:t>Průtokové dotace (jak investiční, tak neinvestiční) – účet 375 – neúčtujeme </a:t>
            </a:r>
            <a:br>
              <a:rPr lang="cs-CZ" dirty="0" smtClean="0"/>
            </a:br>
            <a:r>
              <a:rPr lang="cs-CZ" dirty="0" smtClean="0"/>
              <a:t>o výnosech ani nákladech, netvoříme dohadné položky</a:t>
            </a:r>
          </a:p>
          <a:p>
            <a:pPr marL="0" indent="0">
              <a:buNone/>
            </a:pPr>
            <a:r>
              <a:rPr lang="cs-CZ" sz="2400" dirty="0" smtClean="0"/>
              <a:t>    Příjem: </a:t>
            </a:r>
          </a:p>
          <a:p>
            <a:pPr marL="0" indent="0">
              <a:buNone/>
            </a:pPr>
            <a:r>
              <a:rPr lang="cs-CZ" sz="2400" dirty="0" smtClean="0"/>
              <a:t>    231 </a:t>
            </a:r>
            <a:r>
              <a:rPr lang="cs-CZ" sz="2400" dirty="0" err="1" smtClean="0"/>
              <a:t>xxxx</a:t>
            </a:r>
            <a:r>
              <a:rPr lang="cs-CZ" sz="2400" dirty="0" smtClean="0"/>
              <a:t>                                                  x</a:t>
            </a:r>
          </a:p>
          <a:p>
            <a:pPr marL="0" indent="0">
              <a:buNone/>
            </a:pPr>
            <a:r>
              <a:rPr lang="cs-CZ" sz="2400" dirty="0" smtClean="0"/>
              <a:t>    375 </a:t>
            </a:r>
            <a:r>
              <a:rPr lang="cs-CZ" sz="2400" dirty="0" err="1" smtClean="0"/>
              <a:t>xxxx</a:t>
            </a:r>
            <a:r>
              <a:rPr lang="cs-CZ" sz="2400" dirty="0" smtClean="0"/>
              <a:t>                                                                       x</a:t>
            </a:r>
          </a:p>
          <a:p>
            <a:pPr marL="0" indent="0">
              <a:buNone/>
            </a:pPr>
            <a:r>
              <a:rPr lang="cs-CZ" sz="2400" dirty="0" smtClean="0"/>
              <a:t>    Poskytnutí konečnému příjemci:</a:t>
            </a:r>
          </a:p>
          <a:p>
            <a:pPr marL="0" indent="0">
              <a:buNone/>
            </a:pPr>
            <a:r>
              <a:rPr lang="cs-CZ" sz="2400" dirty="0" smtClean="0"/>
              <a:t>    231 </a:t>
            </a:r>
            <a:r>
              <a:rPr lang="cs-CZ" sz="2400" dirty="0" err="1" smtClean="0"/>
              <a:t>xxxx</a:t>
            </a:r>
            <a:r>
              <a:rPr lang="cs-CZ" sz="2400" dirty="0" smtClean="0"/>
              <a:t>                                                                       x</a:t>
            </a:r>
          </a:p>
          <a:p>
            <a:pPr marL="0" indent="0">
              <a:buNone/>
            </a:pPr>
            <a:r>
              <a:rPr lang="cs-CZ" sz="2400" dirty="0" smtClean="0"/>
              <a:t>    375 </a:t>
            </a:r>
            <a:r>
              <a:rPr lang="cs-CZ" sz="2400" dirty="0" err="1" smtClean="0"/>
              <a:t>xxxx</a:t>
            </a:r>
            <a:r>
              <a:rPr lang="cs-CZ" sz="2400" dirty="0" smtClean="0"/>
              <a:t>                                                  x </a:t>
            </a:r>
          </a:p>
        </p:txBody>
      </p:sp>
    </p:spTree>
    <p:extLst>
      <p:ext uri="{BB962C8B-B14F-4D97-AF65-F5344CB8AC3E}">
        <p14:creationId xmlns:p14="http://schemas.microsoft.com/office/powerpoint/2010/main" val="162282903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Transfery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cs-CZ" sz="2400" dirty="0" smtClean="0">
                <a:solidFill>
                  <a:srgbClr val="000000"/>
                </a:solidFill>
              </a:rPr>
              <a:t>Vratka od příjemce: </a:t>
            </a:r>
            <a:endParaRPr lang="cs-CZ" sz="2400" dirty="0">
              <a:solidFill>
                <a:srgbClr val="000000"/>
              </a:solidFill>
            </a:endParaRPr>
          </a:p>
          <a:p>
            <a:pPr marL="0" lvl="0" indent="0">
              <a:buNone/>
            </a:pPr>
            <a:r>
              <a:rPr lang="cs-CZ" sz="2400" dirty="0">
                <a:solidFill>
                  <a:srgbClr val="000000"/>
                </a:solidFill>
              </a:rPr>
              <a:t>231 </a:t>
            </a:r>
            <a:r>
              <a:rPr lang="cs-CZ" sz="2400" dirty="0" err="1">
                <a:solidFill>
                  <a:srgbClr val="000000"/>
                </a:solidFill>
              </a:rPr>
              <a:t>xxxx</a:t>
            </a:r>
            <a:r>
              <a:rPr lang="cs-CZ" sz="2400" dirty="0">
                <a:solidFill>
                  <a:srgbClr val="000000"/>
                </a:solidFill>
              </a:rPr>
              <a:t>                                                  x</a:t>
            </a:r>
          </a:p>
          <a:p>
            <a:pPr marL="0" lvl="0" indent="0">
              <a:buNone/>
            </a:pPr>
            <a:r>
              <a:rPr lang="cs-CZ" sz="2400" dirty="0">
                <a:solidFill>
                  <a:srgbClr val="000000"/>
                </a:solidFill>
              </a:rPr>
              <a:t>375 </a:t>
            </a:r>
            <a:r>
              <a:rPr lang="cs-CZ" sz="2400" dirty="0" err="1">
                <a:solidFill>
                  <a:srgbClr val="000000"/>
                </a:solidFill>
              </a:rPr>
              <a:t>xxxx</a:t>
            </a:r>
            <a:r>
              <a:rPr lang="cs-CZ" sz="2400" dirty="0">
                <a:solidFill>
                  <a:srgbClr val="000000"/>
                </a:solidFill>
              </a:rPr>
              <a:t>                                                                       x</a:t>
            </a:r>
          </a:p>
          <a:p>
            <a:pPr marL="0" lvl="0" indent="0">
              <a:buNone/>
            </a:pPr>
            <a:r>
              <a:rPr lang="cs-CZ" sz="2400" dirty="0" smtClean="0">
                <a:solidFill>
                  <a:srgbClr val="000000"/>
                </a:solidFill>
              </a:rPr>
              <a:t>Odvod poskytovateli:</a:t>
            </a:r>
            <a:endParaRPr lang="cs-CZ" sz="2400" dirty="0">
              <a:solidFill>
                <a:srgbClr val="000000"/>
              </a:solidFill>
            </a:endParaRPr>
          </a:p>
          <a:p>
            <a:pPr marL="0" lvl="0" indent="0">
              <a:buNone/>
            </a:pPr>
            <a:r>
              <a:rPr lang="cs-CZ" sz="2400" dirty="0">
                <a:solidFill>
                  <a:srgbClr val="000000"/>
                </a:solidFill>
              </a:rPr>
              <a:t>231 </a:t>
            </a:r>
            <a:r>
              <a:rPr lang="cs-CZ" sz="2400" dirty="0" err="1">
                <a:solidFill>
                  <a:srgbClr val="000000"/>
                </a:solidFill>
              </a:rPr>
              <a:t>xxxx</a:t>
            </a:r>
            <a:r>
              <a:rPr lang="cs-CZ" sz="2400" dirty="0">
                <a:solidFill>
                  <a:srgbClr val="000000"/>
                </a:solidFill>
              </a:rPr>
              <a:t>                                                                       x</a:t>
            </a:r>
          </a:p>
          <a:p>
            <a:pPr marL="0" lvl="0" indent="0">
              <a:buNone/>
            </a:pPr>
            <a:r>
              <a:rPr lang="cs-CZ" sz="2400" dirty="0">
                <a:solidFill>
                  <a:srgbClr val="000000"/>
                </a:solidFill>
              </a:rPr>
              <a:t>375 </a:t>
            </a:r>
            <a:r>
              <a:rPr lang="cs-CZ" sz="2400" dirty="0" err="1">
                <a:solidFill>
                  <a:srgbClr val="000000"/>
                </a:solidFill>
              </a:rPr>
              <a:t>xxxx</a:t>
            </a:r>
            <a:r>
              <a:rPr lang="cs-CZ" sz="2400" dirty="0">
                <a:solidFill>
                  <a:srgbClr val="000000"/>
                </a:solidFill>
              </a:rPr>
              <a:t>                                                  x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0471882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371600" y="274638"/>
            <a:ext cx="7315200" cy="1143000"/>
          </a:xfrm>
        </p:spPr>
        <p:txBody>
          <a:bodyPr/>
          <a:lstStyle/>
          <a:p>
            <a:r>
              <a:rPr lang="cs-CZ" altLang="cs-CZ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Transfery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81000" y="1600200"/>
            <a:ext cx="8229600" cy="4525963"/>
          </a:xfrm>
        </p:spPr>
        <p:txBody>
          <a:bodyPr/>
          <a:lstStyle/>
          <a:p>
            <a:pPr lvl="0">
              <a:buFont typeface="Wingdings" panose="05000000000000000000" pitchFamily="2" charset="2"/>
              <a:buChar char="§"/>
            </a:pPr>
            <a:r>
              <a:rPr lang="cs-CZ" dirty="0">
                <a:solidFill>
                  <a:srgbClr val="000000"/>
                </a:solidFill>
              </a:rPr>
              <a:t>Dotace – neinvestiční, s povinností </a:t>
            </a:r>
            <a:r>
              <a:rPr lang="cs-CZ" dirty="0" smtClean="0">
                <a:solidFill>
                  <a:srgbClr val="000000"/>
                </a:solidFill>
              </a:rPr>
              <a:t>vypořádání v účetním období</a:t>
            </a:r>
            <a:endParaRPr lang="cs-CZ" dirty="0">
              <a:solidFill>
                <a:srgbClr val="000000"/>
              </a:solidFill>
            </a:endParaRPr>
          </a:p>
          <a:p>
            <a:pPr marL="0" lvl="0" indent="0">
              <a:buNone/>
            </a:pPr>
            <a:r>
              <a:rPr lang="cs-CZ" sz="2400" dirty="0" smtClean="0">
                <a:solidFill>
                  <a:srgbClr val="000000"/>
                </a:solidFill>
              </a:rPr>
              <a:t>    Dle </a:t>
            </a:r>
            <a:r>
              <a:rPr lang="cs-CZ" sz="2400" dirty="0">
                <a:solidFill>
                  <a:srgbClr val="000000"/>
                </a:solidFill>
              </a:rPr>
              <a:t>hladiny </a:t>
            </a:r>
            <a:r>
              <a:rPr lang="cs-CZ" sz="2400" dirty="0" smtClean="0">
                <a:solidFill>
                  <a:srgbClr val="000000"/>
                </a:solidFill>
              </a:rPr>
              <a:t>významnosti, předpis </a:t>
            </a:r>
            <a:r>
              <a:rPr lang="cs-CZ" sz="2400" dirty="0">
                <a:solidFill>
                  <a:srgbClr val="000000"/>
                </a:solidFill>
              </a:rPr>
              <a:t>podmíněné </a:t>
            </a:r>
            <a:r>
              <a:rPr lang="cs-CZ" sz="2400" dirty="0" smtClean="0">
                <a:solidFill>
                  <a:srgbClr val="000000"/>
                </a:solidFill>
              </a:rPr>
              <a:t/>
            </a:r>
            <a:br>
              <a:rPr lang="cs-CZ" sz="2400" dirty="0" smtClean="0">
                <a:solidFill>
                  <a:srgbClr val="000000"/>
                </a:solidFill>
              </a:rPr>
            </a:br>
            <a:r>
              <a:rPr lang="cs-CZ" sz="2400" dirty="0" smtClean="0">
                <a:solidFill>
                  <a:srgbClr val="000000"/>
                </a:solidFill>
              </a:rPr>
              <a:t>    pohledávky: </a:t>
            </a:r>
            <a:r>
              <a:rPr lang="cs-CZ" sz="2400" dirty="0" smtClean="0"/>
              <a:t>915/999</a:t>
            </a:r>
          </a:p>
          <a:p>
            <a:pPr marL="0" indent="0">
              <a:buNone/>
            </a:pPr>
            <a:r>
              <a:rPr lang="cs-CZ" sz="2400" dirty="0" smtClean="0"/>
              <a:t>    Příjem dotace: 231/374, 999/915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cs-CZ" sz="2400" dirty="0" smtClean="0"/>
              <a:t>Dotace je spotřebována v plné výši: 348/672, 374/348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6908494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52600" y="274638"/>
            <a:ext cx="6934200" cy="1143000"/>
          </a:xfrm>
        </p:spPr>
        <p:txBody>
          <a:bodyPr/>
          <a:lstStyle/>
          <a:p>
            <a:r>
              <a:rPr lang="cs-CZ" altLang="cs-CZ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Transfery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482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cs-CZ" dirty="0" smtClean="0"/>
              <a:t>Dotace byla vyšší, část zálohy se vrací:</a:t>
            </a:r>
          </a:p>
          <a:p>
            <a:pPr marL="0" indent="0">
              <a:buNone/>
            </a:pPr>
            <a:r>
              <a:rPr lang="cs-CZ" dirty="0" smtClean="0"/>
              <a:t>    </a:t>
            </a:r>
            <a:r>
              <a:rPr lang="cs-CZ" sz="2400" dirty="0" smtClean="0"/>
              <a:t>374/231, 348/672, 374/348 </a:t>
            </a:r>
          </a:p>
          <a:p>
            <a:pPr marL="0" indent="0">
              <a:buNone/>
            </a:pPr>
            <a:r>
              <a:rPr lang="cs-CZ" sz="2400" dirty="0" smtClean="0"/>
              <a:t>     231 </a:t>
            </a:r>
            <a:r>
              <a:rPr lang="cs-CZ" sz="2400" dirty="0" err="1" smtClean="0"/>
              <a:t>xxxx</a:t>
            </a:r>
            <a:r>
              <a:rPr lang="cs-CZ" sz="2400" dirty="0" smtClean="0"/>
              <a:t>                                           100</a:t>
            </a:r>
          </a:p>
          <a:p>
            <a:pPr marL="0" indent="0">
              <a:buNone/>
            </a:pPr>
            <a:r>
              <a:rPr lang="cs-CZ" sz="2400" dirty="0" smtClean="0"/>
              <a:t>     374 </a:t>
            </a:r>
            <a:r>
              <a:rPr lang="cs-CZ" sz="2400" dirty="0" err="1" smtClean="0"/>
              <a:t>xxxx</a:t>
            </a:r>
            <a:r>
              <a:rPr lang="cs-CZ" sz="2400" dirty="0" smtClean="0"/>
              <a:t>                                                                     100</a:t>
            </a:r>
          </a:p>
          <a:p>
            <a:pPr marL="0" indent="0">
              <a:buNone/>
            </a:pPr>
            <a:r>
              <a:rPr lang="cs-CZ" sz="2400" dirty="0" smtClean="0"/>
              <a:t>     231 </a:t>
            </a:r>
            <a:r>
              <a:rPr lang="cs-CZ" sz="2400" dirty="0" err="1" smtClean="0"/>
              <a:t>xxxx</a:t>
            </a:r>
            <a:r>
              <a:rPr lang="cs-CZ" sz="2400" dirty="0" smtClean="0"/>
              <a:t>                                                                       20</a:t>
            </a:r>
          </a:p>
          <a:p>
            <a:pPr marL="0" indent="0">
              <a:buNone/>
            </a:pPr>
            <a:r>
              <a:rPr lang="cs-CZ" sz="2400" dirty="0" smtClean="0"/>
              <a:t>     374 </a:t>
            </a:r>
            <a:r>
              <a:rPr lang="cs-CZ" sz="2400" dirty="0" err="1" smtClean="0"/>
              <a:t>xxxx</a:t>
            </a:r>
            <a:r>
              <a:rPr lang="cs-CZ" sz="2400" dirty="0" smtClean="0"/>
              <a:t>                                             20</a:t>
            </a:r>
          </a:p>
          <a:p>
            <a:pPr marL="0" indent="0">
              <a:buNone/>
            </a:pPr>
            <a:r>
              <a:rPr lang="cs-CZ" sz="2400" dirty="0" smtClean="0"/>
              <a:t>     348 </a:t>
            </a:r>
            <a:r>
              <a:rPr lang="cs-CZ" sz="2400" dirty="0" err="1" smtClean="0"/>
              <a:t>xxxx</a:t>
            </a:r>
            <a:r>
              <a:rPr lang="cs-CZ" sz="2400" dirty="0" smtClean="0"/>
              <a:t>                                             80</a:t>
            </a:r>
          </a:p>
          <a:p>
            <a:pPr marL="0" indent="0">
              <a:buNone/>
            </a:pPr>
            <a:r>
              <a:rPr lang="cs-CZ" sz="2400" dirty="0" smtClean="0"/>
              <a:t>     672 </a:t>
            </a:r>
            <a:r>
              <a:rPr lang="cs-CZ" sz="2400" dirty="0" err="1" smtClean="0"/>
              <a:t>xxxx</a:t>
            </a:r>
            <a:r>
              <a:rPr lang="cs-CZ" sz="2400" dirty="0" smtClean="0"/>
              <a:t>                                                                       80</a:t>
            </a:r>
          </a:p>
          <a:p>
            <a:pPr marL="0" indent="0">
              <a:buNone/>
            </a:pPr>
            <a:r>
              <a:rPr lang="cs-CZ" sz="2400" dirty="0" smtClean="0"/>
              <a:t>     374 </a:t>
            </a:r>
            <a:r>
              <a:rPr lang="cs-CZ" sz="2400" dirty="0" err="1" smtClean="0"/>
              <a:t>xxxx</a:t>
            </a:r>
            <a:r>
              <a:rPr lang="cs-CZ" sz="2400" dirty="0" smtClean="0"/>
              <a:t>                                             80  </a:t>
            </a:r>
          </a:p>
          <a:p>
            <a:pPr marL="0" indent="0">
              <a:buNone/>
            </a:pPr>
            <a:r>
              <a:rPr lang="cs-CZ" sz="2400" dirty="0" smtClean="0"/>
              <a:t>     348 </a:t>
            </a:r>
            <a:r>
              <a:rPr lang="cs-CZ" sz="2400" dirty="0" err="1" smtClean="0"/>
              <a:t>xxxx</a:t>
            </a:r>
            <a:r>
              <a:rPr lang="cs-CZ" sz="2400" dirty="0" smtClean="0"/>
              <a:t>                                                                       80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209477824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7620000" cy="1143000"/>
          </a:xfrm>
        </p:spPr>
        <p:txBody>
          <a:bodyPr/>
          <a:lstStyle/>
          <a:p>
            <a:r>
              <a:rPr lang="cs-CZ" altLang="cs-CZ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Transfery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cs-CZ" dirty="0" smtClean="0"/>
              <a:t>Náklady byly větší než dotace, nárok </a:t>
            </a:r>
            <a:br>
              <a:rPr lang="cs-CZ" dirty="0" smtClean="0"/>
            </a:br>
            <a:r>
              <a:rPr lang="cs-CZ" dirty="0" smtClean="0"/>
              <a:t>na doplatek:</a:t>
            </a:r>
          </a:p>
          <a:p>
            <a:pPr marL="0" indent="0">
              <a:buNone/>
            </a:pPr>
            <a:r>
              <a:rPr lang="cs-CZ" sz="2400" dirty="0" smtClean="0"/>
              <a:t>    Příjem doplatku: 231/348, 348/672</a:t>
            </a:r>
          </a:p>
          <a:p>
            <a:pPr marL="0" indent="0">
              <a:buNone/>
            </a:pPr>
            <a:r>
              <a:rPr lang="cs-CZ" sz="2400" dirty="0" smtClean="0"/>
              <a:t>    Vyúčtování zálohy na dotaci: 348/672, 374/348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117365876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Transfery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Wingdings" panose="05000000000000000000" pitchFamily="2" charset="2"/>
              <a:buChar char="§"/>
            </a:pPr>
            <a:r>
              <a:rPr lang="cs-CZ" dirty="0">
                <a:solidFill>
                  <a:srgbClr val="000000"/>
                </a:solidFill>
              </a:rPr>
              <a:t>Dotace – neinvestiční, s povinností vypořádání v </a:t>
            </a:r>
            <a:r>
              <a:rPr lang="cs-CZ" dirty="0" smtClean="0">
                <a:solidFill>
                  <a:srgbClr val="000000"/>
                </a:solidFill>
              </a:rPr>
              <a:t>následujícím účetním </a:t>
            </a:r>
            <a:r>
              <a:rPr lang="cs-CZ" dirty="0">
                <a:solidFill>
                  <a:srgbClr val="000000"/>
                </a:solidFill>
              </a:rPr>
              <a:t>období</a:t>
            </a:r>
          </a:p>
          <a:p>
            <a:pPr marL="0" lvl="0" indent="0">
              <a:buNone/>
            </a:pPr>
            <a:r>
              <a:rPr lang="cs-CZ" sz="2400" dirty="0" smtClean="0">
                <a:solidFill>
                  <a:srgbClr val="000000"/>
                </a:solidFill>
              </a:rPr>
              <a:t>    Dle </a:t>
            </a:r>
            <a:r>
              <a:rPr lang="cs-CZ" sz="2400" dirty="0">
                <a:solidFill>
                  <a:srgbClr val="000000"/>
                </a:solidFill>
              </a:rPr>
              <a:t>hladiny významnosti, předpis podmíněné </a:t>
            </a:r>
            <a:r>
              <a:rPr lang="cs-CZ" sz="2400" dirty="0" smtClean="0">
                <a:solidFill>
                  <a:srgbClr val="000000"/>
                </a:solidFill>
              </a:rPr>
              <a:t/>
            </a:r>
            <a:br>
              <a:rPr lang="cs-CZ" sz="2400" dirty="0" smtClean="0">
                <a:solidFill>
                  <a:srgbClr val="000000"/>
                </a:solidFill>
              </a:rPr>
            </a:br>
            <a:r>
              <a:rPr lang="cs-CZ" sz="2400" dirty="0" smtClean="0">
                <a:solidFill>
                  <a:srgbClr val="000000"/>
                </a:solidFill>
              </a:rPr>
              <a:t>    pohledávky</a:t>
            </a:r>
            <a:r>
              <a:rPr lang="cs-CZ" sz="2400" dirty="0">
                <a:solidFill>
                  <a:srgbClr val="000000"/>
                </a:solidFill>
              </a:rPr>
              <a:t>: 915/999</a:t>
            </a:r>
          </a:p>
          <a:p>
            <a:pPr marL="0" lvl="0" indent="0">
              <a:buNone/>
            </a:pPr>
            <a:r>
              <a:rPr lang="cs-CZ" sz="2400" dirty="0" smtClean="0">
                <a:solidFill>
                  <a:srgbClr val="000000"/>
                </a:solidFill>
              </a:rPr>
              <a:t>    Příjem </a:t>
            </a:r>
            <a:r>
              <a:rPr lang="cs-CZ" sz="2400" dirty="0">
                <a:solidFill>
                  <a:srgbClr val="000000"/>
                </a:solidFill>
              </a:rPr>
              <a:t>dotace: </a:t>
            </a:r>
            <a:r>
              <a:rPr lang="cs-CZ" sz="2400" dirty="0" smtClean="0">
                <a:solidFill>
                  <a:srgbClr val="000000"/>
                </a:solidFill>
              </a:rPr>
              <a:t>231/374 (472), </a:t>
            </a:r>
            <a:r>
              <a:rPr lang="cs-CZ" sz="2400" dirty="0">
                <a:solidFill>
                  <a:srgbClr val="000000"/>
                </a:solidFill>
              </a:rPr>
              <a:t>999/915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cs-CZ" sz="2400" dirty="0">
                <a:solidFill>
                  <a:srgbClr val="000000"/>
                </a:solidFill>
              </a:rPr>
              <a:t>Dotace je spotřebována v plné výši:</a:t>
            </a:r>
          </a:p>
          <a:p>
            <a:pPr marL="0" lvl="0" indent="0">
              <a:buNone/>
            </a:pPr>
            <a:r>
              <a:rPr lang="cs-CZ" sz="2400" dirty="0" smtClean="0">
                <a:solidFill>
                  <a:srgbClr val="000000"/>
                </a:solidFill>
              </a:rPr>
              <a:t>    Vytvoření dohadu k 31. 12.: 388/672</a:t>
            </a:r>
          </a:p>
          <a:p>
            <a:pPr marL="0" lvl="0" indent="0">
              <a:buNone/>
            </a:pPr>
            <a:r>
              <a:rPr lang="cs-CZ" sz="2400" dirty="0" smtClean="0">
                <a:solidFill>
                  <a:srgbClr val="000000"/>
                </a:solidFill>
              </a:rPr>
              <a:t>    Vyúčtování v následujícím účetním období: </a:t>
            </a:r>
            <a:r>
              <a:rPr lang="cs-CZ" sz="2400" dirty="0" smtClean="0"/>
              <a:t>348/388, </a:t>
            </a:r>
            <a:br>
              <a:rPr lang="cs-CZ" sz="2400" dirty="0" smtClean="0"/>
            </a:br>
            <a:r>
              <a:rPr lang="cs-CZ" sz="2400" dirty="0" smtClean="0"/>
              <a:t>    374 (472)/348 (rozdíl)</a:t>
            </a:r>
          </a:p>
        </p:txBody>
      </p:sp>
    </p:spTree>
    <p:extLst>
      <p:ext uri="{BB962C8B-B14F-4D97-AF65-F5344CB8AC3E}">
        <p14:creationId xmlns:p14="http://schemas.microsoft.com/office/powerpoint/2010/main" val="1082261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cs-CZ" altLang="cs-CZ" sz="4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Legislativa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  <a:defRPr/>
            </a:pPr>
            <a:r>
              <a:rPr lang="cs-CZ" dirty="0" smtClean="0"/>
              <a:t>Předpisy související s hospodařením ÚSC: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cs-CZ" dirty="0" smtClean="0"/>
              <a:t>Zákon č. 320/2001 Sb., o finanční kontrole ve veřejné správě a o změně některých </a:t>
            </a:r>
            <a:br>
              <a:rPr lang="cs-CZ" dirty="0" smtClean="0"/>
            </a:br>
            <a:r>
              <a:rPr lang="cs-CZ" dirty="0" smtClean="0"/>
              <a:t>zákonů (zákon o finanční kontrole), </a:t>
            </a:r>
            <a:br>
              <a:rPr lang="cs-CZ" dirty="0" smtClean="0"/>
            </a:br>
            <a:r>
              <a:rPr lang="cs-CZ" dirty="0" smtClean="0"/>
              <a:t>ve znění pozdějších předpisů (vláda schválila dne 19. 12. 2016 návrh zákona)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Transfery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81000" y="1600200"/>
            <a:ext cx="8229600" cy="4525963"/>
          </a:xfrm>
        </p:spPr>
        <p:txBody>
          <a:bodyPr/>
          <a:lstStyle/>
          <a:p>
            <a:pPr lvl="0">
              <a:buFont typeface="Wingdings" panose="05000000000000000000" pitchFamily="2" charset="2"/>
              <a:buChar char="ü"/>
            </a:pPr>
            <a:r>
              <a:rPr lang="cs-CZ" dirty="0" smtClean="0">
                <a:solidFill>
                  <a:srgbClr val="000000"/>
                </a:solidFill>
              </a:rPr>
              <a:t>Dotace byla vyšší, část bude odvedena poskytovateli:</a:t>
            </a:r>
          </a:p>
          <a:p>
            <a:pPr marL="0" lvl="0" indent="0">
              <a:buNone/>
            </a:pPr>
            <a:r>
              <a:rPr lang="cs-CZ" sz="2400" dirty="0" smtClean="0">
                <a:solidFill>
                  <a:srgbClr val="000000"/>
                </a:solidFill>
              </a:rPr>
              <a:t>    Vytvoření </a:t>
            </a:r>
            <a:r>
              <a:rPr lang="cs-CZ" sz="2400" dirty="0">
                <a:solidFill>
                  <a:srgbClr val="000000"/>
                </a:solidFill>
              </a:rPr>
              <a:t>dohadu </a:t>
            </a:r>
            <a:r>
              <a:rPr lang="cs-CZ" sz="2400" dirty="0" smtClean="0">
                <a:solidFill>
                  <a:srgbClr val="000000"/>
                </a:solidFill>
              </a:rPr>
              <a:t>k 31. 12.: 388/672</a:t>
            </a:r>
          </a:p>
          <a:p>
            <a:pPr marL="0" lvl="0" indent="0">
              <a:buNone/>
            </a:pPr>
            <a:r>
              <a:rPr lang="cs-CZ" sz="2400" dirty="0" smtClean="0">
                <a:solidFill>
                  <a:srgbClr val="000000"/>
                </a:solidFill>
              </a:rPr>
              <a:t>    Vratka poskytovateli a vyúčtování v následujícím </a:t>
            </a:r>
            <a:br>
              <a:rPr lang="cs-CZ" sz="2400" dirty="0" smtClean="0">
                <a:solidFill>
                  <a:srgbClr val="000000"/>
                </a:solidFill>
              </a:rPr>
            </a:br>
            <a:r>
              <a:rPr lang="cs-CZ" sz="2400" dirty="0" smtClean="0">
                <a:solidFill>
                  <a:srgbClr val="000000"/>
                </a:solidFill>
              </a:rPr>
              <a:t>     účetním období: </a:t>
            </a:r>
          </a:p>
          <a:p>
            <a:pPr marL="0" lvl="0" indent="0">
              <a:buNone/>
            </a:pPr>
            <a:r>
              <a:rPr lang="cs-CZ" sz="2400" dirty="0" smtClean="0">
                <a:solidFill>
                  <a:srgbClr val="000000"/>
                </a:solidFill>
              </a:rPr>
              <a:t>     374 (472)/231 (vratka)</a:t>
            </a:r>
            <a:endParaRPr lang="cs-CZ" sz="2400" dirty="0">
              <a:solidFill>
                <a:srgbClr val="000000"/>
              </a:solidFill>
            </a:endParaRPr>
          </a:p>
          <a:p>
            <a:pPr marL="0" lvl="0" indent="0">
              <a:buNone/>
            </a:pPr>
            <a:r>
              <a:rPr lang="cs-CZ" sz="2400" dirty="0" smtClean="0">
                <a:solidFill>
                  <a:srgbClr val="000000"/>
                </a:solidFill>
              </a:rPr>
              <a:t>     348/388</a:t>
            </a:r>
            <a:r>
              <a:rPr lang="cs-CZ" sz="2400" dirty="0">
                <a:solidFill>
                  <a:srgbClr val="000000"/>
                </a:solidFill>
              </a:rPr>
              <a:t>, 374 (472)/</a:t>
            </a:r>
            <a:r>
              <a:rPr lang="cs-CZ" sz="2400" dirty="0" smtClean="0">
                <a:solidFill>
                  <a:srgbClr val="000000"/>
                </a:solidFill>
              </a:rPr>
              <a:t>348 (vyúčtování přijaté zálohy)</a:t>
            </a:r>
          </a:p>
          <a:p>
            <a:pPr marL="0" lvl="0" indent="0">
              <a:buNone/>
            </a:pPr>
            <a:endParaRPr lang="cs-CZ" sz="2400" dirty="0">
              <a:solidFill>
                <a:srgbClr val="000000"/>
              </a:solidFill>
            </a:endParaRPr>
          </a:p>
          <a:p>
            <a:pPr marL="0" lvl="0" indent="0">
              <a:buNone/>
            </a:pPr>
            <a:endParaRPr lang="cs-CZ" sz="2400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cs-CZ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631082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Transfery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Wingdings" panose="05000000000000000000" pitchFamily="2" charset="2"/>
              <a:buChar char="ü"/>
            </a:pPr>
            <a:r>
              <a:rPr lang="cs-CZ" dirty="0">
                <a:solidFill>
                  <a:srgbClr val="000000"/>
                </a:solidFill>
              </a:rPr>
              <a:t>Dotace byla </a:t>
            </a:r>
            <a:r>
              <a:rPr lang="cs-CZ" dirty="0" smtClean="0">
                <a:solidFill>
                  <a:srgbClr val="000000"/>
                </a:solidFill>
              </a:rPr>
              <a:t>nižší než vynaložené náklady a vznikl nárok na doplatek:</a:t>
            </a:r>
            <a:endParaRPr lang="cs-CZ" dirty="0">
              <a:solidFill>
                <a:srgbClr val="000000"/>
              </a:solidFill>
            </a:endParaRPr>
          </a:p>
          <a:p>
            <a:pPr marL="0" lvl="0" indent="0">
              <a:buNone/>
            </a:pPr>
            <a:r>
              <a:rPr lang="cs-CZ" sz="2400" dirty="0" smtClean="0">
                <a:solidFill>
                  <a:srgbClr val="000000"/>
                </a:solidFill>
              </a:rPr>
              <a:t>    Vytvoření </a:t>
            </a:r>
            <a:r>
              <a:rPr lang="cs-CZ" sz="2400" dirty="0">
                <a:solidFill>
                  <a:srgbClr val="000000"/>
                </a:solidFill>
              </a:rPr>
              <a:t>dohadu k 31. 12.: 388/672</a:t>
            </a:r>
          </a:p>
          <a:p>
            <a:pPr marL="0" lvl="0" indent="0">
              <a:buNone/>
            </a:pPr>
            <a:r>
              <a:rPr lang="cs-CZ" sz="2400" dirty="0" smtClean="0">
                <a:solidFill>
                  <a:srgbClr val="000000"/>
                </a:solidFill>
              </a:rPr>
              <a:t>    Příjem doplatku a </a:t>
            </a:r>
            <a:r>
              <a:rPr lang="cs-CZ" sz="2400" dirty="0">
                <a:solidFill>
                  <a:srgbClr val="000000"/>
                </a:solidFill>
              </a:rPr>
              <a:t>a vyúčtování v následujícím </a:t>
            </a:r>
            <a:r>
              <a:rPr lang="cs-CZ" sz="2400" dirty="0" smtClean="0">
                <a:solidFill>
                  <a:srgbClr val="000000"/>
                </a:solidFill>
              </a:rPr>
              <a:t>účetním</a:t>
            </a:r>
            <a:br>
              <a:rPr lang="cs-CZ" sz="2400" dirty="0" smtClean="0">
                <a:solidFill>
                  <a:srgbClr val="000000"/>
                </a:solidFill>
              </a:rPr>
            </a:br>
            <a:r>
              <a:rPr lang="cs-CZ" sz="2400" dirty="0" smtClean="0">
                <a:solidFill>
                  <a:srgbClr val="000000"/>
                </a:solidFill>
              </a:rPr>
              <a:t>    </a:t>
            </a:r>
            <a:r>
              <a:rPr lang="cs-CZ" sz="2400" dirty="0">
                <a:solidFill>
                  <a:srgbClr val="000000"/>
                </a:solidFill>
              </a:rPr>
              <a:t>období: </a:t>
            </a:r>
          </a:p>
          <a:p>
            <a:pPr marL="0" lvl="0" indent="0">
              <a:buNone/>
            </a:pPr>
            <a:r>
              <a:rPr lang="cs-CZ" sz="2400" dirty="0" smtClean="0">
                <a:solidFill>
                  <a:srgbClr val="000000"/>
                </a:solidFill>
              </a:rPr>
              <a:t>    231/348, 348/672 (doplatek)</a:t>
            </a:r>
            <a:endParaRPr lang="cs-CZ" sz="2400" dirty="0">
              <a:solidFill>
                <a:srgbClr val="000000"/>
              </a:solidFill>
            </a:endParaRPr>
          </a:p>
          <a:p>
            <a:pPr marL="0" lvl="0" indent="0">
              <a:buNone/>
            </a:pPr>
            <a:r>
              <a:rPr lang="cs-CZ" sz="2400" dirty="0" smtClean="0">
                <a:solidFill>
                  <a:srgbClr val="000000"/>
                </a:solidFill>
              </a:rPr>
              <a:t>    348/388</a:t>
            </a:r>
            <a:r>
              <a:rPr lang="cs-CZ" sz="2400" dirty="0">
                <a:solidFill>
                  <a:srgbClr val="000000"/>
                </a:solidFill>
              </a:rPr>
              <a:t>, 374 (472)/</a:t>
            </a:r>
            <a:r>
              <a:rPr lang="cs-CZ" sz="2400" dirty="0" smtClean="0">
                <a:solidFill>
                  <a:srgbClr val="000000"/>
                </a:solidFill>
              </a:rPr>
              <a:t>348 (vyúčtování přijaté zálohy)</a:t>
            </a:r>
            <a:endParaRPr lang="cs-CZ" sz="2400" dirty="0">
              <a:solidFill>
                <a:srgbClr val="000000"/>
              </a:solidFill>
            </a:endParaRPr>
          </a:p>
          <a:p>
            <a:pPr marL="0" lvl="0" indent="0">
              <a:buNone/>
            </a:pPr>
            <a:endParaRPr lang="cs-CZ" sz="2400" dirty="0">
              <a:solidFill>
                <a:srgbClr val="000000"/>
              </a:solidFill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1510651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Transfery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Wingdings" panose="05000000000000000000" pitchFamily="2" charset="2"/>
              <a:buChar char="§"/>
            </a:pPr>
            <a:r>
              <a:rPr lang="cs-CZ" dirty="0">
                <a:solidFill>
                  <a:srgbClr val="000000"/>
                </a:solidFill>
              </a:rPr>
              <a:t>Dotace – </a:t>
            </a:r>
            <a:r>
              <a:rPr lang="cs-CZ" dirty="0" smtClean="0">
                <a:solidFill>
                  <a:srgbClr val="000000"/>
                </a:solidFill>
              </a:rPr>
              <a:t>investiční</a:t>
            </a:r>
            <a:r>
              <a:rPr lang="cs-CZ" dirty="0">
                <a:solidFill>
                  <a:srgbClr val="000000"/>
                </a:solidFill>
              </a:rPr>
              <a:t>, s povinností vypořádání v </a:t>
            </a:r>
            <a:r>
              <a:rPr lang="cs-CZ" dirty="0" smtClean="0">
                <a:solidFill>
                  <a:srgbClr val="000000"/>
                </a:solidFill>
              </a:rPr>
              <a:t>účetním </a:t>
            </a:r>
            <a:r>
              <a:rPr lang="cs-CZ" dirty="0">
                <a:solidFill>
                  <a:srgbClr val="000000"/>
                </a:solidFill>
              </a:rPr>
              <a:t>období</a:t>
            </a:r>
          </a:p>
          <a:p>
            <a:pPr marL="0" lvl="0" indent="0">
              <a:buNone/>
            </a:pPr>
            <a:r>
              <a:rPr lang="cs-CZ" sz="2400" dirty="0" smtClean="0">
                <a:solidFill>
                  <a:srgbClr val="000000"/>
                </a:solidFill>
              </a:rPr>
              <a:t>    Dle </a:t>
            </a:r>
            <a:r>
              <a:rPr lang="cs-CZ" sz="2400" dirty="0">
                <a:solidFill>
                  <a:srgbClr val="000000"/>
                </a:solidFill>
              </a:rPr>
              <a:t>hladiny významnosti, předpis podmíněné </a:t>
            </a:r>
            <a:r>
              <a:rPr lang="cs-CZ" sz="2400" dirty="0" smtClean="0">
                <a:solidFill>
                  <a:srgbClr val="000000"/>
                </a:solidFill>
              </a:rPr>
              <a:t/>
            </a:r>
            <a:br>
              <a:rPr lang="cs-CZ" sz="2400" dirty="0" smtClean="0">
                <a:solidFill>
                  <a:srgbClr val="000000"/>
                </a:solidFill>
              </a:rPr>
            </a:br>
            <a:r>
              <a:rPr lang="cs-CZ" sz="2400" dirty="0" smtClean="0">
                <a:solidFill>
                  <a:srgbClr val="000000"/>
                </a:solidFill>
              </a:rPr>
              <a:t>    pohledávky</a:t>
            </a:r>
            <a:r>
              <a:rPr lang="cs-CZ" sz="2400" dirty="0">
                <a:solidFill>
                  <a:srgbClr val="000000"/>
                </a:solidFill>
              </a:rPr>
              <a:t>: 915/999</a:t>
            </a:r>
          </a:p>
          <a:p>
            <a:pPr marL="0" lvl="0" indent="0">
              <a:buNone/>
            </a:pPr>
            <a:r>
              <a:rPr lang="cs-CZ" sz="2400" dirty="0" smtClean="0">
                <a:solidFill>
                  <a:srgbClr val="000000"/>
                </a:solidFill>
              </a:rPr>
              <a:t>    Příjem </a:t>
            </a:r>
            <a:r>
              <a:rPr lang="cs-CZ" sz="2400" dirty="0">
                <a:solidFill>
                  <a:srgbClr val="000000"/>
                </a:solidFill>
              </a:rPr>
              <a:t>dotace: </a:t>
            </a:r>
            <a:r>
              <a:rPr lang="cs-CZ" sz="2400" dirty="0" smtClean="0">
                <a:solidFill>
                  <a:srgbClr val="000000"/>
                </a:solidFill>
              </a:rPr>
              <a:t>231/374, </a:t>
            </a:r>
            <a:r>
              <a:rPr lang="cs-CZ" sz="2400" dirty="0">
                <a:solidFill>
                  <a:srgbClr val="000000"/>
                </a:solidFill>
              </a:rPr>
              <a:t>999/915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cs-CZ" sz="2400" dirty="0">
                <a:solidFill>
                  <a:srgbClr val="000000"/>
                </a:solidFill>
              </a:rPr>
              <a:t>Dotace je spotřebována v plné výši:</a:t>
            </a:r>
          </a:p>
          <a:p>
            <a:pPr marL="0" lvl="0" indent="0">
              <a:buNone/>
            </a:pPr>
            <a:r>
              <a:rPr lang="cs-CZ" sz="2400" dirty="0" smtClean="0">
                <a:solidFill>
                  <a:srgbClr val="000000"/>
                </a:solidFill>
              </a:rPr>
              <a:t>    Vyúčtování přijaté dotace: 348/403, 374/348</a:t>
            </a:r>
            <a:endParaRPr lang="cs-CZ" sz="2400" dirty="0">
              <a:solidFill>
                <a:srgbClr val="00000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7952248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Transfery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Wingdings" panose="05000000000000000000" pitchFamily="2" charset="2"/>
              <a:buChar char="ü"/>
            </a:pPr>
            <a:r>
              <a:rPr lang="cs-CZ" dirty="0">
                <a:solidFill>
                  <a:srgbClr val="000000"/>
                </a:solidFill>
              </a:rPr>
              <a:t>Dotace byla vyšší, část zálohy se vrací:</a:t>
            </a:r>
          </a:p>
          <a:p>
            <a:pPr marL="0" lvl="0" indent="0">
              <a:buNone/>
            </a:pPr>
            <a:r>
              <a:rPr lang="cs-CZ" sz="2400" dirty="0" smtClean="0">
                <a:solidFill>
                  <a:srgbClr val="000000"/>
                </a:solidFill>
              </a:rPr>
              <a:t>     374/231</a:t>
            </a:r>
            <a:r>
              <a:rPr lang="cs-CZ" sz="2400" dirty="0">
                <a:solidFill>
                  <a:srgbClr val="000000"/>
                </a:solidFill>
              </a:rPr>
              <a:t>, </a:t>
            </a:r>
            <a:r>
              <a:rPr lang="cs-CZ" sz="2400" dirty="0" smtClean="0">
                <a:solidFill>
                  <a:srgbClr val="000000"/>
                </a:solidFill>
              </a:rPr>
              <a:t>348/403, </a:t>
            </a:r>
            <a:r>
              <a:rPr lang="cs-CZ" sz="2400" dirty="0">
                <a:solidFill>
                  <a:srgbClr val="000000"/>
                </a:solidFill>
              </a:rPr>
              <a:t>374/348 </a:t>
            </a:r>
            <a:endParaRPr lang="cs-CZ" sz="2400" dirty="0" smtClean="0">
              <a:solidFill>
                <a:srgbClr val="000000"/>
              </a:solidFill>
            </a:endParaRPr>
          </a:p>
          <a:p>
            <a:pPr marL="0" lvl="0" indent="0">
              <a:buNone/>
            </a:pPr>
            <a:endParaRPr lang="cs-CZ" dirty="0">
              <a:solidFill>
                <a:srgbClr val="000000"/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cs-CZ" dirty="0">
                <a:solidFill>
                  <a:srgbClr val="000000"/>
                </a:solidFill>
              </a:rPr>
              <a:t>Dotace byla nižší než vynaložené náklady a </a:t>
            </a:r>
            <a:r>
              <a:rPr lang="cs-CZ" dirty="0" smtClean="0">
                <a:solidFill>
                  <a:srgbClr val="000000"/>
                </a:solidFill>
              </a:rPr>
              <a:t>vznikl </a:t>
            </a:r>
            <a:r>
              <a:rPr lang="cs-CZ" dirty="0">
                <a:solidFill>
                  <a:srgbClr val="000000"/>
                </a:solidFill>
              </a:rPr>
              <a:t>nárok na doplatek</a:t>
            </a:r>
            <a:r>
              <a:rPr lang="cs-CZ" dirty="0" smtClean="0">
                <a:solidFill>
                  <a:srgbClr val="000000"/>
                </a:solidFill>
              </a:rPr>
              <a:t>:</a:t>
            </a:r>
          </a:p>
          <a:p>
            <a:pPr marL="0" indent="0">
              <a:buNone/>
            </a:pPr>
            <a:r>
              <a:rPr lang="cs-CZ" sz="2400" dirty="0">
                <a:solidFill>
                  <a:srgbClr val="000000"/>
                </a:solidFill>
              </a:rPr>
              <a:t> </a:t>
            </a:r>
            <a:r>
              <a:rPr lang="cs-CZ" sz="2400" dirty="0" smtClean="0">
                <a:solidFill>
                  <a:srgbClr val="000000"/>
                </a:solidFill>
              </a:rPr>
              <a:t>   Příjem doplatku a vyúčtování zálohy:</a:t>
            </a:r>
          </a:p>
          <a:p>
            <a:pPr marL="0" indent="0">
              <a:buNone/>
            </a:pPr>
            <a:r>
              <a:rPr lang="cs-CZ" sz="2400" dirty="0">
                <a:solidFill>
                  <a:srgbClr val="000000"/>
                </a:solidFill>
              </a:rPr>
              <a:t> </a:t>
            </a:r>
            <a:r>
              <a:rPr lang="cs-CZ" sz="2400" dirty="0" smtClean="0">
                <a:solidFill>
                  <a:srgbClr val="000000"/>
                </a:solidFill>
              </a:rPr>
              <a:t>   231/348, 348/403 (doplatek)</a:t>
            </a:r>
          </a:p>
          <a:p>
            <a:pPr marL="0" indent="0">
              <a:buNone/>
            </a:pPr>
            <a:r>
              <a:rPr lang="cs-CZ" sz="2400" dirty="0">
                <a:solidFill>
                  <a:srgbClr val="000000"/>
                </a:solidFill>
              </a:rPr>
              <a:t> </a:t>
            </a:r>
            <a:r>
              <a:rPr lang="cs-CZ" sz="2400" dirty="0" smtClean="0">
                <a:solidFill>
                  <a:srgbClr val="000000"/>
                </a:solidFill>
              </a:rPr>
              <a:t>   348/403, 374/348 (vyúčtování zálohy)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148703703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Transfery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Wingdings" panose="05000000000000000000" pitchFamily="2" charset="2"/>
              <a:buChar char="§"/>
            </a:pPr>
            <a:r>
              <a:rPr lang="cs-CZ" dirty="0">
                <a:solidFill>
                  <a:srgbClr val="000000"/>
                </a:solidFill>
              </a:rPr>
              <a:t>Dotace – investiční, s povinností vypořádání v </a:t>
            </a:r>
            <a:r>
              <a:rPr lang="cs-CZ" dirty="0" smtClean="0">
                <a:solidFill>
                  <a:srgbClr val="000000"/>
                </a:solidFill>
              </a:rPr>
              <a:t>následujícím účetním </a:t>
            </a:r>
            <a:r>
              <a:rPr lang="cs-CZ" dirty="0">
                <a:solidFill>
                  <a:srgbClr val="000000"/>
                </a:solidFill>
              </a:rPr>
              <a:t>období</a:t>
            </a:r>
          </a:p>
          <a:p>
            <a:pPr marL="0" lvl="0" indent="0">
              <a:buNone/>
            </a:pPr>
            <a:r>
              <a:rPr lang="cs-CZ" sz="2400" dirty="0">
                <a:solidFill>
                  <a:srgbClr val="000000"/>
                </a:solidFill>
              </a:rPr>
              <a:t>    Dle hladiny významnosti, předpis podmíněné </a:t>
            </a:r>
            <a:br>
              <a:rPr lang="cs-CZ" sz="2400" dirty="0">
                <a:solidFill>
                  <a:srgbClr val="000000"/>
                </a:solidFill>
              </a:rPr>
            </a:br>
            <a:r>
              <a:rPr lang="cs-CZ" sz="2400" dirty="0">
                <a:solidFill>
                  <a:srgbClr val="000000"/>
                </a:solidFill>
              </a:rPr>
              <a:t>    pohledávky: 915/999</a:t>
            </a:r>
          </a:p>
          <a:p>
            <a:pPr marL="0" lvl="0" indent="0">
              <a:buNone/>
            </a:pPr>
            <a:r>
              <a:rPr lang="cs-CZ" sz="2400" dirty="0">
                <a:solidFill>
                  <a:srgbClr val="000000"/>
                </a:solidFill>
              </a:rPr>
              <a:t>    Příjem dotace: </a:t>
            </a:r>
            <a:r>
              <a:rPr lang="cs-CZ" sz="2400" dirty="0" smtClean="0">
                <a:solidFill>
                  <a:srgbClr val="000000"/>
                </a:solidFill>
              </a:rPr>
              <a:t>231/374 (472), </a:t>
            </a:r>
            <a:r>
              <a:rPr lang="cs-CZ" sz="2400" dirty="0">
                <a:solidFill>
                  <a:srgbClr val="000000"/>
                </a:solidFill>
              </a:rPr>
              <a:t>999/915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cs-CZ" sz="2400" dirty="0">
                <a:solidFill>
                  <a:srgbClr val="000000"/>
                </a:solidFill>
              </a:rPr>
              <a:t>Dotace je spotřebována v plné výši:</a:t>
            </a:r>
          </a:p>
          <a:p>
            <a:pPr marL="0" lvl="0" indent="0">
              <a:buNone/>
            </a:pPr>
            <a:r>
              <a:rPr lang="cs-CZ" sz="2400" dirty="0">
                <a:solidFill>
                  <a:srgbClr val="000000"/>
                </a:solidFill>
              </a:rPr>
              <a:t>    </a:t>
            </a:r>
            <a:r>
              <a:rPr lang="cs-CZ" sz="2400" dirty="0" smtClean="0">
                <a:solidFill>
                  <a:srgbClr val="000000"/>
                </a:solidFill>
              </a:rPr>
              <a:t>Vytvoření dohadu ve výši uznatelných nákladů</a:t>
            </a:r>
          </a:p>
          <a:p>
            <a:pPr marL="0" lvl="0" indent="0">
              <a:buNone/>
            </a:pPr>
            <a:r>
              <a:rPr lang="cs-CZ" sz="2400" dirty="0">
                <a:solidFill>
                  <a:srgbClr val="000000"/>
                </a:solidFill>
              </a:rPr>
              <a:t> </a:t>
            </a:r>
            <a:r>
              <a:rPr lang="cs-CZ" sz="2400" dirty="0" smtClean="0">
                <a:solidFill>
                  <a:srgbClr val="000000"/>
                </a:solidFill>
              </a:rPr>
              <a:t>    k 31. 12.: 388/403</a:t>
            </a:r>
          </a:p>
          <a:p>
            <a:pPr marL="0" lvl="0" indent="0">
              <a:buNone/>
            </a:pPr>
            <a:r>
              <a:rPr lang="cs-CZ" sz="2400" dirty="0" smtClean="0">
                <a:solidFill>
                  <a:srgbClr val="000000"/>
                </a:solidFill>
              </a:rPr>
              <a:t>     Vyúčtování </a:t>
            </a:r>
            <a:r>
              <a:rPr lang="cs-CZ" sz="2400" dirty="0">
                <a:solidFill>
                  <a:srgbClr val="000000"/>
                </a:solidFill>
              </a:rPr>
              <a:t>v následujícím účetním období: 348/388, </a:t>
            </a:r>
            <a:br>
              <a:rPr lang="cs-CZ" sz="2400" dirty="0">
                <a:solidFill>
                  <a:srgbClr val="000000"/>
                </a:solidFill>
              </a:rPr>
            </a:br>
            <a:r>
              <a:rPr lang="cs-CZ" sz="2400" dirty="0">
                <a:solidFill>
                  <a:srgbClr val="000000"/>
                </a:solidFill>
              </a:rPr>
              <a:t>    </a:t>
            </a:r>
            <a:r>
              <a:rPr lang="cs-CZ" sz="2400" dirty="0" smtClean="0">
                <a:solidFill>
                  <a:srgbClr val="000000"/>
                </a:solidFill>
              </a:rPr>
              <a:t> 374 </a:t>
            </a:r>
            <a:r>
              <a:rPr lang="cs-CZ" sz="2400" dirty="0">
                <a:solidFill>
                  <a:srgbClr val="000000"/>
                </a:solidFill>
              </a:rPr>
              <a:t>(472)/348 (rozdíl)</a:t>
            </a:r>
          </a:p>
          <a:p>
            <a:pPr marL="0" lvl="0" indent="0">
              <a:buNone/>
            </a:pPr>
            <a:endParaRPr lang="cs-CZ" sz="2400" dirty="0" smtClean="0">
              <a:solidFill>
                <a:srgbClr val="000000"/>
              </a:solidFill>
            </a:endParaRPr>
          </a:p>
          <a:p>
            <a:pPr marL="0" lv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0895587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Transfery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Wingdings" panose="05000000000000000000" pitchFamily="2" charset="2"/>
              <a:buChar char="ü"/>
            </a:pPr>
            <a:r>
              <a:rPr lang="cs-CZ" dirty="0">
                <a:solidFill>
                  <a:srgbClr val="000000"/>
                </a:solidFill>
              </a:rPr>
              <a:t>Dotace byla vyšší, část bude odvedena poskytovateli:</a:t>
            </a:r>
          </a:p>
          <a:p>
            <a:pPr marL="0" lvl="0" indent="0">
              <a:buNone/>
            </a:pPr>
            <a:r>
              <a:rPr lang="cs-CZ" sz="2400" dirty="0">
                <a:solidFill>
                  <a:srgbClr val="000000"/>
                </a:solidFill>
              </a:rPr>
              <a:t>    Vytvoření dohadu k 31. 12</a:t>
            </a:r>
            <a:r>
              <a:rPr lang="cs-CZ" sz="2400">
                <a:solidFill>
                  <a:srgbClr val="000000"/>
                </a:solidFill>
              </a:rPr>
              <a:t>.: </a:t>
            </a:r>
            <a:r>
              <a:rPr lang="cs-CZ" sz="2400" smtClean="0">
                <a:solidFill>
                  <a:srgbClr val="000000"/>
                </a:solidFill>
              </a:rPr>
              <a:t>388/403</a:t>
            </a:r>
            <a:endParaRPr lang="cs-CZ" sz="2400" dirty="0">
              <a:solidFill>
                <a:srgbClr val="000000"/>
              </a:solidFill>
            </a:endParaRPr>
          </a:p>
          <a:p>
            <a:pPr marL="0" lvl="0" indent="0">
              <a:buNone/>
            </a:pPr>
            <a:r>
              <a:rPr lang="cs-CZ" sz="2400" dirty="0">
                <a:solidFill>
                  <a:srgbClr val="000000"/>
                </a:solidFill>
              </a:rPr>
              <a:t>    Vratka poskytovateli a vyúčtování v následujícím </a:t>
            </a:r>
            <a:br>
              <a:rPr lang="cs-CZ" sz="2400" dirty="0">
                <a:solidFill>
                  <a:srgbClr val="000000"/>
                </a:solidFill>
              </a:rPr>
            </a:br>
            <a:r>
              <a:rPr lang="cs-CZ" sz="2400" dirty="0">
                <a:solidFill>
                  <a:srgbClr val="000000"/>
                </a:solidFill>
              </a:rPr>
              <a:t>    </a:t>
            </a:r>
            <a:r>
              <a:rPr lang="cs-CZ" sz="2400" dirty="0" smtClean="0">
                <a:solidFill>
                  <a:srgbClr val="000000"/>
                </a:solidFill>
              </a:rPr>
              <a:t>účetním </a:t>
            </a:r>
            <a:r>
              <a:rPr lang="cs-CZ" sz="2400" dirty="0">
                <a:solidFill>
                  <a:srgbClr val="000000"/>
                </a:solidFill>
              </a:rPr>
              <a:t>období: </a:t>
            </a:r>
          </a:p>
          <a:p>
            <a:pPr marL="0" lvl="0" indent="0">
              <a:buNone/>
            </a:pPr>
            <a:r>
              <a:rPr lang="cs-CZ" sz="2400" dirty="0">
                <a:solidFill>
                  <a:srgbClr val="000000"/>
                </a:solidFill>
              </a:rPr>
              <a:t>    </a:t>
            </a:r>
            <a:r>
              <a:rPr lang="cs-CZ" sz="2400" dirty="0" smtClean="0">
                <a:solidFill>
                  <a:srgbClr val="000000"/>
                </a:solidFill>
              </a:rPr>
              <a:t>374 </a:t>
            </a:r>
            <a:r>
              <a:rPr lang="cs-CZ" sz="2400" dirty="0">
                <a:solidFill>
                  <a:srgbClr val="000000"/>
                </a:solidFill>
              </a:rPr>
              <a:t>(472)/231 (vratka)</a:t>
            </a:r>
          </a:p>
          <a:p>
            <a:pPr marL="0" lvl="0" indent="0">
              <a:buNone/>
            </a:pPr>
            <a:r>
              <a:rPr lang="cs-CZ" sz="2400" dirty="0">
                <a:solidFill>
                  <a:srgbClr val="000000"/>
                </a:solidFill>
              </a:rPr>
              <a:t>    </a:t>
            </a:r>
            <a:r>
              <a:rPr lang="cs-CZ" sz="2400" dirty="0" smtClean="0">
                <a:solidFill>
                  <a:srgbClr val="000000"/>
                </a:solidFill>
              </a:rPr>
              <a:t>348/388</a:t>
            </a:r>
            <a:r>
              <a:rPr lang="cs-CZ" sz="2400" dirty="0">
                <a:solidFill>
                  <a:srgbClr val="000000"/>
                </a:solidFill>
              </a:rPr>
              <a:t>, 374 (472)/348 (vyúčtování přijaté zálohy)</a:t>
            </a:r>
          </a:p>
          <a:p>
            <a:pPr marL="0" lvl="0" indent="0">
              <a:buNone/>
            </a:pPr>
            <a:r>
              <a:rPr lang="cs-CZ" sz="2400" dirty="0" smtClean="0">
                <a:solidFill>
                  <a:srgbClr val="000000"/>
                </a:solidFill>
              </a:rPr>
              <a:t>    (pokud byl dohad vyšší 403/348)</a:t>
            </a:r>
            <a:endParaRPr lang="cs-CZ" sz="2400" dirty="0">
              <a:solidFill>
                <a:srgbClr val="000000"/>
              </a:solidFill>
            </a:endParaRPr>
          </a:p>
          <a:p>
            <a:pPr lvl="0">
              <a:buFont typeface="Wingdings" panose="05000000000000000000" pitchFamily="2" charset="2"/>
              <a:buChar char="Ø"/>
            </a:pPr>
            <a:endParaRPr lang="cs-CZ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470931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Transfery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/>
          <a:lstStyle/>
          <a:p>
            <a:pPr lvl="0">
              <a:buFont typeface="Wingdings" panose="05000000000000000000" pitchFamily="2" charset="2"/>
              <a:buChar char="ü"/>
            </a:pPr>
            <a:r>
              <a:rPr lang="cs-CZ" dirty="0">
                <a:solidFill>
                  <a:srgbClr val="000000"/>
                </a:solidFill>
              </a:rPr>
              <a:t>Dotace byla nižší než vynaložené náklady a vznikl nárok na doplatek:</a:t>
            </a:r>
          </a:p>
          <a:p>
            <a:pPr marL="0" lvl="0" indent="0">
              <a:buNone/>
            </a:pPr>
            <a:r>
              <a:rPr lang="cs-CZ" sz="2400" dirty="0">
                <a:solidFill>
                  <a:srgbClr val="000000"/>
                </a:solidFill>
              </a:rPr>
              <a:t>    Vytvoření dohadu k 31. 12.: </a:t>
            </a:r>
            <a:r>
              <a:rPr lang="cs-CZ" sz="2400" dirty="0" smtClean="0">
                <a:solidFill>
                  <a:srgbClr val="000000"/>
                </a:solidFill>
              </a:rPr>
              <a:t>388/403</a:t>
            </a:r>
            <a:endParaRPr lang="cs-CZ" sz="2400" dirty="0">
              <a:solidFill>
                <a:srgbClr val="000000"/>
              </a:solidFill>
            </a:endParaRPr>
          </a:p>
          <a:p>
            <a:pPr marL="0" lvl="0" indent="0">
              <a:buNone/>
            </a:pPr>
            <a:r>
              <a:rPr lang="cs-CZ" sz="2400" dirty="0">
                <a:solidFill>
                  <a:srgbClr val="000000"/>
                </a:solidFill>
              </a:rPr>
              <a:t>    Příjem doplatku a </a:t>
            </a:r>
            <a:r>
              <a:rPr lang="cs-CZ" sz="2400" dirty="0" smtClean="0">
                <a:solidFill>
                  <a:srgbClr val="000000"/>
                </a:solidFill>
              </a:rPr>
              <a:t> </a:t>
            </a:r>
            <a:r>
              <a:rPr lang="cs-CZ" sz="2400" dirty="0">
                <a:solidFill>
                  <a:srgbClr val="000000"/>
                </a:solidFill>
              </a:rPr>
              <a:t>vyúčtování v následujícím účetním</a:t>
            </a:r>
            <a:br>
              <a:rPr lang="cs-CZ" sz="2400" dirty="0">
                <a:solidFill>
                  <a:srgbClr val="000000"/>
                </a:solidFill>
              </a:rPr>
            </a:br>
            <a:r>
              <a:rPr lang="cs-CZ" sz="2400" dirty="0">
                <a:solidFill>
                  <a:srgbClr val="000000"/>
                </a:solidFill>
              </a:rPr>
              <a:t>    období: </a:t>
            </a:r>
          </a:p>
          <a:p>
            <a:pPr marL="0" lvl="0" indent="0">
              <a:buNone/>
            </a:pPr>
            <a:r>
              <a:rPr lang="cs-CZ" sz="2400" dirty="0">
                <a:solidFill>
                  <a:srgbClr val="000000"/>
                </a:solidFill>
              </a:rPr>
              <a:t>    231/348, </a:t>
            </a:r>
            <a:r>
              <a:rPr lang="cs-CZ" sz="2400" dirty="0" smtClean="0">
                <a:solidFill>
                  <a:srgbClr val="000000"/>
                </a:solidFill>
              </a:rPr>
              <a:t>348/403 </a:t>
            </a:r>
            <a:r>
              <a:rPr lang="cs-CZ" sz="2400" dirty="0">
                <a:solidFill>
                  <a:srgbClr val="000000"/>
                </a:solidFill>
              </a:rPr>
              <a:t>(doplatek)</a:t>
            </a:r>
          </a:p>
          <a:p>
            <a:pPr marL="0" lvl="0" indent="0">
              <a:buNone/>
            </a:pPr>
            <a:r>
              <a:rPr lang="cs-CZ" sz="2400" dirty="0">
                <a:solidFill>
                  <a:srgbClr val="000000"/>
                </a:solidFill>
              </a:rPr>
              <a:t>    348/388, 374 (472)/348 (vyúčtování přijaté zálohy)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1481830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</p:spPr>
        <p:txBody>
          <a:bodyPr/>
          <a:lstStyle/>
          <a:p>
            <a:r>
              <a:rPr lang="cs-CZ" altLang="cs-CZ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Konsolidace státu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Zřejmě s účinností od 1. 1. 2018 dojde </a:t>
            </a:r>
            <a:br>
              <a:rPr lang="cs-CZ" dirty="0" smtClean="0"/>
            </a:br>
            <a:r>
              <a:rPr lang="cs-CZ" dirty="0" smtClean="0"/>
              <a:t>k úpravě konsolidační vyhlášky s odkazem na obsahové vymezení vyhlášky </a:t>
            </a:r>
            <a:br>
              <a:rPr lang="cs-CZ" dirty="0" smtClean="0"/>
            </a:br>
            <a:r>
              <a:rPr lang="cs-CZ" dirty="0" smtClean="0"/>
              <a:t>č. 410/2009 Sb., ve znění pozdějších předpisů</a:t>
            </a:r>
          </a:p>
          <a:p>
            <a:r>
              <a:rPr lang="cs-CZ" dirty="0" smtClean="0"/>
              <a:t>Výkazy za Českou republiku za rok 2015 – listopad 2016</a:t>
            </a:r>
          </a:p>
          <a:p>
            <a:r>
              <a:rPr lang="cs-CZ" dirty="0" smtClean="0"/>
              <a:t>Pro účetní období roku 2016 – nové kontrolní vazby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5259572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8077200" cy="1143000"/>
          </a:xfrm>
        </p:spPr>
        <p:txBody>
          <a:bodyPr/>
          <a:lstStyle/>
          <a:p>
            <a:r>
              <a:rPr lang="cs-CZ" altLang="cs-CZ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Konsolidace státu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Pro rok 2015 byla stanovena hladina významnosti 200 000 000,- Kč </a:t>
            </a:r>
            <a:br>
              <a:rPr lang="cs-CZ" dirty="0" smtClean="0"/>
            </a:br>
            <a:r>
              <a:rPr lang="cs-CZ" dirty="0" smtClean="0"/>
              <a:t>pro rozesílání žádanek – kraje 13 žádanek</a:t>
            </a:r>
          </a:p>
          <a:p>
            <a:pPr marL="0" indent="0">
              <a:buNone/>
            </a:pPr>
            <a:r>
              <a:rPr lang="cs-CZ" dirty="0" smtClean="0"/>
              <a:t>   117 rozdílů, obce 43 žádanek 111 rozdílů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dirty="0" smtClean="0"/>
              <a:t>Do listopadu loňského roku bylo zaregistrováno  108 účetních jednotek </a:t>
            </a:r>
            <a:br>
              <a:rPr lang="cs-CZ" dirty="0" smtClean="0"/>
            </a:br>
            <a:r>
              <a:rPr lang="cs-CZ" dirty="0" smtClean="0"/>
              <a:t>z celkového počtu 361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6686428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274638"/>
            <a:ext cx="7848600" cy="1143000"/>
          </a:xfrm>
        </p:spPr>
        <p:txBody>
          <a:bodyPr/>
          <a:lstStyle/>
          <a:p>
            <a:r>
              <a:rPr lang="cs-CZ" altLang="cs-CZ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Konsolidace státu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Spravující jednotka má povinnost </a:t>
            </a:r>
            <a:br>
              <a:rPr lang="cs-CZ" dirty="0" smtClean="0"/>
            </a:br>
            <a:r>
              <a:rPr lang="cs-CZ" dirty="0" smtClean="0"/>
              <a:t>do 15. ledna běžného roku zaslat seznam účetních jednotek patřících do dílčího konsolidačního celku státu.</a:t>
            </a:r>
          </a:p>
          <a:p>
            <a:r>
              <a:rPr lang="cs-CZ" dirty="0" smtClean="0"/>
              <a:t>Ministerstvo na základě seznamů zveřejní výčet konsolidovaných jednotek státu </a:t>
            </a:r>
            <a:br>
              <a:rPr lang="cs-CZ" dirty="0" smtClean="0"/>
            </a:br>
            <a:r>
              <a:rPr lang="cs-CZ" dirty="0" smtClean="0"/>
              <a:t>do 10. února běžného roku způsobem umožňujícím dálkový přístup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149236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cs-CZ" altLang="cs-CZ" sz="4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Legislativa</a:t>
            </a:r>
            <a:endParaRPr lang="cs-CZ" dirty="0"/>
          </a:p>
        </p:txBody>
      </p:sp>
      <p:sp>
        <p:nvSpPr>
          <p:cNvPr id="6147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cs-CZ" altLang="cs-CZ" dirty="0" smtClean="0">
                <a:solidFill>
                  <a:srgbClr val="000000"/>
                </a:solidFill>
              </a:rPr>
              <a:t>Vyhláška č. 416/2004 Sb., kterou se provádí zákon č. 320/2001 Sb., o finanční kontrole ve veřejné správě a o změně některých zákonů (o finanční kontrole), </a:t>
            </a:r>
            <a:br>
              <a:rPr lang="cs-CZ" altLang="cs-CZ" dirty="0" smtClean="0">
                <a:solidFill>
                  <a:srgbClr val="000000"/>
                </a:solidFill>
              </a:rPr>
            </a:br>
            <a:r>
              <a:rPr lang="cs-CZ" altLang="cs-CZ" dirty="0" smtClean="0">
                <a:solidFill>
                  <a:srgbClr val="000000"/>
                </a:solidFill>
              </a:rPr>
              <a:t>ve znění pozdějších předpisů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cs-CZ" dirty="0">
                <a:solidFill>
                  <a:srgbClr val="000000"/>
                </a:solidFill>
              </a:rPr>
              <a:t>Vyhláška č. 323/2002 Sb., o rozpočtové skladbě, ve znění pozdějších předpisů</a:t>
            </a:r>
          </a:p>
          <a:p>
            <a:endParaRPr lang="cs-CZ" altLang="cs-CZ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</p:spPr>
        <p:txBody>
          <a:bodyPr/>
          <a:lstStyle/>
          <a:p>
            <a:r>
              <a:rPr lang="cs-CZ" altLang="cs-CZ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Konsolidace státu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spcAft>
                <a:spcPts val="0"/>
              </a:spcAft>
              <a:buNone/>
            </a:pPr>
            <a:r>
              <a:rPr lang="cs-CZ" smtClean="0">
                <a:ea typeface="Calibri"/>
              </a:rPr>
              <a:t>DSO:</a:t>
            </a:r>
          </a:p>
          <a:p>
            <a:pPr algn="just">
              <a:spcAft>
                <a:spcPts val="0"/>
              </a:spcAft>
            </a:pPr>
            <a:r>
              <a:rPr lang="cs-CZ" dirty="0" smtClean="0">
                <a:ea typeface="Calibri"/>
              </a:rPr>
              <a:t>Vodovod </a:t>
            </a:r>
            <a:r>
              <a:rPr lang="cs-CZ" dirty="0">
                <a:ea typeface="Calibri"/>
              </a:rPr>
              <a:t>Pomoraví </a:t>
            </a:r>
            <a:endParaRPr lang="cs-CZ" sz="3600" dirty="0">
              <a:latin typeface="Times New Roman"/>
              <a:ea typeface="Calibri"/>
            </a:endParaRPr>
          </a:p>
          <a:p>
            <a:pPr algn="just">
              <a:spcAft>
                <a:spcPts val="0"/>
              </a:spcAft>
            </a:pPr>
            <a:r>
              <a:rPr lang="cs-CZ" dirty="0">
                <a:ea typeface="Calibri"/>
              </a:rPr>
              <a:t>Svazek obcí údolí </a:t>
            </a:r>
            <a:r>
              <a:rPr lang="cs-CZ" dirty="0" smtClean="0">
                <a:ea typeface="Calibri"/>
              </a:rPr>
              <a:t>Desné</a:t>
            </a:r>
            <a:endParaRPr lang="cs-CZ" sz="3600" dirty="0">
              <a:latin typeface="Times New Roman"/>
              <a:ea typeface="Calibri"/>
            </a:endParaRPr>
          </a:p>
          <a:p>
            <a:pPr algn="just">
              <a:spcAft>
                <a:spcPts val="0"/>
              </a:spcAft>
            </a:pPr>
            <a:r>
              <a:rPr lang="cs-CZ" dirty="0">
                <a:ea typeface="Calibri"/>
              </a:rPr>
              <a:t>Svazek obcí Povodí </a:t>
            </a:r>
            <a:r>
              <a:rPr lang="cs-CZ" dirty="0" smtClean="0">
                <a:ea typeface="Calibri"/>
              </a:rPr>
              <a:t>Loučka</a:t>
            </a:r>
            <a:endParaRPr lang="cs-CZ" sz="3600" dirty="0">
              <a:latin typeface="Times New Roman"/>
              <a:ea typeface="Calibri"/>
            </a:endParaRPr>
          </a:p>
          <a:p>
            <a:pPr algn="just">
              <a:spcAft>
                <a:spcPts val="0"/>
              </a:spcAft>
            </a:pPr>
            <a:r>
              <a:rPr lang="cs-CZ" dirty="0">
                <a:ea typeface="Calibri"/>
              </a:rPr>
              <a:t>Svazek obcí ČOV </a:t>
            </a:r>
            <a:r>
              <a:rPr lang="cs-CZ" dirty="0" smtClean="0">
                <a:ea typeface="Calibri"/>
              </a:rPr>
              <a:t>Výšovice</a:t>
            </a:r>
            <a:endParaRPr lang="cs-CZ" sz="3600" dirty="0">
              <a:latin typeface="Times New Roman"/>
              <a:ea typeface="Calibri"/>
            </a:endParaRPr>
          </a:p>
          <a:p>
            <a:pPr algn="just">
              <a:spcAft>
                <a:spcPts val="0"/>
              </a:spcAft>
            </a:pPr>
            <a:r>
              <a:rPr lang="cs-CZ" dirty="0">
                <a:ea typeface="Calibri"/>
              </a:rPr>
              <a:t>Svazek obcí </a:t>
            </a:r>
            <a:r>
              <a:rPr lang="cs-CZ" dirty="0" err="1">
                <a:ea typeface="Calibri"/>
              </a:rPr>
              <a:t>Drahansko</a:t>
            </a:r>
            <a:r>
              <a:rPr lang="cs-CZ" dirty="0">
                <a:ea typeface="Calibri"/>
              </a:rPr>
              <a:t> a okolí </a:t>
            </a:r>
            <a:endParaRPr lang="cs-CZ" sz="3600" dirty="0">
              <a:latin typeface="Times New Roman"/>
              <a:ea typeface="Calibri"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6397154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Termíny závěrek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cs-CZ" dirty="0" smtClean="0"/>
              <a:t>Seznam – termín               do 15. 1. 2017</a:t>
            </a:r>
            <a:endParaRPr lang="cs-CZ" dirty="0"/>
          </a:p>
          <a:p>
            <a:pPr>
              <a:buFont typeface="Wingdings" panose="05000000000000000000" pitchFamily="2" charset="2"/>
              <a:buChar char="Ø"/>
            </a:pPr>
            <a:r>
              <a:rPr lang="cs-CZ" dirty="0" smtClean="0"/>
              <a:t>Automat </a:t>
            </a:r>
            <a:r>
              <a:rPr lang="cs-CZ" dirty="0">
                <a:solidFill>
                  <a:srgbClr val="000000"/>
                </a:solidFill>
              </a:rPr>
              <a:t>– </a:t>
            </a:r>
            <a:r>
              <a:rPr lang="cs-CZ" dirty="0" smtClean="0"/>
              <a:t>termín               do 25. 1. 2017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dirty="0" smtClean="0"/>
              <a:t>CSÚIS </a:t>
            </a:r>
            <a:r>
              <a:rPr lang="cs-CZ" dirty="0">
                <a:solidFill>
                  <a:srgbClr val="000000"/>
                </a:solidFill>
              </a:rPr>
              <a:t>– </a:t>
            </a:r>
            <a:r>
              <a:rPr lang="cs-CZ" dirty="0" smtClean="0">
                <a:solidFill>
                  <a:srgbClr val="000000"/>
                </a:solidFill>
              </a:rPr>
              <a:t>termín Fin 2 - 12M </a:t>
            </a:r>
          </a:p>
          <a:p>
            <a:pPr marL="0" indent="0">
              <a:buNone/>
            </a:pPr>
            <a:r>
              <a:rPr lang="cs-CZ" dirty="0">
                <a:solidFill>
                  <a:srgbClr val="000000"/>
                </a:solidFill>
              </a:rPr>
              <a:t> </a:t>
            </a:r>
            <a:r>
              <a:rPr lang="cs-CZ" dirty="0" smtClean="0">
                <a:solidFill>
                  <a:srgbClr val="000000"/>
                </a:solidFill>
              </a:rPr>
              <a:t>                                            do 25. 1. 2017 </a:t>
            </a:r>
          </a:p>
          <a:p>
            <a:pPr marL="0" indent="0">
              <a:buNone/>
            </a:pPr>
            <a:r>
              <a:rPr lang="cs-CZ" dirty="0">
                <a:solidFill>
                  <a:srgbClr val="000000"/>
                </a:solidFill>
              </a:rPr>
              <a:t> </a:t>
            </a:r>
            <a:r>
              <a:rPr lang="cs-CZ" dirty="0" smtClean="0">
                <a:solidFill>
                  <a:srgbClr val="000000"/>
                </a:solidFill>
              </a:rPr>
              <a:t>                            účetní výkazy </a:t>
            </a:r>
          </a:p>
          <a:p>
            <a:pPr marL="0" indent="0">
              <a:buNone/>
            </a:pPr>
            <a:r>
              <a:rPr lang="cs-CZ" dirty="0">
                <a:solidFill>
                  <a:srgbClr val="000000"/>
                </a:solidFill>
              </a:rPr>
              <a:t> </a:t>
            </a:r>
            <a:r>
              <a:rPr lang="cs-CZ" dirty="0" smtClean="0">
                <a:solidFill>
                  <a:srgbClr val="000000"/>
                </a:solidFill>
              </a:rPr>
              <a:t>                                            do 10. 2. 2017 </a:t>
            </a:r>
          </a:p>
          <a:p>
            <a:pPr marL="0" indent="0">
              <a:buNone/>
            </a:pPr>
            <a:r>
              <a:rPr lang="cs-CZ" dirty="0">
                <a:solidFill>
                  <a:srgbClr val="000000"/>
                </a:solidFill>
              </a:rPr>
              <a:t> </a:t>
            </a:r>
            <a:r>
              <a:rPr lang="cs-CZ" dirty="0" smtClean="0">
                <a:solidFill>
                  <a:srgbClr val="000000"/>
                </a:solidFill>
              </a:rPr>
              <a:t>                            účetní výkazy (PAP)</a:t>
            </a:r>
          </a:p>
          <a:p>
            <a:pPr marL="0" indent="0">
              <a:buNone/>
            </a:pPr>
            <a:r>
              <a:rPr lang="cs-CZ" dirty="0">
                <a:solidFill>
                  <a:srgbClr val="000000"/>
                </a:solidFill>
              </a:rPr>
              <a:t> </a:t>
            </a:r>
            <a:r>
              <a:rPr lang="cs-CZ" dirty="0" smtClean="0">
                <a:solidFill>
                  <a:srgbClr val="000000"/>
                </a:solidFill>
              </a:rPr>
              <a:t>                                            do 15. 2. 2017  </a:t>
            </a:r>
          </a:p>
        </p:txBody>
      </p:sp>
    </p:spTree>
    <p:extLst>
      <p:ext uri="{BB962C8B-B14F-4D97-AF65-F5344CB8AC3E}">
        <p14:creationId xmlns:p14="http://schemas.microsoft.com/office/powerpoint/2010/main" val="146867251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52600" y="274638"/>
            <a:ext cx="6934200" cy="1143000"/>
          </a:xfrm>
        </p:spPr>
        <p:txBody>
          <a:bodyPr/>
          <a:lstStyle/>
          <a:p>
            <a:r>
              <a:rPr lang="cs-CZ" altLang="cs-CZ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Termíny </a:t>
            </a:r>
            <a:r>
              <a:rPr lang="cs-CZ" altLang="cs-CZ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závěrek 2017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Wingdings" panose="05000000000000000000" pitchFamily="2" charset="2"/>
              <a:buChar char="Ø"/>
            </a:pPr>
            <a:r>
              <a:rPr lang="cs-CZ" dirty="0">
                <a:solidFill>
                  <a:srgbClr val="000000"/>
                </a:solidFill>
              </a:rPr>
              <a:t>Automat – termín </a:t>
            </a:r>
            <a:r>
              <a:rPr lang="cs-CZ" dirty="0" smtClean="0">
                <a:solidFill>
                  <a:srgbClr val="000000"/>
                </a:solidFill>
              </a:rPr>
              <a:t>do 12. dne následujícího</a:t>
            </a:r>
            <a:br>
              <a:rPr lang="cs-CZ" dirty="0" smtClean="0">
                <a:solidFill>
                  <a:srgbClr val="000000"/>
                </a:solidFill>
              </a:rPr>
            </a:br>
            <a:r>
              <a:rPr lang="cs-CZ" dirty="0" smtClean="0">
                <a:solidFill>
                  <a:srgbClr val="000000"/>
                </a:solidFill>
              </a:rPr>
              <a:t>                 měsíce</a:t>
            </a:r>
            <a:endParaRPr lang="cs-CZ" dirty="0">
              <a:solidFill>
                <a:srgbClr val="000000"/>
              </a:solidFill>
            </a:endParaRPr>
          </a:p>
          <a:p>
            <a:pPr lvl="0">
              <a:buFont typeface="Wingdings" panose="05000000000000000000" pitchFamily="2" charset="2"/>
              <a:buChar char="Ø"/>
            </a:pPr>
            <a:r>
              <a:rPr lang="cs-CZ" dirty="0">
                <a:solidFill>
                  <a:srgbClr val="000000"/>
                </a:solidFill>
              </a:rPr>
              <a:t>CSÚIS – </a:t>
            </a:r>
            <a:r>
              <a:rPr lang="cs-CZ" dirty="0" smtClean="0">
                <a:solidFill>
                  <a:srgbClr val="000000"/>
                </a:solidFill>
              </a:rPr>
              <a:t>  termín </a:t>
            </a:r>
            <a:r>
              <a:rPr lang="cs-CZ" dirty="0">
                <a:solidFill>
                  <a:srgbClr val="000000"/>
                </a:solidFill>
              </a:rPr>
              <a:t>Fin </a:t>
            </a:r>
            <a:r>
              <a:rPr lang="cs-CZ" dirty="0" smtClean="0">
                <a:solidFill>
                  <a:srgbClr val="000000"/>
                </a:solidFill>
              </a:rPr>
              <a:t>2 - 12M do 12. dne</a:t>
            </a:r>
            <a:br>
              <a:rPr lang="cs-CZ" dirty="0" smtClean="0">
                <a:solidFill>
                  <a:srgbClr val="000000"/>
                </a:solidFill>
              </a:rPr>
            </a:br>
            <a:r>
              <a:rPr lang="cs-CZ" dirty="0" smtClean="0">
                <a:solidFill>
                  <a:srgbClr val="000000"/>
                </a:solidFill>
              </a:rPr>
              <a:t>                 následujícího měsíce </a:t>
            </a:r>
            <a:endParaRPr lang="cs-CZ" dirty="0">
              <a:solidFill>
                <a:srgbClr val="000000"/>
              </a:solidFill>
            </a:endParaRPr>
          </a:p>
          <a:p>
            <a:pPr marL="0" lvl="0" indent="0">
              <a:buNone/>
            </a:pPr>
            <a:r>
              <a:rPr lang="cs-CZ" dirty="0">
                <a:solidFill>
                  <a:srgbClr val="000000"/>
                </a:solidFill>
              </a:rPr>
              <a:t>                    </a:t>
            </a:r>
            <a:r>
              <a:rPr lang="cs-CZ" dirty="0" smtClean="0">
                <a:solidFill>
                  <a:srgbClr val="000000"/>
                </a:solidFill>
              </a:rPr>
              <a:t>účetní </a:t>
            </a:r>
            <a:r>
              <a:rPr lang="cs-CZ" dirty="0">
                <a:solidFill>
                  <a:srgbClr val="000000"/>
                </a:solidFill>
              </a:rPr>
              <a:t>výkazy </a:t>
            </a:r>
            <a:r>
              <a:rPr lang="cs-CZ" dirty="0" smtClean="0">
                <a:solidFill>
                  <a:srgbClr val="000000"/>
                </a:solidFill>
              </a:rPr>
              <a:t>do 20. dne </a:t>
            </a:r>
            <a:br>
              <a:rPr lang="cs-CZ" dirty="0" smtClean="0">
                <a:solidFill>
                  <a:srgbClr val="000000"/>
                </a:solidFill>
              </a:rPr>
            </a:br>
            <a:r>
              <a:rPr lang="cs-CZ" dirty="0" smtClean="0">
                <a:solidFill>
                  <a:srgbClr val="000000"/>
                </a:solidFill>
              </a:rPr>
              <a:t>                    následujícího měsíce</a:t>
            </a:r>
            <a:endParaRPr lang="cs-CZ" dirty="0">
              <a:solidFill>
                <a:srgbClr val="000000"/>
              </a:solidFill>
            </a:endParaRPr>
          </a:p>
          <a:p>
            <a:pPr marL="0" lvl="0" indent="0">
              <a:buNone/>
            </a:pPr>
            <a:r>
              <a:rPr lang="cs-CZ" dirty="0">
                <a:solidFill>
                  <a:srgbClr val="000000"/>
                </a:solidFill>
              </a:rPr>
              <a:t>                   </a:t>
            </a:r>
            <a:r>
              <a:rPr lang="cs-CZ" dirty="0" smtClean="0">
                <a:solidFill>
                  <a:srgbClr val="000000"/>
                </a:solidFill>
              </a:rPr>
              <a:t> </a:t>
            </a:r>
            <a:r>
              <a:rPr lang="cs-CZ" dirty="0">
                <a:solidFill>
                  <a:srgbClr val="000000"/>
                </a:solidFill>
              </a:rPr>
              <a:t>účetní výkazy (PAP</a:t>
            </a:r>
            <a:r>
              <a:rPr lang="cs-CZ" dirty="0" smtClean="0">
                <a:solidFill>
                  <a:srgbClr val="000000"/>
                </a:solidFill>
              </a:rPr>
              <a:t>) do 25. dne</a:t>
            </a:r>
            <a:endParaRPr lang="cs-CZ" dirty="0">
              <a:solidFill>
                <a:srgbClr val="000000"/>
              </a:solidFill>
            </a:endParaRPr>
          </a:p>
          <a:p>
            <a:pPr marL="0" lvl="0" indent="0">
              <a:buNone/>
            </a:pPr>
            <a:r>
              <a:rPr lang="cs-CZ" dirty="0">
                <a:solidFill>
                  <a:srgbClr val="000000"/>
                </a:solidFill>
              </a:rPr>
              <a:t>                    </a:t>
            </a:r>
            <a:r>
              <a:rPr lang="cs-CZ" dirty="0" smtClean="0">
                <a:solidFill>
                  <a:srgbClr val="000000"/>
                </a:solidFill>
              </a:rPr>
              <a:t>následujícího měsíce</a:t>
            </a:r>
            <a:endParaRPr lang="cs-CZ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424181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52600" y="274638"/>
            <a:ext cx="6934200" cy="1143000"/>
          </a:xfrm>
        </p:spPr>
        <p:txBody>
          <a:bodyPr/>
          <a:lstStyle/>
          <a:p>
            <a:r>
              <a:rPr lang="cs-CZ" altLang="cs-CZ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Termíny závěrek </a:t>
            </a:r>
            <a:r>
              <a:rPr lang="cs-CZ" altLang="cs-CZ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2017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cs-CZ" dirty="0" smtClean="0"/>
              <a:t>Do CSÚIS se nezasílají výkazy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dirty="0" smtClean="0"/>
              <a:t>Fin 2 – 12M za měsíce leden a červenec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dirty="0" smtClean="0"/>
              <a:t>Automat – data za leden, únor  </a:t>
            </a:r>
            <a:br>
              <a:rPr lang="cs-CZ" dirty="0" smtClean="0"/>
            </a:br>
            <a:r>
              <a:rPr lang="cs-CZ" dirty="0" smtClean="0"/>
              <a:t>                  a počáteční  stavy</a:t>
            </a:r>
          </a:p>
          <a:p>
            <a:pPr marL="0" indent="0">
              <a:buNone/>
            </a:pPr>
            <a:r>
              <a:rPr lang="cs-CZ" dirty="0" smtClean="0"/>
              <a:t>                     data za červenec do konce</a:t>
            </a:r>
            <a:br>
              <a:rPr lang="cs-CZ" dirty="0" smtClean="0"/>
            </a:br>
            <a:r>
              <a:rPr lang="cs-CZ" dirty="0" smtClean="0"/>
              <a:t>                     srpna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6613345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altLang="cs-CZ" smtClean="0"/>
          </a:p>
        </p:txBody>
      </p:sp>
      <p:sp>
        <p:nvSpPr>
          <p:cNvPr id="4608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cs-CZ" altLang="cs-CZ" smtClean="0"/>
          </a:p>
          <a:p>
            <a:pPr marL="0" indent="0">
              <a:buFontTx/>
              <a:buNone/>
            </a:pPr>
            <a:endParaRPr lang="cs-CZ" altLang="cs-CZ" smtClean="0"/>
          </a:p>
          <a:p>
            <a:pPr marL="0" indent="0" algn="ctr">
              <a:buFontTx/>
              <a:buNone/>
            </a:pPr>
            <a:r>
              <a:rPr lang="cs-CZ" altLang="cs-CZ" smtClean="0"/>
              <a:t>Děkuji za pozornost </a:t>
            </a:r>
          </a:p>
          <a:p>
            <a:pPr marL="0" indent="0" algn="ctr">
              <a:buFontTx/>
              <a:buNone/>
            </a:pPr>
            <a:r>
              <a:rPr lang="cs-CZ" altLang="cs-CZ" smtClean="0"/>
              <a:t>RNDr. Vlasta Vaidová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cs-CZ" altLang="cs-CZ" sz="4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Legislativa</a:t>
            </a:r>
            <a:endParaRPr lang="cs-CZ" dirty="0"/>
          </a:p>
        </p:txBody>
      </p:sp>
      <p:sp>
        <p:nvSpPr>
          <p:cNvPr id="7171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cs-CZ" altLang="cs-CZ" dirty="0" smtClean="0"/>
              <a:t>Zákon č. 420/2004 Sb., o přezkoumávání hospodaření územních samosprávných celků, ve znění pozdějších předpisů</a:t>
            </a:r>
          </a:p>
          <a:p>
            <a:pPr lvl="0">
              <a:buFont typeface="Wingdings" panose="05000000000000000000" pitchFamily="2" charset="2"/>
              <a:buChar char="Ø"/>
              <a:defRPr/>
            </a:pPr>
            <a:r>
              <a:rPr lang="cs-CZ" altLang="cs-CZ" dirty="0" smtClean="0">
                <a:solidFill>
                  <a:srgbClr val="000000"/>
                </a:solidFill>
              </a:rPr>
              <a:t>Zákon č. 250/2000 Sb., o rozpočtových pravidlech územních rozpočtů, ve znění pozdějších předpisů</a:t>
            </a:r>
            <a:r>
              <a:rPr lang="cs-CZ" dirty="0">
                <a:solidFill>
                  <a:srgbClr val="000000"/>
                </a:solidFill>
              </a:rPr>
              <a:t>(novela s </a:t>
            </a:r>
            <a:r>
              <a:rPr lang="cs-CZ" dirty="0" smtClean="0">
                <a:solidFill>
                  <a:srgbClr val="000000"/>
                </a:solidFill>
              </a:rPr>
              <a:t>účinností </a:t>
            </a:r>
            <a:br>
              <a:rPr lang="cs-CZ" dirty="0" smtClean="0">
                <a:solidFill>
                  <a:srgbClr val="000000"/>
                </a:solidFill>
              </a:rPr>
            </a:br>
            <a:r>
              <a:rPr lang="cs-CZ" dirty="0" smtClean="0"/>
              <a:t>od 1</a:t>
            </a:r>
            <a:r>
              <a:rPr lang="cs-CZ" dirty="0">
                <a:solidFill>
                  <a:srgbClr val="000000"/>
                </a:solidFill>
              </a:rPr>
              <a:t>. 1. 2017 – registr </a:t>
            </a:r>
            <a:r>
              <a:rPr lang="cs-CZ" dirty="0" smtClean="0">
                <a:solidFill>
                  <a:srgbClr val="000000"/>
                </a:solidFill>
              </a:rPr>
              <a:t>PO, doplněny odstavce 3 a 4 do § 27) </a:t>
            </a:r>
            <a:endParaRPr lang="cs-CZ" dirty="0">
              <a:solidFill>
                <a:srgbClr val="000000"/>
              </a:solidFill>
            </a:endParaRPr>
          </a:p>
          <a:p>
            <a:pPr>
              <a:buFont typeface="Wingdings" pitchFamily="2" charset="2"/>
              <a:buChar char="Ø"/>
            </a:pPr>
            <a:endParaRPr lang="cs-CZ" altLang="cs-CZ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sz="4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Legislativa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 smtClean="0"/>
              <a:t>Přechodné ustanovení:</a:t>
            </a:r>
          </a:p>
          <a:p>
            <a:pPr marL="0" indent="0">
              <a:buNone/>
            </a:pPr>
            <a:r>
              <a:rPr lang="cs-CZ" dirty="0" smtClean="0"/>
              <a:t>Zřizovatel vytvoří evidenci příspěvkových organizací podle § 27 odst. 3 nebo 4 </a:t>
            </a:r>
            <a:br>
              <a:rPr lang="cs-CZ" dirty="0" smtClean="0"/>
            </a:br>
            <a:r>
              <a:rPr lang="cs-CZ" dirty="0" smtClean="0"/>
              <a:t>ve znění účinném ode dne nabytí účinnosti tohoto zákona, do 12 měsíců ode dne nabytí</a:t>
            </a:r>
          </a:p>
          <a:p>
            <a:pPr marL="0" indent="0">
              <a:buNone/>
            </a:pPr>
            <a:r>
              <a:rPr lang="cs-CZ" dirty="0" smtClean="0"/>
              <a:t>účinnosti tohoto zákona.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985224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438400" y="0"/>
            <a:ext cx="6248400" cy="1295400"/>
          </a:xfrm>
        </p:spPr>
        <p:txBody>
          <a:bodyPr/>
          <a:lstStyle/>
          <a:p>
            <a:r>
              <a:rPr lang="cs-CZ" altLang="cs-CZ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České účetní standardy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cs-CZ" dirty="0" smtClean="0"/>
              <a:t>ČÚS č. 701 – Účty a zásady účtování </a:t>
            </a:r>
            <a:br>
              <a:rPr lang="cs-CZ" dirty="0" smtClean="0"/>
            </a:br>
            <a:r>
              <a:rPr lang="cs-CZ" dirty="0" smtClean="0"/>
              <a:t>na účtech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dirty="0" smtClean="0"/>
              <a:t>ČÚS č. 702 – Otevírání a uzavírání účetních knih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cs-CZ" dirty="0" smtClean="0"/>
              <a:t>ČÚS č. 703 – Transfery 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cs-CZ" dirty="0" smtClean="0"/>
              <a:t>ČÚS č. 704 – Fondy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cs-CZ" dirty="0" smtClean="0">
                <a:solidFill>
                  <a:srgbClr val="000000"/>
                </a:solidFill>
              </a:rPr>
              <a:t>ČÚS </a:t>
            </a:r>
            <a:r>
              <a:rPr lang="cs-CZ" dirty="0">
                <a:solidFill>
                  <a:srgbClr val="000000"/>
                </a:solidFill>
              </a:rPr>
              <a:t>č. 705 – Rezervy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cs-CZ" dirty="0">
                <a:solidFill>
                  <a:srgbClr val="000000"/>
                </a:solidFill>
              </a:rPr>
              <a:t>ČÚS č. 706 – Opravné položky a vyřazení pohledávek</a:t>
            </a:r>
          </a:p>
          <a:p>
            <a:pPr>
              <a:buFont typeface="Wingdings" panose="05000000000000000000" pitchFamily="2" charset="2"/>
              <a:buChar char="Ø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962416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438400" y="0"/>
            <a:ext cx="6248400" cy="1417638"/>
          </a:xfrm>
        </p:spPr>
        <p:txBody>
          <a:bodyPr/>
          <a:lstStyle/>
          <a:p>
            <a:r>
              <a:rPr lang="cs-CZ" altLang="cs-CZ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České účetní standardy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Wingdings" panose="05000000000000000000" pitchFamily="2" charset="2"/>
              <a:buChar char="Ø"/>
            </a:pPr>
            <a:r>
              <a:rPr lang="cs-CZ" dirty="0" smtClean="0"/>
              <a:t>ČÚS č. 707 – Zásoby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cs-CZ" dirty="0" smtClean="0">
                <a:solidFill>
                  <a:srgbClr val="000000"/>
                </a:solidFill>
              </a:rPr>
              <a:t>ČÚS </a:t>
            </a:r>
            <a:r>
              <a:rPr lang="cs-CZ" dirty="0">
                <a:solidFill>
                  <a:srgbClr val="000000"/>
                </a:solidFill>
              </a:rPr>
              <a:t>č. 708 – Odpisování dlouhodobého majetku </a:t>
            </a:r>
            <a:endParaRPr lang="cs-CZ" dirty="0" smtClean="0">
              <a:solidFill>
                <a:srgbClr val="000000"/>
              </a:solidFill>
            </a:endParaRPr>
          </a:p>
          <a:p>
            <a:pPr lvl="0">
              <a:buFont typeface="Wingdings" panose="05000000000000000000" pitchFamily="2" charset="2"/>
              <a:buChar char="Ø"/>
            </a:pPr>
            <a:r>
              <a:rPr lang="cs-CZ" dirty="0" smtClean="0">
                <a:solidFill>
                  <a:srgbClr val="000000"/>
                </a:solidFill>
              </a:rPr>
              <a:t>ČÚS </a:t>
            </a:r>
            <a:r>
              <a:rPr lang="cs-CZ" dirty="0">
                <a:solidFill>
                  <a:srgbClr val="000000"/>
                </a:solidFill>
              </a:rPr>
              <a:t>č. 709 – Vlastní zdroje </a:t>
            </a:r>
            <a:endParaRPr lang="cs-CZ" dirty="0" smtClean="0">
              <a:solidFill>
                <a:srgbClr val="000000"/>
              </a:solidFill>
            </a:endParaRPr>
          </a:p>
          <a:p>
            <a:pPr lvl="0">
              <a:buFont typeface="Wingdings" panose="05000000000000000000" pitchFamily="2" charset="2"/>
              <a:buChar char="Ø"/>
            </a:pPr>
            <a:r>
              <a:rPr lang="cs-CZ" dirty="0" smtClean="0">
                <a:solidFill>
                  <a:srgbClr val="000000"/>
                </a:solidFill>
              </a:rPr>
              <a:t>ČÚS </a:t>
            </a:r>
            <a:r>
              <a:rPr lang="cs-CZ" dirty="0">
                <a:solidFill>
                  <a:srgbClr val="000000"/>
                </a:solidFill>
              </a:rPr>
              <a:t>č. 710 – Dlouhodobý nehmotný majetek a dlouhodobý hmotný majetek</a:t>
            </a:r>
          </a:p>
          <a:p>
            <a:pPr>
              <a:buFont typeface="Wingdings" panose="05000000000000000000" pitchFamily="2" charset="2"/>
              <a:buChar char="Ø"/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3864425405"/>
      </p:ext>
    </p:extLst>
  </p:cSld>
  <p:clrMapOvr>
    <a:masterClrMapping/>
  </p:clrMapOvr>
</p:sld>
</file>

<file path=ppt/theme/theme1.xml><?xml version="1.0" encoding="utf-8"?>
<a:theme xmlns:a="http://schemas.openxmlformats.org/drawingml/2006/main" name="Výchozí návrh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7336</TotalTime>
  <Words>1473</Words>
  <Application>Microsoft Office PowerPoint</Application>
  <PresentationFormat>Předvádění na obrazovce (4:3)</PresentationFormat>
  <Paragraphs>265</Paragraphs>
  <Slides>54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54</vt:i4>
      </vt:variant>
    </vt:vector>
  </HeadingPairs>
  <TitlesOfParts>
    <vt:vector size="55" baseType="lpstr">
      <vt:lpstr>Výchozí návrh</vt:lpstr>
      <vt:lpstr>Porada  ÚSC a DSO Olomouckého kraje</vt:lpstr>
      <vt:lpstr>Legislativa</vt:lpstr>
      <vt:lpstr>Legislativa</vt:lpstr>
      <vt:lpstr>Legislativa</vt:lpstr>
      <vt:lpstr>Legislativa</vt:lpstr>
      <vt:lpstr>Legislativa</vt:lpstr>
      <vt:lpstr>Legislativa</vt:lpstr>
      <vt:lpstr>České účetní standardy</vt:lpstr>
      <vt:lpstr>České účetní standardy</vt:lpstr>
      <vt:lpstr>České účetní standardy</vt:lpstr>
      <vt:lpstr>Úpravy  – rozpočtová skladba</vt:lpstr>
      <vt:lpstr>Pokladna a RS</vt:lpstr>
      <vt:lpstr>Pokladna a RS</vt:lpstr>
      <vt:lpstr>Pokladna a RS</vt:lpstr>
      <vt:lpstr>Pokladna a RS</vt:lpstr>
      <vt:lpstr>Pokladna a RS</vt:lpstr>
      <vt:lpstr>Úpravy  – rozpočtová skladba</vt:lpstr>
      <vt:lpstr>Úpravy  – rozpočtová skladba</vt:lpstr>
      <vt:lpstr>Úpravy  – rozpočtová skladba</vt:lpstr>
      <vt:lpstr>Úpravy  – rozpočtová skladba</vt:lpstr>
      <vt:lpstr>Úpravy  – rozpočtová skladba</vt:lpstr>
      <vt:lpstr>Předpisy v organizaci</vt:lpstr>
      <vt:lpstr>Předpisy v organizaci</vt:lpstr>
      <vt:lpstr>Předpisy v organizaci</vt:lpstr>
      <vt:lpstr>Předpisy v organizaci</vt:lpstr>
      <vt:lpstr>Předpisy v organizaci</vt:lpstr>
      <vt:lpstr>Účetní výkazy</vt:lpstr>
      <vt:lpstr>Účetní výkazy</vt:lpstr>
      <vt:lpstr>Výkazy PAP, PKP</vt:lpstr>
      <vt:lpstr>Výkazy PAP, PKP</vt:lpstr>
      <vt:lpstr>Výkazy PAP, PKP</vt:lpstr>
      <vt:lpstr>Výkazy PAP, PKP</vt:lpstr>
      <vt:lpstr>Hospodářský výsledek</vt:lpstr>
      <vt:lpstr>Transfery</vt:lpstr>
      <vt:lpstr>Transfery</vt:lpstr>
      <vt:lpstr>Transfery </vt:lpstr>
      <vt:lpstr>Transfery </vt:lpstr>
      <vt:lpstr>Transfery </vt:lpstr>
      <vt:lpstr>Transfery </vt:lpstr>
      <vt:lpstr>Transfery </vt:lpstr>
      <vt:lpstr>Transfery </vt:lpstr>
      <vt:lpstr>Transfery </vt:lpstr>
      <vt:lpstr>Transfery </vt:lpstr>
      <vt:lpstr>Transfery </vt:lpstr>
      <vt:lpstr>Transfery </vt:lpstr>
      <vt:lpstr>Transfery </vt:lpstr>
      <vt:lpstr>Konsolidace státu</vt:lpstr>
      <vt:lpstr>Konsolidace státu</vt:lpstr>
      <vt:lpstr>Konsolidace státu</vt:lpstr>
      <vt:lpstr>Konsolidace státu</vt:lpstr>
      <vt:lpstr>Termíny závěrek</vt:lpstr>
      <vt:lpstr>Termíny závěrek 2017</vt:lpstr>
      <vt:lpstr>Termíny závěrek 2017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Jana</dc:creator>
  <cp:lastModifiedBy>Nyklová Lucie</cp:lastModifiedBy>
  <cp:revision>238</cp:revision>
  <cp:lastPrinted>2017-02-06T09:55:48Z</cp:lastPrinted>
  <dcterms:created xsi:type="dcterms:W3CDTF">2008-01-15T11:19:01Z</dcterms:created>
  <dcterms:modified xsi:type="dcterms:W3CDTF">2017-02-14T13:22:36Z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PSDescription">
    <vt:lpwstr>Šablona prezentace s logem - Č</vt:lpwstr>
  </property>
  <property fmtid="{D5CDD505-2E9C-101B-9397-08002B2CF9AE}" pid="3" name="Status">
    <vt:lpwstr/>
  </property>
</Properties>
</file>