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311" r:id="rId1"/>
  </p:sldMasterIdLst>
  <p:notesMasterIdLst>
    <p:notesMasterId r:id="rId48"/>
  </p:notesMasterIdLst>
  <p:handoutMasterIdLst>
    <p:handoutMasterId r:id="rId49"/>
  </p:handoutMasterIdLst>
  <p:sldIdLst>
    <p:sldId id="256" r:id="rId2"/>
    <p:sldId id="518" r:id="rId3"/>
    <p:sldId id="447" r:id="rId4"/>
    <p:sldId id="452" r:id="rId5"/>
    <p:sldId id="451" r:id="rId6"/>
    <p:sldId id="462" r:id="rId7"/>
    <p:sldId id="568" r:id="rId8"/>
    <p:sldId id="562" r:id="rId9"/>
    <p:sldId id="572" r:id="rId10"/>
    <p:sldId id="458" r:id="rId11"/>
    <p:sldId id="491" r:id="rId12"/>
    <p:sldId id="549" r:id="rId13"/>
    <p:sldId id="344" r:id="rId14"/>
    <p:sldId id="353" r:id="rId15"/>
    <p:sldId id="460" r:id="rId16"/>
    <p:sldId id="581" r:id="rId17"/>
    <p:sldId id="459" r:id="rId18"/>
    <p:sldId id="582" r:id="rId19"/>
    <p:sldId id="488" r:id="rId20"/>
    <p:sldId id="550" r:id="rId21"/>
    <p:sldId id="573" r:id="rId22"/>
    <p:sldId id="558" r:id="rId23"/>
    <p:sldId id="552" r:id="rId24"/>
    <p:sldId id="565" r:id="rId25"/>
    <p:sldId id="553" r:id="rId26"/>
    <p:sldId id="560" r:id="rId27"/>
    <p:sldId id="554" r:id="rId28"/>
    <p:sldId id="584" r:id="rId29"/>
    <p:sldId id="569" r:id="rId30"/>
    <p:sldId id="570" r:id="rId31"/>
    <p:sldId id="563" r:id="rId32"/>
    <p:sldId id="574" r:id="rId33"/>
    <p:sldId id="575" r:id="rId34"/>
    <p:sldId id="576" r:id="rId35"/>
    <p:sldId id="577" r:id="rId36"/>
    <p:sldId id="578" r:id="rId37"/>
    <p:sldId id="579" r:id="rId38"/>
    <p:sldId id="580" r:id="rId39"/>
    <p:sldId id="551" r:id="rId40"/>
    <p:sldId id="583" r:id="rId41"/>
    <p:sldId id="566" r:id="rId42"/>
    <p:sldId id="555" r:id="rId43"/>
    <p:sldId id="556" r:id="rId44"/>
    <p:sldId id="567" r:id="rId45"/>
    <p:sldId id="571" r:id="rId46"/>
    <p:sldId id="557" r:id="rId4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CC0000"/>
    <a:srgbClr val="B2B2B2"/>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p:cViewPr varScale="1">
        <p:scale>
          <a:sx n="60" d="100"/>
          <a:sy n="60" d="100"/>
        </p:scale>
        <p:origin x="824" y="4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7E649B70-4FC6-F31B-FEAD-46F815A28B65}"/>
              </a:ext>
            </a:extLst>
          </p:cNvPr>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cs-CZ"/>
          </a:p>
        </p:txBody>
      </p:sp>
      <p:sp>
        <p:nvSpPr>
          <p:cNvPr id="68611" name="Rectangle 3">
            <a:extLst>
              <a:ext uri="{FF2B5EF4-FFF2-40B4-BE49-F238E27FC236}">
                <a16:creationId xmlns:a16="http://schemas.microsoft.com/office/drawing/2014/main" id="{CD6A3EB4-8CF8-BE29-5625-2A72C5784B36}"/>
              </a:ext>
            </a:extLst>
          </p:cNvPr>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705" tIns="45853" rIns="91705" bIns="45853"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cs-CZ"/>
          </a:p>
        </p:txBody>
      </p:sp>
      <p:sp>
        <p:nvSpPr>
          <p:cNvPr id="68612" name="Rectangle 4">
            <a:extLst>
              <a:ext uri="{FF2B5EF4-FFF2-40B4-BE49-F238E27FC236}">
                <a16:creationId xmlns:a16="http://schemas.microsoft.com/office/drawing/2014/main" id="{08AF9CBF-71D8-CEEE-35F7-5BB2AAE5E281}"/>
              </a:ext>
            </a:extLst>
          </p:cNvPr>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cs-CZ"/>
          </a:p>
        </p:txBody>
      </p:sp>
      <p:sp>
        <p:nvSpPr>
          <p:cNvPr id="68613" name="Rectangle 5">
            <a:extLst>
              <a:ext uri="{FF2B5EF4-FFF2-40B4-BE49-F238E27FC236}">
                <a16:creationId xmlns:a16="http://schemas.microsoft.com/office/drawing/2014/main" id="{551817B1-9AE8-29B6-B7AC-ECE4468678FD}"/>
              </a:ext>
            </a:extLst>
          </p:cNvPr>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705" tIns="45853" rIns="91705" bIns="45853" numCol="1" anchor="b" anchorCtr="0" compatLnSpc="1">
            <a:prstTxWarp prst="textNoShape">
              <a:avLst/>
            </a:prstTxWarp>
          </a:bodyPr>
          <a:lstStyle>
            <a:lvl1pPr algn="r" eaLnBrk="1" fontAlgn="auto" hangingPunct="1">
              <a:spcBef>
                <a:spcPts val="0"/>
              </a:spcBef>
              <a:spcAft>
                <a:spcPts val="0"/>
              </a:spcAft>
              <a:defRPr sz="1200">
                <a:latin typeface="Arial" panose="020B0604020202020204" pitchFamily="34" charset="0"/>
              </a:defRPr>
            </a:lvl1pPr>
          </a:lstStyle>
          <a:p>
            <a:pPr>
              <a:defRPr/>
            </a:pPr>
            <a:fld id="{1E1E89CB-9564-45AF-8B8A-B9BB9E59FEE0}" type="slidenum">
              <a:rPr lang="cs-CZ" altLang="cs-CZ"/>
              <a:pPr>
                <a:defRPr/>
              </a:pPr>
              <a:t>‹#›</a:t>
            </a:fld>
            <a:endParaRPr lang="cs-CZ" altLang="cs-CZ"/>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F776BDD0-3664-6A75-6792-F6109F659DA3}"/>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cs-CZ"/>
          </a:p>
        </p:txBody>
      </p:sp>
      <p:sp>
        <p:nvSpPr>
          <p:cNvPr id="3" name="Zástupný symbol pro datum 2">
            <a:extLst>
              <a:ext uri="{FF2B5EF4-FFF2-40B4-BE49-F238E27FC236}">
                <a16:creationId xmlns:a16="http://schemas.microsoft.com/office/drawing/2014/main" id="{2E0E2026-4620-47AF-2D33-6922720D3633}"/>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2943E5E-4D83-4A7A-914D-52B2FB363917}" type="datetimeFigureOut">
              <a:rPr lang="cs-CZ"/>
              <a:pPr>
                <a:defRPr/>
              </a:pPr>
              <a:t>22.02.2023</a:t>
            </a:fld>
            <a:endParaRPr lang="cs-CZ"/>
          </a:p>
        </p:txBody>
      </p:sp>
      <p:sp>
        <p:nvSpPr>
          <p:cNvPr id="4" name="Zástupný symbol pro obrázek snímku 3">
            <a:extLst>
              <a:ext uri="{FF2B5EF4-FFF2-40B4-BE49-F238E27FC236}">
                <a16:creationId xmlns:a16="http://schemas.microsoft.com/office/drawing/2014/main" id="{40E794E7-470E-FCEB-1E62-BE8FE6EE023B}"/>
              </a:ext>
            </a:extLst>
          </p:cNvPr>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a:extLst>
              <a:ext uri="{FF2B5EF4-FFF2-40B4-BE49-F238E27FC236}">
                <a16:creationId xmlns:a16="http://schemas.microsoft.com/office/drawing/2014/main" id="{AD965C61-1595-2698-9C63-387E28254661}"/>
              </a:ext>
            </a:extLst>
          </p:cNvPr>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a:extLst>
              <a:ext uri="{FF2B5EF4-FFF2-40B4-BE49-F238E27FC236}">
                <a16:creationId xmlns:a16="http://schemas.microsoft.com/office/drawing/2014/main" id="{DEB6BE84-471C-DCDC-0A09-08078BDF89F2}"/>
              </a:ext>
            </a:extLst>
          </p:cNvPr>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cs-CZ"/>
          </a:p>
        </p:txBody>
      </p:sp>
      <p:sp>
        <p:nvSpPr>
          <p:cNvPr id="7" name="Zástupný symbol pro číslo snímku 6">
            <a:extLst>
              <a:ext uri="{FF2B5EF4-FFF2-40B4-BE49-F238E27FC236}">
                <a16:creationId xmlns:a16="http://schemas.microsoft.com/office/drawing/2014/main" id="{1823699E-FFE9-5270-F814-5ED494CF39A2}"/>
              </a:ext>
            </a:extLst>
          </p:cNvPr>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A19F3BB-447B-4CB2-B84C-8E1739CBFA85}"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Zástupný symbol pro obrázek snímku 1">
            <a:extLst>
              <a:ext uri="{FF2B5EF4-FFF2-40B4-BE49-F238E27FC236}">
                <a16:creationId xmlns:a16="http://schemas.microsoft.com/office/drawing/2014/main" id="{C5030BDB-EEF9-F98A-0C48-C82965DF65C7}"/>
              </a:ext>
            </a:extLst>
          </p:cNvPr>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Zástupný symbol pro poznámky 2">
            <a:extLst>
              <a:ext uri="{FF2B5EF4-FFF2-40B4-BE49-F238E27FC236}">
                <a16:creationId xmlns:a16="http://schemas.microsoft.com/office/drawing/2014/main" id="{6C2A02CA-E614-3208-8109-F431397AC6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11268" name="Zástupný symbol pro číslo snímku 3">
            <a:extLst>
              <a:ext uri="{FF2B5EF4-FFF2-40B4-BE49-F238E27FC236}">
                <a16:creationId xmlns:a16="http://schemas.microsoft.com/office/drawing/2014/main" id="{CAD61146-EDA2-C582-B376-E24B3B92A1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422CCE7-E438-481F-B75E-03E5E17D88F1}" type="slidenum">
              <a:rPr lang="cs-CZ" altLang="cs-CZ" smtClean="0">
                <a:latin typeface="Tahoma" panose="020B0604030504040204" pitchFamily="34" charset="0"/>
              </a:rPr>
              <a:pPr fontAlgn="base">
                <a:spcBef>
                  <a:spcPct val="0"/>
                </a:spcBef>
                <a:spcAft>
                  <a:spcPct val="0"/>
                </a:spcAft>
              </a:pPr>
              <a:t>1</a:t>
            </a:fld>
            <a:endParaRPr lang="cs-CZ" altLang="cs-CZ">
              <a:latin typeface="Tahoma" panose="020B060403050404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55644E2F-E0A4-C402-3F92-391432D6538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648D8E3-D385-4C41-8BB6-D206D9FCC6AC}" type="slidenum">
              <a:rPr lang="cs-CZ" altLang="cs-CZ" smtClean="0">
                <a:latin typeface="Arial" panose="020B0604020202020204" pitchFamily="34" charset="0"/>
                <a:cs typeface="Arial" panose="020B0604020202020204" pitchFamily="34" charset="0"/>
              </a:rPr>
              <a:pPr fontAlgn="base">
                <a:spcBef>
                  <a:spcPct val="0"/>
                </a:spcBef>
                <a:spcAft>
                  <a:spcPct val="0"/>
                </a:spcAft>
              </a:pPr>
              <a:t>34</a:t>
            </a:fld>
            <a:endParaRPr lang="cs-CZ" altLang="cs-CZ">
              <a:latin typeface="Arial" panose="020B0604020202020204" pitchFamily="34" charset="0"/>
              <a:cs typeface="Arial" panose="020B0604020202020204" pitchFamily="34" charset="0"/>
            </a:endParaRPr>
          </a:p>
        </p:txBody>
      </p:sp>
      <p:sp>
        <p:nvSpPr>
          <p:cNvPr id="52227" name="Rectangle 2">
            <a:extLst>
              <a:ext uri="{FF2B5EF4-FFF2-40B4-BE49-F238E27FC236}">
                <a16:creationId xmlns:a16="http://schemas.microsoft.com/office/drawing/2014/main" id="{4C365F0F-4694-B9AA-2C64-5279448ACEFC}"/>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3">
            <a:extLst>
              <a:ext uri="{FF2B5EF4-FFF2-40B4-BE49-F238E27FC236}">
                <a16:creationId xmlns:a16="http://schemas.microsoft.com/office/drawing/2014/main" id="{D2098AFF-9254-081D-C6F5-E20A9E50417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3293C942-4D30-F0F7-63D5-0DCA37F1610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EDC0E0A-CB57-440B-9435-8AEC47E64485}" type="slidenum">
              <a:rPr lang="cs-CZ" altLang="cs-CZ" smtClean="0">
                <a:latin typeface="Arial" panose="020B0604020202020204" pitchFamily="34" charset="0"/>
                <a:cs typeface="Arial" panose="020B0604020202020204" pitchFamily="34" charset="0"/>
              </a:rPr>
              <a:pPr fontAlgn="base">
                <a:spcBef>
                  <a:spcPct val="0"/>
                </a:spcBef>
                <a:spcAft>
                  <a:spcPct val="0"/>
                </a:spcAft>
              </a:pPr>
              <a:t>35</a:t>
            </a:fld>
            <a:endParaRPr lang="cs-CZ" altLang="cs-CZ">
              <a:latin typeface="Arial" panose="020B0604020202020204" pitchFamily="34" charset="0"/>
              <a:cs typeface="Arial" panose="020B0604020202020204" pitchFamily="34" charset="0"/>
            </a:endParaRPr>
          </a:p>
        </p:txBody>
      </p:sp>
      <p:sp>
        <p:nvSpPr>
          <p:cNvPr id="54275" name="Rectangle 2">
            <a:extLst>
              <a:ext uri="{FF2B5EF4-FFF2-40B4-BE49-F238E27FC236}">
                <a16:creationId xmlns:a16="http://schemas.microsoft.com/office/drawing/2014/main" id="{5E0B7693-99FD-1700-06F8-F5304A663217}"/>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6" name="Rectangle 3">
            <a:extLst>
              <a:ext uri="{FF2B5EF4-FFF2-40B4-BE49-F238E27FC236}">
                <a16:creationId xmlns:a16="http://schemas.microsoft.com/office/drawing/2014/main" id="{F18DF940-D6B6-3BB6-7D1E-10056163808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95C08F81-E333-92E8-4F14-29942424A16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611FE64-5B04-44B1-8DA2-F67D0B1DEC7F}" type="slidenum">
              <a:rPr lang="cs-CZ" altLang="cs-CZ" smtClean="0">
                <a:latin typeface="Arial" panose="020B0604020202020204" pitchFamily="34" charset="0"/>
                <a:cs typeface="Arial" panose="020B0604020202020204" pitchFamily="34" charset="0"/>
              </a:rPr>
              <a:pPr fontAlgn="base">
                <a:spcBef>
                  <a:spcPct val="0"/>
                </a:spcBef>
                <a:spcAft>
                  <a:spcPct val="0"/>
                </a:spcAft>
              </a:pPr>
              <a:t>36</a:t>
            </a:fld>
            <a:endParaRPr lang="cs-CZ" altLang="cs-CZ">
              <a:latin typeface="Arial" panose="020B0604020202020204" pitchFamily="34" charset="0"/>
              <a:cs typeface="Arial" panose="020B0604020202020204" pitchFamily="34" charset="0"/>
            </a:endParaRPr>
          </a:p>
        </p:txBody>
      </p:sp>
      <p:sp>
        <p:nvSpPr>
          <p:cNvPr id="56323" name="Rectangle 2">
            <a:extLst>
              <a:ext uri="{FF2B5EF4-FFF2-40B4-BE49-F238E27FC236}">
                <a16:creationId xmlns:a16="http://schemas.microsoft.com/office/drawing/2014/main" id="{9544EA26-FA1F-9B58-66CB-09376DDB32DA}"/>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3">
            <a:extLst>
              <a:ext uri="{FF2B5EF4-FFF2-40B4-BE49-F238E27FC236}">
                <a16:creationId xmlns:a16="http://schemas.microsoft.com/office/drawing/2014/main" id="{1BBE673B-992E-6680-1779-DFCB7CF0B99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C8222E77-266C-BCAF-6DF5-74A7B1F23AD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A3979A-356D-4673-9D60-677BBDD7725C}" type="slidenum">
              <a:rPr lang="cs-CZ" altLang="cs-CZ" smtClean="0">
                <a:latin typeface="Arial" panose="020B0604020202020204" pitchFamily="34" charset="0"/>
                <a:cs typeface="Arial" panose="020B0604020202020204" pitchFamily="34" charset="0"/>
              </a:rPr>
              <a:pPr fontAlgn="base">
                <a:spcBef>
                  <a:spcPct val="0"/>
                </a:spcBef>
                <a:spcAft>
                  <a:spcPct val="0"/>
                </a:spcAft>
              </a:pPr>
              <a:t>37</a:t>
            </a:fld>
            <a:endParaRPr lang="cs-CZ" altLang="cs-CZ">
              <a:latin typeface="Arial" panose="020B0604020202020204" pitchFamily="34" charset="0"/>
              <a:cs typeface="Arial" panose="020B0604020202020204" pitchFamily="34" charset="0"/>
            </a:endParaRPr>
          </a:p>
        </p:txBody>
      </p:sp>
      <p:sp>
        <p:nvSpPr>
          <p:cNvPr id="58371" name="Rectangle 2">
            <a:extLst>
              <a:ext uri="{FF2B5EF4-FFF2-40B4-BE49-F238E27FC236}">
                <a16:creationId xmlns:a16="http://schemas.microsoft.com/office/drawing/2014/main" id="{0A0A6272-002E-D488-B2C7-1454C6E37C0A}"/>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angle 3">
            <a:extLst>
              <a:ext uri="{FF2B5EF4-FFF2-40B4-BE49-F238E27FC236}">
                <a16:creationId xmlns:a16="http://schemas.microsoft.com/office/drawing/2014/main" id="{BE79F82A-3B4A-7D6C-730A-6838F613FC9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E2B99114-8F64-D18F-0B53-5856A03FEDF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D44B91-54AB-4ACC-A4B9-F86D5342DAE6}" type="slidenum">
              <a:rPr lang="cs-CZ" altLang="cs-CZ" smtClean="0">
                <a:latin typeface="Arial" panose="020B0604020202020204" pitchFamily="34" charset="0"/>
                <a:cs typeface="Arial" panose="020B0604020202020204" pitchFamily="34" charset="0"/>
              </a:rPr>
              <a:pPr fontAlgn="base">
                <a:spcBef>
                  <a:spcPct val="0"/>
                </a:spcBef>
                <a:spcAft>
                  <a:spcPct val="0"/>
                </a:spcAft>
              </a:pPr>
              <a:t>38</a:t>
            </a:fld>
            <a:endParaRPr lang="cs-CZ" altLang="cs-CZ">
              <a:latin typeface="Arial" panose="020B0604020202020204" pitchFamily="34" charset="0"/>
              <a:cs typeface="Arial" panose="020B0604020202020204" pitchFamily="34" charset="0"/>
            </a:endParaRPr>
          </a:p>
        </p:txBody>
      </p:sp>
      <p:sp>
        <p:nvSpPr>
          <p:cNvPr id="60419" name="Rectangle 2">
            <a:extLst>
              <a:ext uri="{FF2B5EF4-FFF2-40B4-BE49-F238E27FC236}">
                <a16:creationId xmlns:a16="http://schemas.microsoft.com/office/drawing/2014/main" id="{221EF365-7466-FA5C-5F39-3F6B2C3D0C88}"/>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a:extLst>
              <a:ext uri="{FF2B5EF4-FFF2-40B4-BE49-F238E27FC236}">
                <a16:creationId xmlns:a16="http://schemas.microsoft.com/office/drawing/2014/main" id="{92D5516C-53BE-99E7-3B1A-B24ACBFDDA2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73066EFC-F47C-3221-D415-7D3EF793119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F05225-E61F-4B44-AE90-1A9DBF13B137}" type="slidenum">
              <a:rPr lang="cs-CZ" altLang="cs-CZ" smtClean="0">
                <a:latin typeface="Arial" panose="020B0604020202020204" pitchFamily="34" charset="0"/>
                <a:cs typeface="Arial" panose="020B0604020202020204" pitchFamily="34" charset="0"/>
              </a:rPr>
              <a:pPr fontAlgn="base">
                <a:spcBef>
                  <a:spcPct val="0"/>
                </a:spcBef>
                <a:spcAft>
                  <a:spcPct val="0"/>
                </a:spcAft>
              </a:pPr>
              <a:t>39</a:t>
            </a:fld>
            <a:endParaRPr lang="cs-CZ" altLang="cs-CZ">
              <a:latin typeface="Arial" panose="020B0604020202020204" pitchFamily="34" charset="0"/>
              <a:cs typeface="Arial" panose="020B0604020202020204" pitchFamily="34" charset="0"/>
            </a:endParaRPr>
          </a:p>
        </p:txBody>
      </p:sp>
      <p:sp>
        <p:nvSpPr>
          <p:cNvPr id="62467" name="Rectangle 2">
            <a:extLst>
              <a:ext uri="{FF2B5EF4-FFF2-40B4-BE49-F238E27FC236}">
                <a16:creationId xmlns:a16="http://schemas.microsoft.com/office/drawing/2014/main" id="{0F65B8EA-3B95-CE31-CC43-7C556F9E6156}"/>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a:extLst>
              <a:ext uri="{FF2B5EF4-FFF2-40B4-BE49-F238E27FC236}">
                <a16:creationId xmlns:a16="http://schemas.microsoft.com/office/drawing/2014/main" id="{0992A4B5-584E-4322-C6BE-69307E23B0F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D75982D1-665C-BDB5-5A49-600F9CE54D8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56438B-1DE3-42E5-A2B3-B1ACF59A5F5B}" type="slidenum">
              <a:rPr lang="cs-CZ" altLang="cs-CZ" smtClean="0">
                <a:latin typeface="Arial" panose="020B0604020202020204" pitchFamily="34" charset="0"/>
                <a:cs typeface="Arial" panose="020B0604020202020204" pitchFamily="34" charset="0"/>
              </a:rPr>
              <a:pPr fontAlgn="base">
                <a:spcBef>
                  <a:spcPct val="0"/>
                </a:spcBef>
                <a:spcAft>
                  <a:spcPct val="0"/>
                </a:spcAft>
              </a:pPr>
              <a:t>40</a:t>
            </a:fld>
            <a:endParaRPr lang="cs-CZ" altLang="cs-CZ">
              <a:latin typeface="Arial" panose="020B0604020202020204" pitchFamily="34" charset="0"/>
              <a:cs typeface="Arial" panose="020B0604020202020204" pitchFamily="34" charset="0"/>
            </a:endParaRPr>
          </a:p>
        </p:txBody>
      </p:sp>
      <p:sp>
        <p:nvSpPr>
          <p:cNvPr id="64515" name="Rectangle 2">
            <a:extLst>
              <a:ext uri="{FF2B5EF4-FFF2-40B4-BE49-F238E27FC236}">
                <a16:creationId xmlns:a16="http://schemas.microsoft.com/office/drawing/2014/main" id="{E80B71E4-7889-6EAD-80FE-0EF50F48E0A8}"/>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a:extLst>
              <a:ext uri="{FF2B5EF4-FFF2-40B4-BE49-F238E27FC236}">
                <a16:creationId xmlns:a16="http://schemas.microsoft.com/office/drawing/2014/main" id="{1E3E9EB7-B24D-4935-21D1-C38559954EB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extLst>
      <p:ext uri="{BB962C8B-B14F-4D97-AF65-F5344CB8AC3E}">
        <p14:creationId xmlns:p14="http://schemas.microsoft.com/office/powerpoint/2010/main" val="882531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AF133C27-AF96-70CA-CE2C-3D51153B267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55AC6A-CC68-407A-BC17-F3667F660206}" type="slidenum">
              <a:rPr lang="cs-CZ" altLang="cs-CZ" smtClean="0">
                <a:latin typeface="Arial" panose="020B0604020202020204" pitchFamily="34" charset="0"/>
                <a:cs typeface="Arial" panose="020B0604020202020204" pitchFamily="34" charset="0"/>
              </a:rPr>
              <a:pPr fontAlgn="base">
                <a:spcBef>
                  <a:spcPct val="0"/>
                </a:spcBef>
                <a:spcAft>
                  <a:spcPct val="0"/>
                </a:spcAft>
              </a:pPr>
              <a:t>41</a:t>
            </a:fld>
            <a:endParaRPr lang="cs-CZ" altLang="cs-CZ">
              <a:latin typeface="Arial" panose="020B0604020202020204" pitchFamily="34" charset="0"/>
              <a:cs typeface="Arial" panose="020B0604020202020204" pitchFamily="34" charset="0"/>
            </a:endParaRPr>
          </a:p>
        </p:txBody>
      </p:sp>
      <p:sp>
        <p:nvSpPr>
          <p:cNvPr id="66563" name="Rectangle 2">
            <a:extLst>
              <a:ext uri="{FF2B5EF4-FFF2-40B4-BE49-F238E27FC236}">
                <a16:creationId xmlns:a16="http://schemas.microsoft.com/office/drawing/2014/main" id="{0F6188B7-497D-EAF9-7B71-B8B030D52575}"/>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4" name="Rectangle 3">
            <a:extLst>
              <a:ext uri="{FF2B5EF4-FFF2-40B4-BE49-F238E27FC236}">
                <a16:creationId xmlns:a16="http://schemas.microsoft.com/office/drawing/2014/main" id="{1B13590B-3220-7A34-86D8-E89D683FD60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Zástupný symbol pro obrázek snímku 1">
            <a:extLst>
              <a:ext uri="{FF2B5EF4-FFF2-40B4-BE49-F238E27FC236}">
                <a16:creationId xmlns:a16="http://schemas.microsoft.com/office/drawing/2014/main" id="{A851593F-9570-B769-B651-32D8DF36DBB4}"/>
              </a:ext>
            </a:extLst>
          </p:cNvPr>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Zástupný symbol pro poznámky 2">
            <a:extLst>
              <a:ext uri="{FF2B5EF4-FFF2-40B4-BE49-F238E27FC236}">
                <a16:creationId xmlns:a16="http://schemas.microsoft.com/office/drawing/2014/main" id="{41E87689-0562-5753-7F22-6F65A819FC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68612" name="Zástupný symbol pro číslo snímku 3">
            <a:extLst>
              <a:ext uri="{FF2B5EF4-FFF2-40B4-BE49-F238E27FC236}">
                <a16:creationId xmlns:a16="http://schemas.microsoft.com/office/drawing/2014/main" id="{655AE81C-54A0-E3DD-6AAC-5A05BF0C5E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9E1BA63-3466-4992-9B31-51254D410DE8}" type="slidenum">
              <a:rPr lang="cs-CZ" altLang="cs-CZ" smtClean="0"/>
              <a:pPr fontAlgn="base">
                <a:spcBef>
                  <a:spcPct val="0"/>
                </a:spcBef>
                <a:spcAft>
                  <a:spcPct val="0"/>
                </a:spcAft>
              </a:pPr>
              <a:t>42</a:t>
            </a:fld>
            <a:endParaRPr lang="cs-CZ" alt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36828E72-7F2D-293F-2F31-B604A5A435A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3F10F3-38E9-4946-95DC-D3E3BE487A44}" type="slidenum">
              <a:rPr lang="cs-CZ" altLang="cs-CZ" smtClean="0">
                <a:latin typeface="Arial" panose="020B0604020202020204" pitchFamily="34" charset="0"/>
                <a:cs typeface="Arial" panose="020B0604020202020204" pitchFamily="34" charset="0"/>
              </a:rPr>
              <a:pPr fontAlgn="base">
                <a:spcBef>
                  <a:spcPct val="0"/>
                </a:spcBef>
                <a:spcAft>
                  <a:spcPct val="0"/>
                </a:spcAft>
              </a:pPr>
              <a:t>22</a:t>
            </a:fld>
            <a:endParaRPr lang="cs-CZ" altLang="cs-CZ">
              <a:latin typeface="Arial" panose="020B0604020202020204" pitchFamily="34" charset="0"/>
              <a:cs typeface="Arial" panose="020B0604020202020204" pitchFamily="34" charset="0"/>
            </a:endParaRPr>
          </a:p>
        </p:txBody>
      </p:sp>
      <p:sp>
        <p:nvSpPr>
          <p:cNvPr id="32771" name="Rectangle 2">
            <a:extLst>
              <a:ext uri="{FF2B5EF4-FFF2-40B4-BE49-F238E27FC236}">
                <a16:creationId xmlns:a16="http://schemas.microsoft.com/office/drawing/2014/main" id="{F7EE5BC0-8120-391E-5B13-0A3B651C53D0}"/>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a:extLst>
              <a:ext uri="{FF2B5EF4-FFF2-40B4-BE49-F238E27FC236}">
                <a16:creationId xmlns:a16="http://schemas.microsoft.com/office/drawing/2014/main" id="{9A73CC1F-68C2-6607-B14D-B9886A0960E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Zástupný symbol pro obrázek snímku 1">
            <a:extLst>
              <a:ext uri="{FF2B5EF4-FFF2-40B4-BE49-F238E27FC236}">
                <a16:creationId xmlns:a16="http://schemas.microsoft.com/office/drawing/2014/main" id="{56C25BC1-E296-B8B5-C750-B9CA274F2C9A}"/>
              </a:ext>
            </a:extLst>
          </p:cNvPr>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Zástupný symbol pro poznámky 2">
            <a:extLst>
              <a:ext uri="{FF2B5EF4-FFF2-40B4-BE49-F238E27FC236}">
                <a16:creationId xmlns:a16="http://schemas.microsoft.com/office/drawing/2014/main" id="{EA22A44F-D9CE-3B30-AE48-17DCBFBE77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34820" name="Zástupný symbol pro číslo snímku 3">
            <a:extLst>
              <a:ext uri="{FF2B5EF4-FFF2-40B4-BE49-F238E27FC236}">
                <a16:creationId xmlns:a16="http://schemas.microsoft.com/office/drawing/2014/main" id="{707FF920-740C-54A9-F36A-4325BDBF9E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C40526F-90E5-44F8-8088-5C9EB1E3F36D}" type="slidenum">
              <a:rPr lang="cs-CZ" altLang="cs-CZ" smtClean="0"/>
              <a:pPr fontAlgn="base">
                <a:spcBef>
                  <a:spcPct val="0"/>
                </a:spcBef>
                <a:spcAft>
                  <a:spcPct val="0"/>
                </a:spcAft>
              </a:pPr>
              <a:t>23</a:t>
            </a:fld>
            <a:endParaRPr lang="cs-CZ" alt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Zástupný symbol pro obrázek snímku 1">
            <a:extLst>
              <a:ext uri="{FF2B5EF4-FFF2-40B4-BE49-F238E27FC236}">
                <a16:creationId xmlns:a16="http://schemas.microsoft.com/office/drawing/2014/main" id="{9E130C82-A9CB-1EF1-056E-5F4663DB9B33}"/>
              </a:ext>
            </a:extLst>
          </p:cNvPr>
          <p:cNvSpPr>
            <a:spLocks noGrp="1" noRot="1" noChangeAspect="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Zástupný symbol pro poznámky 2">
            <a:extLst>
              <a:ext uri="{FF2B5EF4-FFF2-40B4-BE49-F238E27FC236}">
                <a16:creationId xmlns:a16="http://schemas.microsoft.com/office/drawing/2014/main" id="{EFEF988D-D7CF-3558-5ED6-12349EFFB0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36868" name="Zástupný symbol pro číslo snímku 3">
            <a:extLst>
              <a:ext uri="{FF2B5EF4-FFF2-40B4-BE49-F238E27FC236}">
                <a16:creationId xmlns:a16="http://schemas.microsoft.com/office/drawing/2014/main" id="{4E6860BB-CC49-E26D-F2D6-F7D8BC9991D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6801FD4-FAEB-4F04-9F1C-5F205F8B09D0}" type="slidenum">
              <a:rPr lang="cs-CZ" altLang="cs-CZ" smtClean="0"/>
              <a:pPr fontAlgn="base">
                <a:spcBef>
                  <a:spcPct val="0"/>
                </a:spcBef>
                <a:spcAft>
                  <a:spcPct val="0"/>
                </a:spcAft>
              </a:pPr>
              <a:t>24</a:t>
            </a:fld>
            <a:endParaRPr lang="cs-CZ" alt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3354CBCC-B458-EA16-84E5-CCC9874F359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D9B0232-E150-4FCC-A616-B441B350BCC5}" type="slidenum">
              <a:rPr lang="cs-CZ" altLang="cs-CZ" smtClean="0">
                <a:latin typeface="Arial" panose="020B0604020202020204" pitchFamily="34" charset="0"/>
                <a:cs typeface="Arial" panose="020B0604020202020204" pitchFamily="34" charset="0"/>
              </a:rPr>
              <a:pPr fontAlgn="base">
                <a:spcBef>
                  <a:spcPct val="0"/>
                </a:spcBef>
                <a:spcAft>
                  <a:spcPct val="0"/>
                </a:spcAft>
              </a:pPr>
              <a:t>29</a:t>
            </a:fld>
            <a:endParaRPr lang="cs-CZ" altLang="cs-CZ">
              <a:latin typeface="Arial" panose="020B0604020202020204" pitchFamily="34" charset="0"/>
              <a:cs typeface="Arial" panose="020B0604020202020204" pitchFamily="34" charset="0"/>
            </a:endParaRPr>
          </a:p>
        </p:txBody>
      </p:sp>
      <p:sp>
        <p:nvSpPr>
          <p:cNvPr id="41987" name="Rectangle 2">
            <a:extLst>
              <a:ext uri="{FF2B5EF4-FFF2-40B4-BE49-F238E27FC236}">
                <a16:creationId xmlns:a16="http://schemas.microsoft.com/office/drawing/2014/main" id="{F6F47887-1B6B-74F9-AE0C-634F378D806C}"/>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8" name="Rectangle 3">
            <a:extLst>
              <a:ext uri="{FF2B5EF4-FFF2-40B4-BE49-F238E27FC236}">
                <a16:creationId xmlns:a16="http://schemas.microsoft.com/office/drawing/2014/main" id="{5B4ADF38-7909-2336-BA25-E7EC2726B94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776BC020-0682-6F99-3EF8-972A5FE4FA7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02A154E-67B7-4060-9E48-71CA0967A024}" type="slidenum">
              <a:rPr lang="cs-CZ" altLang="cs-CZ" smtClean="0">
                <a:latin typeface="Arial" panose="020B0604020202020204" pitchFamily="34" charset="0"/>
                <a:cs typeface="Arial" panose="020B0604020202020204" pitchFamily="34" charset="0"/>
              </a:rPr>
              <a:pPr fontAlgn="base">
                <a:spcBef>
                  <a:spcPct val="0"/>
                </a:spcBef>
                <a:spcAft>
                  <a:spcPct val="0"/>
                </a:spcAft>
              </a:pPr>
              <a:t>30</a:t>
            </a:fld>
            <a:endParaRPr lang="cs-CZ" altLang="cs-CZ">
              <a:latin typeface="Arial" panose="020B0604020202020204" pitchFamily="34" charset="0"/>
              <a:cs typeface="Arial" panose="020B0604020202020204" pitchFamily="34" charset="0"/>
            </a:endParaRPr>
          </a:p>
        </p:txBody>
      </p:sp>
      <p:sp>
        <p:nvSpPr>
          <p:cNvPr id="44035" name="Rectangle 2">
            <a:extLst>
              <a:ext uri="{FF2B5EF4-FFF2-40B4-BE49-F238E27FC236}">
                <a16:creationId xmlns:a16="http://schemas.microsoft.com/office/drawing/2014/main" id="{145DA736-0817-691C-354B-9244E9C2D613}"/>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3">
            <a:extLst>
              <a:ext uri="{FF2B5EF4-FFF2-40B4-BE49-F238E27FC236}">
                <a16:creationId xmlns:a16="http://schemas.microsoft.com/office/drawing/2014/main" id="{EB8397F0-BD23-E266-D09B-673C4648496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281C3377-9F70-277D-EED4-64C8B690DE0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E933EE-B27F-404E-88C3-68B804C172A0}" type="slidenum">
              <a:rPr lang="cs-CZ" altLang="cs-CZ" smtClean="0">
                <a:latin typeface="Arial" panose="020B0604020202020204" pitchFamily="34" charset="0"/>
                <a:cs typeface="Arial" panose="020B0604020202020204" pitchFamily="34" charset="0"/>
              </a:rPr>
              <a:pPr fontAlgn="base">
                <a:spcBef>
                  <a:spcPct val="0"/>
                </a:spcBef>
                <a:spcAft>
                  <a:spcPct val="0"/>
                </a:spcAft>
              </a:pPr>
              <a:t>31</a:t>
            </a:fld>
            <a:endParaRPr lang="cs-CZ" altLang="cs-CZ">
              <a:latin typeface="Arial" panose="020B0604020202020204" pitchFamily="34" charset="0"/>
              <a:cs typeface="Arial" panose="020B0604020202020204" pitchFamily="34" charset="0"/>
            </a:endParaRPr>
          </a:p>
        </p:txBody>
      </p:sp>
      <p:sp>
        <p:nvSpPr>
          <p:cNvPr id="46083" name="Rectangle 2">
            <a:extLst>
              <a:ext uri="{FF2B5EF4-FFF2-40B4-BE49-F238E27FC236}">
                <a16:creationId xmlns:a16="http://schemas.microsoft.com/office/drawing/2014/main" id="{EB6B4AB4-C89D-5AD6-BD2D-3A5447DC5691}"/>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4" name="Rectangle 3">
            <a:extLst>
              <a:ext uri="{FF2B5EF4-FFF2-40B4-BE49-F238E27FC236}">
                <a16:creationId xmlns:a16="http://schemas.microsoft.com/office/drawing/2014/main" id="{503F12EE-5970-14DF-4CDB-E09AADBEBE0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DF08C1DA-9A90-17C3-ED8E-55252559351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7853EBA-FB41-4C5D-A4F5-0560462660D7}" type="slidenum">
              <a:rPr lang="cs-CZ" altLang="cs-CZ" smtClean="0">
                <a:latin typeface="Arial" panose="020B0604020202020204" pitchFamily="34" charset="0"/>
                <a:cs typeface="Arial" panose="020B0604020202020204" pitchFamily="34" charset="0"/>
              </a:rPr>
              <a:pPr fontAlgn="base">
                <a:spcBef>
                  <a:spcPct val="0"/>
                </a:spcBef>
                <a:spcAft>
                  <a:spcPct val="0"/>
                </a:spcAft>
              </a:pPr>
              <a:t>32</a:t>
            </a:fld>
            <a:endParaRPr lang="cs-CZ" altLang="cs-CZ">
              <a:latin typeface="Arial" panose="020B0604020202020204" pitchFamily="34" charset="0"/>
              <a:cs typeface="Arial" panose="020B0604020202020204" pitchFamily="34" charset="0"/>
            </a:endParaRPr>
          </a:p>
        </p:txBody>
      </p:sp>
      <p:sp>
        <p:nvSpPr>
          <p:cNvPr id="48131" name="Rectangle 2">
            <a:extLst>
              <a:ext uri="{FF2B5EF4-FFF2-40B4-BE49-F238E27FC236}">
                <a16:creationId xmlns:a16="http://schemas.microsoft.com/office/drawing/2014/main" id="{1B103B2A-362D-FEE4-E114-0C74EC49225E}"/>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2" name="Rectangle 3">
            <a:extLst>
              <a:ext uri="{FF2B5EF4-FFF2-40B4-BE49-F238E27FC236}">
                <a16:creationId xmlns:a16="http://schemas.microsoft.com/office/drawing/2014/main" id="{803BAF4C-33FD-311A-9508-05A975134A6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9A7E6925-6AAE-FA78-A58F-0D969B27CF8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98ABB30-B0E2-498D-87B9-822B493B9B54}" type="slidenum">
              <a:rPr lang="cs-CZ" altLang="cs-CZ" smtClean="0">
                <a:latin typeface="Arial" panose="020B0604020202020204" pitchFamily="34" charset="0"/>
                <a:cs typeface="Arial" panose="020B0604020202020204" pitchFamily="34" charset="0"/>
              </a:rPr>
              <a:pPr fontAlgn="base">
                <a:spcBef>
                  <a:spcPct val="0"/>
                </a:spcBef>
                <a:spcAft>
                  <a:spcPct val="0"/>
                </a:spcAft>
              </a:pPr>
              <a:t>33</a:t>
            </a:fld>
            <a:endParaRPr lang="cs-CZ" altLang="cs-CZ">
              <a:latin typeface="Arial" panose="020B0604020202020204" pitchFamily="34" charset="0"/>
              <a:cs typeface="Arial" panose="020B0604020202020204" pitchFamily="34" charset="0"/>
            </a:endParaRPr>
          </a:p>
        </p:txBody>
      </p:sp>
      <p:sp>
        <p:nvSpPr>
          <p:cNvPr id="50179" name="Rectangle 2">
            <a:extLst>
              <a:ext uri="{FF2B5EF4-FFF2-40B4-BE49-F238E27FC236}">
                <a16:creationId xmlns:a16="http://schemas.microsoft.com/office/drawing/2014/main" id="{DB17905F-790C-EF6C-7129-1EEC5C779FCD}"/>
              </a:ext>
            </a:extLst>
          </p:cNvPr>
          <p:cNvSpPr>
            <a:spLocks noGrp="1" noRot="1" noChangeAspect="1" noChangeArrowheads="1" noTextEdit="1"/>
          </p:cNvSpPr>
          <p:nvPr>
            <p:ph type="sldImg"/>
          </p:nvPr>
        </p:nvSpPr>
        <p:spPr bwMode="auto">
          <a:xfrm>
            <a:off x="422275" y="1241425"/>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a:extLst>
              <a:ext uri="{FF2B5EF4-FFF2-40B4-BE49-F238E27FC236}">
                <a16:creationId xmlns:a16="http://schemas.microsoft.com/office/drawing/2014/main" id="{10B1C624-B87D-2BCE-A08E-AD7A966056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cs-CZ"/>
              <a:t>Kliknutím lze upravit styl.</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pPr>
              <a:defRPr/>
            </a:pPr>
            <a:fld id="{0FE2BF0C-95FD-4562-AD11-30EA6685B536}" type="slidenum">
              <a:rPr lang="cs-CZ" altLang="cs-CZ" smtClean="0"/>
              <a:pPr>
                <a:defRPr/>
              </a:pPr>
              <a:t>‹#›</a:t>
            </a:fld>
            <a:endParaRPr lang="cs-CZ" altLang="cs-CZ"/>
          </a:p>
        </p:txBody>
      </p:sp>
    </p:spTree>
    <p:extLst>
      <p:ext uri="{BB962C8B-B14F-4D97-AF65-F5344CB8AC3E}">
        <p14:creationId xmlns:p14="http://schemas.microsoft.com/office/powerpoint/2010/main" val="2584781948"/>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cs-CZ"/>
              <a:t>Kliknutím lze upravit styl.</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371964879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cs-CZ"/>
              <a:t>Kliknutím lze upravit styl.</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CF7514F0-EDD8-47DD-BB0F-49C727DB197D}" type="slidenum">
              <a:rPr lang="cs-CZ" altLang="cs-CZ" smtClean="0"/>
              <a:pPr>
                <a:defRPr/>
              </a:pPr>
              <a:t>‹#›</a:t>
            </a:fld>
            <a:endParaRPr lang="cs-CZ" altLang="cs-CZ"/>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55470274"/>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cs-CZ"/>
              <a:t>Kliknutím lze upravit styl.</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cs-CZ"/>
              <a:t>Po kliknutí můžete upravovat styly textu v předloze.</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388722880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cs-CZ"/>
              <a:t>Kliknutím lze upravit styl.</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cs-CZ"/>
              <a:t>Po kliknutí můžete upravovat styly textu v předloze.</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CF7514F0-EDD8-47DD-BB0F-49C727DB197D}" type="slidenum">
              <a:rPr lang="cs-CZ" altLang="cs-CZ" smtClean="0"/>
              <a:pPr>
                <a:defRPr/>
              </a:pPr>
              <a:t>‹#›</a:t>
            </a:fld>
            <a:endParaRPr lang="cs-CZ" altLang="cs-CZ"/>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8299308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cs-CZ"/>
              <a:t>Kliknutím lze upravit styl.</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cs-CZ"/>
              <a:t>Po kliknutí můžete upravovat styly textu v předloze.</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97245996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8F3EF789-82A5-4739-9E00-F274A937492E}" type="slidenum">
              <a:rPr lang="cs-CZ" altLang="cs-CZ" smtClean="0"/>
              <a:pPr>
                <a:defRPr/>
              </a:pPr>
              <a:t>‹#›</a:t>
            </a:fld>
            <a:endParaRPr lang="cs-CZ" altLang="cs-CZ"/>
          </a:p>
        </p:txBody>
      </p:sp>
    </p:spTree>
    <p:extLst>
      <p:ext uri="{BB962C8B-B14F-4D97-AF65-F5344CB8AC3E}">
        <p14:creationId xmlns:p14="http://schemas.microsoft.com/office/powerpoint/2010/main" val="935469509"/>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cs-CZ"/>
              <a:t>Kliknutím lze upravit styl.</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E168F948-C27B-40FF-9B7A-7174C9E2AD44}" type="slidenum">
              <a:rPr lang="cs-CZ" altLang="cs-CZ" smtClean="0"/>
              <a:pPr>
                <a:defRPr/>
              </a:pPr>
              <a:t>‹#›</a:t>
            </a:fld>
            <a:endParaRPr lang="cs-CZ" altLang="cs-CZ"/>
          </a:p>
        </p:txBody>
      </p:sp>
    </p:spTree>
    <p:extLst>
      <p:ext uri="{BB962C8B-B14F-4D97-AF65-F5344CB8AC3E}">
        <p14:creationId xmlns:p14="http://schemas.microsoft.com/office/powerpoint/2010/main" val="2603257895"/>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cs-CZ"/>
              <a:t>Kliknutím lze upravit styl.</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95956A05-7636-447E-96AD-F78881ACFDFB}" type="slidenum">
              <a:rPr lang="cs-CZ" altLang="cs-CZ" smtClean="0"/>
              <a:pPr>
                <a:defRPr/>
              </a:pPr>
              <a:t>‹#›</a:t>
            </a:fld>
            <a:endParaRPr lang="cs-CZ" altLang="cs-CZ"/>
          </a:p>
        </p:txBody>
      </p:sp>
    </p:spTree>
    <p:extLst>
      <p:ext uri="{BB962C8B-B14F-4D97-AF65-F5344CB8AC3E}">
        <p14:creationId xmlns:p14="http://schemas.microsoft.com/office/powerpoint/2010/main" val="205938386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6D02D692-4D87-410C-98BC-4F7BC22AFF52}" type="slidenum">
              <a:rPr lang="cs-CZ" altLang="cs-CZ" smtClean="0"/>
              <a:pPr>
                <a:defRPr/>
              </a:pPr>
              <a:t>‹#›</a:t>
            </a:fld>
            <a:endParaRPr lang="cs-CZ" altLang="cs-CZ"/>
          </a:p>
        </p:txBody>
      </p:sp>
    </p:spTree>
    <p:extLst>
      <p:ext uri="{BB962C8B-B14F-4D97-AF65-F5344CB8AC3E}">
        <p14:creationId xmlns:p14="http://schemas.microsoft.com/office/powerpoint/2010/main" val="351275661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325068830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a:t>Kliknutím lze upravit styl.</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pPr>
              <a:defRPr/>
            </a:pPr>
            <a:endParaRPr lang="cs-CZ"/>
          </a:p>
        </p:txBody>
      </p:sp>
      <p:sp>
        <p:nvSpPr>
          <p:cNvPr id="8" name="Footer Placeholder 7"/>
          <p:cNvSpPr>
            <a:spLocks noGrp="1"/>
          </p:cNvSpPr>
          <p:nvPr>
            <p:ph type="ftr" sz="quarter" idx="11"/>
          </p:nvPr>
        </p:nvSpPr>
        <p:spPr/>
        <p:txBody>
          <a:bodyPr/>
          <a:lstStyle/>
          <a:p>
            <a:pPr>
              <a:defRPr/>
            </a:pPr>
            <a:endParaRPr lang="cs-CZ"/>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a:defRPr/>
            </a:pPr>
            <a:fld id="{AABC8F0E-756F-4BE2-A291-A89E4E410BE9}" type="slidenum">
              <a:rPr lang="cs-CZ" altLang="cs-CZ" smtClean="0"/>
              <a:pPr>
                <a:defRPr/>
              </a:pPr>
              <a:t>‹#›</a:t>
            </a:fld>
            <a:endParaRPr lang="cs-CZ" altLang="cs-CZ"/>
          </a:p>
        </p:txBody>
      </p:sp>
    </p:spTree>
    <p:extLst>
      <p:ext uri="{BB962C8B-B14F-4D97-AF65-F5344CB8AC3E}">
        <p14:creationId xmlns:p14="http://schemas.microsoft.com/office/powerpoint/2010/main" val="298529709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pPr>
              <a:defRPr/>
            </a:pPr>
            <a:endParaRPr lang="cs-CZ"/>
          </a:p>
        </p:txBody>
      </p:sp>
      <p:sp>
        <p:nvSpPr>
          <p:cNvPr id="4" name="Footer Placeholder 3"/>
          <p:cNvSpPr>
            <a:spLocks noGrp="1"/>
          </p:cNvSpPr>
          <p:nvPr>
            <p:ph type="ftr" sz="quarter" idx="11"/>
          </p:nvPr>
        </p:nvSpPr>
        <p:spPr/>
        <p:txBody>
          <a:bodyPr/>
          <a:lstStyle/>
          <a:p>
            <a:pPr>
              <a:defRPr/>
            </a:pPr>
            <a:endParaRPr lang="cs-CZ"/>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A6F5BBCB-AD98-4D9B-B148-BCA2088272CA}" type="slidenum">
              <a:rPr lang="cs-CZ" altLang="cs-CZ" smtClean="0"/>
              <a:pPr>
                <a:defRPr/>
              </a:pPr>
              <a:t>‹#›</a:t>
            </a:fld>
            <a:endParaRPr lang="cs-CZ" altLang="cs-CZ"/>
          </a:p>
        </p:txBody>
      </p:sp>
    </p:spTree>
    <p:extLst>
      <p:ext uri="{BB962C8B-B14F-4D97-AF65-F5344CB8AC3E}">
        <p14:creationId xmlns:p14="http://schemas.microsoft.com/office/powerpoint/2010/main" val="306344863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cs-CZ"/>
          </a:p>
        </p:txBody>
      </p:sp>
      <p:sp>
        <p:nvSpPr>
          <p:cNvPr id="3" name="Footer Placeholder 2"/>
          <p:cNvSpPr>
            <a:spLocks noGrp="1"/>
          </p:cNvSpPr>
          <p:nvPr>
            <p:ph type="ftr" sz="quarter" idx="11"/>
          </p:nvPr>
        </p:nvSpPr>
        <p:spPr/>
        <p:txBody>
          <a:bodyPr/>
          <a:lstStyle/>
          <a:p>
            <a:pPr>
              <a:defRPr/>
            </a:pPr>
            <a:endParaRPr lang="cs-CZ"/>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EC126090-358E-4CB8-9A27-EEC20A4D0BB6}" type="slidenum">
              <a:rPr lang="cs-CZ" altLang="cs-CZ" smtClean="0"/>
              <a:pPr>
                <a:defRPr/>
              </a:pPr>
              <a:t>‹#›</a:t>
            </a:fld>
            <a:endParaRPr lang="cs-CZ" altLang="cs-CZ"/>
          </a:p>
        </p:txBody>
      </p:sp>
    </p:spTree>
    <p:extLst>
      <p:ext uri="{BB962C8B-B14F-4D97-AF65-F5344CB8AC3E}">
        <p14:creationId xmlns:p14="http://schemas.microsoft.com/office/powerpoint/2010/main" val="393011479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cs-CZ"/>
              <a:t>Kliknutím lze upravit styl.</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1FEE0AFA-181D-4FB5-BC85-2748626A5725}" type="slidenum">
              <a:rPr lang="cs-CZ" altLang="cs-CZ" smtClean="0"/>
              <a:pPr>
                <a:defRPr/>
              </a:pPr>
              <a:t>‹#›</a:t>
            </a:fld>
            <a:endParaRPr lang="cs-CZ" altLang="cs-CZ"/>
          </a:p>
        </p:txBody>
      </p:sp>
    </p:spTree>
    <p:extLst>
      <p:ext uri="{BB962C8B-B14F-4D97-AF65-F5344CB8AC3E}">
        <p14:creationId xmlns:p14="http://schemas.microsoft.com/office/powerpoint/2010/main" val="4262692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141746669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cs-CZ"/>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cs-CZ"/>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a:defRPr/>
            </a:pPr>
            <a:fld id="{CF7514F0-EDD8-47DD-BB0F-49C727DB197D}" type="slidenum">
              <a:rPr lang="cs-CZ" altLang="cs-CZ" smtClean="0"/>
              <a:pPr>
                <a:defRPr/>
              </a:pPr>
              <a:t>‹#›</a:t>
            </a:fld>
            <a:endParaRPr lang="cs-CZ" altLang="cs-CZ"/>
          </a:p>
        </p:txBody>
      </p:sp>
    </p:spTree>
    <p:extLst>
      <p:ext uri="{BB962C8B-B14F-4D97-AF65-F5344CB8AC3E}">
        <p14:creationId xmlns:p14="http://schemas.microsoft.com/office/powerpoint/2010/main" val="4055599852"/>
      </p:ext>
    </p:extLst>
  </p:cSld>
  <p:clrMap bg1="lt1" tx1="dk1" bg2="lt2" tx2="dk2" accent1="accent1" accent2="accent2" accent3="accent3" accent4="accent4" accent5="accent5" accent6="accent6" hlink="hlink" folHlink="folHlink"/>
  <p:sldLayoutIdLst>
    <p:sldLayoutId id="2147485312" r:id="rId1"/>
    <p:sldLayoutId id="2147485313" r:id="rId2"/>
    <p:sldLayoutId id="2147485314" r:id="rId3"/>
    <p:sldLayoutId id="2147485315" r:id="rId4"/>
    <p:sldLayoutId id="2147485316" r:id="rId5"/>
    <p:sldLayoutId id="2147485317" r:id="rId6"/>
    <p:sldLayoutId id="2147485318" r:id="rId7"/>
    <p:sldLayoutId id="2147485319" r:id="rId8"/>
    <p:sldLayoutId id="2147485320" r:id="rId9"/>
    <p:sldLayoutId id="2147485321" r:id="rId10"/>
    <p:sldLayoutId id="2147485322" r:id="rId11"/>
    <p:sldLayoutId id="2147485323" r:id="rId12"/>
    <p:sldLayoutId id="2147485324" r:id="rId13"/>
    <p:sldLayoutId id="2147485325" r:id="rId14"/>
    <p:sldLayoutId id="2147485326" r:id="rId15"/>
    <p:sldLayoutId id="2147485327" r:id="rId16"/>
  </p:sldLayoutIdLst>
  <p:transition spd="slow">
    <p:wipe/>
  </p:transition>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mojedane.cz/"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www.financnisprava.cz/assets/cs/prilohy/d-prispevky-kv-kdp/ZAPIS_KV_KDP_03_22.doc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www.financnisprava.cz/assets/cs/prilohy/d-prispevky-kv-kdp/ZAPIS_KV_KDP_03_22.docx"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www.financnisprava.cz/assets/cs/prilohy/d-prispevky-kv-kdp/ZAPIS_KV_KDP_03_22.docx"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www.financnisprava.cz/cs/dane/dane/dan-z-pridane-hodnoty/informace-stanoviska-a-sdeleni/ruzne/2005/informace-o-uplatnovani-dph-u-neziskovych-subjektu"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mojedane.cz/"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lang@tomaspaclik.cz" TargetMode="External"/><Relationship Id="rId2" Type="http://schemas.openxmlformats.org/officeDocument/2006/relationships/hyperlink" Target="mailto:hosakova@tomaspaclik.cz"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9D4C3033-C09B-DC68-BA4C-4328E5BE3048}"/>
              </a:ext>
            </a:extLst>
          </p:cNvPr>
          <p:cNvSpPr>
            <a:spLocks noGrp="1" noChangeArrowheads="1"/>
          </p:cNvSpPr>
          <p:nvPr>
            <p:ph type="subTitle" idx="1"/>
          </p:nvPr>
        </p:nvSpPr>
        <p:spPr>
          <a:xfrm>
            <a:off x="2207568" y="3861048"/>
            <a:ext cx="7848872" cy="2448272"/>
          </a:xfrm>
        </p:spPr>
        <p:txBody>
          <a:bodyPr rtlCol="0">
            <a:normAutofit fontScale="92500" lnSpcReduction="10000"/>
          </a:bodyPr>
          <a:lstStyle/>
          <a:p>
            <a:pPr>
              <a:spcBef>
                <a:spcPts val="600"/>
              </a:spcBef>
              <a:buClr>
                <a:schemeClr val="accent6">
                  <a:lumMod val="75000"/>
                </a:schemeClr>
              </a:buClr>
              <a:defRPr/>
            </a:pPr>
            <a:endParaRPr lang="cs-CZ" b="1" dirty="0">
              <a:effectLst>
                <a:innerShdw blurRad="63500" dist="50800" dir="13500000">
                  <a:prstClr val="black">
                    <a:alpha val="50000"/>
                  </a:prstClr>
                </a:innerShdw>
              </a:effectLst>
            </a:endParaRPr>
          </a:p>
          <a:p>
            <a:pPr>
              <a:spcBef>
                <a:spcPts val="600"/>
              </a:spcBef>
              <a:buClr>
                <a:schemeClr val="accent6">
                  <a:lumMod val="75000"/>
                </a:schemeClr>
              </a:buClr>
              <a:defRPr/>
            </a:pPr>
            <a:endParaRPr lang="cs-CZ" b="1" dirty="0">
              <a:effectLst>
                <a:innerShdw blurRad="63500" dist="50800" dir="13500000">
                  <a:prstClr val="black">
                    <a:alpha val="50000"/>
                  </a:prstClr>
                </a:innerShdw>
              </a:effectLst>
            </a:endParaRPr>
          </a:p>
          <a:p>
            <a:pPr algn="ctr">
              <a:spcBef>
                <a:spcPts val="600"/>
              </a:spcBef>
              <a:buClr>
                <a:schemeClr val="accent6">
                  <a:lumMod val="75000"/>
                </a:schemeClr>
              </a:buClr>
              <a:defRPr/>
            </a:pPr>
            <a:r>
              <a:rPr lang="cs-CZ" sz="2200" b="1" dirty="0">
                <a:effectLst>
                  <a:innerShdw blurRad="63500" dist="50800" dir="13500000">
                    <a:prstClr val="black">
                      <a:alpha val="50000"/>
                    </a:prstClr>
                  </a:innerShdw>
                </a:effectLst>
              </a:rPr>
              <a:t>Únor 2023</a:t>
            </a:r>
          </a:p>
          <a:p>
            <a:pPr algn="ctr">
              <a:spcBef>
                <a:spcPts val="600"/>
              </a:spcBef>
              <a:buClr>
                <a:schemeClr val="accent6">
                  <a:lumMod val="75000"/>
                </a:schemeClr>
              </a:buClr>
              <a:defRPr/>
            </a:pPr>
            <a:endParaRPr lang="cs-CZ" sz="2200" b="1" dirty="0">
              <a:effectLst>
                <a:innerShdw blurRad="63500" dist="50800" dir="13500000">
                  <a:prstClr val="black">
                    <a:alpha val="50000"/>
                  </a:prstClr>
                </a:innerShdw>
              </a:effectLst>
            </a:endParaRPr>
          </a:p>
          <a:p>
            <a:pPr algn="ctr">
              <a:spcBef>
                <a:spcPts val="600"/>
              </a:spcBef>
              <a:buClr>
                <a:schemeClr val="accent6">
                  <a:lumMod val="75000"/>
                </a:schemeClr>
              </a:buClr>
              <a:defRPr/>
            </a:pPr>
            <a:r>
              <a:rPr lang="cs-CZ" sz="2200" b="1" dirty="0">
                <a:effectLst>
                  <a:innerShdw blurRad="63500" dist="50800" dir="13500000">
                    <a:prstClr val="black">
                      <a:alpha val="50000"/>
                    </a:prstClr>
                  </a:innerShdw>
                </a:effectLst>
              </a:rPr>
              <a:t>Ing. Andrea Hošáková, Ing. Milan Lang</a:t>
            </a:r>
          </a:p>
          <a:p>
            <a:pPr algn="ctr">
              <a:spcBef>
                <a:spcPts val="600"/>
              </a:spcBef>
              <a:buClr>
                <a:schemeClr val="accent6">
                  <a:lumMod val="75000"/>
                </a:schemeClr>
              </a:buClr>
              <a:defRPr/>
            </a:pPr>
            <a:endParaRPr lang="cs-CZ" sz="2200" b="1" dirty="0">
              <a:effectLst>
                <a:innerShdw blurRad="63500" dist="50800" dir="13500000">
                  <a:prstClr val="black">
                    <a:alpha val="50000"/>
                  </a:prstClr>
                </a:innerShdw>
              </a:effectLst>
            </a:endParaRPr>
          </a:p>
          <a:p>
            <a:pPr algn="ctr">
              <a:spcBef>
                <a:spcPts val="600"/>
              </a:spcBef>
              <a:buClr>
                <a:schemeClr val="accent6">
                  <a:lumMod val="75000"/>
                </a:schemeClr>
              </a:buClr>
              <a:defRPr/>
            </a:pPr>
            <a:r>
              <a:rPr lang="cs-CZ" sz="2200" b="1" dirty="0">
                <a:effectLst>
                  <a:innerShdw blurRad="63500" dist="50800" dir="13500000">
                    <a:prstClr val="black">
                      <a:alpha val="50000"/>
                    </a:prstClr>
                  </a:innerShdw>
                </a:effectLst>
              </a:rPr>
              <a:t>DAŇOVÉ PORADENSTVÍ TOMÁŠ PACLÍK a.s.</a:t>
            </a:r>
          </a:p>
        </p:txBody>
      </p:sp>
      <p:sp>
        <p:nvSpPr>
          <p:cNvPr id="10243" name="Rectangle 11">
            <a:extLst>
              <a:ext uri="{FF2B5EF4-FFF2-40B4-BE49-F238E27FC236}">
                <a16:creationId xmlns:a16="http://schemas.microsoft.com/office/drawing/2014/main" id="{C33FD165-4197-DE69-A82F-D0C50A64DF49}"/>
              </a:ext>
            </a:extLst>
          </p:cNvPr>
          <p:cNvSpPr>
            <a:spLocks noChangeArrowheads="1"/>
          </p:cNvSpPr>
          <p:nvPr/>
        </p:nvSpPr>
        <p:spPr bwMode="auto">
          <a:xfrm>
            <a:off x="5326063" y="330200"/>
            <a:ext cx="1841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cs-CZ" altLang="cs-CZ">
              <a:latin typeface="Tahoma" panose="020B0604030504040204" pitchFamily="34" charset="0"/>
            </a:endParaRPr>
          </a:p>
          <a:p>
            <a:pPr algn="ctr" eaLnBrk="1" hangingPunct="1"/>
            <a:endParaRPr lang="cs-CZ" altLang="cs-CZ">
              <a:latin typeface="Tahoma" panose="020B0604030504040204" pitchFamily="34" charset="0"/>
            </a:endParaRPr>
          </a:p>
        </p:txBody>
      </p:sp>
      <p:sp>
        <p:nvSpPr>
          <p:cNvPr id="7173" name="Rectangle 13">
            <a:extLst>
              <a:ext uri="{FF2B5EF4-FFF2-40B4-BE49-F238E27FC236}">
                <a16:creationId xmlns:a16="http://schemas.microsoft.com/office/drawing/2014/main" id="{5A85C48E-2338-8013-3B75-8B8814401037}"/>
              </a:ext>
            </a:extLst>
          </p:cNvPr>
          <p:cNvSpPr>
            <a:spLocks noChangeArrowheads="1"/>
          </p:cNvSpPr>
          <p:nvPr/>
        </p:nvSpPr>
        <p:spPr bwMode="auto">
          <a:xfrm>
            <a:off x="1774826" y="836613"/>
            <a:ext cx="8424863" cy="3294062"/>
          </a:xfrm>
          <a:prstGeom prst="rect">
            <a:avLst/>
          </a:prstGeom>
          <a:noFill/>
          <a:ln>
            <a:noFill/>
          </a:ln>
        </p:spPr>
        <p:txBody>
          <a:bodyPr>
            <a:spAutoFit/>
          </a:bodyPr>
          <a:lstStyle>
            <a:lvl1pPr>
              <a:spcBef>
                <a:spcPts val="1000"/>
              </a:spcBef>
              <a:buClr>
                <a:srgbClr val="B4186E"/>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rgbClr val="B4186E"/>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rgbClr val="B4186E"/>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fontAlgn="base">
              <a:spcBef>
                <a:spcPts val="1000"/>
              </a:spcBef>
              <a:spcAft>
                <a:spcPct val="0"/>
              </a:spcAft>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fontAlgn="base">
              <a:spcBef>
                <a:spcPts val="1000"/>
              </a:spcBef>
              <a:spcAft>
                <a:spcPct val="0"/>
              </a:spcAft>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fontAlgn="base">
              <a:spcBef>
                <a:spcPts val="1000"/>
              </a:spcBef>
              <a:spcAft>
                <a:spcPct val="0"/>
              </a:spcAft>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fontAlgn="base">
              <a:spcBef>
                <a:spcPts val="1000"/>
              </a:spcBef>
              <a:spcAft>
                <a:spcPct val="0"/>
              </a:spcAft>
              <a:buClr>
                <a:srgbClr val="B4186E"/>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buNone/>
              <a:defRPr/>
            </a:pPr>
            <a:r>
              <a:rPr lang="cs-CZ" sz="4400" dirty="0">
                <a:solidFill>
                  <a:schemeClr val="accent2">
                    <a:lumMod val="75000"/>
                  </a:schemeClr>
                </a:solidFill>
                <a:latin typeface="+mn-lt"/>
              </a:rPr>
              <a:t>Daň z příjmů právnických osob za rok 2022</a:t>
            </a:r>
          </a:p>
          <a:p>
            <a:pPr algn="ctr">
              <a:buNone/>
              <a:defRPr/>
            </a:pPr>
            <a:r>
              <a:rPr lang="cs-CZ" sz="4400" dirty="0">
                <a:solidFill>
                  <a:schemeClr val="accent2">
                    <a:lumMod val="75000"/>
                  </a:schemeClr>
                </a:solidFill>
                <a:latin typeface="+mn-lt"/>
              </a:rPr>
              <a:t>a</a:t>
            </a:r>
            <a:endParaRPr lang="cs-CZ" altLang="cs-CZ" sz="4400" dirty="0">
              <a:solidFill>
                <a:schemeClr val="accent2">
                  <a:lumMod val="75000"/>
                </a:schemeClr>
              </a:solidFill>
              <a:latin typeface="+mn-lt"/>
            </a:endParaRPr>
          </a:p>
          <a:p>
            <a:pPr algn="ctr">
              <a:buNone/>
              <a:defRPr/>
            </a:pPr>
            <a:r>
              <a:rPr lang="cs-CZ" sz="4400" dirty="0">
                <a:solidFill>
                  <a:schemeClr val="accent2">
                    <a:lumMod val="75000"/>
                  </a:schemeClr>
                </a:solidFill>
                <a:latin typeface="+mn-lt"/>
              </a:rPr>
              <a:t>DPH pro neplátce </a:t>
            </a:r>
            <a:endParaRPr lang="cs-CZ" altLang="cs-CZ" sz="4400" dirty="0">
              <a:solidFill>
                <a:schemeClr val="accent2">
                  <a:lumMod val="75000"/>
                </a:schemeClr>
              </a:solidFill>
              <a:latin typeface="+mn-lt"/>
            </a:endParaRPr>
          </a:p>
          <a:p>
            <a:pPr algn="ctr">
              <a:lnSpc>
                <a:spcPct val="90000"/>
              </a:lnSpc>
              <a:spcBef>
                <a:spcPct val="20000"/>
              </a:spcBef>
              <a:buClr>
                <a:schemeClr val="folHlink"/>
              </a:buClr>
              <a:buSzPct val="60000"/>
              <a:buNone/>
              <a:defRPr/>
            </a:pPr>
            <a:endParaRPr lang="cs-CZ" altLang="cs-CZ" sz="1400" dirty="0">
              <a:solidFill>
                <a:schemeClr val="accent4">
                  <a:lumMod val="75000"/>
                </a:schemeClr>
              </a:solidFill>
              <a:latin typeface="Tahoma" panose="020B0604030504040204" pitchFamily="34" charset="0"/>
            </a:endParaRPr>
          </a:p>
        </p:txBody>
      </p:sp>
    </p:spTree>
  </p:cSld>
  <p:clrMapOvr>
    <a:masterClrMapping/>
  </p:clrMapOvr>
  <p:transition advTm="5577"/>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dpis 1">
            <a:extLst>
              <a:ext uri="{FF2B5EF4-FFF2-40B4-BE49-F238E27FC236}">
                <a16:creationId xmlns:a16="http://schemas.microsoft.com/office/drawing/2014/main" id="{0881560E-AB7C-4EAA-9723-5CDF746020DB}"/>
              </a:ext>
            </a:extLst>
          </p:cNvPr>
          <p:cNvSpPr>
            <a:spLocks noGrp="1"/>
          </p:cNvSpPr>
          <p:nvPr>
            <p:ph type="title"/>
          </p:nvPr>
        </p:nvSpPr>
        <p:spPr>
          <a:xfrm>
            <a:off x="2346325" y="287338"/>
            <a:ext cx="7543800" cy="1270000"/>
          </a:xfrm>
        </p:spPr>
        <p:txBody>
          <a:bodyPr/>
          <a:lstStyle/>
          <a:p>
            <a:pPr algn="ctr">
              <a:defRPr/>
            </a:pPr>
            <a:r>
              <a:rPr lang="cs-CZ" altLang="cs-CZ" dirty="0">
                <a:solidFill>
                  <a:srgbClr val="333399"/>
                </a:solidFill>
              </a:rPr>
              <a:t>Bezúplatné příjmy</a:t>
            </a:r>
            <a:endParaRPr lang="cs-CZ" altLang="cs-CZ" dirty="0">
              <a:solidFill>
                <a:schemeClr val="tx1">
                  <a:lumMod val="75000"/>
                  <a:lumOff val="25000"/>
                </a:schemeClr>
              </a:solidFill>
            </a:endParaRPr>
          </a:p>
        </p:txBody>
      </p:sp>
      <p:sp>
        <p:nvSpPr>
          <p:cNvPr id="12291" name="Zástupný symbol pro obsah 2">
            <a:extLst>
              <a:ext uri="{FF2B5EF4-FFF2-40B4-BE49-F238E27FC236}">
                <a16:creationId xmlns:a16="http://schemas.microsoft.com/office/drawing/2014/main" id="{7394AC56-7D57-2F46-BB7B-51DA851212F2}"/>
              </a:ext>
            </a:extLst>
          </p:cNvPr>
          <p:cNvSpPr>
            <a:spLocks noGrp="1"/>
          </p:cNvSpPr>
          <p:nvPr>
            <p:ph idx="1"/>
          </p:nvPr>
        </p:nvSpPr>
        <p:spPr>
          <a:xfrm>
            <a:off x="1487488" y="1152908"/>
            <a:ext cx="10513168" cy="5588460"/>
          </a:xfrm>
        </p:spPr>
        <p:txBody>
          <a:bodyPr rtlCol="0">
            <a:normAutofit/>
          </a:bodyPr>
          <a:lstStyle/>
          <a:p>
            <a:pPr marL="0" indent="0" algn="ctr">
              <a:buNone/>
              <a:defRPr/>
            </a:pPr>
            <a:r>
              <a:rPr lang="cs-CZ" altLang="cs-CZ" sz="2000" b="1" dirty="0">
                <a:solidFill>
                  <a:srgbClr val="FF0000"/>
                </a:solidFill>
              </a:rPr>
              <a:t>Veškeré bezúplatné příjmy jsou  dle § 19b ZDP osvobozeny od daně z příjmů právnických osob</a:t>
            </a:r>
          </a:p>
          <a:p>
            <a:pPr marL="114300" indent="0">
              <a:buNone/>
              <a:defRPr/>
            </a:pPr>
            <a:r>
              <a:rPr lang="cs-CZ" sz="2000" i="1" dirty="0">
                <a:solidFill>
                  <a:schemeClr val="tx1">
                    <a:lumMod val="85000"/>
                    <a:lumOff val="15000"/>
                  </a:schemeClr>
                </a:solidFill>
              </a:rPr>
              <a:t>(2) Od daně z příjmů právnických osob se osvobozuje bezúplatný příjem</a:t>
            </a:r>
          </a:p>
          <a:p>
            <a:pPr marL="114300" indent="0">
              <a:buNone/>
              <a:defRPr/>
            </a:pPr>
            <a:r>
              <a:rPr lang="cs-CZ" sz="2000" b="1" i="1" dirty="0">
                <a:solidFill>
                  <a:schemeClr val="tx1">
                    <a:lumMod val="85000"/>
                    <a:lumOff val="15000"/>
                  </a:schemeClr>
                </a:solidFill>
              </a:rPr>
              <a:t>…</a:t>
            </a:r>
          </a:p>
          <a:p>
            <a:pPr marL="114300" indent="0">
              <a:buNone/>
              <a:defRPr/>
            </a:pPr>
            <a:r>
              <a:rPr lang="cs-CZ" sz="2000" i="1" dirty="0">
                <a:solidFill>
                  <a:schemeClr val="tx1">
                    <a:lumMod val="85000"/>
                    <a:lumOff val="15000"/>
                  </a:schemeClr>
                </a:solidFill>
              </a:rPr>
              <a:t>b) poplatníka, který je</a:t>
            </a:r>
          </a:p>
          <a:p>
            <a:pPr marL="114300" indent="0">
              <a:buNone/>
              <a:defRPr/>
            </a:pPr>
            <a:r>
              <a:rPr lang="cs-CZ" sz="2000" b="1" i="1" dirty="0">
                <a:solidFill>
                  <a:schemeClr val="tx1">
                    <a:lumMod val="85000"/>
                    <a:lumOff val="15000"/>
                  </a:schemeClr>
                </a:solidFill>
              </a:rPr>
              <a:t>…</a:t>
            </a:r>
          </a:p>
          <a:p>
            <a:pPr marL="114300" indent="0">
              <a:buNone/>
              <a:defRPr/>
            </a:pPr>
            <a:r>
              <a:rPr lang="cs-CZ" sz="2000" i="1" dirty="0">
                <a:solidFill>
                  <a:schemeClr val="tx1">
                    <a:lumMod val="85000"/>
                    <a:lumOff val="15000"/>
                  </a:schemeClr>
                </a:solidFill>
              </a:rPr>
              <a:t>3. územním samosprávným celkem nebo jím zřízenou příspěvkovou organizací, dobrovolným svazkem obcí, veřejnou výzkumnou institucí, veřejnou vysokou školou nebo Regionální radou regionu soudržnosti, mají-li sídlo na území České republiky,</a:t>
            </a:r>
            <a:endParaRPr lang="cs-CZ" altLang="cs-CZ" sz="2000" i="1" dirty="0">
              <a:solidFill>
                <a:schemeClr val="tx1">
                  <a:lumMod val="85000"/>
                  <a:lumOff val="15000"/>
                </a:schemeClr>
              </a:solidFill>
            </a:endParaRPr>
          </a:p>
          <a:p>
            <a:pPr marL="114300" indent="0" algn="just">
              <a:buNone/>
              <a:defRPr/>
            </a:pPr>
            <a:r>
              <a:rPr lang="cs-CZ" altLang="cs-CZ" sz="2000" u="sng" dirty="0">
                <a:solidFill>
                  <a:schemeClr val="tx1">
                    <a:lumMod val="85000"/>
                    <a:lumOff val="15000"/>
                  </a:schemeClr>
                </a:solidFill>
              </a:rPr>
              <a:t>Např.: z nabytí dědictví nebo odkazu, na základě rozhodnutí pozemkového úřadu o pozemkových úhradách v podobě nabytí vlastnického práva k pozemku či zřízení věcného břemene, </a:t>
            </a:r>
            <a:r>
              <a:rPr lang="cs-CZ" altLang="cs-CZ" sz="2000" b="1" dirty="0">
                <a:solidFill>
                  <a:schemeClr val="tx1">
                    <a:lumMod val="85000"/>
                    <a:lumOff val="15000"/>
                  </a:schemeClr>
                </a:solidFill>
              </a:rPr>
              <a:t>dary</a:t>
            </a:r>
            <a:r>
              <a:rPr lang="cs-CZ" altLang="cs-CZ" sz="2000" dirty="0">
                <a:solidFill>
                  <a:schemeClr val="tx1">
                    <a:lumMod val="85000"/>
                    <a:lumOff val="15000"/>
                  </a:schemeClr>
                </a:solidFill>
              </a:rPr>
              <a:t> </a:t>
            </a:r>
            <a:r>
              <a:rPr lang="cs-CZ" altLang="cs-CZ" sz="2000" b="1" dirty="0">
                <a:solidFill>
                  <a:schemeClr val="tx1">
                    <a:lumMod val="85000"/>
                    <a:lumOff val="15000"/>
                  </a:schemeClr>
                </a:solidFill>
              </a:rPr>
              <a:t>na jakékoliv účely vč. darů na výkon veřejné moci nebo užití příspěvkovou organizací, jejíž je ÚSC zřizovatelem</a:t>
            </a:r>
          </a:p>
        </p:txBody>
      </p:sp>
      <p:sp>
        <p:nvSpPr>
          <p:cNvPr id="25604" name="Zástupný symbol pro číslo snímku 3">
            <a:extLst>
              <a:ext uri="{FF2B5EF4-FFF2-40B4-BE49-F238E27FC236}">
                <a16:creationId xmlns:a16="http://schemas.microsoft.com/office/drawing/2014/main" id="{F7D9DCC4-C34E-9ED0-47FF-987D90A10E3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8106E61A-CD40-4CD5-ACB0-2653732EC4BB}" type="slidenum">
              <a:rPr lang="cs-CZ" altLang="cs-CZ" smtClean="0">
                <a:solidFill>
                  <a:srgbClr val="FEFFFF"/>
                </a:solidFill>
                <a:latin typeface="Tahoma" panose="020B0604030504040204" pitchFamily="34" charset="0"/>
              </a:rPr>
              <a:pPr fontAlgn="base">
                <a:spcBef>
                  <a:spcPct val="0"/>
                </a:spcBef>
                <a:spcAft>
                  <a:spcPct val="0"/>
                </a:spcAft>
                <a:defRPr/>
              </a:pPr>
              <a:t>10</a:t>
            </a:fld>
            <a:endParaRPr lang="cs-CZ" altLang="cs-CZ">
              <a:solidFill>
                <a:srgbClr val="FEFFFF"/>
              </a:solidFill>
              <a:latin typeface="Tahoma" panose="020B0604030504040204" pitchFamily="34" charset="0"/>
            </a:endParaRPr>
          </a:p>
        </p:txBody>
      </p:sp>
    </p:spTree>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B279A3-5FDE-DC36-5D8A-71E7DC47D41B}"/>
              </a:ext>
            </a:extLst>
          </p:cNvPr>
          <p:cNvSpPr>
            <a:spLocks noGrp="1"/>
          </p:cNvSpPr>
          <p:nvPr>
            <p:ph type="title"/>
          </p:nvPr>
        </p:nvSpPr>
        <p:spPr>
          <a:xfrm>
            <a:off x="2650124" y="71125"/>
            <a:ext cx="7992887" cy="716658"/>
          </a:xfrm>
        </p:spPr>
        <p:txBody>
          <a:bodyPr>
            <a:normAutofit/>
          </a:bodyPr>
          <a:lstStyle/>
          <a:p>
            <a:pPr>
              <a:defRPr/>
            </a:pPr>
            <a:r>
              <a:rPr lang="cs-CZ" altLang="cs-CZ" dirty="0">
                <a:solidFill>
                  <a:srgbClr val="333399"/>
                </a:solidFill>
              </a:rPr>
              <a:t>Daňové odpisy hmotného majetku</a:t>
            </a:r>
            <a:endParaRPr lang="cs-CZ" dirty="0">
              <a:solidFill>
                <a:srgbClr val="333399"/>
              </a:solidFill>
            </a:endParaRPr>
          </a:p>
        </p:txBody>
      </p:sp>
      <p:sp>
        <p:nvSpPr>
          <p:cNvPr id="14339" name="Zástupný symbol pro obsah 2">
            <a:extLst>
              <a:ext uri="{FF2B5EF4-FFF2-40B4-BE49-F238E27FC236}">
                <a16:creationId xmlns:a16="http://schemas.microsoft.com/office/drawing/2014/main" id="{B0D15C10-DE2F-9D3E-2D89-5C0A83FEC97F}"/>
              </a:ext>
            </a:extLst>
          </p:cNvPr>
          <p:cNvSpPr>
            <a:spLocks noGrp="1" noChangeArrowheads="1"/>
          </p:cNvSpPr>
          <p:nvPr>
            <p:ph idx="1"/>
          </p:nvPr>
        </p:nvSpPr>
        <p:spPr>
          <a:xfrm>
            <a:off x="1415480" y="1152908"/>
            <a:ext cx="10585175" cy="5633967"/>
          </a:xfrm>
        </p:spPr>
        <p:txBody>
          <a:bodyPr rtlCol="0">
            <a:normAutofit/>
          </a:bodyPr>
          <a:lstStyle/>
          <a:p>
            <a:pPr marL="180975" indent="-180975" algn="just">
              <a:buFont typeface="Arial"/>
              <a:buChar char="•"/>
              <a:defRPr/>
            </a:pPr>
            <a:r>
              <a:rPr lang="cs-CZ" altLang="cs-CZ" sz="2000" dirty="0">
                <a:solidFill>
                  <a:schemeClr val="tx1">
                    <a:lumMod val="85000"/>
                    <a:lumOff val="15000"/>
                  </a:schemeClr>
                </a:solidFill>
              </a:rPr>
              <a:t>Zákon umožňuje uplatnění </a:t>
            </a:r>
            <a:r>
              <a:rPr lang="cs-CZ" altLang="cs-CZ" sz="2000" b="1" dirty="0">
                <a:solidFill>
                  <a:schemeClr val="tx1">
                    <a:lumMod val="85000"/>
                    <a:lumOff val="15000"/>
                  </a:schemeClr>
                </a:solidFill>
              </a:rPr>
              <a:t>daňových odpisů </a:t>
            </a:r>
            <a:r>
              <a:rPr lang="cs-CZ" altLang="cs-CZ" sz="2000" b="1" u="sng" dirty="0">
                <a:solidFill>
                  <a:schemeClr val="tx1">
                    <a:lumMod val="85000"/>
                    <a:lumOff val="15000"/>
                  </a:schemeClr>
                </a:solidFill>
              </a:rPr>
              <a:t>u hmotného majetku </a:t>
            </a:r>
            <a:r>
              <a:rPr lang="cs-CZ" altLang="cs-CZ" sz="2000" b="1" dirty="0">
                <a:solidFill>
                  <a:schemeClr val="tx1">
                    <a:lumMod val="85000"/>
                    <a:lumOff val="15000"/>
                  </a:schemeClr>
                </a:solidFill>
              </a:rPr>
              <a:t>územního samosprávného celku </a:t>
            </a:r>
            <a:r>
              <a:rPr lang="cs-CZ" altLang="cs-CZ" sz="2000" dirty="0">
                <a:solidFill>
                  <a:schemeClr val="tx1">
                    <a:lumMod val="85000"/>
                    <a:lumOff val="15000"/>
                  </a:schemeClr>
                </a:solidFill>
              </a:rPr>
              <a:t>a dobrovolného svazku obcí u hmotného majetku vloženého členskou obcí </a:t>
            </a:r>
          </a:p>
          <a:p>
            <a:pPr marL="180975" indent="-180975" algn="just">
              <a:buFont typeface="Arial"/>
              <a:buChar char="•"/>
              <a:defRPr/>
            </a:pPr>
            <a:r>
              <a:rPr lang="cs-CZ" altLang="cs-CZ" sz="2000" dirty="0">
                <a:solidFill>
                  <a:schemeClr val="tx1">
                    <a:lumMod val="85000"/>
                    <a:lumOff val="15000"/>
                  </a:schemeClr>
                </a:solidFill>
              </a:rPr>
              <a:t>ÚSC však dosud neplatí daň z příjmů právnických osob, nicméně pokud dobrovolný svazek obcí po uplatnění slevy na dani dle § 35 ZDP vykazuje základ daně, může uplatnit daňové odpisy jako náklad vynaložený na dosažení, zajištění a udržení příjmů. </a:t>
            </a:r>
          </a:p>
          <a:p>
            <a:pPr marL="180975" indent="-180975" algn="just">
              <a:buFont typeface="Arial"/>
              <a:buChar char="•"/>
              <a:defRPr/>
            </a:pPr>
            <a:r>
              <a:rPr lang="cs-CZ" altLang="cs-CZ" sz="2000" dirty="0">
                <a:solidFill>
                  <a:schemeClr val="tx1">
                    <a:lumMod val="85000"/>
                    <a:lumOff val="15000"/>
                  </a:schemeClr>
                </a:solidFill>
              </a:rPr>
              <a:t>Daňové odpisy nelze uplatnit u hmotného majetku vyloučeného z odpisování dle § 27 ZDP. Jedná se zejména o:</a:t>
            </a:r>
          </a:p>
          <a:p>
            <a:pPr marL="1005840" lvl="2" indent="-182880">
              <a:buClr>
                <a:schemeClr val="accent3"/>
              </a:buClr>
              <a:buFont typeface="Courier New" panose="02070309020205020404" pitchFamily="49" charset="0"/>
              <a:buChar char="o"/>
              <a:defRPr/>
            </a:pPr>
            <a:r>
              <a:rPr lang="cs-CZ" altLang="cs-CZ" sz="2000" dirty="0">
                <a:solidFill>
                  <a:schemeClr val="tx1">
                    <a:lumMod val="85000"/>
                    <a:lumOff val="15000"/>
                  </a:schemeClr>
                </a:solidFill>
              </a:rPr>
              <a:t>Umělecká díla;		</a:t>
            </a:r>
          </a:p>
          <a:p>
            <a:pPr marL="1005840" lvl="2" indent="-182880">
              <a:buClr>
                <a:schemeClr val="accent3"/>
              </a:buClr>
              <a:buFont typeface="Courier New" panose="02070309020205020404" pitchFamily="49" charset="0"/>
              <a:buChar char="o"/>
              <a:defRPr/>
            </a:pPr>
            <a:r>
              <a:rPr lang="cs-CZ" altLang="cs-CZ" sz="2000" dirty="0">
                <a:solidFill>
                  <a:schemeClr val="tx1">
                    <a:lumMod val="85000"/>
                    <a:lumOff val="15000"/>
                  </a:schemeClr>
                </a:solidFill>
              </a:rPr>
              <a:t>Movité kulturní památky;</a:t>
            </a:r>
          </a:p>
          <a:p>
            <a:pPr marL="1005840" lvl="2" indent="-182880">
              <a:buClr>
                <a:schemeClr val="accent3"/>
              </a:buClr>
              <a:buFont typeface="Courier New" panose="02070309020205020404" pitchFamily="49" charset="0"/>
              <a:buChar char="o"/>
              <a:defRPr/>
            </a:pPr>
            <a:r>
              <a:rPr lang="cs-CZ" altLang="cs-CZ" sz="2000" dirty="0">
                <a:solidFill>
                  <a:schemeClr val="tx1">
                    <a:lumMod val="85000"/>
                    <a:lumOff val="15000"/>
                  </a:schemeClr>
                </a:solidFill>
              </a:rPr>
              <a:t>Inventarizační přebytky;	</a:t>
            </a:r>
          </a:p>
          <a:p>
            <a:pPr marL="1005840" lvl="2" indent="-182880">
              <a:buClr>
                <a:schemeClr val="accent3"/>
              </a:buClr>
              <a:buFont typeface="Courier New" panose="02070309020205020404" pitchFamily="49" charset="0"/>
              <a:buChar char="o"/>
              <a:defRPr/>
            </a:pPr>
            <a:r>
              <a:rPr lang="cs-CZ" altLang="cs-CZ" sz="2000" dirty="0">
                <a:solidFill>
                  <a:schemeClr val="tx1">
                    <a:lumMod val="85000"/>
                    <a:lumOff val="15000"/>
                  </a:schemeClr>
                </a:solidFill>
              </a:rPr>
              <a:t>Hmotný majetek nabytý darováním.</a:t>
            </a:r>
          </a:p>
        </p:txBody>
      </p:sp>
      <p:sp>
        <p:nvSpPr>
          <p:cNvPr id="26628" name="Zástupný symbol pro číslo snímku 3">
            <a:extLst>
              <a:ext uri="{FF2B5EF4-FFF2-40B4-BE49-F238E27FC236}">
                <a16:creationId xmlns:a16="http://schemas.microsoft.com/office/drawing/2014/main" id="{33E02CEF-AABB-9811-68F8-54B1E722D44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0B3306BC-09A6-470A-88C6-695BF5D06FE6}" type="slidenum">
              <a:rPr lang="cs-CZ" altLang="cs-CZ" smtClean="0">
                <a:solidFill>
                  <a:schemeClr val="bg1"/>
                </a:solidFill>
                <a:latin typeface="Tahoma" panose="020B0604030504040204" pitchFamily="34" charset="0"/>
                <a:cs typeface="Tahoma" panose="020B0604030504040204" pitchFamily="34" charset="0"/>
              </a:rPr>
              <a:pPr fontAlgn="base">
                <a:spcBef>
                  <a:spcPct val="0"/>
                </a:spcBef>
                <a:spcAft>
                  <a:spcPct val="0"/>
                </a:spcAft>
                <a:defRPr/>
              </a:pPr>
              <a:t>11</a:t>
            </a:fld>
            <a:endParaRPr lang="cs-CZ" altLang="cs-CZ">
              <a:solidFill>
                <a:schemeClr val="bg1"/>
              </a:solidFill>
              <a:latin typeface="Tahoma" panose="020B0604030504040204" pitchFamily="34" charset="0"/>
              <a:cs typeface="Tahoma" panose="020B0604030504040204" pitchFamily="34" charset="0"/>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a:extLst>
              <a:ext uri="{FF2B5EF4-FFF2-40B4-BE49-F238E27FC236}">
                <a16:creationId xmlns:a16="http://schemas.microsoft.com/office/drawing/2014/main" id="{12352BBA-643F-C6D8-AF9F-787B2BCCD40D}"/>
              </a:ext>
            </a:extLst>
          </p:cNvPr>
          <p:cNvSpPr>
            <a:spLocks noGrp="1" noChangeArrowheads="1"/>
          </p:cNvSpPr>
          <p:nvPr>
            <p:ph type="title"/>
          </p:nvPr>
        </p:nvSpPr>
        <p:spPr>
          <a:xfrm>
            <a:off x="2711626" y="184865"/>
            <a:ext cx="7956375" cy="946778"/>
          </a:xfrm>
        </p:spPr>
        <p:txBody>
          <a:bodyPr>
            <a:normAutofit/>
          </a:bodyPr>
          <a:lstStyle/>
          <a:p>
            <a:pPr>
              <a:defRPr/>
            </a:pPr>
            <a:r>
              <a:rPr lang="cs-CZ" altLang="cs-CZ" dirty="0">
                <a:solidFill>
                  <a:srgbClr val="333399"/>
                </a:solidFill>
              </a:rPr>
              <a:t>Daňové odpisy hmotného majetku</a:t>
            </a:r>
          </a:p>
        </p:txBody>
      </p:sp>
      <p:sp>
        <p:nvSpPr>
          <p:cNvPr id="14339" name="Zástupný symbol pro obsah 2">
            <a:extLst>
              <a:ext uri="{FF2B5EF4-FFF2-40B4-BE49-F238E27FC236}">
                <a16:creationId xmlns:a16="http://schemas.microsoft.com/office/drawing/2014/main" id="{A4AF42E9-81C7-F453-CFDE-BE530772362C}"/>
              </a:ext>
            </a:extLst>
          </p:cNvPr>
          <p:cNvSpPr>
            <a:spLocks noGrp="1"/>
          </p:cNvSpPr>
          <p:nvPr>
            <p:ph idx="1"/>
          </p:nvPr>
        </p:nvSpPr>
        <p:spPr>
          <a:xfrm>
            <a:off x="1847528" y="1268760"/>
            <a:ext cx="10344471" cy="5589240"/>
          </a:xfrm>
        </p:spPr>
        <p:txBody>
          <a:bodyPr rtlCol="0">
            <a:normAutofit/>
          </a:bodyPr>
          <a:lstStyle/>
          <a:p>
            <a:pPr marL="180975" indent="-180975">
              <a:buFont typeface="Arial" panose="020B0604020202020204" pitchFamily="34" charset="0"/>
              <a:buChar char="•"/>
              <a:defRPr/>
            </a:pPr>
            <a:r>
              <a:rPr lang="cs-CZ" altLang="cs-CZ" sz="2000" dirty="0">
                <a:solidFill>
                  <a:schemeClr val="tx1">
                    <a:lumMod val="85000"/>
                    <a:lumOff val="15000"/>
                  </a:schemeClr>
                </a:solidFill>
              </a:rPr>
              <a:t>V případě uplatnění daňových odpisů je nutné u konkrétního majetku určit a na inventární kartu zaevidovat daňovou vstupní cenu bez dotací na pořízení dlouhodobého majetku – investiční transfer evidovaný na účtu 403. Ve většině případů se bude jednat o jinou hodnotu než vstupní účetní cenu.</a:t>
            </a:r>
          </a:p>
          <a:p>
            <a:pPr marL="0" indent="0">
              <a:buNone/>
              <a:defRPr/>
            </a:pPr>
            <a:endParaRPr lang="cs-CZ" altLang="cs-CZ" sz="2000" dirty="0">
              <a:solidFill>
                <a:schemeClr val="tx1">
                  <a:lumMod val="85000"/>
                  <a:lumOff val="15000"/>
                </a:schemeClr>
              </a:solidFill>
            </a:endParaRPr>
          </a:p>
          <a:p>
            <a:pPr marL="180975" indent="-180975">
              <a:buFont typeface="Arial" panose="020B0604020202020204" pitchFamily="34" charset="0"/>
              <a:buChar char="•"/>
              <a:defRPr/>
            </a:pPr>
            <a:r>
              <a:rPr lang="cs-CZ" altLang="cs-CZ" sz="2000" dirty="0">
                <a:solidFill>
                  <a:schemeClr val="tx1">
                    <a:lumMod val="85000"/>
                    <a:lumOff val="15000"/>
                  </a:schemeClr>
                </a:solidFill>
              </a:rPr>
              <a:t>Daňová vstupní cena se snižuje o bezúplatný příjem ve formě přijatého účelově vázáného peněžitého daru určeného na pořízení hmotného majetku nebo jeho technické zhodnocení.</a:t>
            </a:r>
          </a:p>
          <a:p>
            <a:pPr marL="180975" indent="-180975">
              <a:buFont typeface="Arial" panose="020B0604020202020204" pitchFamily="34" charset="0"/>
              <a:buChar char="•"/>
              <a:defRPr/>
            </a:pPr>
            <a:endParaRPr lang="cs-CZ" altLang="cs-CZ" sz="2000" dirty="0">
              <a:solidFill>
                <a:schemeClr val="tx1">
                  <a:lumMod val="85000"/>
                  <a:lumOff val="15000"/>
                </a:schemeClr>
              </a:solidFill>
            </a:endParaRPr>
          </a:p>
          <a:p>
            <a:pPr marL="180975" indent="-180975">
              <a:buFont typeface="Arial" panose="020B0604020202020204" pitchFamily="34" charset="0"/>
              <a:buChar char="•"/>
              <a:defRPr/>
            </a:pPr>
            <a:r>
              <a:rPr lang="cs-CZ" altLang="cs-CZ" sz="2000" dirty="0">
                <a:solidFill>
                  <a:schemeClr val="tx1">
                    <a:lumMod val="85000"/>
                    <a:lumOff val="15000"/>
                  </a:schemeClr>
                </a:solidFill>
              </a:rPr>
              <a:t>Důležité je určení správné odpisové skupiny dle Přílohy č. 1 k zákonu č. 586/1992 Sb., o daních z příjmů podle CZ CPA, případně CZ CCC u staveb.</a:t>
            </a:r>
          </a:p>
        </p:txBody>
      </p:sp>
      <p:sp>
        <p:nvSpPr>
          <p:cNvPr id="27652" name="Zástupný symbol pro číslo snímku 3">
            <a:extLst>
              <a:ext uri="{FF2B5EF4-FFF2-40B4-BE49-F238E27FC236}">
                <a16:creationId xmlns:a16="http://schemas.microsoft.com/office/drawing/2014/main" id="{6FD62B29-A075-DB7A-94E1-C56F1EADEA5D}"/>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385D06EE-3B6C-4C6A-86FB-6AEA55C53EF3}" type="slidenum">
              <a:rPr lang="cs-CZ" altLang="cs-CZ" smtClean="0">
                <a:solidFill>
                  <a:schemeClr val="bg1"/>
                </a:solidFill>
                <a:latin typeface="Tahoma" panose="020B0604030504040204" pitchFamily="34" charset="0"/>
                <a:cs typeface="Tahoma" panose="020B0604030504040204" pitchFamily="34" charset="0"/>
              </a:rPr>
              <a:pPr fontAlgn="base">
                <a:spcBef>
                  <a:spcPct val="0"/>
                </a:spcBef>
                <a:spcAft>
                  <a:spcPct val="0"/>
                </a:spcAft>
                <a:defRPr/>
              </a:pPr>
              <a:t>12</a:t>
            </a:fld>
            <a:endParaRPr lang="cs-CZ" altLang="cs-CZ">
              <a:solidFill>
                <a:schemeClr val="bg1"/>
              </a:solidFill>
              <a:latin typeface="Tahoma" panose="020B0604030504040204" pitchFamily="34" charset="0"/>
              <a:cs typeface="Tahoma" panose="020B0604030504040204" pitchFamily="34" charset="0"/>
            </a:endParaRPr>
          </a:p>
        </p:txBody>
      </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368B5A77-3F8D-A0E9-E81C-454A706C995D}"/>
              </a:ext>
            </a:extLst>
          </p:cNvPr>
          <p:cNvSpPr>
            <a:spLocks noGrp="1" noChangeArrowheads="1"/>
          </p:cNvSpPr>
          <p:nvPr>
            <p:ph type="title"/>
          </p:nvPr>
        </p:nvSpPr>
        <p:spPr>
          <a:xfrm>
            <a:off x="2620206" y="147338"/>
            <a:ext cx="7868282" cy="1280890"/>
          </a:xfrm>
        </p:spPr>
        <p:txBody>
          <a:bodyPr>
            <a:noAutofit/>
          </a:bodyPr>
          <a:lstStyle/>
          <a:p>
            <a:pPr algn="ctr">
              <a:defRPr/>
            </a:pPr>
            <a:r>
              <a:rPr lang="cs-CZ" altLang="cs-CZ" sz="2800" dirty="0">
                <a:solidFill>
                  <a:srgbClr val="333399"/>
                </a:solidFill>
              </a:rPr>
              <a:t>Odčitatelná položka dle § 20 odst. 7</a:t>
            </a:r>
            <a:br>
              <a:rPr lang="cs-CZ" altLang="cs-CZ" sz="2800" dirty="0">
                <a:solidFill>
                  <a:srgbClr val="333399"/>
                </a:solidFill>
              </a:rPr>
            </a:br>
            <a:r>
              <a:rPr lang="cs-CZ" altLang="cs-CZ" sz="2800" dirty="0">
                <a:solidFill>
                  <a:srgbClr val="333399"/>
                </a:solidFill>
              </a:rPr>
              <a:t>x</a:t>
            </a:r>
            <a:br>
              <a:rPr lang="cs-CZ" altLang="cs-CZ" sz="2800" dirty="0">
                <a:solidFill>
                  <a:srgbClr val="333399"/>
                </a:solidFill>
              </a:rPr>
            </a:br>
            <a:r>
              <a:rPr lang="cs-CZ" altLang="cs-CZ" sz="2800" dirty="0">
                <a:solidFill>
                  <a:srgbClr val="333399"/>
                </a:solidFill>
              </a:rPr>
              <a:t> sleva na dani § 35 ZDP</a:t>
            </a:r>
          </a:p>
        </p:txBody>
      </p:sp>
      <p:sp>
        <p:nvSpPr>
          <p:cNvPr id="8195" name="Rectangle 3">
            <a:extLst>
              <a:ext uri="{FF2B5EF4-FFF2-40B4-BE49-F238E27FC236}">
                <a16:creationId xmlns:a16="http://schemas.microsoft.com/office/drawing/2014/main" id="{6D2242D0-0D61-2EDC-D799-EEE217159350}"/>
              </a:ext>
            </a:extLst>
          </p:cNvPr>
          <p:cNvSpPr>
            <a:spLocks noGrp="1" noChangeArrowheads="1"/>
          </p:cNvSpPr>
          <p:nvPr>
            <p:ph idx="1"/>
          </p:nvPr>
        </p:nvSpPr>
        <p:spPr>
          <a:xfrm>
            <a:off x="1703512" y="1484785"/>
            <a:ext cx="9865096" cy="5225877"/>
          </a:xfrm>
        </p:spPr>
        <p:txBody>
          <a:bodyPr rtlCol="0">
            <a:normAutofit/>
          </a:bodyPr>
          <a:lstStyle/>
          <a:p>
            <a:pPr marL="180975" indent="-180975" algn="just">
              <a:buClr>
                <a:schemeClr val="accent1">
                  <a:lumMod val="75000"/>
                </a:schemeClr>
              </a:buClr>
              <a:buFont typeface="Arial" panose="020B0604020202020204" pitchFamily="34" charset="0"/>
              <a:buChar char="•"/>
              <a:defRPr/>
            </a:pPr>
            <a:r>
              <a:rPr lang="cs-CZ" sz="2000" dirty="0">
                <a:solidFill>
                  <a:schemeClr val="tx1">
                    <a:lumMod val="75000"/>
                    <a:lumOff val="25000"/>
                  </a:schemeClr>
                </a:solidFill>
              </a:rPr>
              <a:t>Odčitatelná položka od základu daně dle § 20 odst. 7 ZDP u veřejně prospěšného poplatníka: </a:t>
            </a:r>
            <a:r>
              <a:rPr lang="cs-CZ" altLang="cs-CZ" sz="2000" dirty="0">
                <a:solidFill>
                  <a:schemeClr val="tx1">
                    <a:lumMod val="85000"/>
                    <a:lumOff val="15000"/>
                  </a:schemeClr>
                </a:solidFill>
              </a:rPr>
              <a:t>nelze ji u obce uplatnit a nelze vyplnit ř. 251 daňového přiznání, na rozdíl od příspěvkové organizace</a:t>
            </a:r>
          </a:p>
          <a:p>
            <a:pPr marL="0" indent="0" algn="just">
              <a:buClr>
                <a:schemeClr val="accent1">
                  <a:lumMod val="75000"/>
                </a:schemeClr>
              </a:buClr>
              <a:buNone/>
              <a:defRPr/>
            </a:pPr>
            <a:endParaRPr lang="cs-CZ" sz="2000" dirty="0">
              <a:solidFill>
                <a:schemeClr val="tx1">
                  <a:lumMod val="75000"/>
                  <a:lumOff val="25000"/>
                </a:schemeClr>
              </a:solidFill>
            </a:endParaRPr>
          </a:p>
          <a:p>
            <a:pPr marL="180975" indent="-180975">
              <a:buClr>
                <a:schemeClr val="accent1">
                  <a:lumMod val="75000"/>
                </a:schemeClr>
              </a:buClr>
              <a:buFont typeface="Arial" panose="020B0604020202020204" pitchFamily="34" charset="0"/>
              <a:buChar char="•"/>
              <a:defRPr/>
            </a:pPr>
            <a:r>
              <a:rPr lang="cs-CZ" sz="2000" dirty="0">
                <a:solidFill>
                  <a:schemeClr val="tx1">
                    <a:lumMod val="75000"/>
                    <a:lumOff val="25000"/>
                  </a:schemeClr>
                </a:solidFill>
              </a:rPr>
              <a:t>Zaměstnávání osob se sníženou pracovní schopností</a:t>
            </a:r>
            <a:endParaRPr lang="cs-CZ" sz="2000" dirty="0">
              <a:solidFill>
                <a:schemeClr val="tx1">
                  <a:lumMod val="75000"/>
                  <a:lumOff val="25000"/>
                </a:schemeClr>
              </a:solidFill>
              <a:cs typeface="Times New Roman" pitchFamily="18" charset="0"/>
            </a:endParaRPr>
          </a:p>
          <a:p>
            <a:pPr marL="627063" indent="-265113" algn="just">
              <a:buClr>
                <a:schemeClr val="accent1">
                  <a:lumMod val="75000"/>
                </a:schemeClr>
              </a:buClr>
              <a:defRPr/>
            </a:pPr>
            <a:r>
              <a:rPr lang="cs-CZ" sz="2000" dirty="0">
                <a:solidFill>
                  <a:schemeClr val="tx1">
                    <a:lumMod val="75000"/>
                    <a:lumOff val="25000"/>
                  </a:schemeClr>
                </a:solidFill>
                <a:cs typeface="Times New Roman" pitchFamily="18" charset="0"/>
              </a:rPr>
              <a:t>Zaměstnanec se sníženou pracovní schopností (osoba zdravotně </a:t>
            </a:r>
            <a:r>
              <a:rPr lang="cs-CZ" sz="2000" dirty="0" err="1">
                <a:solidFill>
                  <a:schemeClr val="tx1">
                    <a:lumMod val="75000"/>
                    <a:lumOff val="25000"/>
                  </a:schemeClr>
                </a:solidFill>
                <a:cs typeface="Times New Roman" pitchFamily="18" charset="0"/>
              </a:rPr>
              <a:t>znevýhodnělá</a:t>
            </a:r>
            <a:r>
              <a:rPr lang="cs-CZ" sz="2000" dirty="0">
                <a:solidFill>
                  <a:schemeClr val="tx1">
                    <a:lumMod val="75000"/>
                    <a:lumOff val="25000"/>
                  </a:schemeClr>
                </a:solidFill>
                <a:cs typeface="Times New Roman" pitchFamily="18" charset="0"/>
              </a:rPr>
              <a:t>, invalidita </a:t>
            </a:r>
            <a:r>
              <a:rPr lang="cs-CZ" sz="2000" dirty="0" err="1">
                <a:solidFill>
                  <a:schemeClr val="tx1">
                    <a:lumMod val="75000"/>
                    <a:lumOff val="25000"/>
                  </a:schemeClr>
                </a:solidFill>
                <a:cs typeface="Times New Roman" pitchFamily="18" charset="0"/>
              </a:rPr>
              <a:t>I.a</a:t>
            </a:r>
            <a:r>
              <a:rPr lang="cs-CZ" sz="2000" dirty="0">
                <a:solidFill>
                  <a:schemeClr val="tx1">
                    <a:lumMod val="75000"/>
                    <a:lumOff val="25000"/>
                  </a:schemeClr>
                </a:solidFill>
                <a:cs typeface="Times New Roman" pitchFamily="18" charset="0"/>
              </a:rPr>
              <a:t> </a:t>
            </a:r>
            <a:r>
              <a:rPr lang="cs-CZ" sz="2000" dirty="0" err="1">
                <a:solidFill>
                  <a:schemeClr val="tx1">
                    <a:lumMod val="75000"/>
                    <a:lumOff val="25000"/>
                  </a:schemeClr>
                </a:solidFill>
                <a:cs typeface="Times New Roman" pitchFamily="18" charset="0"/>
              </a:rPr>
              <a:t>II.stupně</a:t>
            </a:r>
            <a:r>
              <a:rPr lang="cs-CZ" sz="2000" dirty="0">
                <a:solidFill>
                  <a:schemeClr val="tx1">
                    <a:lumMod val="75000"/>
                    <a:lumOff val="25000"/>
                  </a:schemeClr>
                </a:solidFill>
                <a:cs typeface="Times New Roman" pitchFamily="18" charset="0"/>
              </a:rPr>
              <a:t>) 18 000 Kč za celý pracovní úvazek při celoročním fondu pracovní doby  - 2 016 hodin, 60 000 Kč u zaměstnance s těžším zdravotním postižením (invalidita </a:t>
            </a:r>
            <a:r>
              <a:rPr lang="cs-CZ" sz="2000" dirty="0" err="1">
                <a:solidFill>
                  <a:schemeClr val="tx1">
                    <a:lumMod val="75000"/>
                    <a:lumOff val="25000"/>
                  </a:schemeClr>
                </a:solidFill>
                <a:cs typeface="Times New Roman" pitchFamily="18" charset="0"/>
              </a:rPr>
              <a:t>III.stupně</a:t>
            </a:r>
            <a:r>
              <a:rPr lang="cs-CZ" sz="2000" dirty="0">
                <a:solidFill>
                  <a:schemeClr val="tx1">
                    <a:lumMod val="75000"/>
                    <a:lumOff val="25000"/>
                  </a:schemeClr>
                </a:solidFill>
                <a:cs typeface="Times New Roman" pitchFamily="18" charset="0"/>
              </a:rPr>
              <a:t>) za celý pracovní úvazek při celoročním fondu pracovní doby</a:t>
            </a:r>
          </a:p>
          <a:p>
            <a:pPr marL="627063" indent="-265113" algn="just">
              <a:buClr>
                <a:schemeClr val="accent1">
                  <a:lumMod val="75000"/>
                </a:schemeClr>
              </a:buClr>
              <a:defRPr/>
            </a:pPr>
            <a:r>
              <a:rPr lang="cs-CZ" sz="2000" b="1" dirty="0">
                <a:solidFill>
                  <a:schemeClr val="tx1">
                    <a:lumMod val="75000"/>
                    <a:lumOff val="25000"/>
                  </a:schemeClr>
                </a:solidFill>
                <a:cs typeface="Times New Roman" pitchFamily="18" charset="0"/>
              </a:rPr>
              <a:t>Použití</a:t>
            </a:r>
            <a:r>
              <a:rPr lang="cs-CZ" sz="2000" dirty="0">
                <a:solidFill>
                  <a:schemeClr val="tx1">
                    <a:lumMod val="75000"/>
                    <a:lumOff val="25000"/>
                  </a:schemeClr>
                </a:solidFill>
                <a:cs typeface="Times New Roman" pitchFamily="18" charset="0"/>
              </a:rPr>
              <a:t> – na rozhodnutí územního samosprávného celku, protože je příjemcem své vlastní daňové povinnosti</a:t>
            </a:r>
          </a:p>
          <a:p>
            <a:pPr marL="0" indent="0">
              <a:buClr>
                <a:schemeClr val="accent1">
                  <a:lumMod val="75000"/>
                </a:schemeClr>
              </a:buClr>
              <a:buNone/>
              <a:defRPr/>
            </a:pPr>
            <a:endParaRPr lang="cs-CZ" sz="2000" dirty="0">
              <a:solidFill>
                <a:schemeClr val="tx1">
                  <a:lumMod val="75000"/>
                  <a:lumOff val="25000"/>
                </a:schemeClr>
              </a:solidFill>
            </a:endParaRPr>
          </a:p>
        </p:txBody>
      </p:sp>
      <p:sp>
        <p:nvSpPr>
          <p:cNvPr id="28676" name="Zástupný symbol pro číslo snímku 1">
            <a:extLst>
              <a:ext uri="{FF2B5EF4-FFF2-40B4-BE49-F238E27FC236}">
                <a16:creationId xmlns:a16="http://schemas.microsoft.com/office/drawing/2014/main" id="{B16765EA-E4C1-9873-E1D0-4D7809053D41}"/>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D7095752-EE19-440E-BE6A-60333CA633D9}" type="slidenum">
              <a:rPr lang="cs-CZ" altLang="cs-CZ" smtClean="0">
                <a:solidFill>
                  <a:srgbClr val="FEFFFF"/>
                </a:solidFill>
                <a:latin typeface="Tahoma" panose="020B0604030504040204" pitchFamily="34" charset="0"/>
              </a:rPr>
              <a:pPr fontAlgn="base">
                <a:spcBef>
                  <a:spcPct val="0"/>
                </a:spcBef>
                <a:spcAft>
                  <a:spcPct val="0"/>
                </a:spcAft>
                <a:defRPr/>
              </a:pPr>
              <a:t>13</a:t>
            </a:fld>
            <a:endParaRPr lang="cs-CZ" altLang="cs-CZ">
              <a:solidFill>
                <a:srgbClr val="FEFFFF"/>
              </a:solidFill>
              <a:latin typeface="Tahoma" panose="020B0604030504040204" pitchFamily="34" charset="0"/>
            </a:endParaRP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a:extLst>
              <a:ext uri="{FF2B5EF4-FFF2-40B4-BE49-F238E27FC236}">
                <a16:creationId xmlns:a16="http://schemas.microsoft.com/office/drawing/2014/main" id="{287445F1-31B1-98A6-9ECB-E677EF431962}"/>
              </a:ext>
            </a:extLst>
          </p:cNvPr>
          <p:cNvSpPr>
            <a:spLocks noGrp="1" noChangeArrowheads="1"/>
          </p:cNvSpPr>
          <p:nvPr>
            <p:ph type="title"/>
          </p:nvPr>
        </p:nvSpPr>
        <p:spPr>
          <a:xfrm>
            <a:off x="2927649" y="158112"/>
            <a:ext cx="6589199" cy="788666"/>
          </a:xfrm>
        </p:spPr>
        <p:txBody>
          <a:bodyPr>
            <a:normAutofit/>
          </a:bodyPr>
          <a:lstStyle/>
          <a:p>
            <a:pPr>
              <a:defRPr/>
            </a:pPr>
            <a:r>
              <a:rPr lang="cs-CZ" altLang="cs-CZ" dirty="0">
                <a:solidFill>
                  <a:srgbClr val="333399"/>
                </a:solidFill>
              </a:rPr>
              <a:t>Zaúčtování daně</a:t>
            </a:r>
          </a:p>
        </p:txBody>
      </p:sp>
      <p:sp>
        <p:nvSpPr>
          <p:cNvPr id="12291" name="Zástupný symbol pro obsah 2">
            <a:extLst>
              <a:ext uri="{FF2B5EF4-FFF2-40B4-BE49-F238E27FC236}">
                <a16:creationId xmlns:a16="http://schemas.microsoft.com/office/drawing/2014/main" id="{6AA81CA4-C083-399C-A443-CF3AB7DCE3E7}"/>
              </a:ext>
            </a:extLst>
          </p:cNvPr>
          <p:cNvSpPr>
            <a:spLocks noGrp="1"/>
          </p:cNvSpPr>
          <p:nvPr>
            <p:ph idx="1"/>
          </p:nvPr>
        </p:nvSpPr>
        <p:spPr>
          <a:xfrm>
            <a:off x="1559496" y="1268760"/>
            <a:ext cx="10369151" cy="5544616"/>
          </a:xfrm>
        </p:spPr>
        <p:txBody>
          <a:bodyPr rtlCol="0">
            <a:normAutofit/>
          </a:bodyPr>
          <a:lstStyle/>
          <a:p>
            <a:pPr marL="0" indent="0" algn="just">
              <a:buClr>
                <a:schemeClr val="accent1">
                  <a:lumMod val="75000"/>
                </a:schemeClr>
              </a:buClr>
              <a:buNone/>
              <a:defRPr/>
            </a:pPr>
            <a:r>
              <a:rPr lang="cs-CZ" sz="2000" dirty="0">
                <a:solidFill>
                  <a:schemeClr val="tx1">
                    <a:lumMod val="75000"/>
                    <a:lumOff val="25000"/>
                  </a:schemeClr>
                </a:solidFill>
              </a:rPr>
              <a:t>Vypočtený předpoklad daňové povinnosti daně z příjmů právnických osob:</a:t>
            </a:r>
          </a:p>
          <a:p>
            <a:pPr marL="91440" indent="-91440">
              <a:buClr>
                <a:schemeClr val="accent1">
                  <a:lumMod val="75000"/>
                </a:schemeClr>
              </a:buClr>
              <a:defRPr/>
            </a:pPr>
            <a:r>
              <a:rPr lang="cs-CZ" sz="2000" dirty="0">
                <a:solidFill>
                  <a:schemeClr val="tx1">
                    <a:lumMod val="75000"/>
                    <a:lumOff val="25000"/>
                  </a:schemeClr>
                </a:solidFill>
              </a:rPr>
              <a:t>MD 591/D 341</a:t>
            </a:r>
          </a:p>
          <a:p>
            <a:pPr marL="91440" indent="-91440">
              <a:buClr>
                <a:schemeClr val="accent1">
                  <a:lumMod val="75000"/>
                </a:schemeClr>
              </a:buClr>
              <a:defRPr/>
            </a:pPr>
            <a:r>
              <a:rPr lang="cs-CZ" sz="2000" dirty="0">
                <a:solidFill>
                  <a:schemeClr val="tx1">
                    <a:lumMod val="75000"/>
                    <a:lumOff val="25000"/>
                  </a:schemeClr>
                </a:solidFill>
              </a:rPr>
              <a:t>MD 341/ D 682</a:t>
            </a:r>
          </a:p>
          <a:p>
            <a:pPr marL="0" indent="0" algn="just">
              <a:buClr>
                <a:schemeClr val="accent1">
                  <a:lumMod val="75000"/>
                </a:schemeClr>
              </a:buClr>
              <a:buNone/>
              <a:defRPr/>
            </a:pPr>
            <a:endParaRPr lang="cs-CZ" sz="2000" dirty="0">
              <a:solidFill>
                <a:schemeClr val="tx1">
                  <a:lumMod val="75000"/>
                  <a:lumOff val="25000"/>
                </a:schemeClr>
              </a:solidFill>
            </a:endParaRPr>
          </a:p>
          <a:p>
            <a:pPr marL="0" indent="0" algn="just">
              <a:buClr>
                <a:schemeClr val="accent1">
                  <a:lumMod val="75000"/>
                </a:schemeClr>
              </a:buClr>
              <a:buNone/>
              <a:defRPr/>
            </a:pPr>
            <a:r>
              <a:rPr lang="cs-CZ" sz="2000" dirty="0">
                <a:solidFill>
                  <a:schemeClr val="tx1">
                    <a:lumMod val="75000"/>
                    <a:lumOff val="25000"/>
                  </a:schemeClr>
                </a:solidFill>
              </a:rPr>
              <a:t>Samostatně zaúčtováno v hlavní, případně i hospodářské činnosti a to podle poměru základu daně vzniklých v jednotlivých činnostech.</a:t>
            </a:r>
          </a:p>
          <a:p>
            <a:pPr marL="0" indent="0" algn="just">
              <a:buClr>
                <a:schemeClr val="accent1">
                  <a:lumMod val="75000"/>
                </a:schemeClr>
              </a:buClr>
              <a:buNone/>
              <a:defRPr/>
            </a:pPr>
            <a:endParaRPr lang="cs-CZ" sz="2000" dirty="0">
              <a:solidFill>
                <a:schemeClr val="tx1">
                  <a:lumMod val="75000"/>
                  <a:lumOff val="25000"/>
                </a:schemeClr>
              </a:solidFill>
            </a:endParaRPr>
          </a:p>
          <a:p>
            <a:pPr marL="0" indent="0" algn="just">
              <a:buClr>
                <a:schemeClr val="accent1">
                  <a:lumMod val="75000"/>
                </a:schemeClr>
              </a:buClr>
              <a:buNone/>
              <a:defRPr/>
            </a:pPr>
            <a:r>
              <a:rPr lang="cs-CZ" sz="2000" dirty="0">
                <a:solidFill>
                  <a:schemeClr val="tx1">
                    <a:lumMod val="75000"/>
                    <a:lumOff val="25000"/>
                  </a:schemeClr>
                </a:solidFill>
              </a:rPr>
              <a:t>Rozdíl daňové povinnosti oproti předpokladu daňové povinnosti při podání daňového přiznání, účtujeme v následujícím účetním období:</a:t>
            </a:r>
          </a:p>
          <a:p>
            <a:pPr marL="91440" indent="-91440">
              <a:buClr>
                <a:schemeClr val="accent1">
                  <a:lumMod val="75000"/>
                </a:schemeClr>
              </a:buClr>
              <a:defRPr/>
            </a:pPr>
            <a:r>
              <a:rPr lang="cs-CZ" sz="2000" dirty="0">
                <a:solidFill>
                  <a:schemeClr val="tx1">
                    <a:lumMod val="75000"/>
                    <a:lumOff val="25000"/>
                  </a:schemeClr>
                </a:solidFill>
              </a:rPr>
              <a:t>MD 595 /D 341</a:t>
            </a:r>
          </a:p>
          <a:p>
            <a:pPr marL="91440" indent="-91440">
              <a:buClr>
                <a:schemeClr val="accent1">
                  <a:lumMod val="75000"/>
                </a:schemeClr>
              </a:buClr>
              <a:defRPr/>
            </a:pPr>
            <a:r>
              <a:rPr lang="cs-CZ" sz="2000" dirty="0">
                <a:solidFill>
                  <a:schemeClr val="tx1">
                    <a:lumMod val="75000"/>
                    <a:lumOff val="25000"/>
                  </a:schemeClr>
                </a:solidFill>
              </a:rPr>
              <a:t>MD 341/ D 682</a:t>
            </a:r>
          </a:p>
        </p:txBody>
      </p:sp>
      <p:sp>
        <p:nvSpPr>
          <p:cNvPr id="29700" name="Zástupný symbol pro číslo snímku 1">
            <a:extLst>
              <a:ext uri="{FF2B5EF4-FFF2-40B4-BE49-F238E27FC236}">
                <a16:creationId xmlns:a16="http://schemas.microsoft.com/office/drawing/2014/main" id="{BAF01CBB-03CF-85EA-C461-BF2C14C47EB5}"/>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CAA1B9C7-D2AA-4FF3-A9F7-7425F96A64CB}" type="slidenum">
              <a:rPr lang="cs-CZ" altLang="cs-CZ" smtClean="0">
                <a:solidFill>
                  <a:srgbClr val="FEFFFF"/>
                </a:solidFill>
                <a:latin typeface="Tahoma" panose="020B0604030504040204" pitchFamily="34" charset="0"/>
              </a:rPr>
              <a:pPr fontAlgn="base">
                <a:spcBef>
                  <a:spcPct val="0"/>
                </a:spcBef>
                <a:spcAft>
                  <a:spcPct val="0"/>
                </a:spcAft>
                <a:defRPr/>
              </a:pPr>
              <a:t>14</a:t>
            </a:fld>
            <a:endParaRPr lang="cs-CZ" altLang="cs-CZ">
              <a:solidFill>
                <a:srgbClr val="FEFFFF"/>
              </a:solidFill>
              <a:latin typeface="Tahoma" panose="020B0604030504040204" pitchFamily="34" charset="0"/>
            </a:endParaRPr>
          </a:p>
        </p:txBody>
      </p:sp>
    </p:spTree>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16C8AC3-6F58-0EB7-62EA-78F7D2FFCB78}"/>
              </a:ext>
            </a:extLst>
          </p:cNvPr>
          <p:cNvSpPr>
            <a:spLocks noGrp="1" noChangeArrowheads="1"/>
          </p:cNvSpPr>
          <p:nvPr>
            <p:ph type="title"/>
          </p:nvPr>
        </p:nvSpPr>
        <p:spPr>
          <a:xfrm>
            <a:off x="2954012" y="147338"/>
            <a:ext cx="7202760" cy="905398"/>
          </a:xfrm>
        </p:spPr>
        <p:txBody>
          <a:bodyPr>
            <a:normAutofit fontScale="90000"/>
          </a:bodyPr>
          <a:lstStyle/>
          <a:p>
            <a:pPr>
              <a:defRPr/>
            </a:pPr>
            <a:r>
              <a:rPr lang="cs-CZ" altLang="cs-CZ" sz="4100" dirty="0">
                <a:solidFill>
                  <a:srgbClr val="333399"/>
                </a:solidFill>
              </a:rPr>
              <a:t>Vyplnění daňového přiznání</a:t>
            </a:r>
          </a:p>
        </p:txBody>
      </p:sp>
      <p:sp>
        <p:nvSpPr>
          <p:cNvPr id="14339" name="Rectangle 3">
            <a:extLst>
              <a:ext uri="{FF2B5EF4-FFF2-40B4-BE49-F238E27FC236}">
                <a16:creationId xmlns:a16="http://schemas.microsoft.com/office/drawing/2014/main" id="{BCBA41EE-B90D-EAF0-0AC2-DF429B00FAEC}"/>
              </a:ext>
            </a:extLst>
          </p:cNvPr>
          <p:cNvSpPr>
            <a:spLocks noGrp="1" noChangeArrowheads="1"/>
          </p:cNvSpPr>
          <p:nvPr>
            <p:ph idx="1"/>
          </p:nvPr>
        </p:nvSpPr>
        <p:spPr>
          <a:xfrm>
            <a:off x="1487488" y="980728"/>
            <a:ext cx="10297144" cy="5185122"/>
          </a:xfrm>
        </p:spPr>
        <p:txBody>
          <a:bodyPr rtlCol="0">
            <a:normAutofit/>
          </a:bodyPr>
          <a:lstStyle/>
          <a:p>
            <a:pPr marL="446088" indent="-271463" algn="just">
              <a:buFont typeface="Arial"/>
              <a:buChar char="•"/>
              <a:defRPr/>
            </a:pPr>
            <a:r>
              <a:rPr lang="cs-CZ" altLang="cs-CZ" sz="2000" dirty="0">
                <a:solidFill>
                  <a:schemeClr val="tx1">
                    <a:lumMod val="85000"/>
                    <a:lumOff val="15000"/>
                  </a:schemeClr>
                </a:solidFill>
              </a:rPr>
              <a:t>Termín pro podání DAP: </a:t>
            </a:r>
            <a:r>
              <a:rPr lang="cs-CZ" altLang="cs-CZ" sz="2000" b="1" dirty="0">
                <a:solidFill>
                  <a:schemeClr val="tx1">
                    <a:lumMod val="85000"/>
                    <a:lumOff val="15000"/>
                  </a:schemeClr>
                </a:solidFill>
              </a:rPr>
              <a:t>1.5.2023</a:t>
            </a:r>
            <a:r>
              <a:rPr lang="cs-CZ" altLang="cs-CZ" sz="2000" dirty="0">
                <a:solidFill>
                  <a:schemeClr val="tx1">
                    <a:lumMod val="85000"/>
                    <a:lumOff val="15000"/>
                  </a:schemeClr>
                </a:solidFill>
              </a:rPr>
              <a:t> /elektronicky, využití aplikace Moje daně/</a:t>
            </a:r>
          </a:p>
          <a:p>
            <a:pPr marL="174625" indent="0" algn="just">
              <a:buNone/>
              <a:defRPr/>
            </a:pPr>
            <a:endParaRPr lang="cs-CZ" altLang="cs-CZ" sz="2000" dirty="0">
              <a:solidFill>
                <a:schemeClr val="tx1">
                  <a:lumMod val="85000"/>
                  <a:lumOff val="15000"/>
                </a:schemeClr>
              </a:solidFill>
            </a:endParaRPr>
          </a:p>
          <a:p>
            <a:pPr marL="446088" indent="-271463" algn="just">
              <a:buFont typeface="Arial"/>
              <a:buChar char="•"/>
              <a:defRPr/>
            </a:pPr>
            <a:r>
              <a:rPr lang="cs-CZ" altLang="cs-CZ" sz="2000" b="1" dirty="0">
                <a:solidFill>
                  <a:schemeClr val="tx1">
                    <a:lumMod val="85000"/>
                    <a:lumOff val="15000"/>
                  </a:schemeClr>
                </a:solidFill>
              </a:rPr>
              <a:t>Ř. 04: kód rozlišení typu přiznání… 3A</a:t>
            </a:r>
          </a:p>
          <a:p>
            <a:pPr marL="174625" indent="0" algn="just">
              <a:buNone/>
              <a:defRPr/>
            </a:pPr>
            <a:r>
              <a:rPr lang="cs-CZ" altLang="cs-CZ" sz="2000" b="1" dirty="0">
                <a:solidFill>
                  <a:schemeClr val="tx1">
                    <a:lumMod val="85000"/>
                    <a:lumOff val="15000"/>
                  </a:schemeClr>
                </a:solidFill>
              </a:rPr>
              <a:t>		   zdaňovací období…. a)</a:t>
            </a:r>
          </a:p>
          <a:p>
            <a:pPr marL="174625" indent="0" algn="just">
              <a:buNone/>
              <a:defRPr/>
            </a:pPr>
            <a:endParaRPr lang="cs-CZ" altLang="cs-CZ" sz="2000" dirty="0">
              <a:solidFill>
                <a:schemeClr val="tx1">
                  <a:lumMod val="85000"/>
                  <a:lumOff val="15000"/>
                </a:schemeClr>
              </a:solidFill>
            </a:endParaRPr>
          </a:p>
          <a:p>
            <a:pPr marL="460375" indent="-285750" algn="just">
              <a:buFont typeface="Arial" panose="020B0604020202020204" pitchFamily="34" charset="0"/>
              <a:buChar char="•"/>
              <a:defRPr/>
            </a:pPr>
            <a:endParaRPr lang="cs-CZ" altLang="cs-CZ" sz="2000" b="1" dirty="0">
              <a:solidFill>
                <a:schemeClr val="tx1">
                  <a:lumMod val="85000"/>
                  <a:lumOff val="15000"/>
                </a:schemeClr>
              </a:solidFill>
            </a:endParaRPr>
          </a:p>
          <a:p>
            <a:pPr marL="460375" indent="-285750" algn="just">
              <a:buFont typeface="Arial" panose="020B0604020202020204" pitchFamily="34" charset="0"/>
              <a:buChar char="•"/>
              <a:defRPr/>
            </a:pPr>
            <a:r>
              <a:rPr lang="cs-CZ" altLang="cs-CZ" sz="2000" b="1" dirty="0">
                <a:solidFill>
                  <a:schemeClr val="tx1">
                    <a:lumMod val="85000"/>
                    <a:lumOff val="15000"/>
                  </a:schemeClr>
                </a:solidFill>
              </a:rPr>
              <a:t>Ř. 07: kategorie účetní jednotky ….. V</a:t>
            </a:r>
          </a:p>
          <a:p>
            <a:pPr marL="460375" indent="-285750" algn="just">
              <a:buFont typeface="Arial" panose="020B0604020202020204" pitchFamily="34" charset="0"/>
              <a:buChar char="•"/>
              <a:defRPr/>
            </a:pPr>
            <a:endParaRPr lang="cs-CZ" altLang="cs-CZ" sz="2000" dirty="0">
              <a:solidFill>
                <a:schemeClr val="tx1">
                  <a:lumMod val="85000"/>
                  <a:lumOff val="15000"/>
                </a:schemeClr>
              </a:solidFill>
            </a:endParaRPr>
          </a:p>
          <a:p>
            <a:pPr marL="460375" indent="-285750" algn="just">
              <a:buFont typeface="Arial" panose="020B0604020202020204" pitchFamily="34" charset="0"/>
              <a:buChar char="•"/>
              <a:defRPr/>
            </a:pPr>
            <a:endParaRPr lang="cs-CZ" altLang="cs-CZ" sz="2000" b="1" dirty="0">
              <a:solidFill>
                <a:schemeClr val="tx1">
                  <a:lumMod val="85000"/>
                  <a:lumOff val="15000"/>
                </a:schemeClr>
              </a:solidFill>
            </a:endParaRPr>
          </a:p>
          <a:p>
            <a:pPr marL="460375" indent="-285750" algn="just">
              <a:buFont typeface="Arial" panose="020B0604020202020204" pitchFamily="34" charset="0"/>
              <a:buChar char="•"/>
              <a:defRPr/>
            </a:pPr>
            <a:r>
              <a:rPr lang="cs-CZ" altLang="cs-CZ" sz="2000" b="1" dirty="0">
                <a:solidFill>
                  <a:schemeClr val="tx1">
                    <a:lumMod val="85000"/>
                    <a:lumOff val="15000"/>
                  </a:schemeClr>
                </a:solidFill>
              </a:rPr>
              <a:t>Oddíl Účetní závěrka ….. Vyhláška 410/2009 Sb.</a:t>
            </a:r>
          </a:p>
        </p:txBody>
      </p:sp>
      <p:sp>
        <p:nvSpPr>
          <p:cNvPr id="30724" name="Zástupný symbol pro číslo snímku 1">
            <a:extLst>
              <a:ext uri="{FF2B5EF4-FFF2-40B4-BE49-F238E27FC236}">
                <a16:creationId xmlns:a16="http://schemas.microsoft.com/office/drawing/2014/main" id="{677259CC-002D-B980-A91F-9B9E445955F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03D4CC9-71F3-4DD1-954D-EFA59E436044}" type="slidenum">
              <a:rPr lang="cs-CZ" altLang="cs-CZ" smtClean="0">
                <a:solidFill>
                  <a:srgbClr val="FEFFFF"/>
                </a:solidFill>
                <a:latin typeface="Tahoma" panose="020B0604030504040204" pitchFamily="34" charset="0"/>
              </a:rPr>
              <a:pPr fontAlgn="base">
                <a:spcBef>
                  <a:spcPct val="0"/>
                </a:spcBef>
                <a:spcAft>
                  <a:spcPct val="0"/>
                </a:spcAft>
                <a:defRPr/>
              </a:pPr>
              <a:t>15</a:t>
            </a:fld>
            <a:endParaRPr lang="cs-CZ" altLang="cs-CZ">
              <a:solidFill>
                <a:srgbClr val="FEFFFF"/>
              </a:solidFill>
              <a:latin typeface="Tahoma" panose="020B0604030504040204" pitchFamily="34" charset="0"/>
            </a:endParaRPr>
          </a:p>
        </p:txBody>
      </p:sp>
      <p:pic>
        <p:nvPicPr>
          <p:cNvPr id="5" name="Obrázek 4">
            <a:extLst>
              <a:ext uri="{FF2B5EF4-FFF2-40B4-BE49-F238E27FC236}">
                <a16:creationId xmlns:a16="http://schemas.microsoft.com/office/drawing/2014/main" id="{290D2799-FF17-7881-837C-76C18C916B44}"/>
              </a:ext>
            </a:extLst>
          </p:cNvPr>
          <p:cNvPicPr>
            <a:picLocks noChangeAspect="1"/>
          </p:cNvPicPr>
          <p:nvPr/>
        </p:nvPicPr>
        <p:blipFill>
          <a:blip r:embed="rId2"/>
          <a:stretch>
            <a:fillRect/>
          </a:stretch>
        </p:blipFill>
        <p:spPr>
          <a:xfrm>
            <a:off x="6744072" y="2140633"/>
            <a:ext cx="4203916" cy="977950"/>
          </a:xfrm>
          <a:prstGeom prst="rect">
            <a:avLst/>
          </a:prstGeom>
        </p:spPr>
      </p:pic>
      <p:pic>
        <p:nvPicPr>
          <p:cNvPr id="7" name="Obrázek 6">
            <a:extLst>
              <a:ext uri="{FF2B5EF4-FFF2-40B4-BE49-F238E27FC236}">
                <a16:creationId xmlns:a16="http://schemas.microsoft.com/office/drawing/2014/main" id="{9DA0C27F-9167-E2D4-6F8E-57F47E5A0E74}"/>
              </a:ext>
            </a:extLst>
          </p:cNvPr>
          <p:cNvPicPr>
            <a:picLocks noChangeAspect="1"/>
          </p:cNvPicPr>
          <p:nvPr/>
        </p:nvPicPr>
        <p:blipFill>
          <a:blip r:embed="rId3"/>
          <a:stretch>
            <a:fillRect/>
          </a:stretch>
        </p:blipFill>
        <p:spPr>
          <a:xfrm>
            <a:off x="2927526" y="3967559"/>
            <a:ext cx="8020462" cy="349268"/>
          </a:xfrm>
          <a:prstGeom prst="rect">
            <a:avLst/>
          </a:prstGeom>
        </p:spPr>
      </p:pic>
      <p:pic>
        <p:nvPicPr>
          <p:cNvPr id="9" name="Obrázek 8">
            <a:extLst>
              <a:ext uri="{FF2B5EF4-FFF2-40B4-BE49-F238E27FC236}">
                <a16:creationId xmlns:a16="http://schemas.microsoft.com/office/drawing/2014/main" id="{A0D7AB43-1894-EF5A-4D2D-E51098710DB7}"/>
              </a:ext>
            </a:extLst>
          </p:cNvPr>
          <p:cNvPicPr>
            <a:picLocks noChangeAspect="1"/>
          </p:cNvPicPr>
          <p:nvPr/>
        </p:nvPicPr>
        <p:blipFill>
          <a:blip r:embed="rId4"/>
          <a:stretch>
            <a:fillRect/>
          </a:stretch>
        </p:blipFill>
        <p:spPr>
          <a:xfrm>
            <a:off x="2035228" y="5256438"/>
            <a:ext cx="8484036" cy="1454225"/>
          </a:xfrm>
          <a:prstGeom prst="rect">
            <a:avLst/>
          </a:prstGeom>
        </p:spPr>
      </p:pic>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16C8AC3-6F58-0EB7-62EA-78F7D2FFCB78}"/>
              </a:ext>
            </a:extLst>
          </p:cNvPr>
          <p:cNvSpPr>
            <a:spLocks noGrp="1" noChangeArrowheads="1"/>
          </p:cNvSpPr>
          <p:nvPr>
            <p:ph type="title"/>
          </p:nvPr>
        </p:nvSpPr>
        <p:spPr>
          <a:xfrm>
            <a:off x="2843542" y="125322"/>
            <a:ext cx="7812359" cy="716658"/>
          </a:xfrm>
        </p:spPr>
        <p:txBody>
          <a:bodyPr>
            <a:normAutofit/>
          </a:bodyPr>
          <a:lstStyle/>
          <a:p>
            <a:pPr>
              <a:defRPr/>
            </a:pPr>
            <a:r>
              <a:rPr lang="cs-CZ" altLang="cs-CZ" dirty="0">
                <a:solidFill>
                  <a:srgbClr val="333399"/>
                </a:solidFill>
              </a:rPr>
              <a:t>Vyplnění řádků daňového přiznání</a:t>
            </a:r>
          </a:p>
        </p:txBody>
      </p:sp>
      <p:sp>
        <p:nvSpPr>
          <p:cNvPr id="14339" name="Rectangle 3">
            <a:extLst>
              <a:ext uri="{FF2B5EF4-FFF2-40B4-BE49-F238E27FC236}">
                <a16:creationId xmlns:a16="http://schemas.microsoft.com/office/drawing/2014/main" id="{BCBA41EE-B90D-EAF0-0AC2-DF429B00FAEC}"/>
              </a:ext>
            </a:extLst>
          </p:cNvPr>
          <p:cNvSpPr>
            <a:spLocks noGrp="1" noChangeArrowheads="1"/>
          </p:cNvSpPr>
          <p:nvPr>
            <p:ph idx="1"/>
          </p:nvPr>
        </p:nvSpPr>
        <p:spPr>
          <a:xfrm>
            <a:off x="1631504" y="1278230"/>
            <a:ext cx="10081120" cy="5579770"/>
          </a:xfrm>
        </p:spPr>
        <p:txBody>
          <a:bodyPr rtlCol="0">
            <a:normAutofit/>
          </a:bodyPr>
          <a:lstStyle/>
          <a:p>
            <a:pPr marL="446088" indent="-271463" algn="just">
              <a:buFont typeface="Arial"/>
              <a:buChar char="•"/>
              <a:defRPr/>
            </a:pPr>
            <a:r>
              <a:rPr lang="cs-CZ" altLang="cs-CZ" sz="2000" b="1" dirty="0">
                <a:solidFill>
                  <a:schemeClr val="tx1">
                    <a:lumMod val="75000"/>
                    <a:lumOff val="25000"/>
                  </a:schemeClr>
                </a:solidFill>
              </a:rPr>
              <a:t>Ř.10 </a:t>
            </a:r>
            <a:r>
              <a:rPr lang="cs-CZ" altLang="cs-CZ" sz="2000" dirty="0">
                <a:solidFill>
                  <a:schemeClr val="tx1">
                    <a:lumMod val="75000"/>
                    <a:lumOff val="25000"/>
                  </a:schemeClr>
                </a:solidFill>
              </a:rPr>
              <a:t>– celkový výsledek hospodaření před zdaněním z výkazu zisku a ztrát (součet z hlavní i hospodářské činnosti)</a:t>
            </a:r>
          </a:p>
          <a:p>
            <a:pPr marL="446088" indent="-271463" algn="just">
              <a:buFont typeface="Arial"/>
              <a:buChar char="•"/>
              <a:defRPr/>
            </a:pPr>
            <a:endParaRPr lang="cs-CZ" altLang="cs-CZ" sz="2000" dirty="0">
              <a:solidFill>
                <a:schemeClr val="tx1">
                  <a:lumMod val="75000"/>
                  <a:lumOff val="25000"/>
                </a:schemeClr>
              </a:solidFill>
            </a:endParaRPr>
          </a:p>
          <a:p>
            <a:pPr marL="446088" indent="-271463" algn="just">
              <a:buFont typeface="Arial"/>
              <a:buChar char="•"/>
              <a:defRPr/>
            </a:pPr>
            <a:r>
              <a:rPr lang="cs-CZ" altLang="cs-CZ" sz="2000" b="1" dirty="0">
                <a:solidFill>
                  <a:schemeClr val="tx1">
                    <a:lumMod val="75000"/>
                    <a:lumOff val="25000"/>
                  </a:schemeClr>
                </a:solidFill>
              </a:rPr>
              <a:t>Ř.20 </a:t>
            </a:r>
            <a:r>
              <a:rPr lang="cs-CZ" altLang="cs-CZ" sz="2000" dirty="0">
                <a:solidFill>
                  <a:schemeClr val="tx1">
                    <a:lumMod val="75000"/>
                    <a:lumOff val="25000"/>
                  </a:schemeClr>
                </a:solidFill>
              </a:rPr>
              <a:t>– nepeněžní příjem z titulu prodeje majetku příspěvkovou organizací, </a:t>
            </a:r>
          </a:p>
          <a:p>
            <a:pPr marL="446088" indent="-271463" algn="just">
              <a:buNone/>
              <a:tabLst>
                <a:tab pos="989013" algn="l"/>
              </a:tabLst>
              <a:defRPr/>
            </a:pPr>
            <a:r>
              <a:rPr lang="cs-CZ" altLang="cs-CZ" sz="2000" dirty="0">
                <a:solidFill>
                  <a:schemeClr val="tx1">
                    <a:lumMod val="75000"/>
                    <a:lumOff val="25000"/>
                  </a:schemeClr>
                </a:solidFill>
              </a:rPr>
              <a:t>		 – nepeněžní příjem ve výši rozdílu mezi nájemným sjednaným v částce nižší než je nájemné v místě a čase obvyklé, případně prodej dlouhodobého majetku za cenu nižší než obvyklou, není-li rozdíl uspokojivě (rozhodnutím orgánu veřejné moci) doložen</a:t>
            </a:r>
          </a:p>
          <a:p>
            <a:pPr marL="114300" indent="0" algn="just">
              <a:buNone/>
              <a:defRPr/>
            </a:pPr>
            <a:endParaRPr lang="cs-CZ" sz="2000" dirty="0">
              <a:solidFill>
                <a:schemeClr val="tx1">
                  <a:lumMod val="75000"/>
                  <a:lumOff val="25000"/>
                </a:schemeClr>
              </a:solidFill>
            </a:endParaRPr>
          </a:p>
          <a:p>
            <a:pPr marL="457200" algn="just">
              <a:buFont typeface="Arial" panose="020B0604020202020204" pitchFamily="34" charset="0"/>
              <a:buChar char="•"/>
              <a:defRPr/>
            </a:pPr>
            <a:r>
              <a:rPr lang="cs-CZ" sz="2000" b="1" dirty="0">
                <a:solidFill>
                  <a:schemeClr val="tx1">
                    <a:lumMod val="75000"/>
                    <a:lumOff val="25000"/>
                  </a:schemeClr>
                </a:solidFill>
              </a:rPr>
              <a:t>Ř.40 </a:t>
            </a:r>
            <a:r>
              <a:rPr lang="cs-CZ" sz="2000" dirty="0">
                <a:solidFill>
                  <a:schemeClr val="tx1">
                    <a:lumMod val="75000"/>
                    <a:lumOff val="25000"/>
                  </a:schemeClr>
                </a:solidFill>
              </a:rPr>
              <a:t>– nedaňové náklady z hospodářské činnosti (např. výdaje na reprezentaci, pokuty a penále správce daně, zdravotní pojišťovny, OSSZ, manka a škody přesahující náhrady aj.)</a:t>
            </a:r>
            <a:endParaRPr lang="cs-CZ" altLang="cs-CZ" sz="2000" dirty="0">
              <a:solidFill>
                <a:schemeClr val="tx1">
                  <a:lumMod val="85000"/>
                  <a:lumOff val="15000"/>
                </a:schemeClr>
              </a:solidFill>
            </a:endParaRPr>
          </a:p>
        </p:txBody>
      </p:sp>
      <p:sp>
        <p:nvSpPr>
          <p:cNvPr id="30724" name="Zástupný symbol pro číslo snímku 1">
            <a:extLst>
              <a:ext uri="{FF2B5EF4-FFF2-40B4-BE49-F238E27FC236}">
                <a16:creationId xmlns:a16="http://schemas.microsoft.com/office/drawing/2014/main" id="{677259CC-002D-B980-A91F-9B9E445955F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03D4CC9-71F3-4DD1-954D-EFA59E436044}" type="slidenum">
              <a:rPr lang="cs-CZ" altLang="cs-CZ" smtClean="0">
                <a:solidFill>
                  <a:srgbClr val="FEFFFF"/>
                </a:solidFill>
                <a:latin typeface="Tahoma" panose="020B0604030504040204" pitchFamily="34" charset="0"/>
              </a:rPr>
              <a:pPr fontAlgn="base">
                <a:spcBef>
                  <a:spcPct val="0"/>
                </a:spcBef>
                <a:spcAft>
                  <a:spcPct val="0"/>
                </a:spcAft>
                <a:defRPr/>
              </a:pPr>
              <a:t>16</a:t>
            </a:fld>
            <a:endParaRPr lang="cs-CZ" altLang="cs-CZ">
              <a:solidFill>
                <a:srgbClr val="FEFFFF"/>
              </a:solidFill>
              <a:latin typeface="Tahoma" panose="020B0604030504040204" pitchFamily="34" charset="0"/>
            </a:endParaRPr>
          </a:p>
        </p:txBody>
      </p:sp>
    </p:spTree>
    <p:extLst>
      <p:ext uri="{BB962C8B-B14F-4D97-AF65-F5344CB8AC3E}">
        <p14:creationId xmlns:p14="http://schemas.microsoft.com/office/powerpoint/2010/main" val="261375707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a:extLst>
              <a:ext uri="{FF2B5EF4-FFF2-40B4-BE49-F238E27FC236}">
                <a16:creationId xmlns:a16="http://schemas.microsoft.com/office/drawing/2014/main" id="{CE7A97C2-6D4D-EEEB-1BFF-28BA0CD7921C}"/>
              </a:ext>
            </a:extLst>
          </p:cNvPr>
          <p:cNvSpPr>
            <a:spLocks noGrp="1" noChangeArrowheads="1"/>
          </p:cNvSpPr>
          <p:nvPr>
            <p:ph type="title"/>
          </p:nvPr>
        </p:nvSpPr>
        <p:spPr>
          <a:xfrm>
            <a:off x="2855641" y="116632"/>
            <a:ext cx="7812359" cy="1036276"/>
          </a:xfrm>
        </p:spPr>
        <p:txBody>
          <a:bodyPr>
            <a:normAutofit/>
          </a:bodyPr>
          <a:lstStyle/>
          <a:p>
            <a:pPr>
              <a:defRPr/>
            </a:pPr>
            <a:r>
              <a:rPr lang="cs-CZ" altLang="cs-CZ" dirty="0">
                <a:solidFill>
                  <a:srgbClr val="333399"/>
                </a:solidFill>
              </a:rPr>
              <a:t>Vyplnění řádků daňového přiznání</a:t>
            </a:r>
          </a:p>
        </p:txBody>
      </p:sp>
      <p:sp>
        <p:nvSpPr>
          <p:cNvPr id="3" name="Zástupný symbol pro obsah 2">
            <a:extLst>
              <a:ext uri="{FF2B5EF4-FFF2-40B4-BE49-F238E27FC236}">
                <a16:creationId xmlns:a16="http://schemas.microsoft.com/office/drawing/2014/main" id="{1161EC98-9906-DDC2-34D2-1FA1F174BFBB}"/>
              </a:ext>
            </a:extLst>
          </p:cNvPr>
          <p:cNvSpPr>
            <a:spLocks noGrp="1"/>
          </p:cNvSpPr>
          <p:nvPr>
            <p:ph idx="1"/>
          </p:nvPr>
        </p:nvSpPr>
        <p:spPr>
          <a:xfrm>
            <a:off x="1487488" y="1340768"/>
            <a:ext cx="10704512" cy="5400600"/>
          </a:xfrm>
        </p:spPr>
        <p:txBody>
          <a:bodyPr rtlCol="0">
            <a:normAutofit/>
          </a:bodyPr>
          <a:lstStyle/>
          <a:p>
            <a:pPr marL="0" indent="0">
              <a:buClr>
                <a:schemeClr val="accent1">
                  <a:lumMod val="75000"/>
                </a:schemeClr>
              </a:buClr>
              <a:buNone/>
              <a:defRPr/>
            </a:pPr>
            <a:r>
              <a:rPr lang="cs-CZ" sz="2000" dirty="0">
                <a:solidFill>
                  <a:schemeClr val="tx1">
                    <a:lumMod val="75000"/>
                    <a:lumOff val="25000"/>
                  </a:schemeClr>
                </a:solidFill>
              </a:rPr>
              <a:t> </a:t>
            </a:r>
          </a:p>
          <a:p>
            <a:pPr marL="361950" indent="-361950" algn="just">
              <a:buClr>
                <a:schemeClr val="accent1">
                  <a:lumMod val="75000"/>
                </a:schemeClr>
              </a:buClr>
              <a:buFont typeface="Arial" panose="020B0604020202020204" pitchFamily="34" charset="0"/>
              <a:buChar char="•"/>
              <a:defRPr/>
            </a:pPr>
            <a:r>
              <a:rPr lang="cs-CZ" sz="2000" dirty="0">
                <a:solidFill>
                  <a:schemeClr val="tx1">
                    <a:lumMod val="75000"/>
                    <a:lumOff val="25000"/>
                  </a:schemeClr>
                </a:solidFill>
              </a:rPr>
              <a:t> </a:t>
            </a:r>
            <a:r>
              <a:rPr lang="cs-CZ" sz="2000" b="1" dirty="0">
                <a:solidFill>
                  <a:schemeClr val="tx1">
                    <a:lumMod val="75000"/>
                    <a:lumOff val="25000"/>
                  </a:schemeClr>
                </a:solidFill>
              </a:rPr>
              <a:t>Ř.50 </a:t>
            </a:r>
            <a:r>
              <a:rPr lang="cs-CZ" sz="2000" dirty="0">
                <a:solidFill>
                  <a:schemeClr val="tx1">
                    <a:lumMod val="75000"/>
                    <a:lumOff val="25000"/>
                  </a:schemeClr>
                </a:solidFill>
              </a:rPr>
              <a:t>– účetní odpisy účtované v hlavní i hospodářské činnosti (účet 551 dle výkazu zisku a ztrát)</a:t>
            </a:r>
          </a:p>
          <a:p>
            <a:pPr marL="361950" indent="-361950" algn="just">
              <a:buClr>
                <a:schemeClr val="accent1">
                  <a:lumMod val="75000"/>
                </a:schemeClr>
              </a:buClr>
              <a:buFont typeface="Arial" panose="020B0604020202020204" pitchFamily="34" charset="0"/>
              <a:buChar char="•"/>
              <a:defRPr/>
            </a:pPr>
            <a:endParaRPr lang="cs-CZ" sz="2000" dirty="0">
              <a:solidFill>
                <a:schemeClr val="tx1">
                  <a:lumMod val="75000"/>
                  <a:lumOff val="25000"/>
                </a:schemeClr>
              </a:solidFill>
            </a:endParaRPr>
          </a:p>
          <a:p>
            <a:pPr marL="361950" indent="-361950" algn="just">
              <a:buClr>
                <a:schemeClr val="accent1">
                  <a:lumMod val="75000"/>
                </a:schemeClr>
              </a:buClr>
              <a:buFont typeface="Arial" panose="020B0604020202020204" pitchFamily="34" charset="0"/>
              <a:buChar char="•"/>
              <a:defRPr/>
            </a:pPr>
            <a:r>
              <a:rPr lang="cs-CZ" sz="2000" b="1" dirty="0">
                <a:solidFill>
                  <a:schemeClr val="tx1">
                    <a:lumMod val="75000"/>
                    <a:lumOff val="25000"/>
                  </a:schemeClr>
                </a:solidFill>
              </a:rPr>
              <a:t> Ř.62 </a:t>
            </a:r>
            <a:r>
              <a:rPr lang="cs-CZ" sz="2000" dirty="0">
                <a:solidFill>
                  <a:schemeClr val="tx1">
                    <a:lumMod val="75000"/>
                    <a:lumOff val="25000"/>
                  </a:schemeClr>
                </a:solidFill>
              </a:rPr>
              <a:t>– nedaňové náklady hlavní činnosti (tj. ty, které nemůžeme uplatnit proti příjmům, které jsou předmětem daně z příjmů) s výjimkou účetních odpisů</a:t>
            </a:r>
          </a:p>
          <a:p>
            <a:pPr marL="361950" indent="-361950" algn="just">
              <a:buClr>
                <a:schemeClr val="accent1">
                  <a:lumMod val="75000"/>
                </a:schemeClr>
              </a:buClr>
              <a:buFont typeface="Arial" panose="020B0604020202020204" pitchFamily="34" charset="0"/>
              <a:buChar char="•"/>
              <a:defRPr/>
            </a:pPr>
            <a:endParaRPr lang="cs-CZ" sz="2000" dirty="0">
              <a:solidFill>
                <a:schemeClr val="tx1">
                  <a:lumMod val="75000"/>
                  <a:lumOff val="25000"/>
                </a:schemeClr>
              </a:solidFill>
            </a:endParaRPr>
          </a:p>
          <a:p>
            <a:pPr marL="361950" indent="-361950" algn="just">
              <a:buClr>
                <a:schemeClr val="accent1">
                  <a:lumMod val="75000"/>
                </a:schemeClr>
              </a:buClr>
              <a:buFont typeface="Arial" panose="020B0604020202020204" pitchFamily="34" charset="0"/>
              <a:buChar char="•"/>
              <a:defRPr/>
            </a:pPr>
            <a:r>
              <a:rPr lang="cs-CZ" sz="2000" dirty="0">
                <a:solidFill>
                  <a:schemeClr val="tx1">
                    <a:lumMod val="75000"/>
                    <a:lumOff val="25000"/>
                  </a:schemeClr>
                </a:solidFill>
              </a:rPr>
              <a:t> </a:t>
            </a:r>
            <a:r>
              <a:rPr lang="cs-CZ" sz="2000" b="1" dirty="0">
                <a:solidFill>
                  <a:schemeClr val="tx1">
                    <a:lumMod val="75000"/>
                    <a:lumOff val="25000"/>
                  </a:schemeClr>
                </a:solidFill>
              </a:rPr>
              <a:t>Ř.101 </a:t>
            </a:r>
            <a:r>
              <a:rPr lang="cs-CZ" sz="2000" dirty="0">
                <a:solidFill>
                  <a:schemeClr val="tx1">
                    <a:lumMod val="75000"/>
                    <a:lumOff val="25000"/>
                  </a:schemeClr>
                </a:solidFill>
              </a:rPr>
              <a:t>- dotace a příspěvky nebo jiné podpora z veřejných rozpočtů,   výnosy daní, poplatků ( tj. rozdíl celkových příjmů a příjmů, které jsou předmětem daně z příjmů) </a:t>
            </a:r>
          </a:p>
        </p:txBody>
      </p:sp>
      <p:sp>
        <p:nvSpPr>
          <p:cNvPr id="31748" name="Zástupný symbol pro číslo snímku 3">
            <a:extLst>
              <a:ext uri="{FF2B5EF4-FFF2-40B4-BE49-F238E27FC236}">
                <a16:creationId xmlns:a16="http://schemas.microsoft.com/office/drawing/2014/main" id="{E4104643-7A3A-51BC-98D6-C699F0BF3F45}"/>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37E79DCC-E270-41AD-AAAF-BFE46068AE33}" type="slidenum">
              <a:rPr lang="cs-CZ" altLang="cs-CZ" smtClean="0">
                <a:solidFill>
                  <a:srgbClr val="FEFFFF"/>
                </a:solidFill>
                <a:latin typeface="Tahoma" panose="020B0604030504040204" pitchFamily="34" charset="0"/>
              </a:rPr>
              <a:pPr fontAlgn="base">
                <a:spcBef>
                  <a:spcPct val="0"/>
                </a:spcBef>
                <a:spcAft>
                  <a:spcPct val="0"/>
                </a:spcAft>
                <a:defRPr/>
              </a:pPr>
              <a:t>17</a:t>
            </a:fld>
            <a:endParaRPr lang="cs-CZ" altLang="cs-CZ">
              <a:solidFill>
                <a:srgbClr val="FEFFFF"/>
              </a:solidFill>
              <a:latin typeface="Tahoma" panose="020B0604030504040204" pitchFamily="34" charset="0"/>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CE0E552-767D-D2FE-59FC-1F11FC7FF046}"/>
              </a:ext>
            </a:extLst>
          </p:cNvPr>
          <p:cNvSpPr>
            <a:spLocks noGrp="1" noChangeArrowheads="1"/>
          </p:cNvSpPr>
          <p:nvPr>
            <p:ph type="title"/>
          </p:nvPr>
        </p:nvSpPr>
        <p:spPr>
          <a:xfrm>
            <a:off x="2620206" y="147338"/>
            <a:ext cx="8016342" cy="1337446"/>
          </a:xfrm>
        </p:spPr>
        <p:txBody>
          <a:bodyPr>
            <a:normAutofit/>
          </a:bodyPr>
          <a:lstStyle/>
          <a:p>
            <a:pPr>
              <a:defRPr/>
            </a:pPr>
            <a:r>
              <a:rPr lang="cs-CZ" altLang="cs-CZ" dirty="0">
                <a:solidFill>
                  <a:srgbClr val="333399"/>
                </a:solidFill>
              </a:rPr>
              <a:t>Vyplnění řádků daňového přiznání</a:t>
            </a:r>
          </a:p>
        </p:txBody>
      </p:sp>
      <p:sp>
        <p:nvSpPr>
          <p:cNvPr id="20483" name="Rectangle 3">
            <a:extLst>
              <a:ext uri="{FF2B5EF4-FFF2-40B4-BE49-F238E27FC236}">
                <a16:creationId xmlns:a16="http://schemas.microsoft.com/office/drawing/2014/main" id="{A6FC1D59-9F39-80D2-66C2-B38C139ACDB6}"/>
              </a:ext>
            </a:extLst>
          </p:cNvPr>
          <p:cNvSpPr>
            <a:spLocks noGrp="1" noChangeArrowheads="1"/>
          </p:cNvSpPr>
          <p:nvPr>
            <p:ph idx="1"/>
          </p:nvPr>
        </p:nvSpPr>
        <p:spPr>
          <a:xfrm>
            <a:off x="1703512" y="1700808"/>
            <a:ext cx="10225136" cy="5009854"/>
          </a:xfrm>
        </p:spPr>
        <p:txBody>
          <a:bodyPr rtlCol="0">
            <a:normAutofit/>
          </a:bodyPr>
          <a:lstStyle/>
          <a:p>
            <a:pPr marL="265113" indent="-265113" algn="just">
              <a:buFont typeface="Arial"/>
              <a:buChar char="•"/>
              <a:defRPr/>
            </a:pPr>
            <a:r>
              <a:rPr lang="cs-CZ" altLang="cs-CZ" sz="2000" b="1" dirty="0">
                <a:solidFill>
                  <a:schemeClr val="tx1">
                    <a:lumMod val="85000"/>
                    <a:lumOff val="15000"/>
                  </a:schemeClr>
                </a:solidFill>
              </a:rPr>
              <a:t>Ř.200 </a:t>
            </a:r>
            <a:r>
              <a:rPr lang="cs-CZ" altLang="cs-CZ" sz="2000" dirty="0">
                <a:solidFill>
                  <a:schemeClr val="tx1">
                    <a:lumMod val="85000"/>
                    <a:lumOff val="15000"/>
                  </a:schemeClr>
                </a:solidFill>
              </a:rPr>
              <a:t>– základ daně („ziskové“ činnosti hlavní činnosti, nájemné, příjmy z reklam, úroky, zisk hospodářské činnosti)</a:t>
            </a:r>
          </a:p>
          <a:p>
            <a:pPr marL="265113" indent="-265113" algn="just">
              <a:buFont typeface="Arial"/>
              <a:buChar char="•"/>
              <a:defRPr/>
            </a:pPr>
            <a:endParaRPr lang="cs-CZ" altLang="cs-CZ" sz="2000" dirty="0">
              <a:solidFill>
                <a:schemeClr val="tx1">
                  <a:lumMod val="85000"/>
                  <a:lumOff val="15000"/>
                </a:schemeClr>
              </a:solidFill>
            </a:endParaRPr>
          </a:p>
          <a:p>
            <a:pPr marL="265113" indent="-265113" algn="just">
              <a:buFont typeface="Arial"/>
              <a:buChar char="•"/>
              <a:defRPr/>
            </a:pPr>
            <a:r>
              <a:rPr lang="cs-CZ" altLang="cs-CZ" sz="2000" b="1" dirty="0">
                <a:solidFill>
                  <a:schemeClr val="tx1">
                    <a:lumMod val="85000"/>
                    <a:lumOff val="15000"/>
                  </a:schemeClr>
                </a:solidFill>
              </a:rPr>
              <a:t>Ř.280 </a:t>
            </a:r>
            <a:r>
              <a:rPr lang="cs-CZ" altLang="cs-CZ" sz="2000" dirty="0">
                <a:solidFill>
                  <a:schemeClr val="tx1">
                    <a:lumMod val="85000"/>
                    <a:lumOff val="15000"/>
                  </a:schemeClr>
                </a:solidFill>
              </a:rPr>
              <a:t>– sazba daně z příjmů právnických osob (pro rok 2022 sazba 19%)</a:t>
            </a:r>
          </a:p>
          <a:p>
            <a:pPr marL="265113" indent="-265113" algn="just">
              <a:buFont typeface="Arial"/>
              <a:buChar char="•"/>
              <a:defRPr/>
            </a:pPr>
            <a:endParaRPr lang="cs-CZ" altLang="cs-CZ" sz="2000" dirty="0">
              <a:solidFill>
                <a:schemeClr val="tx1">
                  <a:lumMod val="85000"/>
                  <a:lumOff val="15000"/>
                </a:schemeClr>
              </a:solidFill>
            </a:endParaRPr>
          </a:p>
          <a:p>
            <a:pPr marL="265113" indent="-265113" algn="just">
              <a:buFont typeface="Arial"/>
              <a:buChar char="•"/>
              <a:defRPr/>
            </a:pPr>
            <a:r>
              <a:rPr lang="cs-CZ" altLang="cs-CZ" sz="2000" b="1" dirty="0">
                <a:solidFill>
                  <a:schemeClr val="tx1">
                    <a:lumMod val="85000"/>
                    <a:lumOff val="15000"/>
                  </a:schemeClr>
                </a:solidFill>
              </a:rPr>
              <a:t>Ř.290 </a:t>
            </a:r>
            <a:r>
              <a:rPr lang="cs-CZ" altLang="cs-CZ" sz="2000" dirty="0">
                <a:solidFill>
                  <a:schemeClr val="tx1">
                    <a:lumMod val="85000"/>
                    <a:lumOff val="15000"/>
                  </a:schemeClr>
                </a:solidFill>
              </a:rPr>
              <a:t>– daňová povinnost daně z příjmů právnických osob</a:t>
            </a:r>
          </a:p>
          <a:p>
            <a:pPr marL="265113" indent="-265113" algn="just">
              <a:buFont typeface="Arial"/>
              <a:buChar char="•"/>
              <a:defRPr/>
            </a:pPr>
            <a:endParaRPr lang="cs-CZ" altLang="cs-CZ" sz="2000" dirty="0">
              <a:solidFill>
                <a:schemeClr val="tx1">
                  <a:lumMod val="85000"/>
                  <a:lumOff val="15000"/>
                </a:schemeClr>
              </a:solidFill>
            </a:endParaRPr>
          </a:p>
          <a:p>
            <a:pPr marL="265113" indent="-265113" algn="just">
              <a:buFont typeface="Arial"/>
              <a:buChar char="•"/>
              <a:defRPr/>
            </a:pPr>
            <a:r>
              <a:rPr lang="cs-CZ" altLang="cs-CZ" sz="2000" b="1" dirty="0">
                <a:solidFill>
                  <a:schemeClr val="tx1">
                    <a:lumMod val="85000"/>
                    <a:lumOff val="15000"/>
                  </a:schemeClr>
                </a:solidFill>
              </a:rPr>
              <a:t>Ř.300 </a:t>
            </a:r>
            <a:r>
              <a:rPr lang="cs-CZ" altLang="cs-CZ" sz="2000" dirty="0">
                <a:solidFill>
                  <a:schemeClr val="tx1">
                    <a:lumMod val="85000"/>
                    <a:lumOff val="15000"/>
                  </a:schemeClr>
                </a:solidFill>
              </a:rPr>
              <a:t>– sleva na dani §35 z titulu zaměstnávání osob se sníženou pracovní schopností, jen do výše daně, nutno uvést na navazující tabulku H. daňového přiznání, ř. 1 tabulky H – zaměstnanci se slevou 18 000 Kč, ř. 2 tabulky H – zaměstnanci se slevou 60 000 Kč</a:t>
            </a:r>
          </a:p>
        </p:txBody>
      </p:sp>
      <p:sp>
        <p:nvSpPr>
          <p:cNvPr id="32772" name="Zástupný symbol pro číslo snímku 1">
            <a:extLst>
              <a:ext uri="{FF2B5EF4-FFF2-40B4-BE49-F238E27FC236}">
                <a16:creationId xmlns:a16="http://schemas.microsoft.com/office/drawing/2014/main" id="{2E11C772-DD29-CF63-0CFF-E7FF969481F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239A91B0-7D11-480C-8662-EA3BCD3E84D2}" type="slidenum">
              <a:rPr lang="cs-CZ" altLang="cs-CZ" smtClean="0">
                <a:solidFill>
                  <a:srgbClr val="FEFFFF"/>
                </a:solidFill>
                <a:latin typeface="Tahoma" panose="020B0604030504040204" pitchFamily="34" charset="0"/>
              </a:rPr>
              <a:pPr fontAlgn="base">
                <a:spcBef>
                  <a:spcPct val="0"/>
                </a:spcBef>
                <a:spcAft>
                  <a:spcPct val="0"/>
                </a:spcAft>
                <a:defRPr/>
              </a:pPr>
              <a:t>18</a:t>
            </a:fld>
            <a:endParaRPr lang="cs-CZ" altLang="cs-CZ">
              <a:solidFill>
                <a:srgbClr val="FEFFFF"/>
              </a:solidFill>
              <a:latin typeface="Tahoma" panose="020B0604030504040204" pitchFamily="34" charset="0"/>
            </a:endParaRPr>
          </a:p>
        </p:txBody>
      </p:sp>
    </p:spTree>
    <p:extLst>
      <p:ext uri="{BB962C8B-B14F-4D97-AF65-F5344CB8AC3E}">
        <p14:creationId xmlns:p14="http://schemas.microsoft.com/office/powerpoint/2010/main" val="133398080"/>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Nadpis 1">
            <a:extLst>
              <a:ext uri="{FF2B5EF4-FFF2-40B4-BE49-F238E27FC236}">
                <a16:creationId xmlns:a16="http://schemas.microsoft.com/office/drawing/2014/main" id="{206D0356-0D55-055B-55AD-0966FF858243}"/>
              </a:ext>
            </a:extLst>
          </p:cNvPr>
          <p:cNvSpPr>
            <a:spLocks noGrp="1" noChangeArrowheads="1"/>
          </p:cNvSpPr>
          <p:nvPr>
            <p:ph type="title"/>
          </p:nvPr>
        </p:nvSpPr>
        <p:spPr>
          <a:xfrm>
            <a:off x="2495601" y="116632"/>
            <a:ext cx="8172399" cy="1036276"/>
          </a:xfrm>
        </p:spPr>
        <p:txBody>
          <a:bodyPr>
            <a:normAutofit/>
          </a:bodyPr>
          <a:lstStyle/>
          <a:p>
            <a:pPr>
              <a:defRPr/>
            </a:pPr>
            <a:r>
              <a:rPr lang="cs-CZ" altLang="cs-CZ" dirty="0">
                <a:solidFill>
                  <a:srgbClr val="333399"/>
                </a:solidFill>
              </a:rPr>
              <a:t>Elektronické podání DAP, nový web</a:t>
            </a:r>
          </a:p>
        </p:txBody>
      </p:sp>
      <p:sp>
        <p:nvSpPr>
          <p:cNvPr id="3" name="Zástupný symbol pro obsah 2">
            <a:extLst>
              <a:ext uri="{FF2B5EF4-FFF2-40B4-BE49-F238E27FC236}">
                <a16:creationId xmlns:a16="http://schemas.microsoft.com/office/drawing/2014/main" id="{BD9F45BA-8D99-6E56-E826-1B77A7E0DE51}"/>
              </a:ext>
            </a:extLst>
          </p:cNvPr>
          <p:cNvSpPr>
            <a:spLocks noGrp="1"/>
          </p:cNvSpPr>
          <p:nvPr>
            <p:ph idx="1"/>
          </p:nvPr>
        </p:nvSpPr>
        <p:spPr>
          <a:xfrm>
            <a:off x="1415480" y="1152907"/>
            <a:ext cx="10873208" cy="5588461"/>
          </a:xfrm>
        </p:spPr>
        <p:txBody>
          <a:bodyPr rtlCol="0">
            <a:normAutofit lnSpcReduction="10000"/>
          </a:bodyPr>
          <a:lstStyle/>
          <a:p>
            <a:pPr marL="0" indent="0">
              <a:buNone/>
              <a:defRPr/>
            </a:pPr>
            <a:r>
              <a:rPr lang="cs-CZ" sz="2000" b="1" dirty="0">
                <a:solidFill>
                  <a:schemeClr val="tx1">
                    <a:lumMod val="75000"/>
                    <a:lumOff val="25000"/>
                  </a:schemeClr>
                </a:solidFill>
              </a:rPr>
              <a:t>POZOR – povinnost podat elektronicky</a:t>
            </a:r>
            <a:r>
              <a:rPr lang="cs-CZ" sz="2000" dirty="0">
                <a:solidFill>
                  <a:schemeClr val="tx1">
                    <a:lumMod val="75000"/>
                    <a:lumOff val="25000"/>
                  </a:schemeClr>
                </a:solidFill>
              </a:rPr>
              <a:t> dle § 72 odst. 4 daňového řádu:</a:t>
            </a:r>
          </a:p>
          <a:p>
            <a:pPr marL="180975" indent="-180975" algn="just">
              <a:buFont typeface="Arial"/>
              <a:buChar char="•"/>
              <a:defRPr/>
            </a:pPr>
            <a:r>
              <a:rPr lang="cs-CZ" sz="2000" b="1" dirty="0"/>
              <a:t>Daňové přiznání lze vyplnit a odeslat přes portál </a:t>
            </a:r>
            <a:r>
              <a:rPr lang="cs-CZ" sz="2000" b="1" dirty="0">
                <a:hlinkClick r:id="rId2"/>
              </a:rPr>
              <a:t>www.mojedane.cz</a:t>
            </a:r>
            <a:r>
              <a:rPr lang="cs-CZ" sz="2000" b="1" dirty="0"/>
              <a:t> </a:t>
            </a:r>
          </a:p>
          <a:p>
            <a:pPr marL="180975" indent="-180975" algn="just">
              <a:buFont typeface="Arial"/>
              <a:buChar char="•"/>
              <a:defRPr/>
            </a:pPr>
            <a:endParaRPr lang="cs-CZ" sz="2000" b="1" dirty="0"/>
          </a:p>
          <a:p>
            <a:pPr marL="180975" indent="-180975" algn="just">
              <a:buFont typeface="Arial"/>
              <a:buChar char="•"/>
              <a:defRPr/>
            </a:pPr>
            <a:r>
              <a:rPr lang="cs-CZ" sz="2000" b="1" dirty="0"/>
              <a:t>Přímo na portálu lze přiložit výkazy ve formátu .</a:t>
            </a:r>
            <a:r>
              <a:rPr lang="cs-CZ" sz="2000" b="1" dirty="0" err="1"/>
              <a:t>pdf</a:t>
            </a:r>
            <a:endParaRPr lang="cs-CZ" sz="2000" b="1" dirty="0"/>
          </a:p>
          <a:p>
            <a:pPr marL="180975" indent="-180975" algn="just">
              <a:buFont typeface="Arial"/>
              <a:buChar char="•"/>
              <a:defRPr/>
            </a:pPr>
            <a:endParaRPr lang="cs-CZ" sz="2000" b="1" dirty="0"/>
          </a:p>
          <a:p>
            <a:pPr marL="180975" indent="-180975" algn="just">
              <a:buFont typeface="Arial"/>
              <a:buChar char="•"/>
              <a:defRPr/>
            </a:pPr>
            <a:r>
              <a:rPr lang="cs-CZ" sz="2000" b="1" dirty="0"/>
              <a:t>Daňové přiznání lze také odeslat elektronicky prostřednictvím datové schránky ve tvaru XML s přiloženými výkazy (ve formátu .</a:t>
            </a:r>
            <a:r>
              <a:rPr lang="cs-CZ" sz="2000" b="1" dirty="0" err="1"/>
              <a:t>pdf</a:t>
            </a:r>
            <a:r>
              <a:rPr lang="cs-CZ" sz="2000" b="1" dirty="0"/>
              <a:t>)</a:t>
            </a:r>
          </a:p>
          <a:p>
            <a:pPr marL="180975" indent="-180975" algn="just">
              <a:buFont typeface="Arial"/>
              <a:buChar char="•"/>
              <a:defRPr/>
            </a:pPr>
            <a:endParaRPr lang="cs-CZ" sz="2000" b="1" dirty="0">
              <a:solidFill>
                <a:schemeClr val="tx1">
                  <a:lumMod val="75000"/>
                  <a:lumOff val="25000"/>
                </a:schemeClr>
              </a:solidFill>
            </a:endParaRPr>
          </a:p>
          <a:p>
            <a:pPr marL="180975" indent="-180975" algn="just">
              <a:buFont typeface="Arial"/>
              <a:buChar char="•"/>
              <a:defRPr/>
            </a:pPr>
            <a:r>
              <a:rPr lang="cs-CZ" sz="2000" b="1" dirty="0"/>
              <a:t>Pokud je .</a:t>
            </a:r>
            <a:r>
              <a:rPr lang="cs-CZ" sz="2000" b="1" dirty="0" err="1"/>
              <a:t>xml</a:t>
            </a:r>
            <a:r>
              <a:rPr lang="cs-CZ" sz="2000" b="1" dirty="0"/>
              <a:t> soubor generován ze softwaru, doporučujeme kontrolu v aplikaci </a:t>
            </a:r>
            <a:r>
              <a:rPr lang="cs-CZ" sz="2000" b="1" dirty="0">
                <a:hlinkClick r:id="rId2"/>
              </a:rPr>
              <a:t>www.mojedane.cz</a:t>
            </a:r>
            <a:r>
              <a:rPr lang="cs-CZ" sz="2000" b="1" dirty="0"/>
              <a:t> – zjištění propustnosti a nepropustnosti chyb</a:t>
            </a:r>
          </a:p>
          <a:p>
            <a:pPr marL="180975" indent="-180975" algn="just">
              <a:buFont typeface="Arial"/>
              <a:buChar char="•"/>
              <a:defRPr/>
            </a:pPr>
            <a:endParaRPr lang="cs-CZ" sz="2000" b="1" dirty="0"/>
          </a:p>
          <a:p>
            <a:pPr marL="180975" indent="-180975" algn="just">
              <a:buFont typeface="Arial"/>
              <a:buChar char="•"/>
              <a:defRPr/>
            </a:pPr>
            <a:r>
              <a:rPr lang="cs-CZ" sz="2000" b="1" dirty="0"/>
              <a:t>Maximální velikost zprávy je omezena na 10 MB – pozor na velikost příloh!!!</a:t>
            </a:r>
          </a:p>
          <a:p>
            <a:pPr marL="180975" indent="-180975" algn="just">
              <a:buFont typeface="Arial"/>
              <a:buChar char="•"/>
              <a:defRPr/>
            </a:pPr>
            <a:endParaRPr lang="cs-CZ" sz="2000" b="1" dirty="0"/>
          </a:p>
          <a:p>
            <a:pPr marL="180975" indent="-180975" algn="just">
              <a:buFont typeface="Arial"/>
              <a:buChar char="•"/>
              <a:defRPr/>
            </a:pPr>
            <a:r>
              <a:rPr lang="cs-CZ" sz="2000" b="1" dirty="0"/>
              <a:t>Doporučujeme uložit potvrzení o podání</a:t>
            </a:r>
          </a:p>
          <a:p>
            <a:pPr marL="180975" indent="-180975" algn="just">
              <a:buFont typeface="Arial"/>
              <a:buChar char="•"/>
              <a:defRPr/>
            </a:pPr>
            <a:endParaRPr lang="cs-CZ" sz="2000" b="1" dirty="0">
              <a:solidFill>
                <a:schemeClr val="tx1">
                  <a:lumMod val="75000"/>
                  <a:lumOff val="25000"/>
                </a:schemeClr>
              </a:solidFill>
            </a:endParaRPr>
          </a:p>
        </p:txBody>
      </p:sp>
      <p:sp>
        <p:nvSpPr>
          <p:cNvPr id="33796" name="Zástupný symbol pro číslo snímku 3">
            <a:extLst>
              <a:ext uri="{FF2B5EF4-FFF2-40B4-BE49-F238E27FC236}">
                <a16:creationId xmlns:a16="http://schemas.microsoft.com/office/drawing/2014/main" id="{D0D437B6-0873-9E65-992E-49563C193B38}"/>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75D97A8C-75D0-49C9-BFF5-980F48655D27}" type="slidenum">
              <a:rPr lang="cs-CZ" altLang="cs-CZ" smtClean="0">
                <a:solidFill>
                  <a:srgbClr val="FEFFFF"/>
                </a:solidFill>
                <a:latin typeface="Tahoma" panose="020B0604030504040204" pitchFamily="34" charset="0"/>
              </a:rPr>
              <a:pPr fontAlgn="base">
                <a:spcBef>
                  <a:spcPct val="0"/>
                </a:spcBef>
                <a:spcAft>
                  <a:spcPct val="0"/>
                </a:spcAft>
                <a:defRPr/>
              </a:pPr>
              <a:t>19</a:t>
            </a:fld>
            <a:endParaRPr lang="cs-CZ" altLang="cs-CZ">
              <a:solidFill>
                <a:srgbClr val="FEFFFF"/>
              </a:solidFill>
              <a:latin typeface="Tahoma" panose="020B0604030504040204" pitchFamily="34" charset="0"/>
            </a:endParaRPr>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a:extLst>
              <a:ext uri="{FF2B5EF4-FFF2-40B4-BE49-F238E27FC236}">
                <a16:creationId xmlns:a16="http://schemas.microsoft.com/office/drawing/2014/main" id="{1CB6C1E2-19C1-9642-2A2C-0A863DFFF4FA}"/>
              </a:ext>
            </a:extLst>
          </p:cNvPr>
          <p:cNvSpPr>
            <a:spLocks noGrp="1" noChangeArrowheads="1"/>
          </p:cNvSpPr>
          <p:nvPr>
            <p:ph type="title"/>
          </p:nvPr>
        </p:nvSpPr>
        <p:spPr>
          <a:xfrm>
            <a:off x="2870769" y="258985"/>
            <a:ext cx="7415360" cy="644650"/>
          </a:xfrm>
        </p:spPr>
        <p:txBody>
          <a:bodyPr>
            <a:normAutofit fontScale="90000"/>
          </a:bodyPr>
          <a:lstStyle/>
          <a:p>
            <a:pPr>
              <a:defRPr/>
            </a:pPr>
            <a:r>
              <a:rPr lang="cs-CZ" altLang="cs-CZ" sz="4100" dirty="0">
                <a:solidFill>
                  <a:srgbClr val="333399"/>
                </a:solidFill>
              </a:rPr>
              <a:t>Daň z příjmů právnických osob</a:t>
            </a:r>
          </a:p>
        </p:txBody>
      </p:sp>
      <p:sp>
        <p:nvSpPr>
          <p:cNvPr id="6147" name="Zástupný symbol pro obsah 2">
            <a:extLst>
              <a:ext uri="{FF2B5EF4-FFF2-40B4-BE49-F238E27FC236}">
                <a16:creationId xmlns:a16="http://schemas.microsoft.com/office/drawing/2014/main" id="{DFBD3628-AE41-8605-55A8-416377EF22B1}"/>
              </a:ext>
            </a:extLst>
          </p:cNvPr>
          <p:cNvSpPr>
            <a:spLocks noGrp="1"/>
          </p:cNvSpPr>
          <p:nvPr>
            <p:ph idx="1"/>
          </p:nvPr>
        </p:nvSpPr>
        <p:spPr>
          <a:xfrm>
            <a:off x="1919536" y="1412776"/>
            <a:ext cx="10369152" cy="5256584"/>
          </a:xfrm>
        </p:spPr>
        <p:txBody>
          <a:bodyPr rtlCol="0">
            <a:normAutofit/>
          </a:bodyPr>
          <a:lstStyle/>
          <a:p>
            <a:pPr marL="180975" indent="-180975">
              <a:lnSpc>
                <a:spcPct val="150000"/>
              </a:lnSpc>
              <a:buFont typeface="Arial"/>
              <a:buChar char="•"/>
              <a:defRPr/>
            </a:pPr>
            <a:r>
              <a:rPr lang="cs-CZ" altLang="cs-CZ" sz="2000" dirty="0">
                <a:solidFill>
                  <a:schemeClr val="tx1">
                    <a:lumMod val="85000"/>
                    <a:lumOff val="15000"/>
                  </a:schemeClr>
                </a:solidFill>
              </a:rPr>
              <a:t>Co je a není předmětem daně u</a:t>
            </a:r>
            <a:r>
              <a:rPr lang="cs-CZ" altLang="cs-CZ" sz="2000" b="1" dirty="0">
                <a:solidFill>
                  <a:schemeClr val="tx1">
                    <a:lumMod val="85000"/>
                    <a:lumOff val="15000"/>
                  </a:schemeClr>
                </a:solidFill>
              </a:rPr>
              <a:t> veřejně prospěšného poplatníka</a:t>
            </a:r>
            <a:r>
              <a:rPr lang="cs-CZ" altLang="cs-CZ" sz="2000" dirty="0">
                <a:solidFill>
                  <a:schemeClr val="tx1">
                    <a:lumMod val="85000"/>
                    <a:lumOff val="15000"/>
                  </a:schemeClr>
                </a:solidFill>
              </a:rPr>
              <a:t> </a:t>
            </a:r>
          </a:p>
          <a:p>
            <a:pPr marL="180975" indent="-180975">
              <a:lnSpc>
                <a:spcPct val="150000"/>
              </a:lnSpc>
              <a:buFont typeface="Arial"/>
              <a:buChar char="•"/>
              <a:defRPr/>
            </a:pPr>
            <a:r>
              <a:rPr lang="cs-CZ" altLang="cs-CZ" sz="2000" b="1" dirty="0">
                <a:solidFill>
                  <a:schemeClr val="tx1">
                    <a:lumMod val="85000"/>
                    <a:lumOff val="15000"/>
                  </a:schemeClr>
                </a:solidFill>
              </a:rPr>
              <a:t>Bezúplatné příjmy </a:t>
            </a:r>
            <a:r>
              <a:rPr lang="cs-CZ" altLang="cs-CZ" sz="2000" dirty="0">
                <a:solidFill>
                  <a:schemeClr val="tx1">
                    <a:lumMod val="85000"/>
                    <a:lumOff val="15000"/>
                  </a:schemeClr>
                </a:solidFill>
              </a:rPr>
              <a:t>– plošné osvobození vlivem novelizace;</a:t>
            </a:r>
          </a:p>
          <a:p>
            <a:pPr marL="180975" indent="-180975">
              <a:lnSpc>
                <a:spcPct val="150000"/>
              </a:lnSpc>
              <a:buFont typeface="Arial"/>
              <a:buChar char="•"/>
              <a:defRPr/>
            </a:pPr>
            <a:r>
              <a:rPr lang="cs-CZ" altLang="cs-CZ" sz="2000" dirty="0">
                <a:solidFill>
                  <a:schemeClr val="tx1">
                    <a:lumMod val="85000"/>
                    <a:lumOff val="15000"/>
                  </a:schemeClr>
                </a:solidFill>
              </a:rPr>
              <a:t>Členění jednotlivých </a:t>
            </a:r>
            <a:r>
              <a:rPr lang="cs-CZ" altLang="cs-CZ" sz="2000" b="1" dirty="0">
                <a:solidFill>
                  <a:schemeClr val="tx1">
                    <a:lumMod val="85000"/>
                    <a:lumOff val="15000"/>
                  </a:schemeClr>
                </a:solidFill>
              </a:rPr>
              <a:t>výnosových účtů z výkazu zisků a ztrát </a:t>
            </a:r>
            <a:r>
              <a:rPr lang="cs-CZ" altLang="cs-CZ" sz="2000" dirty="0">
                <a:solidFill>
                  <a:schemeClr val="tx1">
                    <a:lumMod val="85000"/>
                    <a:lumOff val="15000"/>
                  </a:schemeClr>
                </a:solidFill>
              </a:rPr>
              <a:t>z hlediska daně z příjmů</a:t>
            </a:r>
          </a:p>
          <a:p>
            <a:pPr marL="180975" indent="-180975">
              <a:lnSpc>
                <a:spcPct val="150000"/>
              </a:lnSpc>
              <a:buFont typeface="Arial"/>
              <a:buChar char="•"/>
              <a:defRPr/>
            </a:pPr>
            <a:r>
              <a:rPr lang="cs-CZ" altLang="cs-CZ" sz="2000" b="1" dirty="0">
                <a:solidFill>
                  <a:schemeClr val="tx1">
                    <a:lumMod val="85000"/>
                    <a:lumOff val="15000"/>
                  </a:schemeClr>
                </a:solidFill>
              </a:rPr>
              <a:t>Výpočet základu daně a vyplnění jednotlivých řádků daňového přiznání</a:t>
            </a:r>
          </a:p>
          <a:p>
            <a:pPr marL="180975" indent="-180975">
              <a:lnSpc>
                <a:spcPct val="150000"/>
              </a:lnSpc>
              <a:buFont typeface="Arial"/>
              <a:buChar char="•"/>
              <a:defRPr/>
            </a:pPr>
            <a:r>
              <a:rPr lang="cs-CZ" altLang="cs-CZ" sz="2000" dirty="0">
                <a:solidFill>
                  <a:schemeClr val="tx1">
                    <a:lumMod val="85000"/>
                    <a:lumOff val="15000"/>
                  </a:schemeClr>
                </a:solidFill>
              </a:rPr>
              <a:t>Smysl </a:t>
            </a:r>
            <a:r>
              <a:rPr lang="cs-CZ" altLang="cs-CZ" sz="2000" b="1" dirty="0">
                <a:solidFill>
                  <a:schemeClr val="tx1">
                    <a:lumMod val="85000"/>
                    <a:lumOff val="15000"/>
                  </a:schemeClr>
                </a:solidFill>
              </a:rPr>
              <a:t>uplatnění daňových odpisů u </a:t>
            </a:r>
            <a:r>
              <a:rPr lang="cs-CZ" altLang="cs-CZ" sz="2000" dirty="0">
                <a:solidFill>
                  <a:schemeClr val="tx1">
                    <a:lumMod val="85000"/>
                    <a:lumOff val="15000"/>
                  </a:schemeClr>
                </a:solidFill>
              </a:rPr>
              <a:t>ÚSC</a:t>
            </a:r>
          </a:p>
          <a:p>
            <a:pPr marL="180975" indent="-180975">
              <a:lnSpc>
                <a:spcPct val="150000"/>
              </a:lnSpc>
              <a:buFont typeface="Arial"/>
              <a:buChar char="•"/>
              <a:defRPr/>
            </a:pPr>
            <a:r>
              <a:rPr lang="cs-CZ" altLang="cs-CZ" sz="2000" dirty="0">
                <a:solidFill>
                  <a:schemeClr val="tx1">
                    <a:lumMod val="85000"/>
                    <a:lumOff val="15000"/>
                  </a:schemeClr>
                </a:solidFill>
              </a:rPr>
              <a:t>Podání daňového přiznání elektronicky, nový web Moje daně </a:t>
            </a:r>
          </a:p>
        </p:txBody>
      </p:sp>
      <p:sp>
        <p:nvSpPr>
          <p:cNvPr id="19460" name="Zástupný symbol pro číslo snímku 1">
            <a:extLst>
              <a:ext uri="{FF2B5EF4-FFF2-40B4-BE49-F238E27FC236}">
                <a16:creationId xmlns:a16="http://schemas.microsoft.com/office/drawing/2014/main" id="{FB7EE5D7-BB87-0A89-884F-37F6CDB5772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190548D7-8039-40E4-B809-F07BCBE67068}" type="slidenum">
              <a:rPr lang="cs-CZ" altLang="cs-CZ" smtClean="0">
                <a:solidFill>
                  <a:srgbClr val="FEFFFF"/>
                </a:solidFill>
                <a:latin typeface="Tahoma" panose="020B0604030504040204" pitchFamily="34" charset="0"/>
              </a:rPr>
              <a:pPr fontAlgn="base">
                <a:spcBef>
                  <a:spcPct val="0"/>
                </a:spcBef>
                <a:spcAft>
                  <a:spcPct val="0"/>
                </a:spcAft>
                <a:defRPr/>
              </a:pPr>
              <a:t>2</a:t>
            </a:fld>
            <a:endParaRPr lang="cs-CZ" altLang="cs-CZ" dirty="0">
              <a:solidFill>
                <a:srgbClr val="FEFFFF"/>
              </a:solidFill>
              <a:latin typeface="Tahoma" panose="020B0604030504040204" pitchFamily="34" charset="0"/>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B9B84D-5C51-F043-47B4-F1344BA3D638}"/>
              </a:ext>
            </a:extLst>
          </p:cNvPr>
          <p:cNvSpPr>
            <a:spLocks noGrp="1"/>
          </p:cNvSpPr>
          <p:nvPr>
            <p:ph type="title"/>
          </p:nvPr>
        </p:nvSpPr>
        <p:spPr>
          <a:xfrm>
            <a:off x="2193925" y="1992313"/>
            <a:ext cx="7886700" cy="1795462"/>
          </a:xfrm>
        </p:spPr>
        <p:txBody>
          <a:bodyPr>
            <a:normAutofit/>
          </a:bodyPr>
          <a:lstStyle/>
          <a:p>
            <a:pPr algn="ctr">
              <a:defRPr/>
            </a:pPr>
            <a:r>
              <a:rPr lang="cs-CZ" b="1" dirty="0">
                <a:solidFill>
                  <a:schemeClr val="accent2">
                    <a:lumMod val="75000"/>
                  </a:schemeClr>
                </a:solidFill>
              </a:rPr>
              <a:t>Daň z přidané hodnoty </a:t>
            </a:r>
            <a:br>
              <a:rPr lang="cs-CZ" b="1" dirty="0">
                <a:solidFill>
                  <a:schemeClr val="accent2">
                    <a:lumMod val="75000"/>
                  </a:schemeClr>
                </a:solidFill>
              </a:rPr>
            </a:br>
            <a:r>
              <a:rPr lang="cs-CZ" b="1" dirty="0">
                <a:solidFill>
                  <a:schemeClr val="accent2">
                    <a:lumMod val="75000"/>
                  </a:schemeClr>
                </a:solidFill>
              </a:rPr>
              <a:t>- </a:t>
            </a:r>
            <a:br>
              <a:rPr lang="cs-CZ" b="1" dirty="0">
                <a:solidFill>
                  <a:schemeClr val="accent2">
                    <a:lumMod val="75000"/>
                  </a:schemeClr>
                </a:solidFill>
              </a:rPr>
            </a:br>
            <a:r>
              <a:rPr lang="cs-CZ" b="1" dirty="0">
                <a:solidFill>
                  <a:schemeClr val="accent2">
                    <a:lumMod val="75000"/>
                  </a:schemeClr>
                </a:solidFill>
              </a:rPr>
              <a:t>neplátci DPH</a:t>
            </a:r>
          </a:p>
        </p:txBody>
      </p:sp>
      <p:sp>
        <p:nvSpPr>
          <p:cNvPr id="34819" name="Zástupný symbol pro číslo snímku 2">
            <a:extLst>
              <a:ext uri="{FF2B5EF4-FFF2-40B4-BE49-F238E27FC236}">
                <a16:creationId xmlns:a16="http://schemas.microsoft.com/office/drawing/2014/main" id="{197A4E0D-2C60-219C-D0D5-F74948550602}"/>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61D08E97-58F1-41D4-94CB-AE78DBA62348}" type="slidenum">
              <a:rPr lang="cs-CZ" altLang="cs-CZ" smtClean="0">
                <a:solidFill>
                  <a:srgbClr val="FFFFFF"/>
                </a:solidFill>
                <a:latin typeface="Calibri" panose="020F0502020204030204" pitchFamily="34" charset="0"/>
              </a:rPr>
              <a:pPr fontAlgn="base">
                <a:spcBef>
                  <a:spcPct val="0"/>
                </a:spcBef>
                <a:spcAft>
                  <a:spcPct val="0"/>
                </a:spcAft>
                <a:defRPr/>
              </a:pPr>
              <a:t>20</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909EF8-365D-A488-8FA8-7C23829AB99F}"/>
              </a:ext>
            </a:extLst>
          </p:cNvPr>
          <p:cNvSpPr>
            <a:spLocks noGrp="1"/>
          </p:cNvSpPr>
          <p:nvPr>
            <p:ph type="title"/>
          </p:nvPr>
        </p:nvSpPr>
        <p:spPr>
          <a:xfrm>
            <a:off x="1992313" y="404814"/>
            <a:ext cx="7886700" cy="936625"/>
          </a:xfrm>
        </p:spPr>
        <p:txBody>
          <a:bodyPr/>
          <a:lstStyle/>
          <a:p>
            <a:pPr algn="ctr">
              <a:defRPr/>
            </a:pPr>
            <a:r>
              <a:rPr lang="cs-CZ" b="1" dirty="0">
                <a:solidFill>
                  <a:schemeClr val="accent2">
                    <a:lumMod val="75000"/>
                  </a:schemeClr>
                </a:solidFill>
              </a:rPr>
              <a:t>Novinky od r. 2023</a:t>
            </a:r>
          </a:p>
        </p:txBody>
      </p:sp>
      <p:sp>
        <p:nvSpPr>
          <p:cNvPr id="5" name="Zástupný symbol pro obsah 2">
            <a:extLst>
              <a:ext uri="{FF2B5EF4-FFF2-40B4-BE49-F238E27FC236}">
                <a16:creationId xmlns:a16="http://schemas.microsoft.com/office/drawing/2014/main" id="{0B282CFA-1B7B-661A-3202-AD788F0409A4}"/>
              </a:ext>
            </a:extLst>
          </p:cNvPr>
          <p:cNvSpPr>
            <a:spLocks noGrp="1"/>
          </p:cNvSpPr>
          <p:nvPr>
            <p:ph idx="1"/>
          </p:nvPr>
        </p:nvSpPr>
        <p:spPr>
          <a:xfrm>
            <a:off x="1127448" y="1341439"/>
            <a:ext cx="11064552" cy="5399929"/>
          </a:xfrm>
        </p:spPr>
        <p:txBody>
          <a:bodyPr rtlCol="0">
            <a:noAutofit/>
          </a:bodyPr>
          <a:lstStyle/>
          <a:p>
            <a:pPr marL="604838" indent="-457200" algn="just">
              <a:lnSpc>
                <a:spcPct val="80000"/>
              </a:lnSpc>
              <a:buFont typeface="Arial" panose="020B0604020202020204" pitchFamily="34" charset="0"/>
              <a:buAutoNum type="arabicParenR"/>
              <a:defRPr/>
            </a:pPr>
            <a:r>
              <a:rPr lang="cs-CZ" sz="2400" b="1" dirty="0">
                <a:solidFill>
                  <a:schemeClr val="tx1">
                    <a:lumMod val="85000"/>
                    <a:lumOff val="15000"/>
                  </a:schemeClr>
                </a:solidFill>
              </a:rPr>
              <a:t>Zvýšení obratu pro povinnou registraci  na 2 000 000,- Kč od 1.1.2023</a:t>
            </a:r>
          </a:p>
          <a:p>
            <a:pPr marL="604838" indent="-457200" algn="just">
              <a:lnSpc>
                <a:spcPct val="80000"/>
              </a:lnSpc>
              <a:buFont typeface="Arial" panose="020B0604020202020204" pitchFamily="34" charset="0"/>
              <a:buAutoNum type="arabicParenR"/>
              <a:defRPr/>
            </a:pPr>
            <a:endParaRPr lang="cs-CZ" sz="2400" b="1" dirty="0">
              <a:solidFill>
                <a:schemeClr val="tx1">
                  <a:lumMod val="85000"/>
                  <a:lumOff val="15000"/>
                </a:schemeClr>
              </a:solidFill>
            </a:endParaRPr>
          </a:p>
          <a:p>
            <a:pPr marL="604838" indent="-457200" algn="just">
              <a:lnSpc>
                <a:spcPct val="80000"/>
              </a:lnSpc>
              <a:buFont typeface="Arial" panose="020B0604020202020204" pitchFamily="34" charset="0"/>
              <a:buAutoNum type="arabicParenR"/>
              <a:defRPr/>
            </a:pPr>
            <a:endParaRPr lang="cs-CZ" sz="2400" b="1" dirty="0">
              <a:solidFill>
                <a:schemeClr val="tx1">
                  <a:lumMod val="85000"/>
                  <a:lumOff val="15000"/>
                </a:schemeClr>
              </a:solidFill>
            </a:endParaRPr>
          </a:p>
          <a:p>
            <a:pPr marL="604838" indent="-457200" algn="just">
              <a:lnSpc>
                <a:spcPct val="80000"/>
              </a:lnSpc>
              <a:buFont typeface="Arial" panose="020B0604020202020204" pitchFamily="34" charset="0"/>
              <a:buAutoNum type="arabicParenR"/>
              <a:defRPr/>
            </a:pPr>
            <a:r>
              <a:rPr lang="cs-CZ" sz="2400" b="1" dirty="0">
                <a:solidFill>
                  <a:schemeClr val="tx1">
                    <a:lumMod val="85000"/>
                    <a:lumOff val="15000"/>
                  </a:schemeClr>
                </a:solidFill>
              </a:rPr>
              <a:t>Odměny za zpětný odběr obalů (EKO-KOM, </a:t>
            </a:r>
            <a:r>
              <a:rPr lang="cs-CZ" sz="2400" b="1" dirty="0" err="1">
                <a:solidFill>
                  <a:schemeClr val="tx1">
                    <a:lumMod val="85000"/>
                    <a:lumOff val="15000"/>
                  </a:schemeClr>
                </a:solidFill>
              </a:rPr>
              <a:t>Asekol</a:t>
            </a:r>
            <a:r>
              <a:rPr lang="cs-CZ" sz="2400" b="1" dirty="0">
                <a:solidFill>
                  <a:schemeClr val="tx1">
                    <a:lumMod val="85000"/>
                    <a:lumOff val="15000"/>
                  </a:schemeClr>
                </a:solidFill>
              </a:rPr>
              <a:t>, apod.) jsou předmětem DPH, tzn. vstupují do obratu pro povinnou registraci od 1.4.2022</a:t>
            </a:r>
          </a:p>
          <a:p>
            <a:pPr marL="604838" indent="-457200" algn="just">
              <a:lnSpc>
                <a:spcPct val="80000"/>
              </a:lnSpc>
              <a:buFont typeface="Arial" panose="020B0604020202020204" pitchFamily="34" charset="0"/>
              <a:buAutoNum type="arabicParenR"/>
              <a:defRPr/>
            </a:pPr>
            <a:endParaRPr lang="cs-CZ" sz="2400" b="1" dirty="0">
              <a:solidFill>
                <a:schemeClr val="tx1">
                  <a:lumMod val="85000"/>
                  <a:lumOff val="15000"/>
                </a:schemeClr>
              </a:solidFill>
            </a:endParaRPr>
          </a:p>
          <a:p>
            <a:pPr marL="604838" indent="-457200" algn="just">
              <a:lnSpc>
                <a:spcPct val="80000"/>
              </a:lnSpc>
              <a:buFont typeface="Arial" panose="020B0604020202020204" pitchFamily="34" charset="0"/>
              <a:buAutoNum type="arabicParenR"/>
              <a:defRPr/>
            </a:pPr>
            <a:endParaRPr lang="cs-CZ" sz="2400" b="1" dirty="0">
              <a:solidFill>
                <a:schemeClr val="tx1">
                  <a:lumMod val="85000"/>
                  <a:lumOff val="15000"/>
                </a:schemeClr>
              </a:solidFill>
            </a:endParaRPr>
          </a:p>
          <a:p>
            <a:pPr marL="604838" indent="-457200" algn="just">
              <a:lnSpc>
                <a:spcPct val="80000"/>
              </a:lnSpc>
              <a:buFont typeface="Arial" panose="020B0604020202020204" pitchFamily="34" charset="0"/>
              <a:buAutoNum type="arabicParenR"/>
              <a:defRPr/>
            </a:pPr>
            <a:r>
              <a:rPr lang="cs-CZ" sz="2400" b="1" dirty="0">
                <a:solidFill>
                  <a:schemeClr val="tx1">
                    <a:lumMod val="85000"/>
                    <a:lumOff val="15000"/>
                  </a:schemeClr>
                </a:solidFill>
              </a:rPr>
              <a:t>Nájem hrobových míst vč. služeb souvisejících s pronájmem jsou předmětem DPH, tzn. vstupují do obratu pro povinnou registraci od r. 2023</a:t>
            </a:r>
          </a:p>
          <a:p>
            <a:pPr marL="307658" indent="0">
              <a:lnSpc>
                <a:spcPct val="80000"/>
              </a:lnSpc>
              <a:buNone/>
              <a:defRPr/>
            </a:pPr>
            <a:endParaRPr lang="cs-CZ" sz="2400" dirty="0">
              <a:solidFill>
                <a:schemeClr val="tx1">
                  <a:lumMod val="85000"/>
                  <a:lumOff val="15000"/>
                </a:schemeClr>
              </a:solidFill>
            </a:endParaRPr>
          </a:p>
          <a:p>
            <a:pPr marL="650558">
              <a:lnSpc>
                <a:spcPct val="80000"/>
              </a:lnSpc>
              <a:buFont typeface="Arial"/>
              <a:buChar char="•"/>
              <a:defRPr/>
            </a:pPr>
            <a:endParaRPr lang="cs-CZ" sz="2400" dirty="0">
              <a:solidFill>
                <a:schemeClr val="tx1">
                  <a:lumMod val="85000"/>
                  <a:lumOff val="15000"/>
                </a:schemeClr>
              </a:solidFill>
            </a:endParaRPr>
          </a:p>
        </p:txBody>
      </p:sp>
      <p:sp>
        <p:nvSpPr>
          <p:cNvPr id="34819" name="Zástupný symbol pro číslo snímku 2">
            <a:extLst>
              <a:ext uri="{FF2B5EF4-FFF2-40B4-BE49-F238E27FC236}">
                <a16:creationId xmlns:a16="http://schemas.microsoft.com/office/drawing/2014/main" id="{62A3C601-BF9C-1F15-E0CA-720D52A24AB0}"/>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FDC080C9-2932-441E-B006-349106FB70D6}" type="slidenum">
              <a:rPr lang="cs-CZ" altLang="cs-CZ" smtClean="0">
                <a:solidFill>
                  <a:srgbClr val="FFFFFF"/>
                </a:solidFill>
                <a:latin typeface="Calibri" panose="020F0502020204030204" pitchFamily="34" charset="0"/>
              </a:rPr>
              <a:pPr fontAlgn="base">
                <a:spcBef>
                  <a:spcPct val="0"/>
                </a:spcBef>
                <a:spcAft>
                  <a:spcPct val="0"/>
                </a:spcAft>
                <a:defRPr/>
              </a:pPr>
              <a:t>21</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49797005-713D-BA09-010F-3590BFCC43DE}"/>
              </a:ext>
            </a:extLst>
          </p:cNvPr>
          <p:cNvSpPr>
            <a:spLocks noChangeArrowheads="1"/>
          </p:cNvSpPr>
          <p:nvPr/>
        </p:nvSpPr>
        <p:spPr bwMode="auto">
          <a:xfrm>
            <a:off x="1415480" y="1152908"/>
            <a:ext cx="10585176" cy="5705092"/>
          </a:xfrm>
          <a:prstGeom prst="rect">
            <a:avLst/>
          </a:prstGeom>
          <a:noFill/>
          <a:ln>
            <a:noFill/>
          </a:ln>
        </p:spPr>
        <p:txBody>
          <a:bodyPr/>
          <a:lstStyle/>
          <a:p>
            <a:pPr algn="ctr">
              <a:defRPr/>
            </a:pPr>
            <a:r>
              <a:rPr lang="cs-CZ" sz="2000" dirty="0"/>
              <a:t>§ 4a </a:t>
            </a:r>
            <a:r>
              <a:rPr lang="cs-CZ" sz="2000" b="1" dirty="0"/>
              <a:t>Obrat Zákona č. 235/2004 Sb., ve znění pozdějších předpisů (dále jen „ZDPH“)</a:t>
            </a:r>
          </a:p>
          <a:p>
            <a:pPr>
              <a:defRPr/>
            </a:pPr>
            <a:endParaRPr lang="cs-CZ" sz="2000" b="1" dirty="0"/>
          </a:p>
          <a:p>
            <a:pPr marL="342900" indent="-342900">
              <a:buClr>
                <a:schemeClr val="accent1"/>
              </a:buClr>
              <a:buFont typeface="Arial" panose="020B0604020202020204" pitchFamily="34" charset="0"/>
              <a:buChar char="•"/>
              <a:defRPr/>
            </a:pPr>
            <a:r>
              <a:rPr lang="cs-CZ" sz="2000" dirty="0"/>
              <a:t>Obratem se pro účely zákona o DPH rozumí souhrn úplat bez daně, které </a:t>
            </a:r>
            <a:r>
              <a:rPr lang="cs-CZ" sz="2000" b="1" dirty="0"/>
              <a:t>osobě povinné k dani </a:t>
            </a:r>
            <a:r>
              <a:rPr lang="cs-CZ" sz="2000" dirty="0"/>
              <a:t>náleží za uskutečněná plnění s místem plnění v tuzemsku, jde-li o úplaty za</a:t>
            </a:r>
          </a:p>
          <a:p>
            <a:pPr marL="1084263" indent="-457200">
              <a:buFont typeface="+mj-lt"/>
              <a:buAutoNum type="alphaLcParenR"/>
              <a:defRPr/>
            </a:pPr>
            <a:r>
              <a:rPr lang="cs-CZ" sz="2000" dirty="0"/>
              <a:t>zdanitelné plnění,</a:t>
            </a:r>
          </a:p>
          <a:p>
            <a:pPr marL="1084263" indent="-457200">
              <a:buFont typeface="+mj-lt"/>
              <a:buAutoNum type="alphaLcParenR"/>
              <a:defRPr/>
            </a:pPr>
            <a:r>
              <a:rPr lang="cs-CZ" sz="2000" dirty="0"/>
              <a:t>plnění osvobozené od daně s nárokem na odpočet daně, nebo</a:t>
            </a:r>
          </a:p>
          <a:p>
            <a:pPr marL="1084263" indent="-457200">
              <a:buFont typeface="+mj-lt"/>
              <a:buAutoNum type="alphaLcParenR"/>
              <a:defRPr/>
            </a:pPr>
            <a:r>
              <a:rPr lang="cs-CZ" sz="2000" dirty="0"/>
              <a:t>plnění osvobozené od daně bez nároku na odpočet daně podle § 54 až 56a, jestliže nejsou doplňkovou činností uskutečňovanou příležitostně.</a:t>
            </a:r>
          </a:p>
          <a:p>
            <a:pPr marL="627063">
              <a:defRPr/>
            </a:pPr>
            <a:endParaRPr lang="cs-CZ" sz="2000" dirty="0"/>
          </a:p>
          <a:p>
            <a:pPr marL="342900" indent="-342900" algn="just">
              <a:buClr>
                <a:schemeClr val="accent1"/>
              </a:buClr>
              <a:buFont typeface="Arial" panose="020B0604020202020204" pitchFamily="34" charset="0"/>
              <a:buChar char="•"/>
              <a:defRPr/>
            </a:pPr>
            <a:r>
              <a:rPr lang="cs-CZ" sz="2000" dirty="0"/>
              <a:t>Do obratu se nezahrnuje úplata za dodání nebo poskytnutí dlouhodobého majetku, </a:t>
            </a:r>
            <a:r>
              <a:rPr lang="cs-CZ" sz="2000" b="1" dirty="0"/>
              <a:t>není-li toto uskutečněné plnění nedílnou součástí obvyklé ekonomické činnosti osoby povinné k dani.</a:t>
            </a:r>
          </a:p>
          <a:p>
            <a:pPr>
              <a:defRPr/>
            </a:pPr>
            <a:endParaRPr lang="cs-CZ" sz="2000" dirty="0"/>
          </a:p>
          <a:p>
            <a:pPr marL="342900" indent="-342900">
              <a:buFont typeface="Arial" panose="020B0604020202020204" pitchFamily="34" charset="0"/>
              <a:buChar char="•"/>
              <a:defRPr/>
            </a:pPr>
            <a:endParaRPr lang="cs-CZ" sz="2000" dirty="0"/>
          </a:p>
          <a:p>
            <a:pPr marL="800100" lvl="1" indent="-342900">
              <a:buFont typeface="Arial" panose="020B0604020202020204" pitchFamily="34" charset="0"/>
              <a:buChar char="•"/>
              <a:defRPr/>
            </a:pPr>
            <a:endParaRPr lang="cs-CZ" sz="2000" dirty="0"/>
          </a:p>
        </p:txBody>
      </p:sp>
      <p:sp>
        <p:nvSpPr>
          <p:cNvPr id="98324" name="Text Box 20">
            <a:extLst>
              <a:ext uri="{FF2B5EF4-FFF2-40B4-BE49-F238E27FC236}">
                <a16:creationId xmlns:a16="http://schemas.microsoft.com/office/drawing/2014/main" id="{63D10D94-D19B-2920-A449-7C552B04115C}"/>
              </a:ext>
            </a:extLst>
          </p:cNvPr>
          <p:cNvSpPr txBox="1">
            <a:spLocks noChangeArrowheads="1"/>
          </p:cNvSpPr>
          <p:nvPr/>
        </p:nvSpPr>
        <p:spPr bwMode="auto">
          <a:xfrm>
            <a:off x="1721768" y="19472"/>
            <a:ext cx="9342784" cy="646331"/>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latin typeface="+mj-lt"/>
                <a:cs typeface="+mj-cs"/>
              </a:rPr>
              <a:t>Obrat pro povinnou registraci</a:t>
            </a:r>
          </a:p>
        </p:txBody>
      </p:sp>
      <p:sp>
        <p:nvSpPr>
          <p:cNvPr id="35844" name="Zástupný symbol pro číslo snímku 1">
            <a:extLst>
              <a:ext uri="{FF2B5EF4-FFF2-40B4-BE49-F238E27FC236}">
                <a16:creationId xmlns:a16="http://schemas.microsoft.com/office/drawing/2014/main" id="{55950481-2454-17DD-6785-2955C1D2F836}"/>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9B192058-C195-4EFD-84E7-0CF0701D57A0}" type="slidenum">
              <a:rPr lang="cs-CZ" altLang="cs-CZ" smtClean="0">
                <a:solidFill>
                  <a:srgbClr val="FFFFFF"/>
                </a:solidFill>
                <a:latin typeface="Calibri" panose="020F0502020204030204" pitchFamily="34" charset="0"/>
              </a:rPr>
              <a:pPr fontAlgn="base">
                <a:spcBef>
                  <a:spcPct val="0"/>
                </a:spcBef>
                <a:spcAft>
                  <a:spcPct val="0"/>
                </a:spcAft>
                <a:defRPr/>
              </a:pPr>
              <a:t>22</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1">
            <a:extLst>
              <a:ext uri="{FF2B5EF4-FFF2-40B4-BE49-F238E27FC236}">
                <a16:creationId xmlns:a16="http://schemas.microsoft.com/office/drawing/2014/main" id="{12293B08-187D-1D01-61CE-3E7B50B0F82C}"/>
              </a:ext>
            </a:extLst>
          </p:cNvPr>
          <p:cNvSpPr>
            <a:spLocks noGrp="1"/>
          </p:cNvSpPr>
          <p:nvPr>
            <p:ph type="title"/>
          </p:nvPr>
        </p:nvSpPr>
        <p:spPr>
          <a:xfrm>
            <a:off x="2100263" y="260649"/>
            <a:ext cx="9684369" cy="1169987"/>
          </a:xfrm>
        </p:spPr>
        <p:txBody>
          <a:bodyPr>
            <a:noAutofit/>
          </a:bodyPr>
          <a:lstStyle/>
          <a:p>
            <a:pPr algn="ctr">
              <a:defRPr/>
            </a:pPr>
            <a:r>
              <a:rPr lang="cs-CZ" b="1" dirty="0">
                <a:solidFill>
                  <a:schemeClr val="accent2">
                    <a:lumMod val="75000"/>
                  </a:schemeClr>
                </a:solidFill>
              </a:rPr>
              <a:t>Sledování obratu – vstupuje do obratu </a:t>
            </a:r>
          </a:p>
        </p:txBody>
      </p:sp>
      <p:sp>
        <p:nvSpPr>
          <p:cNvPr id="16387" name="Zástupný symbol pro obsah 2">
            <a:extLst>
              <a:ext uri="{FF2B5EF4-FFF2-40B4-BE49-F238E27FC236}">
                <a16:creationId xmlns:a16="http://schemas.microsoft.com/office/drawing/2014/main" id="{D1C01F5A-055A-B81F-D5C4-756E51034BB7}"/>
              </a:ext>
            </a:extLst>
          </p:cNvPr>
          <p:cNvSpPr>
            <a:spLocks noGrp="1"/>
          </p:cNvSpPr>
          <p:nvPr>
            <p:ph idx="1"/>
          </p:nvPr>
        </p:nvSpPr>
        <p:spPr>
          <a:xfrm>
            <a:off x="1559496" y="1484784"/>
            <a:ext cx="10441160" cy="5256584"/>
          </a:xfrm>
        </p:spPr>
        <p:txBody>
          <a:bodyPr rtlCol="0">
            <a:noAutofit/>
          </a:bodyPr>
          <a:lstStyle/>
          <a:p>
            <a:pPr marL="147638" indent="0" algn="just">
              <a:lnSpc>
                <a:spcPct val="80000"/>
              </a:lnSpc>
              <a:buNone/>
              <a:defRPr/>
            </a:pPr>
            <a:r>
              <a:rPr lang="cs-CZ" sz="2000" b="1" u="sng" dirty="0">
                <a:solidFill>
                  <a:schemeClr val="tx1">
                    <a:lumMod val="85000"/>
                    <a:lumOff val="15000"/>
                  </a:schemeClr>
                </a:solidFill>
              </a:rPr>
              <a:t>Do obratu se zahrnuje </a:t>
            </a:r>
            <a:r>
              <a:rPr lang="cs-CZ" sz="2000" b="1" dirty="0">
                <a:solidFill>
                  <a:schemeClr val="tx1">
                    <a:lumMod val="85000"/>
                    <a:lumOff val="15000"/>
                  </a:schemeClr>
                </a:solidFill>
              </a:rPr>
              <a:t>úplata bez daně , tj. výnosy (která náleží osobě povinné k dani) za plnění s místem plnění</a:t>
            </a:r>
            <a:r>
              <a:rPr lang="cs-CZ" sz="2000" dirty="0">
                <a:solidFill>
                  <a:schemeClr val="tx1">
                    <a:lumMod val="85000"/>
                    <a:lumOff val="15000"/>
                  </a:schemeClr>
                </a:solidFill>
              </a:rPr>
              <a:t> </a:t>
            </a:r>
            <a:r>
              <a:rPr lang="cs-CZ" sz="2000" b="1" dirty="0">
                <a:solidFill>
                  <a:schemeClr val="tx1">
                    <a:lumMod val="85000"/>
                    <a:lumOff val="15000"/>
                  </a:schemeClr>
                </a:solidFill>
              </a:rPr>
              <a:t>v tuzemsku, včetně dotace k ceně, tj.:</a:t>
            </a:r>
          </a:p>
          <a:p>
            <a:pPr marL="650558">
              <a:lnSpc>
                <a:spcPct val="80000"/>
              </a:lnSpc>
              <a:buFont typeface="Arial"/>
              <a:buChar char="•"/>
              <a:defRPr/>
            </a:pPr>
            <a:r>
              <a:rPr lang="cs-CZ" sz="2000" dirty="0">
                <a:solidFill>
                  <a:schemeClr val="tx1">
                    <a:lumMod val="85000"/>
                    <a:lumOff val="15000"/>
                  </a:schemeClr>
                </a:solidFill>
              </a:rPr>
              <a:t>za zdanitelné plnění </a:t>
            </a:r>
          </a:p>
          <a:p>
            <a:pPr marL="307658" indent="0">
              <a:lnSpc>
                <a:spcPct val="80000"/>
              </a:lnSpc>
              <a:buNone/>
              <a:defRPr/>
            </a:pPr>
            <a:r>
              <a:rPr lang="cs-CZ" sz="2000" dirty="0">
                <a:solidFill>
                  <a:schemeClr val="tx1">
                    <a:lumMod val="85000"/>
                    <a:lumOff val="15000"/>
                  </a:schemeClr>
                </a:solidFill>
              </a:rPr>
              <a:t>	(zejména vodné, stočné, prodej zboží, prodej dřeva, krátkodobé nájmy) </a:t>
            </a:r>
          </a:p>
          <a:p>
            <a:pPr marL="307658" indent="0">
              <a:lnSpc>
                <a:spcPct val="80000"/>
              </a:lnSpc>
              <a:buNone/>
              <a:defRPr/>
            </a:pPr>
            <a:endParaRPr lang="cs-CZ" sz="2000" dirty="0">
              <a:solidFill>
                <a:schemeClr val="tx1">
                  <a:lumMod val="85000"/>
                  <a:lumOff val="15000"/>
                </a:schemeClr>
              </a:solidFill>
            </a:endParaRPr>
          </a:p>
          <a:p>
            <a:pPr marL="650558">
              <a:lnSpc>
                <a:spcPct val="80000"/>
              </a:lnSpc>
              <a:buFont typeface="Arial"/>
              <a:buChar char="•"/>
              <a:defRPr/>
            </a:pPr>
            <a:r>
              <a:rPr lang="cs-CZ" sz="2000" dirty="0">
                <a:solidFill>
                  <a:schemeClr val="tx1">
                    <a:lumMod val="85000"/>
                    <a:lumOff val="15000"/>
                  </a:schemeClr>
                </a:solidFill>
              </a:rPr>
              <a:t>plnění osvobozené od daně s nárokem na odpočet daně</a:t>
            </a:r>
          </a:p>
          <a:p>
            <a:pPr marL="307658" indent="0">
              <a:lnSpc>
                <a:spcPct val="80000"/>
              </a:lnSpc>
              <a:buNone/>
              <a:defRPr/>
            </a:pPr>
            <a:r>
              <a:rPr lang="cs-CZ" sz="2000" dirty="0">
                <a:solidFill>
                  <a:schemeClr val="tx1">
                    <a:lumMod val="85000"/>
                    <a:lumOff val="15000"/>
                  </a:schemeClr>
                </a:solidFill>
              </a:rPr>
              <a:t>	(prodej zboží do zahraničí)</a:t>
            </a:r>
          </a:p>
          <a:p>
            <a:pPr marL="307658" indent="0">
              <a:lnSpc>
                <a:spcPct val="80000"/>
              </a:lnSpc>
              <a:buNone/>
              <a:defRPr/>
            </a:pPr>
            <a:endParaRPr lang="cs-CZ" sz="2000" dirty="0">
              <a:solidFill>
                <a:schemeClr val="tx1">
                  <a:lumMod val="85000"/>
                  <a:lumOff val="15000"/>
                </a:schemeClr>
              </a:solidFill>
            </a:endParaRPr>
          </a:p>
          <a:p>
            <a:pPr marL="650558">
              <a:lnSpc>
                <a:spcPct val="80000"/>
              </a:lnSpc>
              <a:buFont typeface="Arial"/>
              <a:buChar char="•"/>
              <a:defRPr/>
            </a:pPr>
            <a:r>
              <a:rPr lang="cs-CZ" sz="2000" dirty="0">
                <a:solidFill>
                  <a:schemeClr val="tx1">
                    <a:lumMod val="85000"/>
                    <a:lumOff val="15000"/>
                  </a:schemeClr>
                </a:solidFill>
              </a:rPr>
              <a:t>plnění osvobozené od daně bez nároku na odpočet daně podle  § 54, až § 56a</a:t>
            </a:r>
          </a:p>
          <a:p>
            <a:pPr marL="307658" indent="0">
              <a:lnSpc>
                <a:spcPct val="80000"/>
              </a:lnSpc>
              <a:buNone/>
              <a:defRPr/>
            </a:pPr>
            <a:r>
              <a:rPr lang="cs-CZ" sz="2000" dirty="0">
                <a:solidFill>
                  <a:schemeClr val="tx1">
                    <a:lumMod val="85000"/>
                    <a:lumOff val="15000"/>
                  </a:schemeClr>
                </a:solidFill>
              </a:rPr>
              <a:t>	(zejména dlouhodobé nájmy, finanční činnosti)</a:t>
            </a:r>
          </a:p>
          <a:p>
            <a:pPr marL="307658" indent="0">
              <a:lnSpc>
                <a:spcPct val="80000"/>
              </a:lnSpc>
              <a:buNone/>
              <a:defRPr/>
            </a:pPr>
            <a:endParaRPr lang="cs-CZ" sz="2000" dirty="0">
              <a:solidFill>
                <a:schemeClr val="tx1">
                  <a:lumMod val="85000"/>
                  <a:lumOff val="15000"/>
                </a:schemeClr>
              </a:solidFill>
            </a:endParaRPr>
          </a:p>
          <a:p>
            <a:pPr marL="650558">
              <a:lnSpc>
                <a:spcPct val="80000"/>
              </a:lnSpc>
              <a:buFont typeface="Arial"/>
              <a:buChar char="•"/>
              <a:defRPr/>
            </a:pPr>
            <a:endParaRPr lang="cs-CZ" sz="2000" dirty="0">
              <a:solidFill>
                <a:schemeClr val="tx1">
                  <a:lumMod val="85000"/>
                  <a:lumOff val="15000"/>
                </a:schemeClr>
              </a:solidFill>
            </a:endParaRPr>
          </a:p>
        </p:txBody>
      </p:sp>
      <p:sp>
        <p:nvSpPr>
          <p:cNvPr id="37892" name="Zástupný symbol pro číslo snímku 1">
            <a:extLst>
              <a:ext uri="{FF2B5EF4-FFF2-40B4-BE49-F238E27FC236}">
                <a16:creationId xmlns:a16="http://schemas.microsoft.com/office/drawing/2014/main" id="{5344CE9C-EE94-420C-B952-1AADC4BFFF88}"/>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F0D55A6A-6CDA-4ED3-98C3-B81B8D62E557}" type="slidenum">
              <a:rPr lang="cs-CZ" altLang="cs-CZ" smtClean="0">
                <a:solidFill>
                  <a:srgbClr val="FFFFFF"/>
                </a:solidFill>
                <a:latin typeface="Calibri" panose="020F0502020204030204" pitchFamily="34" charset="0"/>
              </a:rPr>
              <a:pPr fontAlgn="base">
                <a:spcBef>
                  <a:spcPct val="0"/>
                </a:spcBef>
                <a:spcAft>
                  <a:spcPct val="0"/>
                </a:spcAft>
                <a:defRPr/>
              </a:pPr>
              <a:t>23</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1">
            <a:extLst>
              <a:ext uri="{FF2B5EF4-FFF2-40B4-BE49-F238E27FC236}">
                <a16:creationId xmlns:a16="http://schemas.microsoft.com/office/drawing/2014/main" id="{86DF5276-6AAF-7061-9EFB-E8516D0960BD}"/>
              </a:ext>
            </a:extLst>
          </p:cNvPr>
          <p:cNvSpPr>
            <a:spLocks noGrp="1"/>
          </p:cNvSpPr>
          <p:nvPr>
            <p:ph type="title"/>
          </p:nvPr>
        </p:nvSpPr>
        <p:spPr>
          <a:xfrm>
            <a:off x="2007292" y="32673"/>
            <a:ext cx="9993364" cy="1169987"/>
          </a:xfrm>
        </p:spPr>
        <p:txBody>
          <a:bodyPr>
            <a:noAutofit/>
          </a:bodyPr>
          <a:lstStyle/>
          <a:p>
            <a:pPr algn="ctr">
              <a:defRPr/>
            </a:pPr>
            <a:r>
              <a:rPr lang="cs-CZ" b="1" dirty="0">
                <a:solidFill>
                  <a:schemeClr val="accent2">
                    <a:lumMod val="75000"/>
                  </a:schemeClr>
                </a:solidFill>
              </a:rPr>
              <a:t>Sledování obratu – nevstupuje do obratu</a:t>
            </a:r>
          </a:p>
        </p:txBody>
      </p:sp>
      <p:sp>
        <p:nvSpPr>
          <p:cNvPr id="16387" name="Zástupný symbol pro obsah 2">
            <a:extLst>
              <a:ext uri="{FF2B5EF4-FFF2-40B4-BE49-F238E27FC236}">
                <a16:creationId xmlns:a16="http://schemas.microsoft.com/office/drawing/2014/main" id="{94DBEA3B-9F89-9F30-632C-686B4A1F21D8}"/>
              </a:ext>
            </a:extLst>
          </p:cNvPr>
          <p:cNvSpPr>
            <a:spLocks noGrp="1"/>
          </p:cNvSpPr>
          <p:nvPr>
            <p:ph idx="1"/>
          </p:nvPr>
        </p:nvSpPr>
        <p:spPr>
          <a:xfrm>
            <a:off x="1559496" y="1484784"/>
            <a:ext cx="10729192" cy="5184576"/>
          </a:xfrm>
        </p:spPr>
        <p:txBody>
          <a:bodyPr rtlCol="0">
            <a:noAutofit/>
          </a:bodyPr>
          <a:lstStyle/>
          <a:p>
            <a:pPr marL="307658" indent="0">
              <a:lnSpc>
                <a:spcPct val="80000"/>
              </a:lnSpc>
              <a:buNone/>
              <a:defRPr/>
            </a:pPr>
            <a:r>
              <a:rPr lang="cs-CZ" sz="2000" b="1" u="sng" dirty="0">
                <a:solidFill>
                  <a:schemeClr val="tx1">
                    <a:lumMod val="85000"/>
                    <a:lumOff val="15000"/>
                  </a:schemeClr>
                </a:solidFill>
              </a:rPr>
              <a:t>Do obratu se nezahrnuje:</a:t>
            </a:r>
          </a:p>
          <a:p>
            <a:pPr marL="650558">
              <a:lnSpc>
                <a:spcPct val="80000"/>
              </a:lnSpc>
              <a:buFont typeface="Arial"/>
              <a:buChar char="•"/>
              <a:defRPr/>
            </a:pPr>
            <a:r>
              <a:rPr lang="cs-CZ" sz="2000" dirty="0">
                <a:solidFill>
                  <a:schemeClr val="tx1">
                    <a:lumMod val="85000"/>
                    <a:lumOff val="15000"/>
                  </a:schemeClr>
                </a:solidFill>
              </a:rPr>
              <a:t>Příjmy (výnosy), které nejsou předmětem DPH, tzn. které nejsou dodání zboží ani poskytnutím služby (např. daňové příjmy, dotace, dary, místní poplatky a další příjmy vyplývající z výkonu veřejné správy)</a:t>
            </a:r>
          </a:p>
          <a:p>
            <a:pPr marL="650558">
              <a:lnSpc>
                <a:spcPct val="80000"/>
              </a:lnSpc>
              <a:buFont typeface="Arial"/>
              <a:buChar char="•"/>
              <a:defRPr/>
            </a:pPr>
            <a:endParaRPr lang="cs-CZ" sz="2000" dirty="0">
              <a:solidFill>
                <a:schemeClr val="tx1">
                  <a:lumMod val="85000"/>
                  <a:lumOff val="15000"/>
                </a:schemeClr>
              </a:solidFill>
            </a:endParaRPr>
          </a:p>
          <a:p>
            <a:pPr marL="650558">
              <a:lnSpc>
                <a:spcPct val="80000"/>
              </a:lnSpc>
              <a:buFont typeface="Arial"/>
              <a:buChar char="•"/>
              <a:defRPr/>
            </a:pPr>
            <a:r>
              <a:rPr lang="cs-CZ" sz="2000" dirty="0">
                <a:solidFill>
                  <a:schemeClr val="tx1">
                    <a:lumMod val="85000"/>
                    <a:lumOff val="15000"/>
                  </a:schemeClr>
                </a:solidFill>
              </a:rPr>
              <a:t>úplaty (výnosy) za prodej dlouhodobého majetku pokud nejsou obvyklou činností (prodej majetku, který není předmětem DPH</a:t>
            </a:r>
          </a:p>
          <a:p>
            <a:pPr marL="650558">
              <a:lnSpc>
                <a:spcPct val="80000"/>
              </a:lnSpc>
              <a:buFont typeface="Arial"/>
              <a:buChar char="•"/>
              <a:defRPr/>
            </a:pPr>
            <a:endParaRPr lang="cs-CZ" sz="2000" dirty="0">
              <a:solidFill>
                <a:schemeClr val="tx1">
                  <a:lumMod val="85000"/>
                  <a:lumOff val="15000"/>
                </a:schemeClr>
              </a:solidFill>
            </a:endParaRPr>
          </a:p>
          <a:p>
            <a:pPr marL="650558">
              <a:lnSpc>
                <a:spcPct val="80000"/>
              </a:lnSpc>
              <a:buFont typeface="Arial"/>
              <a:buChar char="•"/>
              <a:defRPr/>
            </a:pPr>
            <a:r>
              <a:rPr lang="cs-CZ" sz="2000" dirty="0">
                <a:solidFill>
                  <a:schemeClr val="tx1">
                    <a:lumMod val="85000"/>
                    <a:lumOff val="15000"/>
                  </a:schemeClr>
                </a:solidFill>
              </a:rPr>
              <a:t>Přeúčtování služeb (§36 odst. 13)</a:t>
            </a:r>
          </a:p>
          <a:p>
            <a:pPr marL="650558">
              <a:lnSpc>
                <a:spcPct val="80000"/>
              </a:lnSpc>
              <a:buFont typeface="Arial"/>
              <a:buChar char="•"/>
              <a:defRPr/>
            </a:pPr>
            <a:endParaRPr lang="cs-CZ" sz="2000" dirty="0">
              <a:solidFill>
                <a:schemeClr val="tx1">
                  <a:lumMod val="85000"/>
                  <a:lumOff val="15000"/>
                </a:schemeClr>
              </a:solidFill>
            </a:endParaRPr>
          </a:p>
          <a:p>
            <a:pPr marL="650558">
              <a:lnSpc>
                <a:spcPct val="80000"/>
              </a:lnSpc>
              <a:buFont typeface="Arial"/>
              <a:buChar char="•"/>
              <a:defRPr/>
            </a:pPr>
            <a:r>
              <a:rPr lang="cs-CZ" sz="2000" dirty="0">
                <a:solidFill>
                  <a:schemeClr val="tx1">
                    <a:lumMod val="85000"/>
                    <a:lumOff val="15000"/>
                  </a:schemeClr>
                </a:solidFill>
              </a:rPr>
              <a:t>Osvobozená plnění kromě §54 – 56a (sport, kultura, sociální služby, apod.)</a:t>
            </a:r>
          </a:p>
          <a:p>
            <a:pPr marL="650558">
              <a:lnSpc>
                <a:spcPct val="80000"/>
              </a:lnSpc>
              <a:buFont typeface="Arial"/>
              <a:buChar char="•"/>
              <a:defRPr/>
            </a:pPr>
            <a:endParaRPr lang="cs-CZ" sz="2000" dirty="0">
              <a:solidFill>
                <a:schemeClr val="tx1">
                  <a:lumMod val="85000"/>
                  <a:lumOff val="15000"/>
                </a:schemeClr>
              </a:solidFill>
            </a:endParaRPr>
          </a:p>
        </p:txBody>
      </p:sp>
      <p:sp>
        <p:nvSpPr>
          <p:cNvPr id="39940" name="Zástupný symbol pro číslo snímku 1">
            <a:extLst>
              <a:ext uri="{FF2B5EF4-FFF2-40B4-BE49-F238E27FC236}">
                <a16:creationId xmlns:a16="http://schemas.microsoft.com/office/drawing/2014/main" id="{738F753B-6486-5495-4B40-10DDD6566E0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33AF27D-9B96-42CF-BD55-39920B24F555}" type="slidenum">
              <a:rPr lang="cs-CZ" altLang="cs-CZ" smtClean="0">
                <a:solidFill>
                  <a:srgbClr val="FFFFFF"/>
                </a:solidFill>
                <a:latin typeface="Calibri" panose="020F0502020204030204" pitchFamily="34" charset="0"/>
              </a:rPr>
              <a:pPr fontAlgn="base">
                <a:spcBef>
                  <a:spcPct val="0"/>
                </a:spcBef>
                <a:spcAft>
                  <a:spcPct val="0"/>
                </a:spcAft>
                <a:defRPr/>
              </a:pPr>
              <a:t>24</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89A33BE-9745-1B92-C1DB-2971F0714624}"/>
              </a:ext>
            </a:extLst>
          </p:cNvPr>
          <p:cNvSpPr>
            <a:spLocks noGrp="1"/>
          </p:cNvSpPr>
          <p:nvPr>
            <p:ph type="title"/>
          </p:nvPr>
        </p:nvSpPr>
        <p:spPr>
          <a:xfrm>
            <a:off x="2650199" y="98934"/>
            <a:ext cx="7654925" cy="1114425"/>
          </a:xfrm>
        </p:spPr>
        <p:txBody>
          <a:bodyPr>
            <a:normAutofit/>
          </a:bodyPr>
          <a:lstStyle/>
          <a:p>
            <a:pPr algn="ctr">
              <a:defRPr/>
            </a:pPr>
            <a:r>
              <a:rPr lang="cs-CZ" b="1" dirty="0">
                <a:solidFill>
                  <a:schemeClr val="accent2">
                    <a:lumMod val="75000"/>
                  </a:schemeClr>
                </a:solidFill>
              </a:rPr>
              <a:t>Nevstupuje</a:t>
            </a:r>
            <a:r>
              <a:rPr lang="cs-CZ" sz="3200" b="1" dirty="0">
                <a:solidFill>
                  <a:schemeClr val="accent2">
                    <a:lumMod val="75000"/>
                  </a:schemeClr>
                </a:solidFill>
              </a:rPr>
              <a:t> do obratu - přeúčtování</a:t>
            </a:r>
          </a:p>
        </p:txBody>
      </p:sp>
      <p:sp>
        <p:nvSpPr>
          <p:cNvPr id="3" name="Zástupný symbol pro obsah 2">
            <a:extLst>
              <a:ext uri="{FF2B5EF4-FFF2-40B4-BE49-F238E27FC236}">
                <a16:creationId xmlns:a16="http://schemas.microsoft.com/office/drawing/2014/main" id="{028135A3-9991-7CD6-B35D-FDA67BBAA898}"/>
              </a:ext>
            </a:extLst>
          </p:cNvPr>
          <p:cNvSpPr>
            <a:spLocks noGrp="1"/>
          </p:cNvSpPr>
          <p:nvPr>
            <p:ph idx="1"/>
          </p:nvPr>
        </p:nvSpPr>
        <p:spPr>
          <a:xfrm>
            <a:off x="1631504" y="1213359"/>
            <a:ext cx="10369152" cy="5545707"/>
          </a:xfrm>
        </p:spPr>
        <p:txBody>
          <a:bodyPr rtlCol="0">
            <a:normAutofit/>
          </a:bodyPr>
          <a:lstStyle/>
          <a:p>
            <a:pPr marL="180975" indent="-180975">
              <a:buFont typeface="Arial"/>
              <a:buChar char="•"/>
              <a:defRPr/>
            </a:pPr>
            <a:r>
              <a:rPr lang="cs-CZ" sz="2000" b="1" dirty="0">
                <a:solidFill>
                  <a:schemeClr val="tx1">
                    <a:lumMod val="85000"/>
                    <a:lumOff val="15000"/>
                  </a:schemeClr>
                </a:solidFill>
              </a:rPr>
              <a:t>Přeúčtování služeb dle §36 odst. 13:</a:t>
            </a:r>
          </a:p>
          <a:p>
            <a:pPr marL="114300" indent="0">
              <a:buNone/>
              <a:defRPr/>
            </a:pPr>
            <a:r>
              <a:rPr lang="cs-CZ" sz="2000" i="1" dirty="0">
                <a:solidFill>
                  <a:schemeClr val="tx1">
                    <a:lumMod val="85000"/>
                    <a:lumOff val="15000"/>
                  </a:schemeClr>
                </a:solidFill>
              </a:rPr>
              <a:t>Do základu daně se nezahrnuje částka, kterou plátce obdržel od jiné osoby na úhradu částky vynaložené jménem a na účet této jiné osoby. Podmínkou je, že přijatá částka nepřevýší uhrazené částky za jinou osobu a plátce si u plnění uhrazeného za jinou osobu neuplatní nárok na odpočet daně.</a:t>
            </a:r>
          </a:p>
          <a:p>
            <a:pPr marL="114300" indent="0">
              <a:buNone/>
              <a:defRPr/>
            </a:pPr>
            <a:endParaRPr lang="cs-CZ" sz="2000" b="1" i="1"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Zejména přeúčtování energií nájemcům bytů a nebytových prostor</a:t>
            </a:r>
          </a:p>
          <a:p>
            <a:pPr marL="91440" indent="-91440">
              <a:buFont typeface="Arial"/>
              <a:buChar char="•"/>
              <a:defRPr/>
            </a:pPr>
            <a:endParaRPr lang="cs-CZ" sz="2000" b="1"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Netýká se dodání tepla </a:t>
            </a:r>
          </a:p>
          <a:p>
            <a:pPr marL="114300" indent="0">
              <a:buNone/>
              <a:defRPr/>
            </a:pPr>
            <a:r>
              <a:rPr lang="cs-CZ" sz="2000" dirty="0">
                <a:solidFill>
                  <a:schemeClr val="tx1">
                    <a:lumMod val="85000"/>
                    <a:lumOff val="15000"/>
                  </a:schemeClr>
                </a:solidFill>
              </a:rPr>
              <a:t>(vytápění v bytových domech x přeúčtování plynu)</a:t>
            </a:r>
          </a:p>
          <a:p>
            <a:pPr marL="91440" indent="-91440">
              <a:buFont typeface="Arial"/>
              <a:buChar char="•"/>
              <a:defRPr/>
            </a:pPr>
            <a:endParaRPr lang="cs-CZ" sz="2000" dirty="0">
              <a:solidFill>
                <a:schemeClr val="tx1">
                  <a:lumMod val="85000"/>
                  <a:lumOff val="15000"/>
                </a:schemeClr>
              </a:solidFill>
            </a:endParaRPr>
          </a:p>
        </p:txBody>
      </p:sp>
      <p:sp>
        <p:nvSpPr>
          <p:cNvPr id="41988" name="Zástupný symbol pro číslo snímku 3">
            <a:extLst>
              <a:ext uri="{FF2B5EF4-FFF2-40B4-BE49-F238E27FC236}">
                <a16:creationId xmlns:a16="http://schemas.microsoft.com/office/drawing/2014/main" id="{D2A8663C-0773-C9D4-1881-85E20D416D0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3F0ADCF9-BF87-42E2-A112-86BB1D68F30D}" type="slidenum">
              <a:rPr lang="cs-CZ" altLang="cs-CZ" smtClean="0">
                <a:solidFill>
                  <a:srgbClr val="FFFFFF"/>
                </a:solidFill>
                <a:latin typeface="Calibri" panose="020F0502020204030204" pitchFamily="34" charset="0"/>
              </a:rPr>
              <a:pPr fontAlgn="base">
                <a:spcBef>
                  <a:spcPct val="0"/>
                </a:spcBef>
                <a:spcAft>
                  <a:spcPct val="0"/>
                </a:spcAft>
                <a:defRPr/>
              </a:pPr>
              <a:t>25</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E340C3-592B-D8E4-EB83-9CE9BE7C1642}"/>
              </a:ext>
            </a:extLst>
          </p:cNvPr>
          <p:cNvSpPr>
            <a:spLocks noGrp="1"/>
          </p:cNvSpPr>
          <p:nvPr>
            <p:ph type="title"/>
          </p:nvPr>
        </p:nvSpPr>
        <p:spPr>
          <a:xfrm>
            <a:off x="2207601" y="127727"/>
            <a:ext cx="9452587" cy="857250"/>
          </a:xfrm>
        </p:spPr>
        <p:txBody>
          <a:bodyPr>
            <a:normAutofit fontScale="90000"/>
          </a:bodyPr>
          <a:lstStyle/>
          <a:p>
            <a:pPr algn="ctr">
              <a:defRPr/>
            </a:pPr>
            <a:r>
              <a:rPr lang="cs-CZ" b="1" dirty="0">
                <a:solidFill>
                  <a:schemeClr val="accent2">
                    <a:lumMod val="75000"/>
                  </a:schemeClr>
                </a:solidFill>
              </a:rPr>
              <a:t>Nevstupuje do obratu – osvobozená plnění</a:t>
            </a:r>
          </a:p>
        </p:txBody>
      </p:sp>
      <p:sp>
        <p:nvSpPr>
          <p:cNvPr id="3" name="Zástupný symbol pro obsah 2">
            <a:extLst>
              <a:ext uri="{FF2B5EF4-FFF2-40B4-BE49-F238E27FC236}">
                <a16:creationId xmlns:a16="http://schemas.microsoft.com/office/drawing/2014/main" id="{3819598D-7B4E-B044-9EDD-23093B95D833}"/>
              </a:ext>
            </a:extLst>
          </p:cNvPr>
          <p:cNvSpPr>
            <a:spLocks noGrp="1"/>
          </p:cNvSpPr>
          <p:nvPr>
            <p:ph idx="1"/>
          </p:nvPr>
        </p:nvSpPr>
        <p:spPr>
          <a:xfrm>
            <a:off x="1631504" y="1268760"/>
            <a:ext cx="10297143" cy="5589239"/>
          </a:xfrm>
        </p:spPr>
        <p:txBody>
          <a:bodyPr rtlCol="0">
            <a:normAutofit/>
          </a:bodyPr>
          <a:lstStyle/>
          <a:p>
            <a:pPr marL="180975" indent="-180975">
              <a:buFont typeface="Arial"/>
              <a:buChar char="•"/>
              <a:defRPr/>
            </a:pPr>
            <a:r>
              <a:rPr lang="cs-CZ" sz="2000" b="1" dirty="0">
                <a:solidFill>
                  <a:schemeClr val="tx1">
                    <a:lumMod val="85000"/>
                    <a:lumOff val="15000"/>
                  </a:schemeClr>
                </a:solidFill>
              </a:rPr>
              <a:t>Výchovně-vzdělávací činnost §57 </a:t>
            </a:r>
          </a:p>
          <a:p>
            <a:pPr marL="180975" indent="-180975">
              <a:buNone/>
              <a:defRPr/>
            </a:pPr>
            <a:endParaRPr lang="cs-CZ" sz="2000" b="1"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Zdravotní služby a dodání zdravotního zboží </a:t>
            </a:r>
            <a:r>
              <a:rPr lang="cs-CZ" sz="2000" dirty="0">
                <a:solidFill>
                  <a:schemeClr val="tx1">
                    <a:lumMod val="85000"/>
                    <a:lumOff val="15000"/>
                  </a:schemeClr>
                </a:solidFill>
              </a:rPr>
              <a:t>(§58)- </a:t>
            </a:r>
            <a:r>
              <a:rPr lang="cs-CZ" sz="2000" b="1" dirty="0">
                <a:solidFill>
                  <a:schemeClr val="tx1">
                    <a:lumMod val="85000"/>
                    <a:lumOff val="15000"/>
                  </a:schemeClr>
                </a:solidFill>
              </a:rPr>
              <a:t>jedná se o činnost </a:t>
            </a:r>
            <a:r>
              <a:rPr lang="cs-CZ" sz="2000" b="1" u="sng" dirty="0">
                <a:solidFill>
                  <a:schemeClr val="tx1">
                    <a:lumMod val="85000"/>
                    <a:lumOff val="15000"/>
                  </a:schemeClr>
                </a:solidFill>
              </a:rPr>
              <a:t>s léčebným cílem nebo chránící lidské zdraví</a:t>
            </a:r>
          </a:p>
          <a:p>
            <a:pPr marL="180975" indent="-180975">
              <a:buNone/>
              <a:defRPr/>
            </a:pPr>
            <a:endParaRPr lang="cs-CZ" sz="2000"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Sociální služby </a:t>
            </a:r>
            <a:r>
              <a:rPr lang="cs-CZ" sz="2000" dirty="0">
                <a:solidFill>
                  <a:schemeClr val="tx1">
                    <a:lumMod val="85000"/>
                    <a:lumOff val="15000"/>
                  </a:schemeClr>
                </a:solidFill>
              </a:rPr>
              <a:t>(§ 59)- oprávněný poskytovatel a příjemce dle zákona č. 108/2006 Sb., o sociálních službách</a:t>
            </a:r>
          </a:p>
          <a:p>
            <a:pPr marL="180975" indent="-180975">
              <a:buNone/>
              <a:defRPr/>
            </a:pPr>
            <a:endParaRPr lang="cs-CZ" sz="2000"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Kulturní činnost </a:t>
            </a:r>
            <a:r>
              <a:rPr lang="cs-CZ" sz="2000" dirty="0">
                <a:solidFill>
                  <a:schemeClr val="tx1">
                    <a:lumMod val="85000"/>
                    <a:lumOff val="15000"/>
                  </a:schemeClr>
                </a:solidFill>
              </a:rPr>
              <a:t>(§61e) – vstupné na kulturní akce, výstavy apod.</a:t>
            </a:r>
          </a:p>
          <a:p>
            <a:pPr marL="180975" indent="-180975">
              <a:buNone/>
              <a:defRPr/>
            </a:pPr>
            <a:endParaRPr lang="cs-CZ" sz="2000" dirty="0">
              <a:solidFill>
                <a:schemeClr val="tx1">
                  <a:lumMod val="85000"/>
                  <a:lumOff val="15000"/>
                </a:schemeClr>
              </a:solidFill>
            </a:endParaRPr>
          </a:p>
          <a:p>
            <a:pPr marL="180975" indent="-180975">
              <a:buFont typeface="Arial"/>
              <a:buChar char="•"/>
              <a:defRPr/>
            </a:pPr>
            <a:r>
              <a:rPr lang="cs-CZ" sz="2000" b="1" dirty="0">
                <a:solidFill>
                  <a:schemeClr val="tx1">
                    <a:lumMod val="85000"/>
                    <a:lumOff val="15000"/>
                  </a:schemeClr>
                </a:solidFill>
              </a:rPr>
              <a:t>Sport </a:t>
            </a:r>
            <a:r>
              <a:rPr lang="cs-CZ" sz="2000" dirty="0">
                <a:solidFill>
                  <a:schemeClr val="tx1">
                    <a:lumMod val="85000"/>
                    <a:lumOff val="15000"/>
                  </a:schemeClr>
                </a:solidFill>
              </a:rPr>
              <a:t>(§61 d)– poskytování </a:t>
            </a:r>
            <a:r>
              <a:rPr lang="cs-CZ" sz="2000" u="sng" dirty="0">
                <a:solidFill>
                  <a:schemeClr val="tx1">
                    <a:lumMod val="85000"/>
                    <a:lumOff val="15000"/>
                  </a:schemeClr>
                </a:solidFill>
              </a:rPr>
              <a:t>služeb úzce souvisejících se sportem nebo těl. výchovou</a:t>
            </a:r>
            <a:endParaRPr lang="cs-CZ" sz="2000" dirty="0">
              <a:solidFill>
                <a:schemeClr val="tx1">
                  <a:lumMod val="85000"/>
                  <a:lumOff val="15000"/>
                </a:schemeClr>
              </a:solidFill>
            </a:endParaRPr>
          </a:p>
          <a:p>
            <a:pPr marL="91440" indent="-91440">
              <a:buFont typeface="Arial"/>
              <a:buChar char="•"/>
              <a:defRPr/>
            </a:pPr>
            <a:endParaRPr lang="cs-CZ" sz="2000" dirty="0">
              <a:solidFill>
                <a:schemeClr val="tx1">
                  <a:lumMod val="85000"/>
                  <a:lumOff val="15000"/>
                </a:schemeClr>
              </a:solidFill>
            </a:endParaRPr>
          </a:p>
        </p:txBody>
      </p:sp>
      <p:sp>
        <p:nvSpPr>
          <p:cNvPr id="43012" name="Zástupný symbol pro číslo snímku 3">
            <a:extLst>
              <a:ext uri="{FF2B5EF4-FFF2-40B4-BE49-F238E27FC236}">
                <a16:creationId xmlns:a16="http://schemas.microsoft.com/office/drawing/2014/main" id="{85A41F6A-6321-1069-20F1-2AE6BC0042A6}"/>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BE1F2015-99F7-4391-8E57-CF3EADD32C79}" type="slidenum">
              <a:rPr lang="cs-CZ" altLang="cs-CZ" smtClean="0">
                <a:solidFill>
                  <a:srgbClr val="FFFFFF"/>
                </a:solidFill>
                <a:latin typeface="Calibri" panose="020F0502020204030204" pitchFamily="34" charset="0"/>
              </a:rPr>
              <a:pPr fontAlgn="base">
                <a:spcBef>
                  <a:spcPct val="0"/>
                </a:spcBef>
                <a:spcAft>
                  <a:spcPct val="0"/>
                </a:spcAft>
                <a:defRPr/>
              </a:pPr>
              <a:t>26</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0F92CD-AA04-712F-CA76-3F17BFA83914}"/>
              </a:ext>
            </a:extLst>
          </p:cNvPr>
          <p:cNvSpPr>
            <a:spLocks noGrp="1"/>
          </p:cNvSpPr>
          <p:nvPr>
            <p:ph type="title"/>
          </p:nvPr>
        </p:nvSpPr>
        <p:spPr>
          <a:xfrm>
            <a:off x="1415480" y="116632"/>
            <a:ext cx="10585176" cy="1130300"/>
          </a:xfrm>
        </p:spPr>
        <p:txBody>
          <a:bodyPr>
            <a:normAutofit fontScale="90000"/>
          </a:bodyPr>
          <a:lstStyle/>
          <a:p>
            <a:pPr algn="ctr">
              <a:defRPr/>
            </a:pPr>
            <a:r>
              <a:rPr lang="cs-CZ" sz="4000" b="1" dirty="0">
                <a:solidFill>
                  <a:schemeClr val="accent2">
                    <a:lumMod val="75000"/>
                  </a:schemeClr>
                </a:solidFill>
              </a:rPr>
              <a:t>Osvobozená</a:t>
            </a:r>
            <a:r>
              <a:rPr lang="cs-CZ" b="1" dirty="0">
                <a:solidFill>
                  <a:schemeClr val="accent2">
                    <a:lumMod val="75000"/>
                  </a:schemeClr>
                </a:solidFill>
              </a:rPr>
              <a:t> plnění podle §61 písm. e) </a:t>
            </a:r>
            <a:br>
              <a:rPr lang="cs-CZ" b="1" dirty="0">
                <a:solidFill>
                  <a:schemeClr val="accent2">
                    <a:lumMod val="75000"/>
                  </a:schemeClr>
                </a:solidFill>
              </a:rPr>
            </a:br>
            <a:r>
              <a:rPr lang="cs-CZ" b="1" dirty="0">
                <a:solidFill>
                  <a:schemeClr val="accent2">
                    <a:lumMod val="75000"/>
                  </a:schemeClr>
                </a:solidFill>
              </a:rPr>
              <a:t>kulturní činnost</a:t>
            </a:r>
          </a:p>
        </p:txBody>
      </p:sp>
      <p:sp>
        <p:nvSpPr>
          <p:cNvPr id="3" name="Zástupný symbol pro obsah 2">
            <a:extLst>
              <a:ext uri="{FF2B5EF4-FFF2-40B4-BE49-F238E27FC236}">
                <a16:creationId xmlns:a16="http://schemas.microsoft.com/office/drawing/2014/main" id="{9F1FCE90-7A99-01F2-9A81-3AEEBBCDB87A}"/>
              </a:ext>
            </a:extLst>
          </p:cNvPr>
          <p:cNvSpPr>
            <a:spLocks noGrp="1"/>
          </p:cNvSpPr>
          <p:nvPr>
            <p:ph idx="1"/>
          </p:nvPr>
        </p:nvSpPr>
        <p:spPr>
          <a:xfrm>
            <a:off x="1415480" y="1412776"/>
            <a:ext cx="10585175" cy="5328591"/>
          </a:xfrm>
        </p:spPr>
        <p:txBody>
          <a:bodyPr rtlCol="0">
            <a:normAutofit/>
          </a:bodyPr>
          <a:lstStyle/>
          <a:p>
            <a:pPr marL="25718" indent="0" algn="just">
              <a:buNone/>
              <a:defRPr/>
            </a:pPr>
            <a:r>
              <a:rPr lang="cs-CZ" sz="2000" b="1" dirty="0">
                <a:solidFill>
                  <a:schemeClr val="tx1">
                    <a:lumMod val="85000"/>
                    <a:lumOff val="15000"/>
                  </a:schemeClr>
                </a:solidFill>
              </a:rPr>
              <a:t>§61 písm. e) </a:t>
            </a:r>
            <a:r>
              <a:rPr lang="cs-CZ" sz="2000" dirty="0">
                <a:solidFill>
                  <a:schemeClr val="tx1">
                    <a:lumMod val="85000"/>
                    <a:lumOff val="15000"/>
                  </a:schemeClr>
                </a:solidFill>
              </a:rPr>
              <a:t>– </a:t>
            </a:r>
            <a:r>
              <a:rPr lang="cs-CZ" sz="2000" dirty="0"/>
              <a:t>poskytnutí kulturních služeb a dodání zboží s nimi úzce souvisejícího krajem, obcí, právnickou osobou zřízenou zákonem, právnickou osobou zřízenou Ministerstvem kultury nebo právnickou osobou, která nebyla založena nebo zřízena za účelem podnikání,</a:t>
            </a:r>
          </a:p>
          <a:p>
            <a:pPr marL="712788" lvl="1" indent="-255588">
              <a:buFont typeface="Wingdings" panose="05000000000000000000" pitchFamily="2" charset="2"/>
              <a:buChar char="§"/>
              <a:defRPr/>
            </a:pPr>
            <a:r>
              <a:rPr lang="cs-CZ" sz="2000" dirty="0">
                <a:solidFill>
                  <a:schemeClr val="tx1">
                    <a:lumMod val="85000"/>
                    <a:lumOff val="15000"/>
                  </a:schemeClr>
                </a:solidFill>
              </a:rPr>
              <a:t>Vstupné na ples </a:t>
            </a:r>
          </a:p>
          <a:p>
            <a:pPr marL="712788" lvl="1" indent="-255588">
              <a:buFont typeface="Wingdings" panose="05000000000000000000" pitchFamily="2" charset="2"/>
              <a:buChar char="§"/>
              <a:defRPr/>
            </a:pPr>
            <a:r>
              <a:rPr lang="cs-CZ" sz="2000" dirty="0">
                <a:solidFill>
                  <a:schemeClr val="tx1">
                    <a:lumMod val="85000"/>
                    <a:lumOff val="15000"/>
                  </a:schemeClr>
                </a:solidFill>
              </a:rPr>
              <a:t>Vstupné na kulturní představení (divadlo, koncert apod.)</a:t>
            </a:r>
          </a:p>
          <a:p>
            <a:pPr marL="712788" lvl="1" indent="-255588">
              <a:buFont typeface="Wingdings" panose="05000000000000000000" pitchFamily="2" charset="2"/>
              <a:buChar char="§"/>
              <a:defRPr/>
            </a:pPr>
            <a:r>
              <a:rPr lang="cs-CZ" sz="2000" dirty="0">
                <a:solidFill>
                  <a:schemeClr val="tx1">
                    <a:lumMod val="85000"/>
                    <a:lumOff val="15000"/>
                  </a:schemeClr>
                </a:solidFill>
              </a:rPr>
              <a:t>Vstupné do muzea</a:t>
            </a:r>
          </a:p>
          <a:p>
            <a:pPr marL="712788" lvl="1" indent="-255588">
              <a:buFont typeface="Wingdings" panose="05000000000000000000" pitchFamily="2" charset="2"/>
              <a:buChar char="§"/>
              <a:defRPr/>
            </a:pPr>
            <a:r>
              <a:rPr lang="cs-CZ" sz="2000" dirty="0">
                <a:solidFill>
                  <a:schemeClr val="tx1">
                    <a:lumMod val="85000"/>
                    <a:lumOff val="15000"/>
                  </a:schemeClr>
                </a:solidFill>
              </a:rPr>
              <a:t>Knihovní služby</a:t>
            </a:r>
          </a:p>
          <a:p>
            <a:pPr marL="712788" lvl="1" indent="-255588">
              <a:buFont typeface="Wingdings" panose="05000000000000000000" pitchFamily="2" charset="2"/>
              <a:buChar char="§"/>
              <a:defRPr/>
            </a:pPr>
            <a:r>
              <a:rPr lang="cs-CZ" sz="2000" dirty="0">
                <a:solidFill>
                  <a:schemeClr val="tx1">
                    <a:lumMod val="85000"/>
                    <a:lumOff val="15000"/>
                  </a:schemeClr>
                </a:solidFill>
              </a:rPr>
              <a:t>Losy do tomboly</a:t>
            </a:r>
          </a:p>
          <a:p>
            <a:pPr marL="712788" lvl="1" indent="-255588">
              <a:buNone/>
              <a:defRPr/>
            </a:pPr>
            <a:endParaRPr lang="cs-CZ" sz="2000" dirty="0">
              <a:solidFill>
                <a:schemeClr val="tx1">
                  <a:lumMod val="85000"/>
                  <a:lumOff val="15000"/>
                </a:schemeClr>
              </a:solidFill>
            </a:endParaRPr>
          </a:p>
          <a:p>
            <a:pPr marL="712788" lvl="1" indent="-255588">
              <a:buFont typeface="Wingdings" panose="05000000000000000000" pitchFamily="2" charset="2"/>
              <a:buChar char="§"/>
              <a:defRPr/>
            </a:pPr>
            <a:r>
              <a:rPr lang="cs-CZ" sz="2000" dirty="0">
                <a:solidFill>
                  <a:schemeClr val="tx1">
                    <a:lumMod val="85000"/>
                    <a:lumOff val="15000"/>
                  </a:schemeClr>
                </a:solidFill>
              </a:rPr>
              <a:t>Nevztahuje se na pronájmy pro kulturní akce a prodej občerstvení na kulturních akcích !</a:t>
            </a:r>
          </a:p>
          <a:p>
            <a:pPr marL="91440" indent="-91440">
              <a:buFont typeface="Arial"/>
              <a:buChar char="•"/>
              <a:defRPr/>
            </a:pPr>
            <a:endParaRPr lang="cs-CZ" sz="2000" dirty="0">
              <a:solidFill>
                <a:schemeClr val="tx1">
                  <a:lumMod val="85000"/>
                  <a:lumOff val="15000"/>
                </a:schemeClr>
              </a:solidFill>
            </a:endParaRPr>
          </a:p>
        </p:txBody>
      </p:sp>
      <p:sp>
        <p:nvSpPr>
          <p:cNvPr id="44036" name="Zástupný symbol pro číslo snímku 3">
            <a:extLst>
              <a:ext uri="{FF2B5EF4-FFF2-40B4-BE49-F238E27FC236}">
                <a16:creationId xmlns:a16="http://schemas.microsoft.com/office/drawing/2014/main" id="{1555CA30-12DC-EA2A-29C7-027BD767776C}"/>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93505ED0-E7FE-4BEB-BD56-28CC5056C047}" type="slidenum">
              <a:rPr lang="cs-CZ" altLang="cs-CZ" smtClean="0">
                <a:solidFill>
                  <a:srgbClr val="FFFFFF"/>
                </a:solidFill>
                <a:latin typeface="Calibri" panose="020F0502020204030204" pitchFamily="34" charset="0"/>
              </a:rPr>
              <a:pPr fontAlgn="base">
                <a:spcBef>
                  <a:spcPct val="0"/>
                </a:spcBef>
                <a:spcAft>
                  <a:spcPct val="0"/>
                </a:spcAft>
                <a:defRPr/>
              </a:pPr>
              <a:t>27</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80F92CD-AA04-712F-CA76-3F17BFA83914}"/>
              </a:ext>
            </a:extLst>
          </p:cNvPr>
          <p:cNvSpPr>
            <a:spLocks noGrp="1"/>
          </p:cNvSpPr>
          <p:nvPr>
            <p:ph type="title"/>
          </p:nvPr>
        </p:nvSpPr>
        <p:spPr>
          <a:xfrm>
            <a:off x="1415480" y="116632"/>
            <a:ext cx="10585176" cy="1130300"/>
          </a:xfrm>
        </p:spPr>
        <p:txBody>
          <a:bodyPr>
            <a:normAutofit fontScale="90000"/>
          </a:bodyPr>
          <a:lstStyle/>
          <a:p>
            <a:pPr algn="ctr">
              <a:defRPr/>
            </a:pPr>
            <a:r>
              <a:rPr lang="cs-CZ" sz="4000" b="1" dirty="0">
                <a:solidFill>
                  <a:schemeClr val="accent2">
                    <a:lumMod val="75000"/>
                  </a:schemeClr>
                </a:solidFill>
              </a:rPr>
              <a:t>Osvobozená</a:t>
            </a:r>
            <a:r>
              <a:rPr lang="cs-CZ" b="1" dirty="0">
                <a:solidFill>
                  <a:schemeClr val="accent2">
                    <a:lumMod val="75000"/>
                  </a:schemeClr>
                </a:solidFill>
              </a:rPr>
              <a:t> plnění podle §61 písm. d) </a:t>
            </a:r>
            <a:br>
              <a:rPr lang="cs-CZ" b="1" dirty="0">
                <a:solidFill>
                  <a:schemeClr val="accent2">
                    <a:lumMod val="75000"/>
                  </a:schemeClr>
                </a:solidFill>
              </a:rPr>
            </a:br>
            <a:r>
              <a:rPr lang="cs-CZ" b="1" dirty="0">
                <a:solidFill>
                  <a:schemeClr val="accent2">
                    <a:lumMod val="75000"/>
                  </a:schemeClr>
                </a:solidFill>
              </a:rPr>
              <a:t>sportovní služby</a:t>
            </a:r>
          </a:p>
        </p:txBody>
      </p:sp>
      <p:sp>
        <p:nvSpPr>
          <p:cNvPr id="3" name="Zástupný symbol pro obsah 2">
            <a:extLst>
              <a:ext uri="{FF2B5EF4-FFF2-40B4-BE49-F238E27FC236}">
                <a16:creationId xmlns:a16="http://schemas.microsoft.com/office/drawing/2014/main" id="{9F1FCE90-7A99-01F2-9A81-3AEEBBCDB87A}"/>
              </a:ext>
            </a:extLst>
          </p:cNvPr>
          <p:cNvSpPr>
            <a:spLocks noGrp="1"/>
          </p:cNvSpPr>
          <p:nvPr>
            <p:ph idx="1"/>
          </p:nvPr>
        </p:nvSpPr>
        <p:spPr>
          <a:xfrm>
            <a:off x="1415480" y="1412776"/>
            <a:ext cx="10585175" cy="5328591"/>
          </a:xfrm>
        </p:spPr>
        <p:txBody>
          <a:bodyPr rtlCol="0">
            <a:normAutofit/>
          </a:bodyPr>
          <a:lstStyle/>
          <a:p>
            <a:pPr marL="25718" indent="0" algn="just">
              <a:buNone/>
              <a:defRPr/>
            </a:pPr>
            <a:r>
              <a:rPr lang="cs-CZ" sz="2000" b="1" dirty="0">
                <a:solidFill>
                  <a:schemeClr val="tx1">
                    <a:lumMod val="85000"/>
                    <a:lumOff val="15000"/>
                  </a:schemeClr>
                </a:solidFill>
              </a:rPr>
              <a:t>§61 písm. d) </a:t>
            </a:r>
            <a:r>
              <a:rPr lang="cs-CZ" sz="2000" dirty="0">
                <a:solidFill>
                  <a:schemeClr val="tx1">
                    <a:lumMod val="85000"/>
                    <a:lumOff val="15000"/>
                  </a:schemeClr>
                </a:solidFill>
              </a:rPr>
              <a:t>– poskytování </a:t>
            </a:r>
            <a:r>
              <a:rPr lang="cs-CZ" sz="2000" u="sng" dirty="0">
                <a:solidFill>
                  <a:schemeClr val="tx1">
                    <a:lumMod val="85000"/>
                    <a:lumOff val="15000"/>
                  </a:schemeClr>
                </a:solidFill>
              </a:rPr>
              <a:t>služeb úzce souvisejících se sportem nebo těl. výchovou</a:t>
            </a:r>
            <a:r>
              <a:rPr lang="cs-CZ" sz="2000" dirty="0">
                <a:solidFill>
                  <a:schemeClr val="tx1">
                    <a:lumMod val="85000"/>
                    <a:lumOff val="15000"/>
                  </a:schemeClr>
                </a:solidFill>
              </a:rPr>
              <a:t> právnickými osobami, které nebyly založeny nebo zřízeny za účelem podnikání, osobám, které vykonávají sport nebo tělovýchovnou činnost :</a:t>
            </a:r>
          </a:p>
          <a:p>
            <a:pPr marL="712788" lvl="1" indent="-255588">
              <a:buFont typeface="Wingdings" panose="05000000000000000000" pitchFamily="2" charset="2"/>
              <a:buChar char="§"/>
              <a:defRPr/>
            </a:pPr>
            <a:r>
              <a:rPr lang="cs-CZ" sz="2000" dirty="0">
                <a:solidFill>
                  <a:schemeClr val="tx1">
                    <a:lumMod val="85000"/>
                    <a:lumOff val="15000"/>
                  </a:schemeClr>
                </a:solidFill>
              </a:rPr>
              <a:t>i krátkodobý „pronájem" tělocvičny pro tělovýchovnou činnost</a:t>
            </a:r>
          </a:p>
          <a:p>
            <a:pPr marL="712788" lvl="1" indent="-255588">
              <a:buNone/>
              <a:defRPr/>
            </a:pPr>
            <a:endParaRPr lang="cs-CZ" sz="2000" dirty="0">
              <a:solidFill>
                <a:schemeClr val="tx1">
                  <a:lumMod val="85000"/>
                  <a:lumOff val="15000"/>
                </a:schemeClr>
              </a:solidFill>
            </a:endParaRPr>
          </a:p>
          <a:p>
            <a:pPr marL="712788" lvl="1" indent="-255588">
              <a:buFont typeface="Wingdings" panose="05000000000000000000" pitchFamily="2" charset="2"/>
              <a:buChar char="§"/>
              <a:defRPr/>
            </a:pPr>
            <a:r>
              <a:rPr lang="cs-CZ" sz="2000" dirty="0">
                <a:solidFill>
                  <a:schemeClr val="tx1">
                    <a:lumMod val="85000"/>
                    <a:lumOff val="15000"/>
                  </a:schemeClr>
                </a:solidFill>
              </a:rPr>
              <a:t>amatérská i profesionální úroveň, pravidelná i nepravidelná, organizovaná i neorganizovaná činnost</a:t>
            </a:r>
          </a:p>
          <a:p>
            <a:pPr marL="712788" lvl="1" indent="-255588">
              <a:buNone/>
              <a:defRPr/>
            </a:pPr>
            <a:endParaRPr lang="cs-CZ" sz="2000" dirty="0">
              <a:solidFill>
                <a:schemeClr val="tx1">
                  <a:lumMod val="85000"/>
                  <a:lumOff val="15000"/>
                </a:schemeClr>
              </a:solidFill>
            </a:endParaRPr>
          </a:p>
          <a:p>
            <a:pPr marL="712788" lvl="1" indent="-255588">
              <a:buFont typeface="Wingdings" panose="05000000000000000000" pitchFamily="2" charset="2"/>
              <a:buChar char="§"/>
              <a:defRPr/>
            </a:pPr>
            <a:r>
              <a:rPr lang="cs-CZ" sz="2000" dirty="0">
                <a:solidFill>
                  <a:schemeClr val="tx1">
                    <a:lumMod val="85000"/>
                    <a:lumOff val="15000"/>
                  </a:schemeClr>
                </a:solidFill>
              </a:rPr>
              <a:t>i pro právnickou osobu (sportují členové, zaměstnanci)</a:t>
            </a:r>
          </a:p>
          <a:p>
            <a:pPr marL="712788" lvl="1" indent="-255588">
              <a:buNone/>
              <a:defRPr/>
            </a:pPr>
            <a:endParaRPr lang="cs-CZ" sz="2000" dirty="0">
              <a:solidFill>
                <a:schemeClr val="tx1">
                  <a:lumMod val="85000"/>
                  <a:lumOff val="15000"/>
                </a:schemeClr>
              </a:solidFill>
            </a:endParaRPr>
          </a:p>
          <a:p>
            <a:pPr marL="712788" lvl="1" indent="-255588">
              <a:buFont typeface="Wingdings" panose="05000000000000000000" pitchFamily="2" charset="2"/>
              <a:buChar char="§"/>
              <a:defRPr/>
            </a:pPr>
            <a:r>
              <a:rPr lang="cs-CZ" sz="2000" dirty="0">
                <a:solidFill>
                  <a:schemeClr val="tx1">
                    <a:lumMod val="85000"/>
                    <a:lumOff val="15000"/>
                  </a:schemeClr>
                </a:solidFill>
              </a:rPr>
              <a:t>nikoliv vstupné na sport. utkání pro diváky</a:t>
            </a:r>
          </a:p>
          <a:p>
            <a:pPr marL="91440" indent="-91440">
              <a:buFont typeface="Arial"/>
              <a:buChar char="•"/>
              <a:defRPr/>
            </a:pPr>
            <a:endParaRPr lang="cs-CZ" sz="2000" dirty="0">
              <a:solidFill>
                <a:schemeClr val="tx1">
                  <a:lumMod val="85000"/>
                  <a:lumOff val="15000"/>
                </a:schemeClr>
              </a:solidFill>
            </a:endParaRPr>
          </a:p>
        </p:txBody>
      </p:sp>
      <p:sp>
        <p:nvSpPr>
          <p:cNvPr id="44036" name="Zástupný symbol pro číslo snímku 3">
            <a:extLst>
              <a:ext uri="{FF2B5EF4-FFF2-40B4-BE49-F238E27FC236}">
                <a16:creationId xmlns:a16="http://schemas.microsoft.com/office/drawing/2014/main" id="{1555CA30-12DC-EA2A-29C7-027BD767776C}"/>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93505ED0-E7FE-4BEB-BD56-28CC5056C047}" type="slidenum">
              <a:rPr lang="cs-CZ" altLang="cs-CZ" smtClean="0">
                <a:solidFill>
                  <a:srgbClr val="FFFFFF"/>
                </a:solidFill>
                <a:latin typeface="Calibri" panose="020F0502020204030204" pitchFamily="34" charset="0"/>
              </a:rPr>
              <a:pPr fontAlgn="base">
                <a:spcBef>
                  <a:spcPct val="0"/>
                </a:spcBef>
                <a:spcAft>
                  <a:spcPct val="0"/>
                </a:spcAft>
                <a:defRPr/>
              </a:pPr>
              <a:t>28</a:t>
            </a:fld>
            <a:endParaRPr lang="cs-CZ" altLang="cs-CZ">
              <a:solidFill>
                <a:srgbClr val="FFFFFF"/>
              </a:solidFill>
              <a:latin typeface="Calibri" panose="020F0502020204030204" pitchFamily="34" charset="0"/>
            </a:endParaRPr>
          </a:p>
        </p:txBody>
      </p:sp>
    </p:spTree>
    <p:extLst>
      <p:ext uri="{BB962C8B-B14F-4D97-AF65-F5344CB8AC3E}">
        <p14:creationId xmlns:p14="http://schemas.microsoft.com/office/powerpoint/2010/main" val="198175893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8070486D-A7CE-7624-100D-C44D86AF30A1}"/>
              </a:ext>
            </a:extLst>
          </p:cNvPr>
          <p:cNvSpPr>
            <a:spLocks noChangeArrowheads="1"/>
          </p:cNvSpPr>
          <p:nvPr/>
        </p:nvSpPr>
        <p:spPr bwMode="auto">
          <a:xfrm>
            <a:off x="1487488" y="1152908"/>
            <a:ext cx="10945216" cy="5634017"/>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000" b="1" u="sng" dirty="0"/>
          </a:p>
          <a:p>
            <a:pPr marL="542925" lvl="1" algn="just">
              <a:buClr>
                <a:schemeClr val="accent1"/>
              </a:buClr>
              <a:buFont typeface="Arial" panose="020B0604020202020204" pitchFamily="34" charset="0"/>
              <a:buChar char="•"/>
              <a:defRPr/>
            </a:pPr>
            <a:r>
              <a:rPr lang="cs-CZ" altLang="cs-CZ" sz="2000" dirty="0"/>
              <a:t>Vymezení v zápisu z Koordinačního výboru KDP ČR , GFŘ a MF </a:t>
            </a:r>
          </a:p>
          <a:p>
            <a:pPr marL="542925" indent="-342900" algn="ctr">
              <a:buClr>
                <a:schemeClr val="accent1"/>
              </a:buClr>
              <a:defRPr/>
            </a:pPr>
            <a:r>
              <a:rPr lang="cs-CZ" altLang="cs-CZ" sz="2000" b="1" dirty="0">
                <a:solidFill>
                  <a:srgbClr val="000000"/>
                </a:solidFill>
                <a:latin typeface="Arial" panose="020B0604020202020204" pitchFamily="34" charset="0"/>
                <a:cs typeface="Times New Roman" panose="02020603050405020304" pitchFamily="18" charset="0"/>
              </a:rPr>
              <a:t>568/09.09.20 Uplatnění DPH při prodeji majetku plátcem </a:t>
            </a:r>
          </a:p>
          <a:p>
            <a:pPr marL="542925" indent="-342900" algn="ctr">
              <a:buClr>
                <a:schemeClr val="accent1"/>
              </a:buClr>
              <a:defRPr/>
            </a:pPr>
            <a:endParaRPr lang="cs-CZ" altLang="cs-CZ" sz="2000" b="1" dirty="0">
              <a:solidFill>
                <a:srgbClr val="000000"/>
              </a:solidFill>
              <a:latin typeface="Arial" panose="020B0604020202020204" pitchFamily="34" charset="0"/>
              <a:cs typeface="Times New Roman" panose="02020603050405020304" pitchFamily="18" charset="0"/>
            </a:endParaRPr>
          </a:p>
          <a:p>
            <a:pPr marL="542925" lvl="1" algn="just">
              <a:buClr>
                <a:schemeClr val="accent1"/>
              </a:buClr>
              <a:buFont typeface="Arial" panose="020B0604020202020204" pitchFamily="34" charset="0"/>
              <a:buChar char="•"/>
              <a:defRPr/>
            </a:pPr>
            <a:r>
              <a:rPr lang="cs-CZ" altLang="cs-CZ" sz="2000" dirty="0"/>
              <a:t>Cílem příspěvku je dosažení shody na rámcových pravidlech pro posouzení, které prodeje majetku jsou předmětem daně a které nikoli</a:t>
            </a:r>
          </a:p>
          <a:p>
            <a:pPr marL="542925" indent="-342900" algn="just">
              <a:buClr>
                <a:schemeClr val="accent1"/>
              </a:buClr>
              <a:buFont typeface="Arial" panose="020B0604020202020204" pitchFamily="34" charset="0"/>
              <a:buChar char="•"/>
              <a:defRPr/>
            </a:pPr>
            <a:endParaRPr lang="cs-CZ" altLang="cs-CZ" sz="2000" dirty="0"/>
          </a:p>
          <a:p>
            <a:pPr marL="542925" lvl="1" algn="just">
              <a:buClr>
                <a:schemeClr val="accent1"/>
              </a:buClr>
              <a:buFont typeface="Arial" panose="020B0604020202020204" pitchFamily="34" charset="0"/>
              <a:buChar char="•"/>
              <a:defRPr/>
            </a:pPr>
            <a:r>
              <a:rPr lang="cs-CZ" altLang="cs-CZ" sz="2000" dirty="0"/>
              <a:t>Je možné využití i pro neplátce DPH, protože prodej majetku, který není předmětem DPH nevstupuje do obratu pro povinnou registraci</a:t>
            </a:r>
          </a:p>
          <a:p>
            <a:pPr marL="542925" indent="-342900" algn="just">
              <a:buClr>
                <a:schemeClr val="accent1"/>
              </a:buClr>
              <a:defRPr/>
            </a:pPr>
            <a:endParaRPr lang="cs-CZ" altLang="cs-CZ" sz="2000" dirty="0"/>
          </a:p>
          <a:p>
            <a:pPr marL="542925" lvl="1" algn="just">
              <a:buClr>
                <a:schemeClr val="accent1"/>
              </a:buClr>
              <a:buFont typeface="Arial" panose="020B0604020202020204" pitchFamily="34" charset="0"/>
              <a:buChar char="•"/>
              <a:defRPr/>
            </a:pPr>
            <a:r>
              <a:rPr lang="cs-CZ" altLang="cs-CZ" sz="2000" dirty="0"/>
              <a:t>Pokud majetek nesloužil výhradně k ekonomické činnosti (pronájmu), resp. byl využíván pro výkon veřejné správy, nebo nebyl využíván vůbec, tak není předmětem DPH (prodej se nepočítá do obratu) za předpokladu, že není zhodnocen na pozemek stavební (nesmí dojít k výstavbě sítí, inzerci apod.). Územní plán není v takovém případě rozhodující.</a:t>
            </a:r>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
        <p:nvSpPr>
          <p:cNvPr id="98324" name="Text Box 20">
            <a:extLst>
              <a:ext uri="{FF2B5EF4-FFF2-40B4-BE49-F238E27FC236}">
                <a16:creationId xmlns:a16="http://schemas.microsoft.com/office/drawing/2014/main" id="{8A3CE0C8-76B3-85E9-C015-99B0320A3B41}"/>
              </a:ext>
            </a:extLst>
          </p:cNvPr>
          <p:cNvSpPr txBox="1">
            <a:spLocks noChangeArrowheads="1"/>
          </p:cNvSpPr>
          <p:nvPr/>
        </p:nvSpPr>
        <p:spPr bwMode="auto">
          <a:xfrm>
            <a:off x="1631504" y="71075"/>
            <a:ext cx="10657184" cy="1200329"/>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latin typeface="+mj-lt"/>
                <a:cs typeface="+mj-cs"/>
              </a:rPr>
              <a:t>Prodej dlouhodobého majetku, který není předmětem DPH</a:t>
            </a:r>
          </a:p>
        </p:txBody>
      </p:sp>
      <p:sp>
        <p:nvSpPr>
          <p:cNvPr id="35844" name="Zástupný symbol pro číslo snímku 1">
            <a:extLst>
              <a:ext uri="{FF2B5EF4-FFF2-40B4-BE49-F238E27FC236}">
                <a16:creationId xmlns:a16="http://schemas.microsoft.com/office/drawing/2014/main" id="{AE262B44-C91C-81B5-3D5A-69A87239EDAE}"/>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8838BAB2-E98E-457E-95A4-896F38332A83}" type="slidenum">
              <a:rPr lang="cs-CZ" altLang="cs-CZ" smtClean="0">
                <a:solidFill>
                  <a:srgbClr val="FFFFFF"/>
                </a:solidFill>
                <a:latin typeface="Calibri" panose="020F0502020204030204" pitchFamily="34" charset="0"/>
              </a:rPr>
              <a:pPr fontAlgn="base">
                <a:spcBef>
                  <a:spcPct val="0"/>
                </a:spcBef>
                <a:spcAft>
                  <a:spcPct val="0"/>
                </a:spcAft>
                <a:defRPr/>
              </a:pPr>
              <a:t>29</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a:extLst>
              <a:ext uri="{FF2B5EF4-FFF2-40B4-BE49-F238E27FC236}">
                <a16:creationId xmlns:a16="http://schemas.microsoft.com/office/drawing/2014/main" id="{BCE42FFD-BC92-B973-D2A7-B7B7D641C487}"/>
              </a:ext>
            </a:extLst>
          </p:cNvPr>
          <p:cNvSpPr>
            <a:spLocks noGrp="1" noChangeArrowheads="1"/>
          </p:cNvSpPr>
          <p:nvPr>
            <p:ph type="title"/>
          </p:nvPr>
        </p:nvSpPr>
        <p:spPr>
          <a:xfrm>
            <a:off x="2855641" y="188640"/>
            <a:ext cx="7488510" cy="1080120"/>
          </a:xfrm>
        </p:spPr>
        <p:txBody>
          <a:bodyPr>
            <a:normAutofit fontScale="90000"/>
          </a:bodyPr>
          <a:lstStyle/>
          <a:p>
            <a:pPr>
              <a:defRPr/>
            </a:pPr>
            <a:r>
              <a:rPr lang="cs-CZ" altLang="cs-CZ" sz="4100" dirty="0">
                <a:solidFill>
                  <a:srgbClr val="333399"/>
                </a:solidFill>
              </a:rPr>
              <a:t>Daň z příjmů právnických osob</a:t>
            </a:r>
          </a:p>
        </p:txBody>
      </p:sp>
      <p:sp>
        <p:nvSpPr>
          <p:cNvPr id="13315" name="Zástupný symbol pro obsah 2">
            <a:extLst>
              <a:ext uri="{FF2B5EF4-FFF2-40B4-BE49-F238E27FC236}">
                <a16:creationId xmlns:a16="http://schemas.microsoft.com/office/drawing/2014/main" id="{6EE52D4A-1DC9-FF2F-5BCF-A8F354B99536}"/>
              </a:ext>
            </a:extLst>
          </p:cNvPr>
          <p:cNvSpPr>
            <a:spLocks noGrp="1"/>
          </p:cNvSpPr>
          <p:nvPr>
            <p:ph idx="1"/>
          </p:nvPr>
        </p:nvSpPr>
        <p:spPr>
          <a:xfrm>
            <a:off x="1487488" y="1268761"/>
            <a:ext cx="10369152" cy="5472607"/>
          </a:xfrm>
        </p:spPr>
        <p:txBody>
          <a:bodyPr rtlCol="0">
            <a:normAutofit/>
          </a:bodyPr>
          <a:lstStyle/>
          <a:p>
            <a:pPr marL="0" indent="0" algn="just">
              <a:buClr>
                <a:schemeClr val="accent1">
                  <a:lumMod val="75000"/>
                </a:schemeClr>
              </a:buClr>
              <a:buNone/>
              <a:defRPr/>
            </a:pPr>
            <a:r>
              <a:rPr lang="cs-CZ" sz="2000" u="sng" dirty="0">
                <a:solidFill>
                  <a:schemeClr val="tx1">
                    <a:lumMod val="75000"/>
                    <a:lumOff val="25000"/>
                  </a:schemeClr>
                </a:solidFill>
              </a:rPr>
              <a:t>Územně samosprávný celek </a:t>
            </a:r>
            <a:r>
              <a:rPr lang="cs-CZ" sz="2000" dirty="0">
                <a:solidFill>
                  <a:schemeClr val="tx1">
                    <a:lumMod val="75000"/>
                    <a:lumOff val="25000"/>
                  </a:schemeClr>
                </a:solidFill>
              </a:rPr>
              <a:t>je dle § 17a ZDP </a:t>
            </a:r>
            <a:r>
              <a:rPr lang="cs-CZ" sz="2000" b="1" dirty="0">
                <a:solidFill>
                  <a:schemeClr val="tx1">
                    <a:lumMod val="75000"/>
                    <a:lumOff val="25000"/>
                  </a:schemeClr>
                </a:solidFill>
              </a:rPr>
              <a:t>veřejně prospěšným poplatníkem</a:t>
            </a:r>
            <a:r>
              <a:rPr lang="cs-CZ" sz="2000" dirty="0">
                <a:solidFill>
                  <a:schemeClr val="tx1">
                    <a:lumMod val="75000"/>
                    <a:lumOff val="25000"/>
                  </a:schemeClr>
                </a:solidFill>
              </a:rPr>
              <a:t>, protože v souladu se svým zakladatelským právním jednáním, statutem, stanovami, zákonem nebo rozhodnutím orgánu veřejné moci jako svou </a:t>
            </a:r>
            <a:r>
              <a:rPr lang="cs-CZ" sz="2000" b="1" dirty="0">
                <a:solidFill>
                  <a:schemeClr val="tx1">
                    <a:lumMod val="75000"/>
                    <a:lumOff val="25000"/>
                  </a:schemeClr>
                </a:solidFill>
              </a:rPr>
              <a:t>hlavní činnost vykonává činnost, která není podnikáním.</a:t>
            </a:r>
          </a:p>
          <a:p>
            <a:pPr marL="0" indent="0">
              <a:buClr>
                <a:schemeClr val="accent1">
                  <a:lumMod val="75000"/>
                </a:schemeClr>
              </a:buClr>
              <a:buNone/>
              <a:defRPr/>
            </a:pPr>
            <a:endParaRPr lang="cs-CZ" sz="2000" b="1" dirty="0">
              <a:solidFill>
                <a:schemeClr val="tx1">
                  <a:lumMod val="75000"/>
                  <a:lumOff val="25000"/>
                </a:schemeClr>
              </a:solidFill>
            </a:endParaRPr>
          </a:p>
          <a:p>
            <a:pPr marL="265113" indent="-265113">
              <a:buClr>
                <a:schemeClr val="accent1">
                  <a:lumMod val="75000"/>
                </a:schemeClr>
              </a:buClr>
              <a:defRPr/>
            </a:pPr>
            <a:r>
              <a:rPr lang="cs-CZ" sz="2000" b="1" dirty="0">
                <a:solidFill>
                  <a:schemeClr val="tx1">
                    <a:lumMod val="75000"/>
                    <a:lumOff val="25000"/>
                  </a:schemeClr>
                </a:solidFill>
              </a:rPr>
              <a:t> </a:t>
            </a:r>
            <a:r>
              <a:rPr lang="cs-CZ" sz="2000" dirty="0">
                <a:solidFill>
                  <a:schemeClr val="tx1">
                    <a:lumMod val="75000"/>
                    <a:lumOff val="25000"/>
                  </a:schemeClr>
                </a:solidFill>
              </a:rPr>
              <a:t>U veřejně prospěšného poplatníka nejsou předmětem daně:</a:t>
            </a:r>
          </a:p>
          <a:p>
            <a:pPr marL="1073150">
              <a:buClr>
                <a:schemeClr val="accent1">
                  <a:lumMod val="75000"/>
                </a:schemeClr>
              </a:buClr>
              <a:buFont typeface="Arial"/>
              <a:buChar char="•"/>
              <a:defRPr/>
            </a:pPr>
            <a:r>
              <a:rPr lang="cs-CZ" sz="2000" dirty="0">
                <a:solidFill>
                  <a:schemeClr val="tx1">
                    <a:lumMod val="75000"/>
                    <a:lumOff val="25000"/>
                  </a:schemeClr>
                </a:solidFill>
              </a:rPr>
              <a:t>příjmy z nepodnikatelské činnosti za podmínky, že výdaje (náklady) vynaložené podle tohoto zákona v souvislosti s prováděním této činnosti jsou vyšší – jedná se o ztrátovou hlavní činnost,</a:t>
            </a:r>
          </a:p>
          <a:p>
            <a:pPr marL="1073150">
              <a:buClr>
                <a:schemeClr val="accent1">
                  <a:lumMod val="75000"/>
                </a:schemeClr>
              </a:buClr>
              <a:buFont typeface="Arial"/>
              <a:buChar char="•"/>
              <a:defRPr/>
            </a:pPr>
            <a:r>
              <a:rPr lang="cs-CZ" sz="2000" dirty="0">
                <a:solidFill>
                  <a:schemeClr val="tx1">
                    <a:lumMod val="75000"/>
                    <a:lumOff val="25000"/>
                  </a:schemeClr>
                </a:solidFill>
              </a:rPr>
              <a:t>dotace, příspěvek, podpora nebo jiná obdobná plnění z veřejných rozpočtů,</a:t>
            </a:r>
          </a:p>
          <a:p>
            <a:pPr marL="1073150">
              <a:buClr>
                <a:schemeClr val="accent1">
                  <a:lumMod val="75000"/>
                </a:schemeClr>
              </a:buClr>
              <a:buFont typeface="Arial"/>
              <a:buChar char="•"/>
              <a:defRPr/>
            </a:pPr>
            <a:r>
              <a:rPr lang="cs-CZ" sz="2000" dirty="0">
                <a:solidFill>
                  <a:schemeClr val="tx1">
                    <a:lumMod val="75000"/>
                    <a:lumOff val="25000"/>
                  </a:schemeClr>
                </a:solidFill>
              </a:rPr>
              <a:t>výnos daně, poplatku nebo jiného obdobného peněžitého plnění.</a:t>
            </a:r>
            <a:endParaRPr lang="cs-CZ" sz="2000" b="1" dirty="0">
              <a:solidFill>
                <a:schemeClr val="tx1">
                  <a:lumMod val="75000"/>
                  <a:lumOff val="25000"/>
                </a:schemeClr>
              </a:solidFill>
            </a:endParaRPr>
          </a:p>
          <a:p>
            <a:pPr marL="91440" indent="-91440">
              <a:buClr>
                <a:schemeClr val="accent1">
                  <a:lumMod val="75000"/>
                </a:schemeClr>
              </a:buClr>
              <a:defRPr/>
            </a:pPr>
            <a:endParaRPr lang="cs-CZ" sz="2000" b="1" dirty="0">
              <a:solidFill>
                <a:schemeClr val="tx1">
                  <a:lumMod val="75000"/>
                  <a:lumOff val="25000"/>
                </a:schemeClr>
              </a:solidFill>
            </a:endParaRPr>
          </a:p>
        </p:txBody>
      </p:sp>
      <p:sp>
        <p:nvSpPr>
          <p:cNvPr id="20484" name="Zástupný symbol pro číslo snímku 1">
            <a:extLst>
              <a:ext uri="{FF2B5EF4-FFF2-40B4-BE49-F238E27FC236}">
                <a16:creationId xmlns:a16="http://schemas.microsoft.com/office/drawing/2014/main" id="{F482B736-AC43-9995-A4EC-34EC457842F1}"/>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54BEEA3B-4EBB-46D3-ABA1-47B271EDE64C}" type="slidenum">
              <a:rPr lang="cs-CZ" altLang="cs-CZ" smtClean="0">
                <a:solidFill>
                  <a:srgbClr val="FEFFFF"/>
                </a:solidFill>
                <a:latin typeface="Tahoma" panose="020B0604030504040204" pitchFamily="34" charset="0"/>
              </a:rPr>
              <a:pPr fontAlgn="base">
                <a:spcBef>
                  <a:spcPct val="0"/>
                </a:spcBef>
                <a:spcAft>
                  <a:spcPct val="0"/>
                </a:spcAft>
                <a:defRPr/>
              </a:pPr>
              <a:t>3</a:t>
            </a:fld>
            <a:endParaRPr lang="cs-CZ" altLang="cs-CZ" dirty="0">
              <a:solidFill>
                <a:srgbClr val="FEFFFF"/>
              </a:solidFill>
              <a:latin typeface="Tahoma" panose="020B0604030504040204" pitchFamily="34" charset="0"/>
            </a:endParaRPr>
          </a:p>
        </p:txBody>
      </p:sp>
    </p:spTree>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3DA8D494-6B03-4670-6FC4-AC61A7520EF7}"/>
              </a:ext>
            </a:extLst>
          </p:cNvPr>
          <p:cNvSpPr>
            <a:spLocks noChangeArrowheads="1"/>
          </p:cNvSpPr>
          <p:nvPr/>
        </p:nvSpPr>
        <p:spPr bwMode="auto">
          <a:xfrm>
            <a:off x="1703389" y="1341438"/>
            <a:ext cx="8569325" cy="4895850"/>
          </a:xfrm>
          <a:prstGeom prst="rect">
            <a:avLst/>
          </a:prstGeom>
          <a:noFill/>
          <a:ln>
            <a:noFill/>
          </a:ln>
        </p:spPr>
        <p:txBody>
          <a:bodyPr/>
          <a:lstStyle/>
          <a:p>
            <a:pPr>
              <a:lnSpc>
                <a:spcPct val="90000"/>
              </a:lnSpc>
              <a:spcBef>
                <a:spcPct val="20000"/>
              </a:spcBef>
              <a:defRPr/>
            </a:pPr>
            <a:endParaRPr lang="cs-CZ" sz="1350" b="1" u="sng" dirty="0"/>
          </a:p>
          <a:p>
            <a:pPr>
              <a:defRPr/>
            </a:pPr>
            <a:endParaRPr lang="cs-CZ" sz="2200" dirty="0"/>
          </a:p>
          <a:p>
            <a:pPr marL="342900" indent="-342900" algn="just">
              <a:buClr>
                <a:schemeClr val="accent1"/>
              </a:buClr>
              <a:buFont typeface="Arial" panose="020B0604020202020204" pitchFamily="34" charset="0"/>
              <a:buChar char="•"/>
              <a:defRPr/>
            </a:pPr>
            <a:endParaRPr lang="cs-CZ" sz="2000" dirty="0"/>
          </a:p>
          <a:p>
            <a:pPr marL="800100" lvl="1" indent="-342900">
              <a:buFont typeface="Arial" panose="020B0604020202020204" pitchFamily="34" charset="0"/>
              <a:buChar char="•"/>
              <a:defRPr/>
            </a:pPr>
            <a:endParaRPr lang="cs-CZ" sz="2200" dirty="0"/>
          </a:p>
        </p:txBody>
      </p:sp>
      <p:sp>
        <p:nvSpPr>
          <p:cNvPr id="98324" name="Text Box 20">
            <a:extLst>
              <a:ext uri="{FF2B5EF4-FFF2-40B4-BE49-F238E27FC236}">
                <a16:creationId xmlns:a16="http://schemas.microsoft.com/office/drawing/2014/main" id="{4D1F07A4-412F-9383-5BD5-226A20FC08C0}"/>
              </a:ext>
            </a:extLst>
          </p:cNvPr>
          <p:cNvSpPr txBox="1">
            <a:spLocks noChangeArrowheads="1"/>
          </p:cNvSpPr>
          <p:nvPr/>
        </p:nvSpPr>
        <p:spPr bwMode="auto">
          <a:xfrm>
            <a:off x="1587447" y="228551"/>
            <a:ext cx="10604553" cy="1138773"/>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pc="-100" dirty="0">
                <a:solidFill>
                  <a:schemeClr val="accent2">
                    <a:lumMod val="75000"/>
                  </a:schemeClr>
                </a:solidFill>
                <a:latin typeface="+mj-lt"/>
                <a:cs typeface="+mj-cs"/>
              </a:rPr>
              <a:t>Prodej dlouhodobého </a:t>
            </a:r>
            <a:r>
              <a:rPr lang="cs-CZ" sz="3600" spc="-100" dirty="0">
                <a:solidFill>
                  <a:schemeClr val="accent2">
                    <a:lumMod val="75000"/>
                  </a:schemeClr>
                </a:solidFill>
                <a:latin typeface="+mj-lt"/>
                <a:cs typeface="+mj-cs"/>
              </a:rPr>
              <a:t>majetku</a:t>
            </a:r>
            <a:r>
              <a:rPr lang="cs-CZ" spc="-100" dirty="0">
                <a:solidFill>
                  <a:schemeClr val="accent2">
                    <a:lumMod val="75000"/>
                  </a:schemeClr>
                </a:solidFill>
                <a:latin typeface="+mj-lt"/>
                <a:cs typeface="+mj-cs"/>
              </a:rPr>
              <a:t>, který není předmětem DPH</a:t>
            </a:r>
          </a:p>
        </p:txBody>
      </p:sp>
      <p:sp>
        <p:nvSpPr>
          <p:cNvPr id="35844" name="Zástupný symbol pro číslo snímku 1">
            <a:extLst>
              <a:ext uri="{FF2B5EF4-FFF2-40B4-BE49-F238E27FC236}">
                <a16:creationId xmlns:a16="http://schemas.microsoft.com/office/drawing/2014/main" id="{717096F4-9D42-21E3-ECAD-966F0D7CA64D}"/>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4CF83BCF-CEEF-4EE6-B639-0876F08D4C04}" type="slidenum">
              <a:rPr lang="cs-CZ" altLang="cs-CZ" smtClean="0">
                <a:solidFill>
                  <a:srgbClr val="FFFFFF"/>
                </a:solidFill>
                <a:latin typeface="Calibri" panose="020F0502020204030204" pitchFamily="34" charset="0"/>
              </a:rPr>
              <a:pPr fontAlgn="base">
                <a:spcBef>
                  <a:spcPct val="0"/>
                </a:spcBef>
                <a:spcAft>
                  <a:spcPct val="0"/>
                </a:spcAft>
                <a:defRPr/>
              </a:pPr>
              <a:t>30</a:t>
            </a:fld>
            <a:endParaRPr lang="cs-CZ" altLang="cs-CZ">
              <a:solidFill>
                <a:srgbClr val="FFFFFF"/>
              </a:solidFill>
              <a:latin typeface="Calibri" panose="020F0502020204030204" pitchFamily="34" charset="0"/>
            </a:endParaRPr>
          </a:p>
        </p:txBody>
      </p:sp>
      <p:sp>
        <p:nvSpPr>
          <p:cNvPr id="43013" name="Rectangle 18">
            <a:extLst>
              <a:ext uri="{FF2B5EF4-FFF2-40B4-BE49-F238E27FC236}">
                <a16:creationId xmlns:a16="http://schemas.microsoft.com/office/drawing/2014/main" id="{1BD52E47-6D11-C3BE-348F-782976D3B151}"/>
              </a:ext>
            </a:extLst>
          </p:cNvPr>
          <p:cNvSpPr>
            <a:spLocks noChangeArrowheads="1"/>
          </p:cNvSpPr>
          <p:nvPr/>
        </p:nvSpPr>
        <p:spPr bwMode="auto">
          <a:xfrm>
            <a:off x="1415480" y="1367324"/>
            <a:ext cx="10604552" cy="5490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buClr>
                <a:schemeClr val="accent1"/>
              </a:buClr>
            </a:pPr>
            <a:r>
              <a:rPr lang="cs-CZ" altLang="cs-CZ" sz="2000" b="1" u="sng" dirty="0">
                <a:solidFill>
                  <a:srgbClr val="000000"/>
                </a:solidFill>
              </a:rPr>
              <a:t>Závěr KOOV 568/09.09.20 Uplatnění DPH při prodeji majetku plátcem:</a:t>
            </a:r>
          </a:p>
          <a:p>
            <a:pPr algn="just"/>
            <a:r>
              <a:rPr lang="cs-CZ" altLang="cs-CZ" sz="2000" b="1" dirty="0">
                <a:latin typeface="Arial" panose="020B0604020202020204" pitchFamily="34" charset="0"/>
                <a:cs typeface="Times New Roman" panose="02020603050405020304" pitchFamily="18" charset="0"/>
              </a:rPr>
              <a:t>Prodej majetku není předmětem daně v případě, že prodávající tento majetek nenabyl v postavení osoby povinné k daní, od počátku si zvolil, že si jej ponechá v soukromých aktivech </a:t>
            </a:r>
            <a:r>
              <a:rPr lang="cs-CZ" altLang="cs-CZ" sz="2000" dirty="0">
                <a:latin typeface="Arial" panose="020B0604020202020204" pitchFamily="34" charset="0"/>
                <a:cs typeface="Times New Roman" panose="02020603050405020304" pitchFamily="18" charset="0"/>
              </a:rPr>
              <a:t>(tj. mimo množinu obchodního majetku), a po celou dobu, během níž tento majetek vlastní, projevuje tuto svou vůli, což vyjadřuje tím, že </a:t>
            </a:r>
            <a:endParaRPr lang="cs-CZ" altLang="cs-CZ" sz="2000" dirty="0">
              <a:latin typeface="Times New Roman" panose="02020603050405020304" pitchFamily="18" charset="0"/>
              <a:cs typeface="Times New Roman" panose="02020603050405020304" pitchFamily="18" charset="0"/>
            </a:endParaRPr>
          </a:p>
          <a:p>
            <a:pPr algn="just">
              <a:lnSpc>
                <a:spcPct val="115000"/>
              </a:lnSpc>
              <a:buFont typeface="Symbol" panose="05050102010706020507" pitchFamily="18" charset="2"/>
              <a:buChar char=""/>
            </a:pPr>
            <a:r>
              <a:rPr lang="pl-PL" altLang="cs-CZ" sz="2000" dirty="0">
                <a:latin typeface="Arial" panose="020B0604020202020204" pitchFamily="34" charset="0"/>
                <a:cs typeface="Times New Roman" panose="02020603050405020304" pitchFamily="18" charset="0"/>
              </a:rPr>
              <a:t>jej nevložil do obchodního majetku pro účely DPH a </a:t>
            </a:r>
            <a:endParaRPr lang="cs-CZ" altLang="cs-CZ" sz="2000" dirty="0">
              <a:latin typeface="Times New Roman" panose="02020603050405020304" pitchFamily="18" charset="0"/>
              <a:cs typeface="Times New Roman" panose="02020603050405020304" pitchFamily="18" charset="0"/>
            </a:endParaRPr>
          </a:p>
          <a:p>
            <a:pPr algn="just">
              <a:lnSpc>
                <a:spcPct val="107000"/>
              </a:lnSpc>
              <a:buFont typeface="Symbol" panose="05050102010706020507" pitchFamily="18" charset="2"/>
              <a:buChar char=""/>
            </a:pPr>
            <a:r>
              <a:rPr lang="pl-PL" altLang="cs-CZ" sz="2000" dirty="0">
                <a:latin typeface="Arial" panose="020B0604020202020204" pitchFamily="34" charset="0"/>
                <a:cs typeface="Times New Roman" panose="02020603050405020304" pitchFamily="18" charset="0"/>
              </a:rPr>
              <a:t>neeviduje jej v evidenci DPH a </a:t>
            </a:r>
            <a:endParaRPr lang="cs-CZ" altLang="cs-CZ" sz="2000" dirty="0">
              <a:latin typeface="Times New Roman" panose="02020603050405020304" pitchFamily="18" charset="0"/>
              <a:cs typeface="Times New Roman" panose="02020603050405020304" pitchFamily="18" charset="0"/>
            </a:endParaRPr>
          </a:p>
          <a:p>
            <a:pPr algn="just">
              <a:lnSpc>
                <a:spcPct val="107000"/>
              </a:lnSpc>
              <a:buFont typeface="Symbol" panose="05050102010706020507" pitchFamily="18" charset="2"/>
              <a:buChar char=""/>
            </a:pPr>
            <a:r>
              <a:rPr lang="pl-PL" altLang="cs-CZ" sz="2000" dirty="0">
                <a:latin typeface="Arial" panose="020B0604020202020204" pitchFamily="34" charset="0"/>
                <a:cs typeface="Times New Roman" panose="02020603050405020304" pitchFamily="18" charset="0"/>
              </a:rPr>
              <a:t>neuplatnil při jeho pořízení nárok na odpočet daně na vstupu, </a:t>
            </a:r>
            <a:endParaRPr lang="cs-CZ" altLang="cs-CZ" sz="2000" dirty="0">
              <a:latin typeface="Times New Roman" panose="02020603050405020304" pitchFamily="18" charset="0"/>
              <a:cs typeface="Times New Roman" panose="02020603050405020304" pitchFamily="18" charset="0"/>
            </a:endParaRPr>
          </a:p>
          <a:p>
            <a:pPr algn="just">
              <a:lnSpc>
                <a:spcPct val="107000"/>
              </a:lnSpc>
            </a:pPr>
            <a:r>
              <a:rPr lang="pl-PL" altLang="cs-CZ" sz="2000" b="1" dirty="0">
                <a:latin typeface="Arial" panose="020B0604020202020204" pitchFamily="34" charset="0"/>
                <a:cs typeface="Times New Roman" panose="02020603050405020304" pitchFamily="18" charset="0"/>
              </a:rPr>
              <a:t>ačkoli jej před prodejem zčásti používal pro ekonomickou činnost. </a:t>
            </a:r>
            <a:endParaRPr lang="cs-CZ" altLang="cs-CZ" sz="2000" dirty="0">
              <a:latin typeface="Times New Roman" panose="02020603050405020304" pitchFamily="18" charset="0"/>
              <a:cs typeface="Times New Roman" panose="02020603050405020304" pitchFamily="18" charset="0"/>
            </a:endParaRPr>
          </a:p>
          <a:p>
            <a:r>
              <a:rPr lang="pl-PL" altLang="cs-CZ" sz="2000" dirty="0">
                <a:latin typeface="Arial" panose="020B0604020202020204" pitchFamily="34" charset="0"/>
                <a:cs typeface="Times New Roman" panose="02020603050405020304" pitchFamily="18" charset="0"/>
              </a:rPr>
              <a:t> </a:t>
            </a:r>
            <a:endParaRPr lang="cs-CZ" altLang="cs-CZ" sz="2000" dirty="0">
              <a:latin typeface="Times New Roman" panose="02020603050405020304" pitchFamily="18" charset="0"/>
              <a:cs typeface="Times New Roman" panose="02020603050405020304" pitchFamily="18" charset="0"/>
            </a:endParaRPr>
          </a:p>
          <a:p>
            <a:pPr algn="just"/>
            <a:r>
              <a:rPr lang="pl-PL" altLang="cs-CZ" sz="2000" b="1" dirty="0">
                <a:latin typeface="Arial" panose="020B0604020202020204" pitchFamily="34" charset="0"/>
                <a:cs typeface="Times New Roman" panose="02020603050405020304" pitchFamily="18" charset="0"/>
              </a:rPr>
              <a:t>To platí za předpokladu, že při prodeji nepodnikal prodávající aktivní kroky, které využívají běžní obchodníci. Vždy by mělo být přihlédnuto ke všem okolnostem daného případu, včetně posouzení, zda není skutečný stav zastírán navenek deklarovaným stavem formálně právním.</a:t>
            </a:r>
            <a:endParaRPr lang="cs-CZ" altLang="cs-CZ" sz="2000" dirty="0">
              <a:latin typeface="Times New Roman" panose="02020603050405020304" pitchFamily="18" charset="0"/>
              <a:cs typeface="Times New Roman" panose="02020603050405020304" pitchFamily="18" charset="0"/>
            </a:endParaRPr>
          </a:p>
          <a:p>
            <a:pPr algn="just">
              <a:lnSpc>
                <a:spcPct val="115000"/>
              </a:lnSpc>
            </a:pPr>
            <a:r>
              <a:rPr lang="cs-CZ" altLang="cs-CZ" sz="2000" dirty="0">
                <a:solidFill>
                  <a:srgbClr val="FF0000"/>
                </a:solidFill>
                <a:latin typeface="Arial" panose="020B0604020202020204" pitchFamily="34" charset="0"/>
                <a:cs typeface="Times New Roman" panose="02020603050405020304" pitchFamily="18" charset="0"/>
              </a:rPr>
              <a:t> </a:t>
            </a:r>
            <a:endParaRPr lang="cs-CZ" altLang="cs-CZ" sz="2000" i="1" dirty="0">
              <a:latin typeface="Times New Roman" panose="02020603050405020304" pitchFamily="18" charset="0"/>
              <a:cs typeface="Times New Roman" panose="02020603050405020304" pitchFamily="18" charset="0"/>
            </a:endParaRPr>
          </a:p>
          <a:p>
            <a:r>
              <a:rPr lang="cs-CZ" altLang="cs-CZ" sz="2000" b="1" i="1" dirty="0">
                <a:latin typeface="Arial" panose="020B0604020202020204" pitchFamily="34" charset="0"/>
              </a:rPr>
              <a:t>Stanovisko GFŘ:  Souhlas se závěrem předkladatelů</a:t>
            </a:r>
          </a:p>
          <a:p>
            <a:pPr lvl="1" eaLnBrk="1" hangingPunct="1">
              <a:buFont typeface="Arial" panose="020B0604020202020204" pitchFamily="34" charset="0"/>
              <a:buChar char="•"/>
            </a:pPr>
            <a:endParaRPr lang="cs-CZ" altLang="cs-CZ" sz="2000" dirty="0"/>
          </a:p>
        </p:txBody>
      </p:sp>
    </p:spTree>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BF3126AE-F409-986C-896D-33FFFE1A3F9C}"/>
              </a:ext>
            </a:extLst>
          </p:cNvPr>
          <p:cNvSpPr>
            <a:spLocks noChangeArrowheads="1"/>
          </p:cNvSpPr>
          <p:nvPr/>
        </p:nvSpPr>
        <p:spPr bwMode="auto">
          <a:xfrm>
            <a:off x="1415479" y="1152907"/>
            <a:ext cx="10689077" cy="5516453"/>
          </a:xfrm>
          <a:prstGeom prst="rect">
            <a:avLst/>
          </a:prstGeom>
          <a:noFill/>
          <a:ln>
            <a:noFill/>
          </a:ln>
        </p:spPr>
        <p:txBody>
          <a:bodyPr/>
          <a:lstStyle/>
          <a:p>
            <a:pPr>
              <a:lnSpc>
                <a:spcPct val="90000"/>
              </a:lnSpc>
              <a:spcBef>
                <a:spcPct val="20000"/>
              </a:spcBef>
              <a:defRPr/>
            </a:pPr>
            <a:endParaRPr lang="cs-CZ" sz="1350" b="1" u="sng" dirty="0"/>
          </a:p>
          <a:p>
            <a:pPr>
              <a:defRPr/>
            </a:pPr>
            <a:r>
              <a:rPr lang="cs-CZ" sz="2000" b="1" dirty="0"/>
              <a:t>Obrat pro povinnou registraci se sleduje zejména na následujících účtech (v hlavní i hospodářské činnosti):</a:t>
            </a:r>
          </a:p>
          <a:p>
            <a:pPr marL="800100" lvl="1" indent="-342900">
              <a:buFont typeface="Arial" panose="020B0604020202020204" pitchFamily="34" charset="0"/>
              <a:buChar char="•"/>
              <a:defRPr/>
            </a:pPr>
            <a:r>
              <a:rPr lang="cs-CZ" sz="2000" b="1" dirty="0"/>
              <a:t>601 - Výnosy z prodeje vlastních výrobků</a:t>
            </a:r>
          </a:p>
          <a:p>
            <a:pPr marL="800100" lvl="1" indent="-342900">
              <a:buFont typeface="Arial" panose="020B0604020202020204" pitchFamily="34" charset="0"/>
              <a:buChar char="•"/>
              <a:defRPr/>
            </a:pPr>
            <a:r>
              <a:rPr lang="cs-CZ" sz="2000" b="1" dirty="0"/>
              <a:t>602 - Výnosy z prodeje služeb</a:t>
            </a:r>
          </a:p>
          <a:p>
            <a:pPr lvl="1">
              <a:defRPr/>
            </a:pPr>
            <a:r>
              <a:rPr lang="cs-CZ" sz="2000" i="1" dirty="0"/>
              <a:t>(kromě </a:t>
            </a:r>
            <a:r>
              <a:rPr lang="cs-CZ" sz="2000" i="1" strike="sngStrike" dirty="0">
                <a:solidFill>
                  <a:srgbClr val="FF0000"/>
                </a:solidFill>
              </a:rPr>
              <a:t>nájmu hrobových míst</a:t>
            </a:r>
            <a:r>
              <a:rPr lang="cs-CZ" sz="2000" i="1" dirty="0"/>
              <a:t>, parkovné dle vyhlášky, přeúčtování energií vstupné na kulturní akce, do muzea apod.) </a:t>
            </a:r>
          </a:p>
          <a:p>
            <a:pPr marL="742950" lvl="1" indent="-285750">
              <a:buFont typeface="Arial" panose="020B0604020202020204" pitchFamily="34" charset="0"/>
              <a:buChar char="•"/>
              <a:defRPr/>
            </a:pPr>
            <a:r>
              <a:rPr lang="cs-CZ" sz="2000" b="1" dirty="0"/>
              <a:t>603 – Výnosy z pronájmu</a:t>
            </a:r>
          </a:p>
          <a:p>
            <a:pPr lvl="1">
              <a:defRPr/>
            </a:pPr>
            <a:r>
              <a:rPr lang="cs-CZ" sz="2000" i="1" dirty="0"/>
              <a:t>(kromě pronájmů pro sport)</a:t>
            </a:r>
          </a:p>
          <a:p>
            <a:pPr marL="742950" lvl="1" indent="-285750">
              <a:buFont typeface="Arial" panose="020B0604020202020204" pitchFamily="34" charset="0"/>
              <a:buChar char="•"/>
              <a:defRPr/>
            </a:pPr>
            <a:r>
              <a:rPr lang="cs-CZ" sz="2000" b="1" dirty="0"/>
              <a:t>604 – Výnosy z prodaného zboží</a:t>
            </a:r>
          </a:p>
          <a:p>
            <a:pPr marL="742950" lvl="1" indent="-285750">
              <a:buFont typeface="Arial" panose="020B0604020202020204" pitchFamily="34" charset="0"/>
              <a:buChar char="•"/>
              <a:defRPr/>
            </a:pPr>
            <a:r>
              <a:rPr lang="cs-CZ" sz="2000" b="1" dirty="0"/>
              <a:t>644 – Výnosy z prodaného materiálu</a:t>
            </a:r>
          </a:p>
          <a:p>
            <a:pPr marL="742950" lvl="1" indent="-285750">
              <a:buFont typeface="Arial" panose="020B0604020202020204" pitchFamily="34" charset="0"/>
              <a:buChar char="•"/>
              <a:defRPr/>
            </a:pPr>
            <a:r>
              <a:rPr lang="cs-CZ" sz="2000" b="1" dirty="0"/>
              <a:t>646, 647 – od 1.4.2019 prodeje dlouhodobého majetku, pokud jsou obvyklou </a:t>
            </a:r>
            <a:r>
              <a:rPr lang="cs-CZ" sz="2000" b="1" dirty="0" err="1"/>
              <a:t>ek</a:t>
            </a:r>
            <a:r>
              <a:rPr lang="cs-CZ" sz="2000" b="1" dirty="0"/>
              <a:t>. činností)</a:t>
            </a:r>
          </a:p>
          <a:p>
            <a:pPr marL="742950" lvl="1" indent="-285750">
              <a:buFont typeface="Arial" panose="020B0604020202020204" pitchFamily="34" charset="0"/>
              <a:buChar char="•"/>
              <a:defRPr/>
            </a:pPr>
            <a:r>
              <a:rPr lang="cs-CZ" sz="2000" b="1" dirty="0"/>
              <a:t>649 – Ostatní výnosy z činnosti</a:t>
            </a:r>
          </a:p>
          <a:p>
            <a:pPr lvl="1">
              <a:defRPr/>
            </a:pPr>
            <a:r>
              <a:rPr lang="cs-CZ" sz="2000" i="1" dirty="0"/>
              <a:t>(kromě náhrad škod, odvodů od </a:t>
            </a:r>
            <a:r>
              <a:rPr lang="cs-CZ" sz="2000" i="1" dirty="0" err="1"/>
              <a:t>p.o</a:t>
            </a:r>
            <a:r>
              <a:rPr lang="cs-CZ" sz="2000" i="1" dirty="0"/>
              <a:t>., </a:t>
            </a:r>
            <a:r>
              <a:rPr lang="cs-CZ" sz="2000" i="1" strike="sngStrike" dirty="0">
                <a:solidFill>
                  <a:srgbClr val="FF0000"/>
                </a:solidFill>
              </a:rPr>
              <a:t>EKO-KOM, </a:t>
            </a:r>
            <a:r>
              <a:rPr lang="cs-CZ" sz="2000" i="1" strike="sngStrike" dirty="0" err="1">
                <a:solidFill>
                  <a:srgbClr val="FF0000"/>
                </a:solidFill>
              </a:rPr>
              <a:t>Elektrowin</a:t>
            </a:r>
            <a:r>
              <a:rPr lang="cs-CZ" sz="2000" i="1" strike="sngStrike" dirty="0">
                <a:solidFill>
                  <a:srgbClr val="FF0000"/>
                </a:solidFill>
              </a:rPr>
              <a:t> </a:t>
            </a:r>
            <a:r>
              <a:rPr lang="cs-CZ" sz="2000" i="1" dirty="0"/>
              <a:t>apod.)</a:t>
            </a:r>
          </a:p>
          <a:p>
            <a:pPr lvl="1">
              <a:defRPr/>
            </a:pPr>
            <a:endParaRPr lang="cs-CZ" sz="2000" b="1" dirty="0"/>
          </a:p>
          <a:p>
            <a:pPr lvl="1">
              <a:defRPr/>
            </a:pPr>
            <a:r>
              <a:rPr lang="cs-CZ" sz="2000" b="1" dirty="0"/>
              <a:t>Nelze sledovat pouze jednotlivé účty, je nutné výnosy posuzovat individuálně!!!</a:t>
            </a:r>
          </a:p>
          <a:p>
            <a:pPr marL="342900" indent="-342900">
              <a:buFont typeface="Arial" panose="020B0604020202020204" pitchFamily="34" charset="0"/>
              <a:buChar char="•"/>
              <a:defRPr/>
            </a:pPr>
            <a:endParaRPr lang="cs-CZ" sz="2200" dirty="0"/>
          </a:p>
        </p:txBody>
      </p:sp>
      <p:sp>
        <p:nvSpPr>
          <p:cNvPr id="98324" name="Text Box 20">
            <a:extLst>
              <a:ext uri="{FF2B5EF4-FFF2-40B4-BE49-F238E27FC236}">
                <a16:creationId xmlns:a16="http://schemas.microsoft.com/office/drawing/2014/main" id="{FEAD58D8-8C84-6D02-63E7-FFB7983BBF45}"/>
              </a:ext>
            </a:extLst>
          </p:cNvPr>
          <p:cNvSpPr txBox="1">
            <a:spLocks noChangeArrowheads="1"/>
          </p:cNvSpPr>
          <p:nvPr/>
        </p:nvSpPr>
        <p:spPr bwMode="auto">
          <a:xfrm>
            <a:off x="1311579" y="27685"/>
            <a:ext cx="10689077" cy="646112"/>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Sledování obratu na výnosových účtech</a:t>
            </a:r>
          </a:p>
        </p:txBody>
      </p:sp>
      <p:sp>
        <p:nvSpPr>
          <p:cNvPr id="45060" name="Zástupný symbol pro číslo snímku 1">
            <a:extLst>
              <a:ext uri="{FF2B5EF4-FFF2-40B4-BE49-F238E27FC236}">
                <a16:creationId xmlns:a16="http://schemas.microsoft.com/office/drawing/2014/main" id="{C4432AC5-F12D-E2C5-CDE3-52DA57E0EA76}"/>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CF56D159-EAF4-4142-87A1-838A0A75023A}" type="slidenum">
              <a:rPr lang="cs-CZ" altLang="cs-CZ" smtClean="0">
                <a:solidFill>
                  <a:srgbClr val="FFFFFF"/>
                </a:solidFill>
                <a:latin typeface="Calibri" panose="020F0502020204030204" pitchFamily="34" charset="0"/>
              </a:rPr>
              <a:pPr fontAlgn="base">
                <a:spcBef>
                  <a:spcPct val="0"/>
                </a:spcBef>
                <a:spcAft>
                  <a:spcPct val="0"/>
                </a:spcAft>
                <a:defRPr/>
              </a:pPr>
              <a:t>31</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22296588-EF5D-A190-FAF7-89938F9A64C3}"/>
              </a:ext>
            </a:extLst>
          </p:cNvPr>
          <p:cNvSpPr txBox="1">
            <a:spLocks noChangeArrowheads="1"/>
          </p:cNvSpPr>
          <p:nvPr/>
        </p:nvSpPr>
        <p:spPr bwMode="auto">
          <a:xfrm>
            <a:off x="1919537" y="-47242"/>
            <a:ext cx="10272463" cy="1200150"/>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odměn za zpětný odběr obalů (EKO-KOM)</a:t>
            </a:r>
          </a:p>
        </p:txBody>
      </p:sp>
      <p:sp>
        <p:nvSpPr>
          <p:cNvPr id="45060" name="Zástupný symbol pro číslo snímku 1">
            <a:extLst>
              <a:ext uri="{FF2B5EF4-FFF2-40B4-BE49-F238E27FC236}">
                <a16:creationId xmlns:a16="http://schemas.microsoft.com/office/drawing/2014/main" id="{2AA6D5C2-15FA-4B2B-0662-784E06123471}"/>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18BEBEEC-4713-4997-864D-C61FD09A82CA}" type="slidenum">
              <a:rPr lang="cs-CZ" altLang="cs-CZ" smtClean="0">
                <a:solidFill>
                  <a:srgbClr val="FFFFFF"/>
                </a:solidFill>
                <a:latin typeface="Calibri" panose="020F0502020204030204" pitchFamily="34" charset="0"/>
              </a:rPr>
              <a:pPr fontAlgn="base">
                <a:spcBef>
                  <a:spcPct val="0"/>
                </a:spcBef>
                <a:spcAft>
                  <a:spcPct val="0"/>
                </a:spcAft>
                <a:defRPr/>
              </a:pPr>
              <a:t>32</a:t>
            </a:fld>
            <a:endParaRPr lang="cs-CZ" altLang="cs-CZ">
              <a:solidFill>
                <a:srgbClr val="FFFFFF"/>
              </a:solidFill>
              <a:latin typeface="Calibri" panose="020F0502020204030204" pitchFamily="34" charset="0"/>
            </a:endParaRPr>
          </a:p>
        </p:txBody>
      </p:sp>
      <p:sp>
        <p:nvSpPr>
          <p:cNvPr id="5" name="Rectangle 18">
            <a:extLst>
              <a:ext uri="{FF2B5EF4-FFF2-40B4-BE49-F238E27FC236}">
                <a16:creationId xmlns:a16="http://schemas.microsoft.com/office/drawing/2014/main" id="{0526BF79-6A35-0F0E-F9C2-A10EC604A503}"/>
              </a:ext>
            </a:extLst>
          </p:cNvPr>
          <p:cNvSpPr>
            <a:spLocks noChangeArrowheads="1"/>
          </p:cNvSpPr>
          <p:nvPr/>
        </p:nvSpPr>
        <p:spPr bwMode="auto">
          <a:xfrm>
            <a:off x="1487488" y="1152906"/>
            <a:ext cx="10704511" cy="5804485"/>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400" b="1" u="sng" dirty="0"/>
          </a:p>
          <a:p>
            <a:pPr eaLnBrk="1" hangingPunct="1">
              <a:defRPr/>
            </a:pPr>
            <a:endParaRPr lang="cs-CZ" altLang="cs-CZ" sz="2400" dirty="0"/>
          </a:p>
          <a:p>
            <a:pPr marL="542925" lvl="1" algn="just">
              <a:buClr>
                <a:schemeClr val="accent1"/>
              </a:buClr>
              <a:buFont typeface="Arial" panose="020B0604020202020204" pitchFamily="34" charset="0"/>
              <a:buChar char="•"/>
              <a:defRPr/>
            </a:pPr>
            <a:r>
              <a:rPr lang="cs-CZ" sz="2400" b="1" dirty="0"/>
              <a:t>Do 31.3.2022 </a:t>
            </a:r>
            <a:r>
              <a:rPr lang="cs-CZ" sz="2400" dirty="0"/>
              <a:t>nebyly odměny od obalových společností (EKO-KOM, </a:t>
            </a:r>
            <a:r>
              <a:rPr lang="cs-CZ" sz="2400" dirty="0" err="1"/>
              <a:t>Asekol</a:t>
            </a:r>
            <a:r>
              <a:rPr lang="cs-CZ" sz="2400" dirty="0"/>
              <a:t>, </a:t>
            </a:r>
            <a:r>
              <a:rPr lang="cs-CZ" sz="2400" dirty="0" err="1"/>
              <a:t>Eletrowin</a:t>
            </a:r>
            <a:r>
              <a:rPr lang="cs-CZ" sz="2400" dirty="0"/>
              <a:t>, apod.) předmětem DPH na základě stanoviska MFČR ze dne 28.1.2005 a nezapočítávaly se do obratu pro povinnou registraci k DPH.</a:t>
            </a:r>
          </a:p>
          <a:p>
            <a:pPr marL="200025" lvl="1" indent="0" algn="just">
              <a:buClr>
                <a:schemeClr val="accent1"/>
              </a:buClr>
              <a:defRPr/>
            </a:pPr>
            <a:endParaRPr lang="cs-CZ" sz="2400" dirty="0"/>
          </a:p>
          <a:p>
            <a:pPr marL="200025" lvl="1" indent="0" algn="just">
              <a:buClr>
                <a:schemeClr val="accent1"/>
              </a:buClr>
              <a:defRPr/>
            </a:pPr>
            <a:endParaRPr lang="cs-CZ" sz="2400" dirty="0"/>
          </a:p>
          <a:p>
            <a:pPr marL="542925" lvl="1" algn="just">
              <a:buClr>
                <a:schemeClr val="accent1"/>
              </a:buClr>
              <a:buFont typeface="Arial" panose="020B0604020202020204" pitchFamily="34" charset="0"/>
              <a:buChar char="•"/>
              <a:defRPr/>
            </a:pPr>
            <a:r>
              <a:rPr lang="cs-CZ" sz="2400" b="1" dirty="0"/>
              <a:t>Od 1.4.2022 jsou odměny od obalových společností  předmětem DPH na základě závěrů </a:t>
            </a:r>
            <a:r>
              <a:rPr lang="cs-CZ" sz="2400" b="1" dirty="0">
                <a:hlinkClick r:id="rId3"/>
              </a:rPr>
              <a:t>Koordinačního výboru Komory daňových poradců č. 591/23.3.2022</a:t>
            </a:r>
            <a:r>
              <a:rPr lang="cs-CZ" sz="2400" b="1" dirty="0"/>
              <a:t> a započítávají se do obratu pro povinnou registraci k DPH.</a:t>
            </a:r>
          </a:p>
          <a:p>
            <a:pPr marL="542925" lvl="1" algn="just">
              <a:buClr>
                <a:schemeClr val="accent1"/>
              </a:buClr>
              <a:buFont typeface="Arial" panose="020B0604020202020204" pitchFamily="34" charset="0"/>
              <a:buChar char="•"/>
              <a:defRPr/>
            </a:pPr>
            <a:endParaRPr lang="cs-CZ" altLang="cs-CZ" sz="2400" b="1" dirty="0">
              <a:solidFill>
                <a:srgbClr val="000000"/>
              </a:solidFill>
              <a:latin typeface="Arial" panose="020B0604020202020204" pitchFamily="34" charset="0"/>
              <a:cs typeface="Times New Roman" panose="02020603050405020304" pitchFamily="18" charset="0"/>
            </a:endParaRPr>
          </a:p>
          <a:p>
            <a:pPr marL="542925" indent="-342900" algn="ctr">
              <a:buClr>
                <a:schemeClr val="accent1"/>
              </a:buClr>
              <a:defRPr/>
            </a:pPr>
            <a:r>
              <a:rPr lang="cs-CZ" altLang="cs-CZ" sz="24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4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400" dirty="0"/>
          </a:p>
          <a:p>
            <a:pPr lvl="1" eaLnBrk="1" hangingPunct="1">
              <a:buFont typeface="Arial" panose="020B0604020202020204" pitchFamily="34" charset="0"/>
              <a:buChar char="•"/>
              <a:defRPr/>
            </a:pPr>
            <a:endParaRPr lang="cs-CZ" altLang="cs-CZ" sz="2400" dirty="0"/>
          </a:p>
        </p:txBody>
      </p:sp>
    </p:spTree>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059DCC6E-5B76-3A96-618B-DD7DA3EB2CCE}"/>
              </a:ext>
            </a:extLst>
          </p:cNvPr>
          <p:cNvSpPr txBox="1">
            <a:spLocks noChangeArrowheads="1"/>
          </p:cNvSpPr>
          <p:nvPr/>
        </p:nvSpPr>
        <p:spPr bwMode="auto">
          <a:xfrm>
            <a:off x="1487488" y="0"/>
            <a:ext cx="10513167" cy="1200150"/>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odměn za zpětný odběr obalů (EKO-KOM)</a:t>
            </a:r>
          </a:p>
        </p:txBody>
      </p:sp>
      <p:sp>
        <p:nvSpPr>
          <p:cNvPr id="45060" name="Zástupný symbol pro číslo snímku 1">
            <a:extLst>
              <a:ext uri="{FF2B5EF4-FFF2-40B4-BE49-F238E27FC236}">
                <a16:creationId xmlns:a16="http://schemas.microsoft.com/office/drawing/2014/main" id="{C96173E4-A380-7F4A-AD59-B65AE69E8B5B}"/>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53F981EA-E49F-4860-80AF-8527614B301A}" type="slidenum">
              <a:rPr lang="cs-CZ" altLang="cs-CZ" smtClean="0">
                <a:solidFill>
                  <a:srgbClr val="FFFFFF"/>
                </a:solidFill>
                <a:latin typeface="Calibri" panose="020F0502020204030204" pitchFamily="34" charset="0"/>
              </a:rPr>
              <a:pPr fontAlgn="base">
                <a:spcBef>
                  <a:spcPct val="0"/>
                </a:spcBef>
                <a:spcAft>
                  <a:spcPct val="0"/>
                </a:spcAft>
                <a:defRPr/>
              </a:pPr>
              <a:t>33</a:t>
            </a:fld>
            <a:endParaRPr lang="cs-CZ" altLang="cs-CZ">
              <a:solidFill>
                <a:srgbClr val="FFFFFF"/>
              </a:solidFill>
              <a:latin typeface="Calibri" panose="020F0502020204030204" pitchFamily="34" charset="0"/>
            </a:endParaRPr>
          </a:p>
        </p:txBody>
      </p:sp>
      <p:sp>
        <p:nvSpPr>
          <p:cNvPr id="5" name="Rectangle 18">
            <a:extLst>
              <a:ext uri="{FF2B5EF4-FFF2-40B4-BE49-F238E27FC236}">
                <a16:creationId xmlns:a16="http://schemas.microsoft.com/office/drawing/2014/main" id="{B0AFAC5E-0E49-6E9B-4A7B-1ECB29CA409F}"/>
              </a:ext>
            </a:extLst>
          </p:cNvPr>
          <p:cNvSpPr>
            <a:spLocks noChangeArrowheads="1"/>
          </p:cNvSpPr>
          <p:nvPr/>
        </p:nvSpPr>
        <p:spPr bwMode="auto">
          <a:xfrm>
            <a:off x="1487488" y="1200150"/>
            <a:ext cx="10945215" cy="5469210"/>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000" b="1" u="sng" dirty="0"/>
          </a:p>
          <a:p>
            <a:pPr algn="just">
              <a:defRPr/>
            </a:pPr>
            <a:r>
              <a:rPr lang="cs-CZ" sz="2000" dirty="0">
                <a:hlinkClick r:id="rId3"/>
              </a:rPr>
              <a:t>Koordinačního výboru Komory daňových poradců č. 591/23.3.2022: </a:t>
            </a:r>
            <a:endParaRPr lang="cs-CZ" sz="2000" dirty="0"/>
          </a:p>
          <a:p>
            <a:pPr algn="just">
              <a:defRPr/>
            </a:pPr>
            <a:endParaRPr lang="cs-CZ" sz="2000" i="1" dirty="0"/>
          </a:p>
          <a:p>
            <a:pPr algn="just">
              <a:defRPr/>
            </a:pPr>
            <a:r>
              <a:rPr lang="cs-CZ" sz="2000" i="1" dirty="0"/>
              <a:t>Cílem tohoto příspěvku je vyjasnění uplatnění DPH obcemi při poskytování služeb   autorizovaným obalovým společnostem (dále jen „AOS“) a provozovatelům kolektivních systémů, a to v návaznosti na jejich status jako osoby nepovinné k dani podle § 5 odst. 4 zákona č. 235/2004 Sb., v platném znění, o dani z přidané hodnoty (dále jen „ZDPH“).</a:t>
            </a:r>
          </a:p>
          <a:p>
            <a:pPr algn="just">
              <a:defRPr/>
            </a:pPr>
            <a:endParaRPr lang="cs-CZ" sz="2000" i="1" dirty="0"/>
          </a:p>
          <a:p>
            <a:pPr algn="just">
              <a:defRPr/>
            </a:pPr>
            <a:r>
              <a:rPr lang="cs-CZ" sz="2000" i="1" dirty="0"/>
              <a:t>Závěr:</a:t>
            </a:r>
          </a:p>
          <a:p>
            <a:pPr algn="just">
              <a:defRPr/>
            </a:pPr>
            <a:r>
              <a:rPr lang="cs-CZ" sz="2000" i="1" dirty="0"/>
              <a:t>Předkladatel na základě výše uvedené judikatury SDEU navrhuje, aby služby poskytované obcemi autorizovaným obalovým společnostem dle zákona o obalech a provozovatelům kolektivních systémů dle zákona o výrobcích s ukončenou životností podléhaly běžnému</a:t>
            </a:r>
            <a:endParaRPr lang="cs-CZ" sz="2000" dirty="0"/>
          </a:p>
          <a:p>
            <a:pPr marL="542925" lvl="1" algn="just">
              <a:buClr>
                <a:schemeClr val="accent1"/>
              </a:buClr>
              <a:buFont typeface="Arial" panose="020B0604020202020204" pitchFamily="34" charset="0"/>
              <a:buChar char="•"/>
              <a:defRPr/>
            </a:pPr>
            <a:endParaRPr lang="cs-CZ" altLang="cs-CZ" sz="2000" b="1" dirty="0">
              <a:solidFill>
                <a:srgbClr val="000000"/>
              </a:solidFill>
              <a:latin typeface="Arial" panose="020B0604020202020204" pitchFamily="34" charset="0"/>
              <a:cs typeface="Times New Roman" panose="02020603050405020304" pitchFamily="18" charset="0"/>
            </a:endParaRPr>
          </a:p>
          <a:p>
            <a:pPr marL="542925" indent="-342900" algn="ctr">
              <a:buClr>
                <a:schemeClr val="accent1"/>
              </a:buClr>
              <a:defRPr/>
            </a:pPr>
            <a:r>
              <a:rPr lang="cs-CZ" altLang="cs-CZ" sz="20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0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Tree>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6E087027-2D75-468C-832E-4D78B950FA2F}"/>
              </a:ext>
            </a:extLst>
          </p:cNvPr>
          <p:cNvSpPr txBox="1">
            <a:spLocks noChangeArrowheads="1"/>
          </p:cNvSpPr>
          <p:nvPr/>
        </p:nvSpPr>
        <p:spPr bwMode="auto">
          <a:xfrm>
            <a:off x="1811338" y="20637"/>
            <a:ext cx="10045302" cy="1200150"/>
          </a:xfrm>
          <a:prstGeom prst="rect">
            <a:avLst/>
          </a:prstGeom>
          <a:noFill/>
          <a:ln>
            <a:noFill/>
          </a:ln>
          <a:effectLst/>
        </p:spPr>
        <p:txBody>
          <a:bodyPr wrap="square">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odměn za zpětný odběr obalů (EKO-KOM)</a:t>
            </a:r>
          </a:p>
        </p:txBody>
      </p:sp>
      <p:sp>
        <p:nvSpPr>
          <p:cNvPr id="45060" name="Zástupný symbol pro číslo snímku 1">
            <a:extLst>
              <a:ext uri="{FF2B5EF4-FFF2-40B4-BE49-F238E27FC236}">
                <a16:creationId xmlns:a16="http://schemas.microsoft.com/office/drawing/2014/main" id="{21A285CB-AEE5-7E47-6FD0-851453163451}"/>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8A7597B8-1F38-4146-9E21-A3A5D3936D63}" type="slidenum">
              <a:rPr lang="cs-CZ" altLang="cs-CZ" smtClean="0">
                <a:solidFill>
                  <a:srgbClr val="FFFFFF"/>
                </a:solidFill>
                <a:latin typeface="Calibri" panose="020F0502020204030204" pitchFamily="34" charset="0"/>
              </a:rPr>
              <a:pPr fontAlgn="base">
                <a:spcBef>
                  <a:spcPct val="0"/>
                </a:spcBef>
                <a:spcAft>
                  <a:spcPct val="0"/>
                </a:spcAft>
                <a:defRPr/>
              </a:pPr>
              <a:t>34</a:t>
            </a:fld>
            <a:endParaRPr lang="cs-CZ" altLang="cs-CZ">
              <a:solidFill>
                <a:srgbClr val="FFFFFF"/>
              </a:solidFill>
              <a:latin typeface="Calibri" panose="020F0502020204030204" pitchFamily="34" charset="0"/>
            </a:endParaRPr>
          </a:p>
        </p:txBody>
      </p:sp>
      <p:sp>
        <p:nvSpPr>
          <p:cNvPr id="5" name="Rectangle 18">
            <a:extLst>
              <a:ext uri="{FF2B5EF4-FFF2-40B4-BE49-F238E27FC236}">
                <a16:creationId xmlns:a16="http://schemas.microsoft.com/office/drawing/2014/main" id="{6C68FB4B-8EB9-6B84-D7B7-53E6C35F4DF9}"/>
              </a:ext>
            </a:extLst>
          </p:cNvPr>
          <p:cNvSpPr>
            <a:spLocks noChangeArrowheads="1"/>
          </p:cNvSpPr>
          <p:nvPr/>
        </p:nvSpPr>
        <p:spPr bwMode="auto">
          <a:xfrm>
            <a:off x="1523999" y="1220787"/>
            <a:ext cx="10548665" cy="5376565"/>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just">
              <a:defRPr/>
            </a:pPr>
            <a:r>
              <a:rPr lang="cs-CZ" sz="2000" dirty="0">
                <a:hlinkClick r:id="rId3"/>
              </a:rPr>
              <a:t>Koordinačního výboru Komory daňových poradců č. 591/23.3.2022: </a:t>
            </a:r>
            <a:endParaRPr lang="cs-CZ" sz="2000" dirty="0"/>
          </a:p>
          <a:p>
            <a:pPr algn="just">
              <a:defRPr/>
            </a:pPr>
            <a:endParaRPr lang="cs-CZ" sz="2000" i="1" dirty="0"/>
          </a:p>
          <a:p>
            <a:pPr algn="just">
              <a:defRPr/>
            </a:pPr>
            <a:r>
              <a:rPr lang="cs-CZ" sz="2000" i="1" dirty="0"/>
              <a:t>Stanovisko GFŘ: </a:t>
            </a:r>
          </a:p>
          <a:p>
            <a:pPr algn="just">
              <a:defRPr/>
            </a:pPr>
            <a:r>
              <a:rPr lang="cs-CZ" sz="2000" i="1" dirty="0"/>
              <a:t>Souhlas se stanoviskem, že poskytnutí služby obcí autorizované obalové společnosti v souvislosti se zákonem o obalech a výrobcům na základě zákona o výrobcích s ukončenou životností, není výkonem veřejné správy a obce se proto při výkonu této činnosti považují za osoby povinné k dani.</a:t>
            </a:r>
          </a:p>
          <a:p>
            <a:pPr algn="just">
              <a:defRPr/>
            </a:pPr>
            <a:r>
              <a:rPr lang="cs-CZ" sz="2000" i="1" dirty="0"/>
              <a:t>Pro doplnění je nezbytné upozornit na skutečnost, že z údajů v příspěvku uvedených vyplývá, že obec je povinna třídit komunální odpad. Je zřejmé, že zejména odpadové nádoby na třídění obalů, slouží, kromě vkládání obalů, i k třídění dalšího komunálního odpadu (do příslušné nádoby jsou vkládány např. noviny a časopisy), který nemají povinnost výrobci zpětně odebírat dle zákona o obalech (obdobně postup u výrobců dle zákona o výrobcích s ukončenou životností) a jedná se o odpad vzniklý na základě zákona o odpadech – výkon veřejné správy. Na základě této skutečnosti například v případě, že obec zajišťuje svoz obsahu odpadových nádob, při uplatnění nároku na odpočet daně u přijatých zdanitelných plnění souvisejících se svozem je nezbytné postupovat v souladu s </a:t>
            </a:r>
            <a:r>
              <a:rPr lang="cs-CZ" sz="2000" i="1" dirty="0" err="1"/>
              <a:t>ust</a:t>
            </a:r>
            <a:r>
              <a:rPr lang="cs-CZ" sz="2000" i="1" dirty="0"/>
              <a:t>. § 75 zákona o DPH a nárok na odpočet uplatnit v poměrné výši. Informace o uplatňování DPH u neziskových subjektů Ministerstva Financí ze dne 28. ledna 2005, zveřejněná na stránkách GFŘ, je v části, kdy je za výkon veřejné správy považována i recyklace obalů na základě smlouvy s AOS, nahrazena závěry tohoto koordinačního výboru.</a:t>
            </a:r>
          </a:p>
          <a:p>
            <a:pPr marL="542925" lvl="1" algn="just">
              <a:buClr>
                <a:schemeClr val="accent1"/>
              </a:buClr>
              <a:buFont typeface="Arial" panose="020B0604020202020204" pitchFamily="34" charset="0"/>
              <a:buChar char="•"/>
              <a:defRPr/>
            </a:pPr>
            <a:endParaRPr lang="cs-CZ" sz="2000" dirty="0"/>
          </a:p>
          <a:p>
            <a:pPr marL="542925" lvl="1" algn="just">
              <a:buClr>
                <a:schemeClr val="accent1"/>
              </a:buClr>
              <a:buFont typeface="Arial" panose="020B0604020202020204" pitchFamily="34" charset="0"/>
              <a:buChar char="•"/>
              <a:defRPr/>
            </a:pPr>
            <a:endParaRPr lang="cs-CZ" altLang="cs-CZ" sz="2000" b="1" dirty="0">
              <a:solidFill>
                <a:srgbClr val="000000"/>
              </a:solidFill>
              <a:latin typeface="Arial" panose="020B0604020202020204" pitchFamily="34" charset="0"/>
              <a:cs typeface="Times New Roman" panose="02020603050405020304" pitchFamily="18" charset="0"/>
            </a:endParaRPr>
          </a:p>
          <a:p>
            <a:pPr marL="542925" indent="-342900" algn="ctr">
              <a:buClr>
                <a:schemeClr val="accent1"/>
              </a:buClr>
              <a:defRPr/>
            </a:pPr>
            <a:r>
              <a:rPr lang="cs-CZ" altLang="cs-CZ" sz="20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0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Tree>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BC34E283-BA39-8B44-86BD-03EB78164265}"/>
              </a:ext>
            </a:extLst>
          </p:cNvPr>
          <p:cNvSpPr txBox="1">
            <a:spLocks noChangeArrowheads="1"/>
          </p:cNvSpPr>
          <p:nvPr/>
        </p:nvSpPr>
        <p:spPr bwMode="auto">
          <a:xfrm>
            <a:off x="1811338" y="118613"/>
            <a:ext cx="8856663"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pohřebnictví</a:t>
            </a:r>
          </a:p>
        </p:txBody>
      </p:sp>
      <p:sp>
        <p:nvSpPr>
          <p:cNvPr id="45060" name="Zástupný symbol pro číslo snímku 1">
            <a:extLst>
              <a:ext uri="{FF2B5EF4-FFF2-40B4-BE49-F238E27FC236}">
                <a16:creationId xmlns:a16="http://schemas.microsoft.com/office/drawing/2014/main" id="{91C350B7-6B47-2B03-83AD-34072F2A91E8}"/>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80AF17B-6E0F-4C1E-BD7D-6240B758E4CA}" type="slidenum">
              <a:rPr lang="cs-CZ" altLang="cs-CZ" smtClean="0">
                <a:solidFill>
                  <a:srgbClr val="FFFFFF"/>
                </a:solidFill>
                <a:latin typeface="Calibri" panose="020F0502020204030204" pitchFamily="34" charset="0"/>
              </a:rPr>
              <a:pPr fontAlgn="base">
                <a:spcBef>
                  <a:spcPct val="0"/>
                </a:spcBef>
                <a:spcAft>
                  <a:spcPct val="0"/>
                </a:spcAft>
                <a:defRPr/>
              </a:pPr>
              <a:t>35</a:t>
            </a:fld>
            <a:endParaRPr lang="cs-CZ" altLang="cs-CZ">
              <a:solidFill>
                <a:srgbClr val="FFFFFF"/>
              </a:solidFill>
              <a:latin typeface="Calibri" panose="020F0502020204030204" pitchFamily="34" charset="0"/>
            </a:endParaRPr>
          </a:p>
        </p:txBody>
      </p:sp>
      <p:sp>
        <p:nvSpPr>
          <p:cNvPr id="7" name="Rectangle 18">
            <a:extLst>
              <a:ext uri="{FF2B5EF4-FFF2-40B4-BE49-F238E27FC236}">
                <a16:creationId xmlns:a16="http://schemas.microsoft.com/office/drawing/2014/main" id="{9AD41D37-F80B-9667-FBC6-2640B111EDB4}"/>
              </a:ext>
            </a:extLst>
          </p:cNvPr>
          <p:cNvSpPr>
            <a:spLocks noChangeArrowheads="1"/>
          </p:cNvSpPr>
          <p:nvPr/>
        </p:nvSpPr>
        <p:spPr bwMode="auto">
          <a:xfrm>
            <a:off x="1487488" y="1152908"/>
            <a:ext cx="10704512" cy="5444444"/>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400" b="1" u="sng" dirty="0"/>
          </a:p>
          <a:p>
            <a:pPr marL="542925" lvl="1" algn="just">
              <a:buClr>
                <a:schemeClr val="accent1"/>
              </a:buClr>
              <a:buFont typeface="Arial" panose="020B0604020202020204" pitchFamily="34" charset="0"/>
              <a:buChar char="•"/>
              <a:defRPr/>
            </a:pPr>
            <a:r>
              <a:rPr lang="cs-CZ" sz="2400" dirty="0"/>
              <a:t>Na základě Stanoviska MFČR ve věci uplatňování DPH u nájmu hrobového místa a u poskytování služeb s tím spojených ze dne 30.1.2023 Č. j.: MF-956/2023/1801-3 jsou pronájmy hrobových míst vč. služeb souvisejících předmětem DPH</a:t>
            </a:r>
          </a:p>
          <a:p>
            <a:pPr marL="542925" lvl="1" algn="just">
              <a:buClr>
                <a:schemeClr val="accent1"/>
              </a:buClr>
              <a:buFont typeface="Arial" panose="020B0604020202020204" pitchFamily="34" charset="0"/>
              <a:buChar char="•"/>
              <a:defRPr/>
            </a:pPr>
            <a:endParaRPr lang="cs-CZ" sz="2400" dirty="0"/>
          </a:p>
          <a:p>
            <a:pPr marL="542925" lvl="1" algn="just">
              <a:buClr>
                <a:schemeClr val="accent1"/>
              </a:buClr>
              <a:buFont typeface="Arial" panose="020B0604020202020204" pitchFamily="34" charset="0"/>
              <a:buChar char="•"/>
              <a:defRPr/>
            </a:pPr>
            <a:r>
              <a:rPr lang="cs-CZ" altLang="cs-CZ" sz="2400" b="1" dirty="0"/>
              <a:t>Příjmy z pronájmu hrobových míst vč. služeb souvisejících se od roku 2023 zahrnují do obratu pro povinnou  registraci k DPH.</a:t>
            </a:r>
          </a:p>
          <a:p>
            <a:pPr marL="200025" lvl="1" indent="0" algn="just">
              <a:buClr>
                <a:schemeClr val="accent1"/>
              </a:buClr>
              <a:defRPr/>
            </a:pPr>
            <a:endParaRPr lang="cs-CZ" altLang="cs-CZ" sz="2400" b="1" dirty="0"/>
          </a:p>
          <a:p>
            <a:pPr marL="542925" lvl="1" algn="just">
              <a:buClr>
                <a:schemeClr val="accent1"/>
              </a:buClr>
              <a:buFont typeface="Arial" panose="020B0604020202020204" pitchFamily="34" charset="0"/>
              <a:buChar char="•"/>
              <a:defRPr/>
            </a:pPr>
            <a:r>
              <a:rPr lang="cs-CZ" altLang="cs-CZ" sz="2400" dirty="0"/>
              <a:t>Stanovisko MFČR nemá zpětnou účinnost.</a:t>
            </a:r>
          </a:p>
          <a:p>
            <a:pPr marL="542925" lvl="1" algn="just">
              <a:buClr>
                <a:schemeClr val="accent1"/>
              </a:buClr>
              <a:buFont typeface="Arial" panose="020B0604020202020204" pitchFamily="34" charset="0"/>
              <a:buChar char="•"/>
              <a:defRPr/>
            </a:pPr>
            <a:endParaRPr lang="cs-CZ" altLang="cs-CZ" sz="2400" b="1" dirty="0"/>
          </a:p>
          <a:p>
            <a:pPr marL="542925" indent="-342900" algn="ctr">
              <a:buClr>
                <a:schemeClr val="accent1"/>
              </a:buClr>
              <a:defRPr/>
            </a:pPr>
            <a:r>
              <a:rPr lang="cs-CZ" altLang="cs-CZ" sz="24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4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400" dirty="0"/>
          </a:p>
          <a:p>
            <a:pPr lvl="1" eaLnBrk="1" hangingPunct="1">
              <a:buFont typeface="Arial" panose="020B0604020202020204" pitchFamily="34" charset="0"/>
              <a:buChar char="•"/>
              <a:defRPr/>
            </a:pPr>
            <a:endParaRPr lang="cs-CZ" altLang="cs-CZ" sz="2400" dirty="0"/>
          </a:p>
        </p:txBody>
      </p:sp>
    </p:spTree>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FE504939-E851-C633-9CD3-FD760D8980B6}"/>
              </a:ext>
            </a:extLst>
          </p:cNvPr>
          <p:cNvSpPr txBox="1">
            <a:spLocks noChangeArrowheads="1"/>
          </p:cNvSpPr>
          <p:nvPr/>
        </p:nvSpPr>
        <p:spPr bwMode="auto">
          <a:xfrm>
            <a:off x="1708743" y="107980"/>
            <a:ext cx="8856663"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pohřebnictví</a:t>
            </a:r>
          </a:p>
        </p:txBody>
      </p:sp>
      <p:sp>
        <p:nvSpPr>
          <p:cNvPr id="45060" name="Zástupný symbol pro číslo snímku 1">
            <a:extLst>
              <a:ext uri="{FF2B5EF4-FFF2-40B4-BE49-F238E27FC236}">
                <a16:creationId xmlns:a16="http://schemas.microsoft.com/office/drawing/2014/main" id="{BFB69B8E-72E6-65A2-73F4-C9530B565A4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5EEAB6D7-EF9C-4CA2-9B40-B7A16D2800B4}" type="slidenum">
              <a:rPr lang="cs-CZ" altLang="cs-CZ" smtClean="0">
                <a:solidFill>
                  <a:srgbClr val="FFFFFF"/>
                </a:solidFill>
                <a:latin typeface="Calibri" panose="020F0502020204030204" pitchFamily="34" charset="0"/>
              </a:rPr>
              <a:pPr fontAlgn="base">
                <a:spcBef>
                  <a:spcPct val="0"/>
                </a:spcBef>
                <a:spcAft>
                  <a:spcPct val="0"/>
                </a:spcAft>
                <a:defRPr/>
              </a:pPr>
              <a:t>36</a:t>
            </a:fld>
            <a:endParaRPr lang="cs-CZ" altLang="cs-CZ">
              <a:solidFill>
                <a:srgbClr val="FFFFFF"/>
              </a:solidFill>
              <a:latin typeface="Calibri" panose="020F0502020204030204" pitchFamily="34" charset="0"/>
            </a:endParaRPr>
          </a:p>
        </p:txBody>
      </p:sp>
      <p:sp>
        <p:nvSpPr>
          <p:cNvPr id="7" name="Rectangle 18">
            <a:extLst>
              <a:ext uri="{FF2B5EF4-FFF2-40B4-BE49-F238E27FC236}">
                <a16:creationId xmlns:a16="http://schemas.microsoft.com/office/drawing/2014/main" id="{8B183E77-AB4E-FD6E-2BD5-84C8358E3107}"/>
              </a:ext>
            </a:extLst>
          </p:cNvPr>
          <p:cNvSpPr>
            <a:spLocks noChangeArrowheads="1"/>
          </p:cNvSpPr>
          <p:nvPr/>
        </p:nvSpPr>
        <p:spPr bwMode="auto">
          <a:xfrm>
            <a:off x="1559496" y="1152908"/>
            <a:ext cx="10441160" cy="5597112"/>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000" b="1" u="sng" dirty="0"/>
          </a:p>
          <a:p>
            <a:pPr marL="200025" lvl="1" indent="0" algn="just">
              <a:buClr>
                <a:schemeClr val="accent1"/>
              </a:buClr>
              <a:defRPr/>
            </a:pPr>
            <a:r>
              <a:rPr lang="cs-CZ" sz="2000" dirty="0"/>
              <a:t>Stanovisko ve věci uplatňování DPH u nájmu hrobového místa a u poskytování služeb s tím spojených ze dne 30.1.2023 Č. j.: MF-956/2023/1801-3:</a:t>
            </a:r>
          </a:p>
          <a:p>
            <a:pPr marL="200025" lvl="1" indent="0" algn="just">
              <a:buClr>
                <a:schemeClr val="accent1"/>
              </a:buClr>
              <a:defRPr/>
            </a:pPr>
            <a:endParaRPr lang="cs-CZ" altLang="cs-CZ" sz="2000" dirty="0"/>
          </a:p>
          <a:p>
            <a:pPr marL="200025" lvl="1" indent="0" algn="just">
              <a:buClr>
                <a:schemeClr val="accent1"/>
              </a:buClr>
              <a:defRPr/>
            </a:pPr>
            <a:r>
              <a:rPr lang="cs-CZ" sz="2000" i="1" dirty="0"/>
              <a:t>Ze zákona o pohřebnictví je zřejmé, že pronájem hrobového místa a služby s ním spojené mohou za stejných podmínek jako obce v určitých případech poskytovat i jiné osoby (registrované církve nebo náboženské společnosti, jiné právnické nebo podnikající fyzické osoby), které nejsou orgány veřejné správy. </a:t>
            </a:r>
            <a:r>
              <a:rPr lang="cs-CZ" sz="2000" b="1" i="1" dirty="0"/>
              <a:t>Proto předmětné činnosti i v případě jejich provádění obcí nejsou, byť se jedná o činnosti vykonávané ve veřejném zájmu, výkonem veřejné správy ve smyslu, v jakém výkon veřejné správy chápe komunitární právo ve vztahu k DPH, ale jsou úplatným poskytováním služeb v rámci samostatné ekonomické činnosti obce jako osoby povinné k dani a tedy předmětem daně podle § 2 odst. 1 zákona o DPH.</a:t>
            </a:r>
            <a:endParaRPr lang="cs-CZ" altLang="cs-CZ" sz="2000" b="1" i="1" dirty="0"/>
          </a:p>
          <a:p>
            <a:pPr marL="542925" indent="-342900" algn="ctr">
              <a:buClr>
                <a:schemeClr val="accent1"/>
              </a:buClr>
              <a:defRPr/>
            </a:pPr>
            <a:r>
              <a:rPr lang="cs-CZ" altLang="cs-CZ" sz="20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0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Tree>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BC2AFB06-B3A9-AB79-190B-FCF2F333A7D3}"/>
              </a:ext>
            </a:extLst>
          </p:cNvPr>
          <p:cNvSpPr txBox="1">
            <a:spLocks noChangeArrowheads="1"/>
          </p:cNvSpPr>
          <p:nvPr/>
        </p:nvSpPr>
        <p:spPr bwMode="auto">
          <a:xfrm>
            <a:off x="1919537" y="118613"/>
            <a:ext cx="8856663"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Změna režimu DPH u pohřebnictví</a:t>
            </a:r>
          </a:p>
        </p:txBody>
      </p:sp>
      <p:sp>
        <p:nvSpPr>
          <p:cNvPr id="45060" name="Zástupný symbol pro číslo snímku 1">
            <a:extLst>
              <a:ext uri="{FF2B5EF4-FFF2-40B4-BE49-F238E27FC236}">
                <a16:creationId xmlns:a16="http://schemas.microsoft.com/office/drawing/2014/main" id="{3DCC416A-34D1-84AD-32A0-AE81D8B5C4A0}"/>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408AF4EC-CD69-414D-8759-9D11C9D20C59}" type="slidenum">
              <a:rPr lang="cs-CZ" altLang="cs-CZ" smtClean="0">
                <a:solidFill>
                  <a:srgbClr val="FFFFFF"/>
                </a:solidFill>
                <a:latin typeface="Calibri" panose="020F0502020204030204" pitchFamily="34" charset="0"/>
              </a:rPr>
              <a:pPr fontAlgn="base">
                <a:spcBef>
                  <a:spcPct val="0"/>
                </a:spcBef>
                <a:spcAft>
                  <a:spcPct val="0"/>
                </a:spcAft>
                <a:defRPr/>
              </a:pPr>
              <a:t>37</a:t>
            </a:fld>
            <a:endParaRPr lang="cs-CZ" altLang="cs-CZ">
              <a:solidFill>
                <a:srgbClr val="FFFFFF"/>
              </a:solidFill>
              <a:latin typeface="Calibri" panose="020F0502020204030204" pitchFamily="34" charset="0"/>
            </a:endParaRPr>
          </a:p>
        </p:txBody>
      </p:sp>
      <p:sp>
        <p:nvSpPr>
          <p:cNvPr id="7" name="Rectangle 18">
            <a:extLst>
              <a:ext uri="{FF2B5EF4-FFF2-40B4-BE49-F238E27FC236}">
                <a16:creationId xmlns:a16="http://schemas.microsoft.com/office/drawing/2014/main" id="{D6D95C19-0C44-75FB-D3F0-9F741FC1784C}"/>
              </a:ext>
            </a:extLst>
          </p:cNvPr>
          <p:cNvSpPr>
            <a:spLocks noChangeArrowheads="1"/>
          </p:cNvSpPr>
          <p:nvPr/>
        </p:nvSpPr>
        <p:spPr bwMode="auto">
          <a:xfrm>
            <a:off x="1487488" y="1340768"/>
            <a:ext cx="10369151" cy="5517232"/>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90000"/>
              </a:lnSpc>
              <a:spcBef>
                <a:spcPct val="20000"/>
              </a:spcBef>
              <a:defRPr/>
            </a:pPr>
            <a:endParaRPr lang="cs-CZ" altLang="cs-CZ" sz="2000" b="1" u="sng" dirty="0"/>
          </a:p>
          <a:p>
            <a:pPr marL="200025" lvl="1" indent="0" algn="just">
              <a:buClr>
                <a:schemeClr val="accent1"/>
              </a:buClr>
              <a:defRPr/>
            </a:pPr>
            <a:r>
              <a:rPr lang="cs-CZ" sz="2000" dirty="0"/>
              <a:t>Stanovisko ve věci uplatňování DPH u nájmu hrobového místa a u poskytování služeb s tím spojených ze dne 30.1.2023 Č. j.: MF-956/2023/1801-3:</a:t>
            </a:r>
          </a:p>
          <a:p>
            <a:pPr marL="200025" lvl="1" indent="0" algn="just">
              <a:buClr>
                <a:schemeClr val="accent1"/>
              </a:buClr>
              <a:defRPr/>
            </a:pPr>
            <a:endParaRPr lang="cs-CZ" altLang="cs-CZ" sz="2000" dirty="0"/>
          </a:p>
          <a:p>
            <a:pPr marL="200025" lvl="1" indent="0" algn="just">
              <a:buClr>
                <a:schemeClr val="accent1"/>
              </a:buClr>
              <a:defRPr/>
            </a:pPr>
            <a:r>
              <a:rPr lang="cs-CZ" sz="2000" b="1" dirty="0"/>
              <a:t>Vzhledem k rozporným veřejně dostupným stanoviskům v dané věci, zmíněným v úvodu tohoto stanoviska, nebude dosavadní postup obcí zpětně rozporován</a:t>
            </a:r>
            <a:r>
              <a:rPr lang="cs-CZ" sz="2000" dirty="0"/>
              <a:t>. Je nicméně zřejmé, že v případě obcí, které doposud nájem hrobového místa a s ním související služby považovaly za plnění, které není předmětem daně, se výše uvedený závěr o postavení obce jako osoby povinné k dani projeví mimo jiné změnou výše obratu, který jsou osoby povinné k dani povinny sledovat s ohledem na jejich případnou registrační povinnost k DPH. Podle našeho názoru by však, vzhledem ke zvýšení limitu obratu pro povinnou registraci, ke které došlo s účinností od 1. ledna 2023, neměla tato skutečnost mít zásadní vliv na registrační povinnost většiny obcí dosud neregistrovaných k DPH.</a:t>
            </a:r>
            <a:r>
              <a:rPr lang="cs-CZ" altLang="cs-CZ" sz="2000" b="1" dirty="0">
                <a:solidFill>
                  <a:srgbClr val="000000"/>
                </a:solidFill>
                <a:latin typeface="Arial" panose="020B0604020202020204" pitchFamily="34" charset="0"/>
                <a:cs typeface="Times New Roman" panose="02020603050405020304" pitchFamily="18" charset="0"/>
              </a:rPr>
              <a:t> </a:t>
            </a:r>
          </a:p>
          <a:p>
            <a:pPr marL="542925" indent="-342900" algn="ctr">
              <a:buClr>
                <a:schemeClr val="accent1"/>
              </a:buClr>
              <a:defRPr/>
            </a:pPr>
            <a:endParaRPr lang="cs-CZ" altLang="cs-CZ" sz="2000" b="1" dirty="0">
              <a:solidFill>
                <a:srgbClr val="000000"/>
              </a:solidFill>
              <a:latin typeface="Arial" panose="020B0604020202020204" pitchFamily="34" charset="0"/>
              <a:cs typeface="Times New Roman" panose="02020603050405020304" pitchFamily="18" charset="0"/>
            </a:endParaRPr>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Tree>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4" name="Text Box 20">
            <a:extLst>
              <a:ext uri="{FF2B5EF4-FFF2-40B4-BE49-F238E27FC236}">
                <a16:creationId xmlns:a16="http://schemas.microsoft.com/office/drawing/2014/main" id="{2DCFAD09-8A64-65F0-E058-90C7622AA0E8}"/>
              </a:ext>
            </a:extLst>
          </p:cNvPr>
          <p:cNvSpPr txBox="1">
            <a:spLocks noChangeArrowheads="1"/>
          </p:cNvSpPr>
          <p:nvPr/>
        </p:nvSpPr>
        <p:spPr bwMode="auto">
          <a:xfrm>
            <a:off x="2035229" y="141671"/>
            <a:ext cx="8856663"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Stanovisko MFČR ze dne 28.1.2005</a:t>
            </a:r>
          </a:p>
        </p:txBody>
      </p:sp>
      <p:sp>
        <p:nvSpPr>
          <p:cNvPr id="45060" name="Zástupný symbol pro číslo snímku 1">
            <a:extLst>
              <a:ext uri="{FF2B5EF4-FFF2-40B4-BE49-F238E27FC236}">
                <a16:creationId xmlns:a16="http://schemas.microsoft.com/office/drawing/2014/main" id="{AE364700-5FCB-D8FF-BDBA-2B303F60E7D0}"/>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56158AC1-927B-468E-9FEE-B1BDEC10F169}" type="slidenum">
              <a:rPr lang="cs-CZ" altLang="cs-CZ" smtClean="0">
                <a:solidFill>
                  <a:srgbClr val="FFFFFF"/>
                </a:solidFill>
                <a:latin typeface="Calibri" panose="020F0502020204030204" pitchFamily="34" charset="0"/>
              </a:rPr>
              <a:pPr fontAlgn="base">
                <a:spcBef>
                  <a:spcPct val="0"/>
                </a:spcBef>
                <a:spcAft>
                  <a:spcPct val="0"/>
                </a:spcAft>
                <a:defRPr/>
              </a:pPr>
              <a:t>38</a:t>
            </a:fld>
            <a:endParaRPr lang="cs-CZ" altLang="cs-CZ">
              <a:solidFill>
                <a:srgbClr val="FFFFFF"/>
              </a:solidFill>
              <a:latin typeface="Calibri" panose="020F0502020204030204" pitchFamily="34" charset="0"/>
            </a:endParaRPr>
          </a:p>
        </p:txBody>
      </p:sp>
      <p:sp>
        <p:nvSpPr>
          <p:cNvPr id="7" name="Rectangle 18">
            <a:extLst>
              <a:ext uri="{FF2B5EF4-FFF2-40B4-BE49-F238E27FC236}">
                <a16:creationId xmlns:a16="http://schemas.microsoft.com/office/drawing/2014/main" id="{F69C4178-C666-CC9B-1799-9A5820A69C7C}"/>
              </a:ext>
            </a:extLst>
          </p:cNvPr>
          <p:cNvSpPr>
            <a:spLocks noChangeArrowheads="1"/>
          </p:cNvSpPr>
          <p:nvPr/>
        </p:nvSpPr>
        <p:spPr bwMode="auto">
          <a:xfrm>
            <a:off x="1311580" y="1152907"/>
            <a:ext cx="10880420" cy="5705093"/>
          </a:xfrm>
          <a:prstGeom prst="rect">
            <a:avLst/>
          </a:prstGeom>
          <a:noFill/>
          <a:ln>
            <a:noFill/>
          </a:ln>
        </p:spPr>
        <p:txBody>
          <a:bodyPr/>
          <a:lstStyle>
            <a:lvl1pPr>
              <a:defRPr>
                <a:solidFill>
                  <a:schemeClr val="tx1"/>
                </a:solidFill>
                <a:latin typeface="Calibri" panose="020F0502020204030204" pitchFamily="34" charset="0"/>
              </a:defRPr>
            </a:lvl1pPr>
            <a:lvl2pPr marL="800100" indent="-34290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buSzPct val="100000"/>
              <a:defRPr/>
            </a:pPr>
            <a:r>
              <a:rPr lang="cs-CZ" sz="2000" b="1" dirty="0"/>
              <a:t>Informace o uplatňování DPH u neziskových subjektů:</a:t>
            </a:r>
          </a:p>
          <a:p>
            <a:pPr>
              <a:buSzPct val="100000"/>
              <a:defRPr/>
            </a:pPr>
            <a:r>
              <a:rPr lang="cs-CZ" sz="2000" u="sng" dirty="0">
                <a:solidFill>
                  <a:srgbClr val="0000FF"/>
                </a:solidFill>
                <a:latin typeface="Times New Roman" panose="02020603050405020304" pitchFamily="18" charset="0"/>
                <a:hlinkClick r:id="rId3"/>
              </a:rPr>
              <a:t>https://www.financnisprava.cz/cs/dane/dane/dan-z-</a:t>
            </a:r>
            <a:r>
              <a:rPr lang="cs-CZ" sz="2000" u="sng" dirty="0" err="1">
                <a:solidFill>
                  <a:srgbClr val="0000FF"/>
                </a:solidFill>
                <a:latin typeface="Times New Roman" panose="02020603050405020304" pitchFamily="18" charset="0"/>
                <a:hlinkClick r:id="rId3"/>
              </a:rPr>
              <a:t>pridane</a:t>
            </a:r>
            <a:r>
              <a:rPr lang="cs-CZ" sz="2000" u="sng" dirty="0">
                <a:solidFill>
                  <a:srgbClr val="0000FF"/>
                </a:solidFill>
                <a:latin typeface="Times New Roman" panose="02020603050405020304" pitchFamily="18" charset="0"/>
                <a:hlinkClick r:id="rId3"/>
              </a:rPr>
              <a:t>-hodnoty/informace-stanoviska-a-</a:t>
            </a:r>
            <a:r>
              <a:rPr lang="cs-CZ" sz="2000" u="sng" dirty="0" err="1">
                <a:solidFill>
                  <a:srgbClr val="0000FF"/>
                </a:solidFill>
                <a:latin typeface="Times New Roman" panose="02020603050405020304" pitchFamily="18" charset="0"/>
                <a:hlinkClick r:id="rId3"/>
              </a:rPr>
              <a:t>sdeleni</a:t>
            </a:r>
            <a:r>
              <a:rPr lang="cs-CZ" sz="2000" u="sng" dirty="0">
                <a:solidFill>
                  <a:srgbClr val="0000FF"/>
                </a:solidFill>
                <a:latin typeface="Times New Roman" panose="02020603050405020304" pitchFamily="18" charset="0"/>
                <a:hlinkClick r:id="rId3"/>
              </a:rPr>
              <a:t>/</a:t>
            </a:r>
            <a:r>
              <a:rPr lang="cs-CZ" sz="2000" u="sng" dirty="0" err="1">
                <a:solidFill>
                  <a:srgbClr val="0000FF"/>
                </a:solidFill>
                <a:latin typeface="Times New Roman" panose="02020603050405020304" pitchFamily="18" charset="0"/>
                <a:hlinkClick r:id="rId3"/>
              </a:rPr>
              <a:t>ruzne</a:t>
            </a:r>
            <a:r>
              <a:rPr lang="cs-CZ" sz="2000" u="sng" dirty="0">
                <a:solidFill>
                  <a:srgbClr val="0000FF"/>
                </a:solidFill>
                <a:latin typeface="Times New Roman" panose="02020603050405020304" pitchFamily="18" charset="0"/>
                <a:hlinkClick r:id="rId3"/>
              </a:rPr>
              <a:t>/2005/informace-o-</a:t>
            </a:r>
            <a:r>
              <a:rPr lang="cs-CZ" sz="2000" u="sng" dirty="0" err="1">
                <a:solidFill>
                  <a:srgbClr val="0000FF"/>
                </a:solidFill>
                <a:latin typeface="Times New Roman" panose="02020603050405020304" pitchFamily="18" charset="0"/>
                <a:hlinkClick r:id="rId3"/>
              </a:rPr>
              <a:t>uplatnovani</a:t>
            </a:r>
            <a:r>
              <a:rPr lang="cs-CZ" sz="2000" u="sng" dirty="0">
                <a:solidFill>
                  <a:srgbClr val="0000FF"/>
                </a:solidFill>
                <a:latin typeface="Times New Roman" panose="02020603050405020304" pitchFamily="18" charset="0"/>
                <a:hlinkClick r:id="rId3"/>
              </a:rPr>
              <a:t>-</a:t>
            </a:r>
            <a:r>
              <a:rPr lang="cs-CZ" sz="2000" u="sng" dirty="0" err="1">
                <a:solidFill>
                  <a:srgbClr val="0000FF"/>
                </a:solidFill>
                <a:latin typeface="Times New Roman" panose="02020603050405020304" pitchFamily="18" charset="0"/>
                <a:hlinkClick r:id="rId3"/>
              </a:rPr>
              <a:t>dph</a:t>
            </a:r>
            <a:r>
              <a:rPr lang="cs-CZ" sz="2000" u="sng" dirty="0">
                <a:solidFill>
                  <a:srgbClr val="0000FF"/>
                </a:solidFill>
                <a:latin typeface="Times New Roman" panose="02020603050405020304" pitchFamily="18" charset="0"/>
                <a:hlinkClick r:id="rId3"/>
              </a:rPr>
              <a:t>-u-</a:t>
            </a:r>
            <a:r>
              <a:rPr lang="cs-CZ" sz="2000" u="sng" dirty="0" err="1">
                <a:solidFill>
                  <a:srgbClr val="0000FF"/>
                </a:solidFill>
                <a:latin typeface="Times New Roman" panose="02020603050405020304" pitchFamily="18" charset="0"/>
                <a:hlinkClick r:id="rId3"/>
              </a:rPr>
              <a:t>neziskovych</a:t>
            </a:r>
            <a:r>
              <a:rPr lang="cs-CZ" sz="2000" u="sng" dirty="0">
                <a:solidFill>
                  <a:srgbClr val="0000FF"/>
                </a:solidFill>
                <a:latin typeface="Times New Roman" panose="02020603050405020304" pitchFamily="18" charset="0"/>
                <a:hlinkClick r:id="rId3"/>
              </a:rPr>
              <a:t>-subjektu)</a:t>
            </a:r>
            <a:endParaRPr lang="cs-CZ" sz="2000" u="sng" dirty="0">
              <a:solidFill>
                <a:srgbClr val="0000FF"/>
              </a:solidFill>
              <a:latin typeface="Times New Roman" panose="02020603050405020304" pitchFamily="18" charset="0"/>
            </a:endParaRPr>
          </a:p>
          <a:p>
            <a:pPr>
              <a:buSzPct val="100000"/>
              <a:defRPr/>
            </a:pPr>
            <a:endParaRPr lang="cs-CZ" sz="2000" u="sng" dirty="0">
              <a:solidFill>
                <a:srgbClr val="0000FF"/>
              </a:solidFill>
              <a:latin typeface="Times New Roman" panose="02020603050405020304" pitchFamily="18" charset="0"/>
            </a:endParaRPr>
          </a:p>
          <a:p>
            <a:pPr>
              <a:defRPr/>
            </a:pPr>
            <a:r>
              <a:rPr lang="cs-CZ" sz="2000" i="1" dirty="0"/>
              <a:t>Mezi výkony veřejné správy patří rovněž:</a:t>
            </a:r>
          </a:p>
          <a:p>
            <a:pPr algn="just">
              <a:buFont typeface="Arial" panose="020B0604020202020204" pitchFamily="34" charset="0"/>
              <a:buChar char="•"/>
              <a:defRPr/>
            </a:pPr>
            <a:r>
              <a:rPr lang="cs-CZ" sz="2000" b="1" i="1" strike="sngStrike" dirty="0"/>
              <a:t>nakládání obce s odpady, tj. organizování shromažďování, sběru, přepravy, třídění, využívání a odstraňování komunálního odpadu, kdy za tuto činnost obec vybírá poplatek od občanů a organizování zpětného odběru a recyklace odpadů z obalů, za který dostává úhradu od autorizované společnosti EKO-KOM, a.s.,</a:t>
            </a:r>
            <a:r>
              <a:rPr lang="cs-CZ" sz="2000" b="1" i="1" dirty="0"/>
              <a:t> </a:t>
            </a:r>
            <a:r>
              <a:rPr lang="cs-CZ" sz="2000" b="1" i="1" dirty="0">
                <a:solidFill>
                  <a:srgbClr val="FF0000"/>
                </a:solidFill>
              </a:rPr>
              <a:t>NEPLATÍ</a:t>
            </a:r>
            <a:endParaRPr lang="cs-CZ" sz="2000" b="1" i="1" strike="sngStrike" dirty="0"/>
          </a:p>
          <a:p>
            <a:pPr algn="just">
              <a:buFont typeface="Arial" panose="020B0604020202020204" pitchFamily="34" charset="0"/>
              <a:buChar char="•"/>
              <a:defRPr/>
            </a:pPr>
            <a:endParaRPr lang="cs-CZ" sz="2000" i="1" strike="sngStrike" dirty="0"/>
          </a:p>
          <a:p>
            <a:pPr algn="just">
              <a:buFont typeface="Arial" panose="020B0604020202020204" pitchFamily="34" charset="0"/>
              <a:buChar char="•"/>
              <a:defRPr/>
            </a:pPr>
            <a:r>
              <a:rPr lang="cs-CZ" sz="2000" i="1" dirty="0"/>
              <a:t>organizování dopravy, kdy nařízením obce jsou vymezeny místní komunikace nebo jejich určené úseky pro stání silničních motorových vozidel na časově omezenou dobu (zákon č.13/1997 Sb., o provozu na pozemních komunikacích), za cenu sjednanou v souladu s cenovými předpisy,</a:t>
            </a:r>
          </a:p>
          <a:p>
            <a:pPr algn="just">
              <a:buFont typeface="Arial" panose="020B0604020202020204" pitchFamily="34" charset="0"/>
              <a:buChar char="•"/>
              <a:defRPr/>
            </a:pPr>
            <a:endParaRPr lang="cs-CZ" sz="2000" i="1" dirty="0"/>
          </a:p>
          <a:p>
            <a:pPr algn="just">
              <a:buFont typeface="Arial" panose="020B0604020202020204" pitchFamily="34" charset="0"/>
              <a:buChar char="•"/>
              <a:defRPr/>
            </a:pPr>
            <a:r>
              <a:rPr lang="cs-CZ" sz="2000" b="1" i="1" strike="sngStrike" dirty="0"/>
              <a:t>provozování veřejného pohřebiště obcí, které zahrnuje nájem hrobového místa a služeb souvisejících s pronájmem, včetně výkopu hrobu a uložení do hrobu, uložení urny nebo rozptylu a vsypu zpopelněných lidských pozůstatků (zákon č. 256/2001 Sb., o pohřebnictví), za cenu sjednanou v souladu s cenovými předpisy</a:t>
            </a:r>
            <a:r>
              <a:rPr lang="cs-CZ" sz="2000" i="1" strike="sngStrike" dirty="0"/>
              <a:t>. </a:t>
            </a:r>
            <a:r>
              <a:rPr lang="cs-CZ" sz="2000" b="1" i="1" dirty="0">
                <a:solidFill>
                  <a:srgbClr val="FF0000"/>
                </a:solidFill>
              </a:rPr>
              <a:t>NEPLATÍ</a:t>
            </a:r>
            <a:endParaRPr lang="cs-CZ" sz="2000" b="1" i="1" strike="sngStrike" dirty="0"/>
          </a:p>
          <a:p>
            <a:pPr algn="just">
              <a:defRPr/>
            </a:pPr>
            <a:endParaRPr lang="cs-CZ" sz="2000" i="1" strike="sngStrike" dirty="0"/>
          </a:p>
          <a:p>
            <a:pPr algn="just">
              <a:buClr>
                <a:schemeClr val="accent1"/>
              </a:buClr>
              <a:buFont typeface="Arial" panose="020B0604020202020204" pitchFamily="34" charset="0"/>
              <a:buChar char="•"/>
              <a:defRPr/>
            </a:pPr>
            <a:endParaRPr lang="cs-CZ" altLang="cs-CZ" sz="2000" dirty="0"/>
          </a:p>
          <a:p>
            <a:pPr lvl="1" eaLnBrk="1" hangingPunct="1">
              <a:buFont typeface="Arial" panose="020B0604020202020204" pitchFamily="34" charset="0"/>
              <a:buChar char="•"/>
              <a:defRPr/>
            </a:pPr>
            <a:endParaRPr lang="cs-CZ" altLang="cs-CZ" sz="2000" dirty="0"/>
          </a:p>
        </p:txBody>
      </p:sp>
    </p:spTree>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563A7A14-14AC-2F32-C42E-D86524744D08}"/>
              </a:ext>
            </a:extLst>
          </p:cNvPr>
          <p:cNvSpPr>
            <a:spLocks noChangeArrowheads="1"/>
          </p:cNvSpPr>
          <p:nvPr/>
        </p:nvSpPr>
        <p:spPr bwMode="auto">
          <a:xfrm>
            <a:off x="1559496" y="1152907"/>
            <a:ext cx="10729192" cy="5705093"/>
          </a:xfrm>
          <a:prstGeom prst="rect">
            <a:avLst/>
          </a:prstGeom>
          <a:noFill/>
          <a:ln>
            <a:noFill/>
          </a:ln>
        </p:spPr>
        <p:txBody>
          <a:bodyPr/>
          <a:lstStyle/>
          <a:p>
            <a:pPr>
              <a:lnSpc>
                <a:spcPct val="90000"/>
              </a:lnSpc>
              <a:spcBef>
                <a:spcPct val="20000"/>
              </a:spcBef>
              <a:defRPr/>
            </a:pPr>
            <a:endParaRPr lang="cs-CZ" sz="2000" b="1" u="sng" dirty="0"/>
          </a:p>
          <a:p>
            <a:pPr marL="342900" indent="-342900">
              <a:buClr>
                <a:schemeClr val="accent1"/>
              </a:buClr>
              <a:buFont typeface="Arial" panose="020B0604020202020204" pitchFamily="34" charset="0"/>
              <a:buChar char="•"/>
              <a:defRPr/>
            </a:pPr>
            <a:r>
              <a:rPr lang="cs-CZ" sz="2000" b="1" dirty="0"/>
              <a:t>Od 1.1.2023 Limit 2 mil. Kč (§6 ZDPH)</a:t>
            </a:r>
          </a:p>
          <a:p>
            <a:pPr>
              <a:buClr>
                <a:schemeClr val="accent1"/>
              </a:buClr>
              <a:defRPr/>
            </a:pPr>
            <a:endParaRPr lang="cs-CZ" sz="2000" dirty="0"/>
          </a:p>
          <a:p>
            <a:pPr marL="342900" indent="-342900">
              <a:buClr>
                <a:schemeClr val="accent1"/>
              </a:buClr>
              <a:buFont typeface="Arial" panose="020B0604020202020204" pitchFamily="34" charset="0"/>
              <a:buChar char="•"/>
              <a:defRPr/>
            </a:pPr>
            <a:r>
              <a:rPr lang="cs-CZ" sz="2000" dirty="0"/>
              <a:t>Při překročení obratu </a:t>
            </a:r>
          </a:p>
          <a:p>
            <a:pPr marL="800100" lvl="1" indent="-342900">
              <a:buClr>
                <a:schemeClr val="accent1"/>
              </a:buClr>
              <a:buFont typeface="Arial" panose="020B0604020202020204" pitchFamily="34" charset="0"/>
              <a:buChar char="•"/>
              <a:defRPr/>
            </a:pPr>
            <a:r>
              <a:rPr lang="cs-CZ" sz="2000" dirty="0"/>
              <a:t>přihláška do 15. dne následujícího měsíce </a:t>
            </a:r>
          </a:p>
          <a:p>
            <a:pPr marL="800100" lvl="1" indent="-342900">
              <a:buClr>
                <a:schemeClr val="accent1"/>
              </a:buClr>
              <a:buFont typeface="Arial" panose="020B0604020202020204" pitchFamily="34" charset="0"/>
              <a:buChar char="•"/>
              <a:defRPr/>
            </a:pPr>
            <a:r>
              <a:rPr lang="cs-CZ" sz="2000" dirty="0"/>
              <a:t>plátcem od 1. dne </a:t>
            </a:r>
            <a:r>
              <a:rPr lang="cs-CZ" sz="2000" b="1" u="sng" dirty="0"/>
              <a:t>druhého</a:t>
            </a:r>
            <a:r>
              <a:rPr lang="cs-CZ" sz="2000" dirty="0"/>
              <a:t> měsíce</a:t>
            </a:r>
          </a:p>
          <a:p>
            <a:pPr marL="800100" lvl="1" indent="-342900">
              <a:buClr>
                <a:schemeClr val="accent1"/>
              </a:buClr>
              <a:buFont typeface="Arial" panose="020B0604020202020204" pitchFamily="34" charset="0"/>
              <a:buChar char="•"/>
              <a:defRPr/>
            </a:pPr>
            <a:endParaRPr lang="cs-CZ" sz="2000" dirty="0"/>
          </a:p>
          <a:p>
            <a:pPr marL="800100" lvl="1" indent="-342900">
              <a:buClr>
                <a:schemeClr val="accent1"/>
              </a:buClr>
              <a:buFont typeface="Arial" panose="020B0604020202020204" pitchFamily="34" charset="0"/>
              <a:buChar char="•"/>
              <a:defRPr/>
            </a:pPr>
            <a:endParaRPr lang="cs-CZ" sz="2000" dirty="0"/>
          </a:p>
          <a:p>
            <a:pPr marL="342900" lvl="1" indent="-342900">
              <a:buClr>
                <a:schemeClr val="accent1"/>
              </a:buClr>
              <a:buFont typeface="Arial" panose="020B0604020202020204" pitchFamily="34" charset="0"/>
              <a:buChar char="•"/>
              <a:defRPr/>
            </a:pPr>
            <a:r>
              <a:rPr lang="cs-CZ" sz="2000" dirty="0"/>
              <a:t>Formulář </a:t>
            </a:r>
            <a:r>
              <a:rPr lang="cs-CZ" sz="2000" i="1" dirty="0"/>
              <a:t>„</a:t>
            </a:r>
            <a:r>
              <a:rPr lang="pl-PL" sz="2000" i="1" dirty="0"/>
              <a:t>Přihláška k registraci k dani z přidané hodnoty platná od 1.1.2015” </a:t>
            </a:r>
            <a:r>
              <a:rPr lang="pl-PL" sz="2000" dirty="0"/>
              <a:t>musí být podán elektronicky (přes www.mojedane.cz nebo datovou schránkou)</a:t>
            </a:r>
          </a:p>
          <a:p>
            <a:pPr marL="800100" lvl="1" indent="-342900">
              <a:buClr>
                <a:schemeClr val="accent1"/>
              </a:buClr>
              <a:buFont typeface="Arial" panose="020B0604020202020204" pitchFamily="34" charset="0"/>
              <a:buChar char="•"/>
              <a:defRPr/>
            </a:pPr>
            <a:endParaRPr lang="cs-CZ" sz="2000" dirty="0"/>
          </a:p>
          <a:p>
            <a:pPr marL="800100" lvl="1" indent="-342900">
              <a:buClr>
                <a:schemeClr val="accent1"/>
              </a:buClr>
              <a:buFont typeface="Arial" panose="020B0604020202020204" pitchFamily="34" charset="0"/>
              <a:buChar char="•"/>
              <a:defRPr/>
            </a:pPr>
            <a:endParaRPr lang="cs-CZ" sz="2000" dirty="0"/>
          </a:p>
          <a:p>
            <a:pPr marL="342900" indent="-342900">
              <a:buClr>
                <a:schemeClr val="accent1"/>
              </a:buClr>
              <a:buFont typeface="Arial" panose="020B0604020202020204" pitchFamily="34" charset="0"/>
              <a:buChar char="•"/>
              <a:defRPr/>
            </a:pPr>
            <a:r>
              <a:rPr lang="cs-CZ" sz="2000" dirty="0"/>
              <a:t>Měsíční plátce minimálně 1 rok</a:t>
            </a:r>
          </a:p>
          <a:p>
            <a:pPr marL="342900" indent="-342900">
              <a:buClr>
                <a:schemeClr val="accent1"/>
              </a:buClr>
              <a:buFont typeface="Arial" panose="020B0604020202020204" pitchFamily="34" charset="0"/>
              <a:buChar char="•"/>
              <a:defRPr/>
            </a:pPr>
            <a:endParaRPr lang="cs-CZ" sz="2000" dirty="0"/>
          </a:p>
          <a:p>
            <a:pPr marL="342900" indent="-342900">
              <a:buClr>
                <a:schemeClr val="accent1"/>
              </a:buClr>
              <a:buFont typeface="Arial" panose="020B0604020202020204" pitchFamily="34" charset="0"/>
              <a:buChar char="•"/>
              <a:defRPr/>
            </a:pPr>
            <a:endParaRPr lang="cs-CZ" sz="2000" dirty="0"/>
          </a:p>
          <a:p>
            <a:pPr marL="342900" indent="-342900">
              <a:buClr>
                <a:schemeClr val="accent1"/>
              </a:buClr>
              <a:buFont typeface="Arial" panose="020B0604020202020204" pitchFamily="34" charset="0"/>
              <a:buChar char="•"/>
              <a:defRPr/>
            </a:pPr>
            <a:r>
              <a:rPr lang="cs-CZ" sz="2000" dirty="0"/>
              <a:t>Možnost zrušení registrace pokud obrat klesne pod 2 mil. Kč za předcházejících 12 měsíců</a:t>
            </a:r>
          </a:p>
        </p:txBody>
      </p:sp>
      <p:sp>
        <p:nvSpPr>
          <p:cNvPr id="98324" name="Text Box 20">
            <a:extLst>
              <a:ext uri="{FF2B5EF4-FFF2-40B4-BE49-F238E27FC236}">
                <a16:creationId xmlns:a16="http://schemas.microsoft.com/office/drawing/2014/main" id="{0C64AECE-3ED5-B65E-E0A4-59AD438E922F}"/>
              </a:ext>
            </a:extLst>
          </p:cNvPr>
          <p:cNvSpPr txBox="1">
            <a:spLocks noChangeArrowheads="1"/>
          </p:cNvSpPr>
          <p:nvPr/>
        </p:nvSpPr>
        <p:spPr bwMode="auto">
          <a:xfrm>
            <a:off x="2927351" y="278005"/>
            <a:ext cx="7561262"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defRPr/>
            </a:pPr>
            <a:r>
              <a:rPr lang="cs-CZ" sz="3600" spc="-100" dirty="0">
                <a:solidFill>
                  <a:schemeClr val="accent2">
                    <a:lumMod val="75000"/>
                  </a:schemeClr>
                </a:solidFill>
                <a:effectLst/>
                <a:latin typeface="+mj-lt"/>
                <a:cs typeface="+mj-cs"/>
              </a:rPr>
              <a:t>Zákonná registrace k DPH</a:t>
            </a:r>
          </a:p>
        </p:txBody>
      </p:sp>
      <p:sp>
        <p:nvSpPr>
          <p:cNvPr id="47108" name="Zástupný symbol pro číslo snímku 1">
            <a:extLst>
              <a:ext uri="{FF2B5EF4-FFF2-40B4-BE49-F238E27FC236}">
                <a16:creationId xmlns:a16="http://schemas.microsoft.com/office/drawing/2014/main" id="{AD02B793-FA72-D898-088E-55E98A2B92F5}"/>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B8E24C28-49B6-4FC7-BEFA-6F7461581339}" type="slidenum">
              <a:rPr lang="cs-CZ" altLang="cs-CZ" smtClean="0">
                <a:solidFill>
                  <a:srgbClr val="FFFFFF"/>
                </a:solidFill>
                <a:latin typeface="Calibri" panose="020F0502020204030204" pitchFamily="34" charset="0"/>
              </a:rPr>
              <a:pPr fontAlgn="base">
                <a:spcBef>
                  <a:spcPct val="0"/>
                </a:spcBef>
                <a:spcAft>
                  <a:spcPct val="0"/>
                </a:spcAft>
                <a:defRPr/>
              </a:pPr>
              <a:t>39</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a:extLst>
              <a:ext uri="{FF2B5EF4-FFF2-40B4-BE49-F238E27FC236}">
                <a16:creationId xmlns:a16="http://schemas.microsoft.com/office/drawing/2014/main" id="{8C32433D-DE8D-03BB-FBAD-45ED064087E3}"/>
              </a:ext>
            </a:extLst>
          </p:cNvPr>
          <p:cNvSpPr>
            <a:spLocks noGrp="1"/>
          </p:cNvSpPr>
          <p:nvPr>
            <p:ph type="title"/>
          </p:nvPr>
        </p:nvSpPr>
        <p:spPr>
          <a:xfrm>
            <a:off x="2920391" y="181679"/>
            <a:ext cx="7345063" cy="788666"/>
          </a:xfrm>
        </p:spPr>
        <p:txBody>
          <a:bodyPr/>
          <a:lstStyle/>
          <a:p>
            <a:pPr>
              <a:defRPr/>
            </a:pPr>
            <a:r>
              <a:rPr lang="cs-CZ" altLang="cs-CZ" dirty="0">
                <a:solidFill>
                  <a:srgbClr val="333399"/>
                </a:solidFill>
              </a:rPr>
              <a:t>Daň z příjmů právnických osob</a:t>
            </a:r>
            <a:endParaRPr lang="cs-CZ" altLang="cs-CZ" dirty="0">
              <a:solidFill>
                <a:schemeClr val="tx1">
                  <a:lumMod val="75000"/>
                  <a:lumOff val="25000"/>
                </a:schemeClr>
              </a:solidFill>
            </a:endParaRPr>
          </a:p>
        </p:txBody>
      </p:sp>
      <p:sp>
        <p:nvSpPr>
          <p:cNvPr id="18435" name="Zástupný symbol pro obsah 2">
            <a:extLst>
              <a:ext uri="{FF2B5EF4-FFF2-40B4-BE49-F238E27FC236}">
                <a16:creationId xmlns:a16="http://schemas.microsoft.com/office/drawing/2014/main" id="{435AE634-E1E1-B825-4DD7-0827CE7CCF0E}"/>
              </a:ext>
            </a:extLst>
          </p:cNvPr>
          <p:cNvSpPr>
            <a:spLocks noGrp="1"/>
          </p:cNvSpPr>
          <p:nvPr>
            <p:ph idx="1"/>
          </p:nvPr>
        </p:nvSpPr>
        <p:spPr>
          <a:xfrm>
            <a:off x="1415480" y="1268760"/>
            <a:ext cx="10369152" cy="5328592"/>
          </a:xfrm>
        </p:spPr>
        <p:txBody>
          <a:bodyPr rtlCol="0">
            <a:normAutofit/>
          </a:bodyPr>
          <a:lstStyle/>
          <a:p>
            <a:pPr marL="265113" indent="-265113" algn="just">
              <a:buClr>
                <a:schemeClr val="accent1">
                  <a:lumMod val="75000"/>
                </a:schemeClr>
              </a:buClr>
              <a:defRPr/>
            </a:pPr>
            <a:r>
              <a:rPr lang="cs-CZ" sz="2000" dirty="0">
                <a:solidFill>
                  <a:schemeClr val="tx1">
                    <a:lumMod val="75000"/>
                    <a:lumOff val="25000"/>
                  </a:schemeClr>
                </a:solidFill>
              </a:rPr>
              <a:t>Splnění podmínky „ztrátové hlavní činnosti“ se posuzuje za celé zdaňovací období podle jednotlivých druhů činností. Lze využít např. u plátců DPH klíčování jednotlivých činností z hlediska zákona o dani z přidané hodnoty (ekonomické činnosti podléhají DPH a jiné jsou mimo předmět daně, případně jsou osvobozeny od DPH).</a:t>
            </a:r>
          </a:p>
          <a:p>
            <a:pPr marL="0" indent="0" algn="just">
              <a:buClr>
                <a:schemeClr val="accent1">
                  <a:lumMod val="75000"/>
                </a:schemeClr>
              </a:buClr>
              <a:buNone/>
              <a:defRPr/>
            </a:pPr>
            <a:endParaRPr lang="cs-CZ" sz="2000" dirty="0">
              <a:solidFill>
                <a:schemeClr val="tx1">
                  <a:lumMod val="75000"/>
                  <a:lumOff val="25000"/>
                </a:schemeClr>
              </a:solidFill>
            </a:endParaRPr>
          </a:p>
          <a:p>
            <a:pPr marL="265113" indent="-265113" algn="just">
              <a:buClr>
                <a:schemeClr val="accent1">
                  <a:lumMod val="75000"/>
                </a:schemeClr>
              </a:buClr>
              <a:defRPr/>
            </a:pPr>
            <a:r>
              <a:rPr lang="cs-CZ" sz="2000" dirty="0">
                <a:solidFill>
                  <a:schemeClr val="tx1">
                    <a:lumMod val="75000"/>
                    <a:lumOff val="25000"/>
                  </a:schemeClr>
                </a:solidFill>
              </a:rPr>
              <a:t>Přitom veřejně prospěšný poplatník je povinen vést účetnictví tak, aby nejpozději ke dni účetní závěrky byly vedeny </a:t>
            </a:r>
            <a:r>
              <a:rPr lang="cs-CZ" sz="2000" u="sng" dirty="0">
                <a:solidFill>
                  <a:schemeClr val="tx1">
                    <a:lumMod val="75000"/>
                    <a:lumOff val="25000"/>
                  </a:schemeClr>
                </a:solidFill>
              </a:rPr>
              <a:t>odděleně příjmy, které jsou předmětem daně, od příjmů, které předmětem daně nejsou</a:t>
            </a:r>
            <a:r>
              <a:rPr lang="cs-CZ" sz="2000" dirty="0">
                <a:solidFill>
                  <a:schemeClr val="tx1">
                    <a:lumMod val="75000"/>
                    <a:lumOff val="25000"/>
                  </a:schemeClr>
                </a:solidFill>
              </a:rPr>
              <a:t>, nebo předmětem daně jsou, ale jsou od daně osvobozeny. Obdobně to platí i pro vedení výdajů (nákladů). Pokud nemůže být tato povinnosti splněna u obcí v případě jednorázových rozpočtových příjmů, učiní se tak mimoúčetně v daňovém přiznání. </a:t>
            </a:r>
          </a:p>
        </p:txBody>
      </p:sp>
      <p:sp>
        <p:nvSpPr>
          <p:cNvPr id="21508" name="Zástupný symbol pro číslo snímku 1">
            <a:extLst>
              <a:ext uri="{FF2B5EF4-FFF2-40B4-BE49-F238E27FC236}">
                <a16:creationId xmlns:a16="http://schemas.microsoft.com/office/drawing/2014/main" id="{A2861096-914E-DEE0-16C5-3C126C7035CD}"/>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CA162D2-DC4D-47D6-89A3-6B9C229C3595}" type="slidenum">
              <a:rPr lang="cs-CZ" altLang="cs-CZ" smtClean="0">
                <a:solidFill>
                  <a:srgbClr val="FEFFFF"/>
                </a:solidFill>
                <a:latin typeface="Tahoma" panose="020B0604030504040204" pitchFamily="34" charset="0"/>
              </a:rPr>
              <a:pPr fontAlgn="base">
                <a:spcBef>
                  <a:spcPct val="0"/>
                </a:spcBef>
                <a:spcAft>
                  <a:spcPct val="0"/>
                </a:spcAft>
                <a:defRPr/>
              </a:pPr>
              <a:t>4</a:t>
            </a:fld>
            <a:endParaRPr lang="cs-CZ" altLang="cs-CZ" dirty="0">
              <a:solidFill>
                <a:srgbClr val="FEFFFF"/>
              </a:solidFill>
              <a:latin typeface="Tahoma" panose="020B0604030504040204" pitchFamily="34" charset="0"/>
            </a:endParaRPr>
          </a:p>
        </p:txBody>
      </p:sp>
    </p:spTree>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1D31287F-0A08-313B-4BAA-837C950F349F}"/>
              </a:ext>
            </a:extLst>
          </p:cNvPr>
          <p:cNvSpPr>
            <a:spLocks noChangeArrowheads="1"/>
          </p:cNvSpPr>
          <p:nvPr/>
        </p:nvSpPr>
        <p:spPr bwMode="auto">
          <a:xfrm>
            <a:off x="1311578" y="1240347"/>
            <a:ext cx="10833093" cy="5466006"/>
          </a:xfrm>
          <a:prstGeom prst="rect">
            <a:avLst/>
          </a:prstGeom>
          <a:noFill/>
          <a:ln>
            <a:noFill/>
          </a:ln>
        </p:spPr>
        <p:txBody>
          <a:bodyPr/>
          <a:lstStyle/>
          <a:p>
            <a:pPr algn="just">
              <a:defRPr/>
            </a:pPr>
            <a:r>
              <a:rPr lang="cs-CZ" sz="2000" b="1" dirty="0"/>
              <a:t>Nárok na odpočet při registraci</a:t>
            </a:r>
            <a:endParaRPr lang="cs-CZ" sz="2000" dirty="0"/>
          </a:p>
          <a:p>
            <a:pPr algn="just">
              <a:tabLst>
                <a:tab pos="265113" algn="l"/>
              </a:tabLst>
              <a:defRPr/>
            </a:pPr>
            <a:r>
              <a:rPr lang="cs-CZ" sz="2000" dirty="0"/>
              <a:t>1) Osoba povinná k dani má nárok na odpočet daně u přijatého zdanitelného plnění, 	pokud toto plnění</a:t>
            </a:r>
          </a:p>
          <a:p>
            <a:pPr marL="800100" lvl="1" indent="-342900" algn="just">
              <a:buFont typeface="+mj-lt"/>
              <a:buAutoNum type="alphaLcParenR"/>
              <a:defRPr/>
            </a:pPr>
            <a:r>
              <a:rPr lang="cs-CZ" sz="2000" b="1" dirty="0"/>
              <a:t>pořídila v období zahrnujícím 12 po sobě jdoucích měsíců přede dnem, kdy se stala plátcem</a:t>
            </a:r>
            <a:r>
              <a:rPr lang="cs-CZ" sz="2000" dirty="0"/>
              <a:t>, a</a:t>
            </a:r>
          </a:p>
          <a:p>
            <a:pPr marL="800100" lvl="1" indent="-342900" algn="just">
              <a:buFont typeface="+mj-lt"/>
              <a:buAutoNum type="alphaLcParenR"/>
              <a:defRPr/>
            </a:pPr>
            <a:r>
              <a:rPr lang="cs-CZ" sz="2000" dirty="0"/>
              <a:t>je </a:t>
            </a:r>
            <a:r>
              <a:rPr lang="cs-CZ" sz="2000" b="1" dirty="0"/>
              <a:t>ke dni, kdy se tato osoba stala plátcem, součástí jejího obchodního majetku.</a:t>
            </a:r>
          </a:p>
          <a:p>
            <a:pPr algn="just">
              <a:defRPr/>
            </a:pPr>
            <a:endParaRPr lang="cs-CZ" sz="2000" b="1" dirty="0"/>
          </a:p>
          <a:p>
            <a:pPr algn="just">
              <a:tabLst>
                <a:tab pos="265113" algn="l"/>
              </a:tabLst>
              <a:defRPr/>
            </a:pPr>
            <a:r>
              <a:rPr lang="cs-CZ" sz="2000" dirty="0"/>
              <a:t>2) Osoba povinná k dani má nárok na odpočet daně rovněž u přijatého zdanitelného 	plnění, pokud</a:t>
            </a:r>
          </a:p>
          <a:p>
            <a:pPr marL="800100" lvl="1" indent="-342900" algn="just">
              <a:buFont typeface="+mj-lt"/>
              <a:buAutoNum type="alphaLcParenR"/>
              <a:defRPr/>
            </a:pPr>
            <a:r>
              <a:rPr lang="cs-CZ" sz="2000" dirty="0"/>
              <a:t>toto plnění pořídila v období zahrnujícím </a:t>
            </a:r>
            <a:r>
              <a:rPr lang="cs-CZ" sz="2000" dirty="0">
                <a:solidFill>
                  <a:srgbClr val="FF0000"/>
                </a:solidFill>
              </a:rPr>
              <a:t>60 po sobě jdoucích měsíců přede dnem, kdy se stala plátcem</a:t>
            </a:r>
            <a:r>
              <a:rPr lang="cs-CZ" sz="2000" dirty="0"/>
              <a:t>,</a:t>
            </a:r>
          </a:p>
          <a:p>
            <a:pPr marL="800100" lvl="1" indent="-342900" algn="just">
              <a:buFont typeface="+mj-lt"/>
              <a:buAutoNum type="alphaLcParenR"/>
              <a:defRPr/>
            </a:pPr>
            <a:r>
              <a:rPr lang="cs-CZ" sz="2000" dirty="0"/>
              <a:t>toto plnění se stalo součástí dlouhodobého majetku, který </a:t>
            </a:r>
            <a:r>
              <a:rPr lang="cs-CZ" sz="2000" dirty="0">
                <a:solidFill>
                  <a:srgbClr val="FF0000"/>
                </a:solidFill>
              </a:rPr>
              <a:t>byl uveden do stavu způsobilého k užívání v období 12 po sobě jdoucích měsíců přede dnem, kdy se stala plátcem</a:t>
            </a:r>
            <a:r>
              <a:rPr lang="cs-CZ" sz="2000" dirty="0"/>
              <a:t>, a to před uvedením tohoto dlouhodobého majetku do stavu způsobilého k užívání a</a:t>
            </a:r>
          </a:p>
          <a:p>
            <a:pPr marL="800100" lvl="1" indent="-342900" algn="just">
              <a:buFont typeface="+mj-lt"/>
              <a:buAutoNum type="alphaLcParenR"/>
              <a:defRPr/>
            </a:pPr>
            <a:r>
              <a:rPr lang="cs-CZ" sz="2000" dirty="0"/>
              <a:t>tento dlouhodobý majetek je ke dni, kdy se stala plátcem, součástí jejího obchodního majetku.</a:t>
            </a:r>
            <a:endParaRPr lang="cs-CZ" sz="2000" b="1" dirty="0"/>
          </a:p>
          <a:p>
            <a:pPr>
              <a:defRPr/>
            </a:pPr>
            <a:endParaRPr lang="cs-CZ" sz="2000" dirty="0"/>
          </a:p>
          <a:p>
            <a:pPr marL="342900" indent="-342900">
              <a:buFont typeface="Arial" panose="020B0604020202020204" pitchFamily="34" charset="0"/>
              <a:buChar char="•"/>
              <a:defRPr/>
            </a:pPr>
            <a:endParaRPr lang="cs-CZ" sz="2000" dirty="0"/>
          </a:p>
          <a:p>
            <a:pPr marL="800100" lvl="1" indent="-342900">
              <a:buFont typeface="Arial" panose="020B0604020202020204" pitchFamily="34" charset="0"/>
              <a:buChar char="•"/>
              <a:defRPr/>
            </a:pPr>
            <a:endParaRPr lang="cs-CZ" sz="2000" dirty="0"/>
          </a:p>
        </p:txBody>
      </p:sp>
      <p:sp>
        <p:nvSpPr>
          <p:cNvPr id="63491" name="Text Box 20">
            <a:extLst>
              <a:ext uri="{FF2B5EF4-FFF2-40B4-BE49-F238E27FC236}">
                <a16:creationId xmlns:a16="http://schemas.microsoft.com/office/drawing/2014/main" id="{5DF91813-4288-1671-8319-9B2F65BE55CC}"/>
              </a:ext>
            </a:extLst>
          </p:cNvPr>
          <p:cNvSpPr txBox="1">
            <a:spLocks noChangeArrowheads="1"/>
          </p:cNvSpPr>
          <p:nvPr/>
        </p:nvSpPr>
        <p:spPr bwMode="auto">
          <a:xfrm>
            <a:off x="2495600" y="123235"/>
            <a:ext cx="8064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200"/>
              </a:spcBef>
              <a:spcAft>
                <a:spcPts val="200"/>
              </a:spcAft>
              <a:buClr>
                <a:schemeClr val="accent1"/>
              </a:buClr>
              <a:buSzPct val="100000"/>
              <a:buFont typeface="Calibri" panose="020F0502020204030204" pitchFamily="34" charset="0"/>
              <a:buChar char=" "/>
              <a:defRPr sz="2000">
                <a:solidFill>
                  <a:srgbClr val="404040"/>
                </a:solidFill>
                <a:latin typeface="Calibri" panose="020F0502020204030204" pitchFamily="34" charset="0"/>
              </a:defRPr>
            </a:lvl1pPr>
            <a:lvl2pPr marL="742950" indent="-285750">
              <a:lnSpc>
                <a:spcPct val="90000"/>
              </a:lnSpc>
              <a:spcBef>
                <a:spcPts val="200"/>
              </a:spcBef>
              <a:spcAft>
                <a:spcPts val="400"/>
              </a:spcAft>
              <a:buClr>
                <a:schemeClr val="accent1"/>
              </a:buClr>
              <a:buFont typeface="Calibri" panose="020F0502020204030204" pitchFamily="34" charset="0"/>
              <a:buChar char="◦"/>
              <a:defRPr>
                <a:solidFill>
                  <a:srgbClr val="404040"/>
                </a:solidFill>
                <a:latin typeface="Calibri" panose="020F0502020204030204" pitchFamily="34" charset="0"/>
              </a:defRPr>
            </a:lvl2pPr>
            <a:lvl3pPr marL="1143000" indent="-22860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3pPr>
            <a:lvl4pPr marL="1600200" indent="-22860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4pPr>
            <a:lvl5pPr marL="2057400" indent="-22860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5pPr>
            <a:lvl6pPr marL="2514600" indent="-228600" defTabSz="457200"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6pPr>
            <a:lvl7pPr marL="2971800" indent="-228600" defTabSz="457200"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7pPr>
            <a:lvl8pPr marL="3429000" indent="-228600" defTabSz="457200"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8pPr>
            <a:lvl9pPr marL="3886200" indent="-228600" defTabSz="457200" eaLnBrk="0" fontAlgn="base" hangingPunct="0">
              <a:lnSpc>
                <a:spcPct val="90000"/>
              </a:lnSpc>
              <a:spcBef>
                <a:spcPts val="200"/>
              </a:spcBef>
              <a:spcAft>
                <a:spcPts val="400"/>
              </a:spcAft>
              <a:buClr>
                <a:schemeClr val="accent1"/>
              </a:buClr>
              <a:buFont typeface="Calibri" panose="020F0502020204030204" pitchFamily="34" charset="0"/>
              <a:buChar char="◦"/>
              <a:defRPr sz="1400">
                <a:solidFill>
                  <a:srgbClr val="404040"/>
                </a:solidFill>
                <a:latin typeface="Calibri" panose="020F0502020204030204" pitchFamily="34" charset="0"/>
              </a:defRPr>
            </a:lvl9pPr>
          </a:lstStyle>
          <a:p>
            <a:pPr algn="ctr" eaLnBrk="1" hangingPunct="1">
              <a:lnSpc>
                <a:spcPct val="100000"/>
              </a:lnSpc>
              <a:spcBef>
                <a:spcPct val="0"/>
              </a:spcBef>
              <a:spcAft>
                <a:spcPct val="0"/>
              </a:spcAft>
              <a:buClrTx/>
              <a:buSzTx/>
              <a:buFontTx/>
              <a:buNone/>
            </a:pPr>
            <a:r>
              <a:rPr lang="cs-CZ" altLang="cs-CZ" sz="3600" b="1" spc="-100" dirty="0">
                <a:solidFill>
                  <a:schemeClr val="accent2">
                    <a:lumMod val="75000"/>
                  </a:schemeClr>
                </a:solidFill>
                <a:latin typeface="+mj-lt"/>
                <a:ea typeface="+mj-ea"/>
                <a:cs typeface="+mj-cs"/>
              </a:rPr>
              <a:t>Nárok na odpočet při registraci k DPH</a:t>
            </a:r>
          </a:p>
        </p:txBody>
      </p:sp>
      <p:sp>
        <p:nvSpPr>
          <p:cNvPr id="49156" name="Zástupný symbol pro číslo snímku 1">
            <a:extLst>
              <a:ext uri="{FF2B5EF4-FFF2-40B4-BE49-F238E27FC236}">
                <a16:creationId xmlns:a16="http://schemas.microsoft.com/office/drawing/2014/main" id="{00D6DA50-C370-F1C1-C230-D07120F9805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CB4D6605-8211-4614-ABFA-1A12326F379F}" type="slidenum">
              <a:rPr lang="cs-CZ" altLang="cs-CZ" smtClean="0">
                <a:solidFill>
                  <a:srgbClr val="FFFFFF"/>
                </a:solidFill>
                <a:latin typeface="Calibri" panose="020F0502020204030204" pitchFamily="34" charset="0"/>
              </a:rPr>
              <a:pPr fontAlgn="base">
                <a:spcBef>
                  <a:spcPct val="0"/>
                </a:spcBef>
                <a:spcAft>
                  <a:spcPct val="0"/>
                </a:spcAft>
                <a:defRPr/>
              </a:pPr>
              <a:t>40</a:t>
            </a:fld>
            <a:endParaRPr lang="cs-CZ" altLang="cs-CZ">
              <a:solidFill>
                <a:srgbClr val="FFFFFF"/>
              </a:solidFill>
              <a:latin typeface="Calibri" panose="020F0502020204030204" pitchFamily="34" charset="0"/>
            </a:endParaRPr>
          </a:p>
        </p:txBody>
      </p:sp>
    </p:spTree>
    <p:extLst>
      <p:ext uri="{BB962C8B-B14F-4D97-AF65-F5344CB8AC3E}">
        <p14:creationId xmlns:p14="http://schemas.microsoft.com/office/powerpoint/2010/main" val="2837102405"/>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2" name="Rectangle 18">
            <a:extLst>
              <a:ext uri="{FF2B5EF4-FFF2-40B4-BE49-F238E27FC236}">
                <a16:creationId xmlns:a16="http://schemas.microsoft.com/office/drawing/2014/main" id="{1C1AF7ED-8086-69FC-BBBC-09D253B0F250}"/>
              </a:ext>
            </a:extLst>
          </p:cNvPr>
          <p:cNvSpPr>
            <a:spLocks noChangeArrowheads="1"/>
          </p:cNvSpPr>
          <p:nvPr/>
        </p:nvSpPr>
        <p:spPr bwMode="auto">
          <a:xfrm>
            <a:off x="1559496" y="1268760"/>
            <a:ext cx="10632504" cy="5436045"/>
          </a:xfrm>
          <a:prstGeom prst="rect">
            <a:avLst/>
          </a:prstGeom>
          <a:noFill/>
          <a:ln>
            <a:noFill/>
          </a:ln>
        </p:spPr>
        <p:txBody>
          <a:bodyPr/>
          <a:lstStyle/>
          <a:p>
            <a:pPr marL="342900" indent="-342900">
              <a:buFont typeface="Arial" panose="020B0604020202020204" pitchFamily="34" charset="0"/>
              <a:buChar char="•"/>
              <a:defRPr/>
            </a:pPr>
            <a:endParaRPr lang="cs-CZ" sz="2000" dirty="0"/>
          </a:p>
          <a:p>
            <a:pPr marL="342900" lvl="1" indent="-342900">
              <a:buClr>
                <a:schemeClr val="accent1"/>
              </a:buClr>
              <a:buFont typeface="Arial" panose="020B0604020202020204" pitchFamily="34" charset="0"/>
              <a:buChar char="•"/>
              <a:defRPr/>
            </a:pPr>
            <a:r>
              <a:rPr lang="cs-CZ" sz="2000" dirty="0"/>
              <a:t>Formulář </a:t>
            </a:r>
            <a:r>
              <a:rPr lang="cs-CZ" sz="2000" i="1" dirty="0"/>
              <a:t>„</a:t>
            </a:r>
            <a:r>
              <a:rPr lang="pl-PL" sz="2000" i="1" dirty="0"/>
              <a:t>Přihláška k registraci k dani z přidané hodnoty platná od 1.1.2015” </a:t>
            </a:r>
            <a:r>
              <a:rPr lang="pl-PL" sz="2000" dirty="0"/>
              <a:t>musí být podán elektronicky (přes </a:t>
            </a:r>
            <a:r>
              <a:rPr lang="pl-PL" sz="2000" dirty="0">
                <a:hlinkClick r:id="rId3"/>
              </a:rPr>
              <a:t>www.mojedane.cz</a:t>
            </a:r>
            <a:r>
              <a:rPr lang="pl-PL" sz="2000" dirty="0"/>
              <a:t> nebo datovou schránkou)</a:t>
            </a:r>
          </a:p>
          <a:p>
            <a:pPr marL="342900" lvl="1" indent="-342900">
              <a:buClr>
                <a:schemeClr val="accent1"/>
              </a:buClr>
              <a:buFont typeface="Arial" panose="020B0604020202020204" pitchFamily="34" charset="0"/>
              <a:buChar char="•"/>
              <a:defRPr/>
            </a:pPr>
            <a:endParaRPr lang="pl-PL" sz="2000" dirty="0"/>
          </a:p>
          <a:p>
            <a:pPr marL="342900" indent="-342900">
              <a:buClr>
                <a:schemeClr val="accent1"/>
              </a:buClr>
              <a:buFont typeface="Arial" panose="020B0604020202020204" pitchFamily="34" charset="0"/>
              <a:buChar char="•"/>
              <a:defRPr/>
            </a:pPr>
            <a:r>
              <a:rPr lang="cs-CZ" sz="2000" dirty="0"/>
              <a:t>Plátcem až následující den </a:t>
            </a:r>
            <a:r>
              <a:rPr lang="cs-CZ" sz="2000" u="sng" dirty="0"/>
              <a:t>po</a:t>
            </a:r>
            <a:r>
              <a:rPr lang="cs-CZ" sz="2000" dirty="0"/>
              <a:t> </a:t>
            </a:r>
            <a:r>
              <a:rPr lang="cs-CZ" sz="2000" u="sng" dirty="0"/>
              <a:t>doručení</a:t>
            </a:r>
            <a:r>
              <a:rPr lang="cs-CZ" sz="2000" dirty="0"/>
              <a:t> rozhodnutí o registraci (§6f ZDPH resp. §94a ZDPH)</a:t>
            </a:r>
          </a:p>
          <a:p>
            <a:pPr marL="342900" indent="-342900">
              <a:buClr>
                <a:schemeClr val="accent1"/>
              </a:buClr>
              <a:buFont typeface="Arial" panose="020B0604020202020204" pitchFamily="34" charset="0"/>
              <a:buChar char="•"/>
              <a:defRPr/>
            </a:pPr>
            <a:endParaRPr lang="cs-CZ" sz="2000" dirty="0"/>
          </a:p>
          <a:p>
            <a:pPr marL="342900" indent="-342900">
              <a:buClr>
                <a:schemeClr val="accent1"/>
              </a:buClr>
              <a:buFont typeface="Arial" panose="020B0604020202020204" pitchFamily="34" charset="0"/>
              <a:buChar char="•"/>
              <a:defRPr/>
            </a:pPr>
            <a:r>
              <a:rPr lang="cs-CZ" sz="2000" dirty="0"/>
              <a:t>Měsíční plátce minimálně 1 rok</a:t>
            </a:r>
          </a:p>
          <a:p>
            <a:pPr>
              <a:buClr>
                <a:schemeClr val="accent1"/>
              </a:buClr>
              <a:defRPr/>
            </a:pPr>
            <a:endParaRPr lang="cs-CZ" sz="2000" dirty="0"/>
          </a:p>
          <a:p>
            <a:pPr marL="342900" indent="-342900">
              <a:buClr>
                <a:schemeClr val="accent1"/>
              </a:buClr>
              <a:buFont typeface="Arial" panose="020B0604020202020204" pitchFamily="34" charset="0"/>
              <a:buChar char="•"/>
              <a:defRPr/>
            </a:pPr>
            <a:r>
              <a:rPr lang="cs-CZ" sz="2000" dirty="0"/>
              <a:t>Vhodná zejména pokud se realizuje větší investiční akce týkající se zdaňované činnosti (výstavba vodovodu nebo kanalizace)</a:t>
            </a:r>
          </a:p>
          <a:p>
            <a:pPr marL="342900" indent="-342900">
              <a:buFont typeface="Arial" panose="020B0604020202020204" pitchFamily="34" charset="0"/>
              <a:buChar char="•"/>
              <a:defRPr/>
            </a:pPr>
            <a:endParaRPr lang="cs-CZ" sz="2000" dirty="0"/>
          </a:p>
        </p:txBody>
      </p:sp>
      <p:sp>
        <p:nvSpPr>
          <p:cNvPr id="98324" name="Text Box 20">
            <a:extLst>
              <a:ext uri="{FF2B5EF4-FFF2-40B4-BE49-F238E27FC236}">
                <a16:creationId xmlns:a16="http://schemas.microsoft.com/office/drawing/2014/main" id="{D383CCC5-95CE-DC71-6946-B557D5D5C220}"/>
              </a:ext>
            </a:extLst>
          </p:cNvPr>
          <p:cNvSpPr txBox="1">
            <a:spLocks noChangeArrowheads="1"/>
          </p:cNvSpPr>
          <p:nvPr/>
        </p:nvSpPr>
        <p:spPr bwMode="auto">
          <a:xfrm>
            <a:off x="3106738" y="153194"/>
            <a:ext cx="7561262" cy="646112"/>
          </a:xfrm>
          <a:prstGeom prst="rect">
            <a:avLst/>
          </a:prstGeom>
          <a:noFill/>
          <a:ln>
            <a:noFill/>
          </a:ln>
          <a:effectLst/>
        </p:spPr>
        <p:txBody>
          <a:bodyPr>
            <a:spAutoFit/>
          </a:bodyPr>
          <a:lstStyle>
            <a:defPPr>
              <a:defRPr lang="cs-CZ"/>
            </a:defPPr>
            <a:lvl1pPr algn="ctr" eaLnBrk="0" hangingPunct="0">
              <a:defRPr sz="3200" b="1">
                <a:solidFill>
                  <a:schemeClr val="tx2"/>
                </a:solidFill>
                <a:effectLst>
                  <a:innerShdw blurRad="63500" dist="50800" dir="13500000">
                    <a:prstClr val="black">
                      <a:alpha val="50000"/>
                    </a:prstClr>
                  </a:innerShdw>
                </a:effectLst>
                <a:ea typeface="+mj-ea"/>
                <a:cs typeface="Calibri"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gn="l">
              <a:defRPr/>
            </a:pPr>
            <a:r>
              <a:rPr lang="cs-CZ" sz="3600" spc="-100" dirty="0">
                <a:solidFill>
                  <a:schemeClr val="accent2">
                    <a:lumMod val="75000"/>
                  </a:schemeClr>
                </a:solidFill>
                <a:effectLst/>
                <a:latin typeface="+mj-lt"/>
                <a:cs typeface="+mj-cs"/>
              </a:rPr>
              <a:t>Dobrovolná registrace k DPH</a:t>
            </a:r>
          </a:p>
        </p:txBody>
      </p:sp>
      <p:sp>
        <p:nvSpPr>
          <p:cNvPr id="51204" name="Zástupný symbol pro číslo snímku 1">
            <a:extLst>
              <a:ext uri="{FF2B5EF4-FFF2-40B4-BE49-F238E27FC236}">
                <a16:creationId xmlns:a16="http://schemas.microsoft.com/office/drawing/2014/main" id="{782C8B21-BAD4-F2AF-E771-E04BCD2330A5}"/>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519F08EA-CA5C-47C8-A26F-6D90B78E8EBA}" type="slidenum">
              <a:rPr lang="cs-CZ" altLang="cs-CZ" smtClean="0">
                <a:solidFill>
                  <a:srgbClr val="FFFFFF"/>
                </a:solidFill>
                <a:latin typeface="Calibri" panose="020F0502020204030204" pitchFamily="34" charset="0"/>
              </a:rPr>
              <a:pPr fontAlgn="base">
                <a:spcBef>
                  <a:spcPct val="0"/>
                </a:spcBef>
                <a:spcAft>
                  <a:spcPct val="0"/>
                </a:spcAft>
                <a:defRPr/>
              </a:pPr>
              <a:t>41</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CE636F2-CEFB-1852-F29F-010684D80D18}"/>
              </a:ext>
            </a:extLst>
          </p:cNvPr>
          <p:cNvSpPr>
            <a:spLocks noGrp="1"/>
          </p:cNvSpPr>
          <p:nvPr>
            <p:ph type="title"/>
          </p:nvPr>
        </p:nvSpPr>
        <p:spPr>
          <a:xfrm>
            <a:off x="2927648" y="116632"/>
            <a:ext cx="7560840" cy="1036276"/>
          </a:xfrm>
        </p:spPr>
        <p:txBody>
          <a:bodyPr>
            <a:normAutofit fontScale="90000"/>
          </a:bodyPr>
          <a:lstStyle/>
          <a:p>
            <a:pPr algn="ctr">
              <a:defRPr/>
            </a:pPr>
            <a:r>
              <a:rPr lang="cs-CZ" b="1" dirty="0">
                <a:solidFill>
                  <a:schemeClr val="accent2">
                    <a:lumMod val="75000"/>
                  </a:schemeClr>
                </a:solidFill>
                <a:latin typeface="Calibri" panose="020F0502020204030204" pitchFamily="34" charset="0"/>
                <a:cs typeface="Calibri" pitchFamily="34" charset="0"/>
              </a:rPr>
              <a:t>Osoba identifikovaná k dani</a:t>
            </a:r>
            <a:br>
              <a:rPr lang="cs-CZ" b="1" dirty="0">
                <a:solidFill>
                  <a:schemeClr val="accent2">
                    <a:lumMod val="75000"/>
                  </a:schemeClr>
                </a:solidFill>
                <a:latin typeface="Calibri" panose="020F0502020204030204" pitchFamily="34" charset="0"/>
                <a:cs typeface="Calibri" pitchFamily="34" charset="0"/>
              </a:rPr>
            </a:br>
            <a:r>
              <a:rPr lang="cs-CZ" b="1" dirty="0">
                <a:solidFill>
                  <a:schemeClr val="accent2">
                    <a:lumMod val="75000"/>
                  </a:schemeClr>
                </a:solidFill>
                <a:latin typeface="Calibri" panose="020F0502020204030204" pitchFamily="34" charset="0"/>
                <a:cs typeface="Calibri" pitchFamily="34" charset="0"/>
              </a:rPr>
              <a:t>zboží a služby ze zahraničí </a:t>
            </a:r>
            <a:r>
              <a:rPr lang="cs-CZ" b="1" dirty="0">
                <a:solidFill>
                  <a:schemeClr val="accent2">
                    <a:lumMod val="75000"/>
                  </a:schemeClr>
                </a:solidFill>
              </a:rPr>
              <a:t>(§ 6g až § 6l)</a:t>
            </a:r>
          </a:p>
        </p:txBody>
      </p:sp>
      <p:sp>
        <p:nvSpPr>
          <p:cNvPr id="3" name="Zástupný symbol pro obsah 2">
            <a:extLst>
              <a:ext uri="{FF2B5EF4-FFF2-40B4-BE49-F238E27FC236}">
                <a16:creationId xmlns:a16="http://schemas.microsoft.com/office/drawing/2014/main" id="{2E6EFEA1-AB1D-1AA1-2599-3F7329114A35}"/>
              </a:ext>
            </a:extLst>
          </p:cNvPr>
          <p:cNvSpPr>
            <a:spLocks noGrp="1"/>
          </p:cNvSpPr>
          <p:nvPr>
            <p:ph idx="1"/>
          </p:nvPr>
        </p:nvSpPr>
        <p:spPr>
          <a:xfrm>
            <a:off x="1631504" y="1268760"/>
            <a:ext cx="10657184" cy="5589240"/>
          </a:xfrm>
        </p:spPr>
        <p:txBody>
          <a:bodyPr rtlCol="0">
            <a:normAutofit/>
          </a:bodyPr>
          <a:lstStyle/>
          <a:p>
            <a:pPr marL="265113" indent="-265113">
              <a:buFont typeface="Arial"/>
              <a:buChar char="•"/>
              <a:defRPr/>
            </a:pPr>
            <a:r>
              <a:rPr lang="cs-CZ" sz="2000" b="1" u="sng" dirty="0">
                <a:solidFill>
                  <a:schemeClr val="tx1">
                    <a:lumMod val="85000"/>
                    <a:lumOff val="15000"/>
                  </a:schemeClr>
                </a:solidFill>
              </a:rPr>
              <a:t>Kdo může být </a:t>
            </a:r>
            <a:r>
              <a:rPr lang="cs-CZ" sz="2000" dirty="0">
                <a:solidFill>
                  <a:schemeClr val="tx1">
                    <a:lumMod val="85000"/>
                    <a:lumOff val="15000"/>
                  </a:schemeClr>
                </a:solidFill>
              </a:rPr>
              <a:t>– jakákoli osoba povinná k dani či PO nepovinná k dani, pokud již nejsou plátcem daně</a:t>
            </a:r>
          </a:p>
          <a:p>
            <a:pPr marL="265113" indent="-265113">
              <a:buFont typeface="Arial"/>
              <a:buChar char="•"/>
              <a:defRPr/>
            </a:pPr>
            <a:r>
              <a:rPr lang="cs-CZ" sz="2000" b="1" u="sng" dirty="0">
                <a:solidFill>
                  <a:schemeClr val="tx1">
                    <a:lumMod val="85000"/>
                    <a:lumOff val="15000"/>
                  </a:schemeClr>
                </a:solidFill>
              </a:rPr>
              <a:t>Kdy se stane</a:t>
            </a:r>
            <a:r>
              <a:rPr lang="cs-CZ" sz="2000" dirty="0">
                <a:solidFill>
                  <a:schemeClr val="tx1">
                    <a:lumMod val="85000"/>
                    <a:lumOff val="15000"/>
                  </a:schemeClr>
                </a:solidFill>
              </a:rPr>
              <a:t>:</a:t>
            </a:r>
          </a:p>
          <a:p>
            <a:pPr marL="640080" lvl="1" indent="-182880">
              <a:buFont typeface="Wingdings" panose="05000000000000000000" pitchFamily="2" charset="2"/>
              <a:buChar char="§"/>
              <a:defRPr/>
            </a:pPr>
            <a:r>
              <a:rPr lang="cs-CZ" sz="2000" dirty="0">
                <a:solidFill>
                  <a:schemeClr val="tx1">
                    <a:lumMod val="85000"/>
                    <a:lumOff val="15000"/>
                  </a:schemeClr>
                </a:solidFill>
              </a:rPr>
              <a:t>Pořízením zboží z EU nad 326 tis. Kč</a:t>
            </a:r>
          </a:p>
          <a:p>
            <a:pPr marL="640080" lvl="1" indent="-182880">
              <a:buFont typeface="Wingdings" panose="05000000000000000000" pitchFamily="2" charset="2"/>
              <a:buChar char="§"/>
              <a:defRPr/>
            </a:pPr>
            <a:r>
              <a:rPr lang="cs-CZ" sz="2000" b="1" dirty="0">
                <a:solidFill>
                  <a:schemeClr val="tx1">
                    <a:lumMod val="85000"/>
                    <a:lumOff val="15000"/>
                  </a:schemeClr>
                </a:solidFill>
              </a:rPr>
              <a:t>Přijetí služby z EU s místem plnění v ČR od osoby neusazené v tuzemsku </a:t>
            </a:r>
          </a:p>
          <a:p>
            <a:pPr marL="640080" lvl="1" indent="-182880">
              <a:buFont typeface="Wingdings" panose="05000000000000000000" pitchFamily="2" charset="2"/>
              <a:buChar char="§"/>
              <a:defRPr/>
            </a:pPr>
            <a:r>
              <a:rPr lang="cs-CZ" sz="2000" dirty="0">
                <a:solidFill>
                  <a:schemeClr val="tx1">
                    <a:lumMod val="85000"/>
                    <a:lumOff val="15000"/>
                  </a:schemeClr>
                </a:solidFill>
              </a:rPr>
              <a:t>Přijetí zboží s instalací v ČR</a:t>
            </a:r>
          </a:p>
          <a:p>
            <a:pPr marL="640080" lvl="1" indent="-182880">
              <a:buFont typeface="Wingdings" panose="05000000000000000000" pitchFamily="2" charset="2"/>
              <a:buChar char="§"/>
              <a:defRPr/>
            </a:pPr>
            <a:r>
              <a:rPr lang="cs-CZ" sz="2000" dirty="0">
                <a:solidFill>
                  <a:schemeClr val="tx1">
                    <a:lumMod val="85000"/>
                    <a:lumOff val="15000"/>
                  </a:schemeClr>
                </a:solidFill>
              </a:rPr>
              <a:t>Dobrovolnou registrací (§6k, §6l )</a:t>
            </a:r>
          </a:p>
          <a:p>
            <a:pPr marL="265113" indent="-265113">
              <a:buFont typeface="Arial"/>
              <a:buChar char="•"/>
              <a:defRPr/>
            </a:pPr>
            <a:r>
              <a:rPr lang="cs-CZ" sz="2000" b="1" u="sng" dirty="0">
                <a:solidFill>
                  <a:schemeClr val="tx1">
                    <a:lumMod val="85000"/>
                    <a:lumOff val="15000"/>
                  </a:schemeClr>
                </a:solidFill>
              </a:rPr>
              <a:t>Zdaňovací období </a:t>
            </a:r>
            <a:r>
              <a:rPr lang="cs-CZ" sz="2000" dirty="0">
                <a:solidFill>
                  <a:schemeClr val="tx1">
                    <a:lumMod val="85000"/>
                    <a:lumOff val="15000"/>
                  </a:schemeClr>
                </a:solidFill>
              </a:rPr>
              <a:t>– „měsíční“</a:t>
            </a:r>
            <a:endParaRPr lang="cs-CZ" sz="2000" b="1" u="sng" dirty="0">
              <a:solidFill>
                <a:schemeClr val="tx1">
                  <a:lumMod val="85000"/>
                  <a:lumOff val="15000"/>
                </a:schemeClr>
              </a:solidFill>
            </a:endParaRPr>
          </a:p>
          <a:p>
            <a:pPr marL="640080" lvl="1" indent="-182880">
              <a:buFont typeface="Wingdings" panose="05000000000000000000" pitchFamily="2" charset="2"/>
              <a:buChar char="§"/>
              <a:defRPr/>
            </a:pPr>
            <a:r>
              <a:rPr lang="cs-CZ" sz="2000" dirty="0">
                <a:solidFill>
                  <a:schemeClr val="tx1">
                    <a:lumMod val="85000"/>
                    <a:lumOff val="15000"/>
                  </a:schemeClr>
                </a:solidFill>
              </a:rPr>
              <a:t>Podávání DAP DPH jen v případě, že v daném měsíci vznikla daňová povinnost</a:t>
            </a:r>
          </a:p>
          <a:p>
            <a:pPr marL="640080" lvl="1" indent="-182880">
              <a:buFont typeface="Wingdings" panose="05000000000000000000" pitchFamily="2" charset="2"/>
              <a:buChar char="§"/>
              <a:defRPr/>
            </a:pPr>
            <a:r>
              <a:rPr lang="cs-CZ" sz="2000" dirty="0">
                <a:solidFill>
                  <a:schemeClr val="tx1">
                    <a:lumMod val="85000"/>
                    <a:lumOff val="15000"/>
                  </a:schemeClr>
                </a:solidFill>
              </a:rPr>
              <a:t>Do 25. dne následujícího měsíce (klasické podání jako u měsíčního ZO)</a:t>
            </a:r>
          </a:p>
          <a:p>
            <a:pPr marL="457200" lvl="1" indent="0">
              <a:buNone/>
              <a:defRPr/>
            </a:pPr>
            <a:endParaRPr lang="cs-CZ" sz="2000" dirty="0">
              <a:solidFill>
                <a:schemeClr val="tx1">
                  <a:lumMod val="85000"/>
                  <a:lumOff val="15000"/>
                </a:schemeClr>
              </a:solidFill>
            </a:endParaRPr>
          </a:p>
          <a:p>
            <a:pPr marL="271463" lvl="1" indent="-182880">
              <a:buFont typeface="Arial"/>
              <a:buChar char="•"/>
              <a:defRPr/>
            </a:pPr>
            <a:r>
              <a:rPr lang="cs-CZ" sz="2000" b="1" u="sng" dirty="0">
                <a:solidFill>
                  <a:schemeClr val="tx1">
                    <a:lumMod val="85000"/>
                    <a:lumOff val="15000"/>
                  </a:schemeClr>
                </a:solidFill>
              </a:rPr>
              <a:t>Identifikovaná osoba nepodává Kontrolní hlášení</a:t>
            </a:r>
          </a:p>
          <a:p>
            <a:pPr marL="640080" lvl="1" indent="-182880">
              <a:buFont typeface="Arial"/>
              <a:buChar char="•"/>
              <a:defRPr/>
            </a:pPr>
            <a:endParaRPr lang="cs-CZ" sz="2000" dirty="0">
              <a:solidFill>
                <a:schemeClr val="tx1">
                  <a:lumMod val="85000"/>
                  <a:lumOff val="15000"/>
                </a:schemeClr>
              </a:solidFill>
            </a:endParaRPr>
          </a:p>
          <a:p>
            <a:pPr marL="91440" indent="-91440">
              <a:buFont typeface="Arial"/>
              <a:buChar char="•"/>
              <a:defRPr/>
            </a:pPr>
            <a:endParaRPr lang="cs-CZ" sz="2000" dirty="0">
              <a:solidFill>
                <a:schemeClr val="tx1">
                  <a:lumMod val="85000"/>
                  <a:lumOff val="15000"/>
                </a:schemeClr>
              </a:solidFill>
            </a:endParaRPr>
          </a:p>
        </p:txBody>
      </p:sp>
      <p:sp>
        <p:nvSpPr>
          <p:cNvPr id="57348" name="Zástupný symbol pro číslo snímku 3">
            <a:extLst>
              <a:ext uri="{FF2B5EF4-FFF2-40B4-BE49-F238E27FC236}">
                <a16:creationId xmlns:a16="http://schemas.microsoft.com/office/drawing/2014/main" id="{DDD43B6F-0542-B62E-BCBB-2382123F9078}"/>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977CD32F-C993-4F4F-A5AF-D40EF892B50D}" type="slidenum">
              <a:rPr lang="cs-CZ" altLang="cs-CZ" smtClean="0">
                <a:solidFill>
                  <a:srgbClr val="FFFFFF"/>
                </a:solidFill>
                <a:latin typeface="Calibri" panose="020F0502020204030204" pitchFamily="34" charset="0"/>
              </a:rPr>
              <a:pPr fontAlgn="base">
                <a:spcBef>
                  <a:spcPct val="0"/>
                </a:spcBef>
                <a:spcAft>
                  <a:spcPct val="0"/>
                </a:spcAft>
                <a:defRPr/>
              </a:pPr>
              <a:t>42</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CBF3971-5378-13D6-2EE7-746FAB20666E}"/>
              </a:ext>
            </a:extLst>
          </p:cNvPr>
          <p:cNvSpPr>
            <a:spLocks noGrp="1"/>
          </p:cNvSpPr>
          <p:nvPr>
            <p:ph type="title"/>
          </p:nvPr>
        </p:nvSpPr>
        <p:spPr>
          <a:xfrm>
            <a:off x="2927648" y="188913"/>
            <a:ext cx="7632848" cy="1223962"/>
          </a:xfrm>
        </p:spPr>
        <p:txBody>
          <a:bodyPr/>
          <a:lstStyle/>
          <a:p>
            <a:pPr algn="ctr">
              <a:defRPr/>
            </a:pPr>
            <a:r>
              <a:rPr lang="cs-CZ" b="1" dirty="0">
                <a:solidFill>
                  <a:schemeClr val="accent2">
                    <a:lumMod val="75000"/>
                  </a:schemeClr>
                </a:solidFill>
                <a:latin typeface="Calibri" panose="020F0502020204030204" pitchFamily="34" charset="0"/>
                <a:cs typeface="Calibri" pitchFamily="34" charset="0"/>
              </a:rPr>
              <a:t>Osoba identifikovaná k dani </a:t>
            </a:r>
            <a:br>
              <a:rPr lang="cs-CZ" b="1" dirty="0">
                <a:solidFill>
                  <a:schemeClr val="accent2">
                    <a:lumMod val="75000"/>
                  </a:schemeClr>
                </a:solidFill>
                <a:latin typeface="Calibri" panose="020F0502020204030204" pitchFamily="34" charset="0"/>
                <a:cs typeface="Calibri" pitchFamily="34" charset="0"/>
              </a:rPr>
            </a:br>
            <a:r>
              <a:rPr lang="cs-CZ" b="1" dirty="0">
                <a:solidFill>
                  <a:schemeClr val="accent2">
                    <a:lumMod val="75000"/>
                  </a:schemeClr>
                </a:solidFill>
                <a:latin typeface="Calibri" panose="020F0502020204030204" pitchFamily="34" charset="0"/>
                <a:cs typeface="Calibri" pitchFamily="34" charset="0"/>
              </a:rPr>
              <a:t>služby ze zahraničí</a:t>
            </a:r>
          </a:p>
        </p:txBody>
      </p:sp>
      <p:sp>
        <p:nvSpPr>
          <p:cNvPr id="3" name="Zástupný symbol pro obsah 2">
            <a:extLst>
              <a:ext uri="{FF2B5EF4-FFF2-40B4-BE49-F238E27FC236}">
                <a16:creationId xmlns:a16="http://schemas.microsoft.com/office/drawing/2014/main" id="{273D3B2D-67E3-4E9D-12B5-622CA11943B9}"/>
              </a:ext>
            </a:extLst>
          </p:cNvPr>
          <p:cNvSpPr>
            <a:spLocks noGrp="1"/>
          </p:cNvSpPr>
          <p:nvPr>
            <p:ph idx="1"/>
          </p:nvPr>
        </p:nvSpPr>
        <p:spPr>
          <a:xfrm>
            <a:off x="1631504" y="1272246"/>
            <a:ext cx="10297144" cy="5396841"/>
          </a:xfrm>
        </p:spPr>
        <p:txBody>
          <a:bodyPr rtlCol="0">
            <a:normAutofit/>
          </a:bodyPr>
          <a:lstStyle/>
          <a:p>
            <a:pPr marL="0" indent="0" algn="ctr">
              <a:buNone/>
              <a:defRPr/>
            </a:pPr>
            <a:r>
              <a:rPr lang="cs-CZ" sz="2000" b="1" dirty="0">
                <a:solidFill>
                  <a:schemeClr val="tx1">
                    <a:lumMod val="85000"/>
                    <a:lumOff val="15000"/>
                  </a:schemeClr>
                </a:solidFill>
              </a:rPr>
              <a:t>§24 Pořízení služby od osoby povinné k dani, tj. od osoby neusazené v tuzemsku </a:t>
            </a:r>
          </a:p>
          <a:p>
            <a:pPr marL="0" indent="0">
              <a:buNone/>
              <a:defRPr/>
            </a:pPr>
            <a:endParaRPr lang="cs-CZ" sz="2000" b="1" dirty="0">
              <a:solidFill>
                <a:schemeClr val="tx1">
                  <a:lumMod val="85000"/>
                  <a:lumOff val="15000"/>
                </a:schemeClr>
              </a:solidFill>
            </a:endParaRPr>
          </a:p>
          <a:p>
            <a:pPr marL="180975" indent="-180975" algn="just">
              <a:buFont typeface="Arial"/>
              <a:buChar char="•"/>
              <a:defRPr/>
            </a:pPr>
            <a:r>
              <a:rPr lang="cs-CZ" sz="2000" dirty="0">
                <a:solidFill>
                  <a:schemeClr val="tx1">
                    <a:lumMod val="85000"/>
                    <a:lumOff val="15000"/>
                  </a:schemeClr>
                </a:solidFill>
              </a:rPr>
              <a:t>Vazba na §9 ZDPH a zejména na  §10, §10b – určení místa plnění </a:t>
            </a:r>
          </a:p>
          <a:p>
            <a:pPr marL="627063" lvl="1">
              <a:buFont typeface="Wingdings" panose="05000000000000000000" pitchFamily="2" charset="2"/>
              <a:buChar char="§"/>
              <a:defRPr/>
            </a:pPr>
            <a:r>
              <a:rPr lang="cs-CZ" sz="2000" b="1" dirty="0">
                <a:solidFill>
                  <a:schemeClr val="tx1">
                    <a:lumMod val="85000"/>
                    <a:lumOff val="15000"/>
                  </a:schemeClr>
                </a:solidFill>
              </a:rPr>
              <a:t>Vztahuje se zejména vystoupení zahraničních umělců, reklama na Facebook, Software</a:t>
            </a:r>
          </a:p>
          <a:p>
            <a:pPr marL="627063" lvl="1">
              <a:buFont typeface="Wingdings" panose="05000000000000000000" pitchFamily="2" charset="2"/>
              <a:buChar char="§"/>
              <a:defRPr/>
            </a:pPr>
            <a:r>
              <a:rPr lang="cs-CZ" sz="2000" dirty="0">
                <a:solidFill>
                  <a:schemeClr val="tx1">
                    <a:lumMod val="85000"/>
                    <a:lumOff val="15000"/>
                  </a:schemeClr>
                </a:solidFill>
              </a:rPr>
              <a:t>Nevztahuje se na ubytování, stravování, místní dopravy, vstupné</a:t>
            </a:r>
          </a:p>
          <a:p>
            <a:pPr marL="180975" indent="-180975" algn="just">
              <a:buFont typeface="Arial"/>
              <a:buChar char="•"/>
              <a:defRPr/>
            </a:pPr>
            <a:r>
              <a:rPr lang="cs-CZ" sz="2000" dirty="0">
                <a:solidFill>
                  <a:schemeClr val="tx1">
                    <a:lumMod val="85000"/>
                    <a:lumOff val="15000"/>
                  </a:schemeClr>
                </a:solidFill>
              </a:rPr>
              <a:t>DUZP, den úplaty (co nastane dříve)</a:t>
            </a:r>
          </a:p>
          <a:p>
            <a:pPr marL="180975" indent="-180975" algn="just">
              <a:buFont typeface="Arial"/>
              <a:buChar char="•"/>
              <a:defRPr/>
            </a:pPr>
            <a:r>
              <a:rPr lang="cs-CZ" sz="2000" dirty="0">
                <a:solidFill>
                  <a:schemeClr val="tx1">
                    <a:lumMod val="85000"/>
                    <a:lumOff val="15000"/>
                  </a:schemeClr>
                </a:solidFill>
              </a:rPr>
              <a:t>Přepočet cizí měny - §4 odst. 5 – kurz dle účetnictví</a:t>
            </a:r>
          </a:p>
          <a:p>
            <a:pPr marL="180975" indent="-180975" algn="just">
              <a:buFont typeface="Arial"/>
              <a:buChar char="•"/>
              <a:defRPr/>
            </a:pPr>
            <a:r>
              <a:rPr lang="cs-CZ" sz="2000" dirty="0">
                <a:solidFill>
                  <a:schemeClr val="tx1">
                    <a:lumMod val="85000"/>
                    <a:lumOff val="15000"/>
                  </a:schemeClr>
                </a:solidFill>
              </a:rPr>
              <a:t>Uvedení do ř. 5 (nebo 6 v případě snížené sazby) daňového přiznání v případě přijetí od osoby registrované k dani (plátce v jiném členské státě EU), </a:t>
            </a:r>
          </a:p>
          <a:p>
            <a:pPr marL="180975" indent="-180975" algn="just">
              <a:buFont typeface="Arial"/>
              <a:buChar char="•"/>
              <a:defRPr/>
            </a:pPr>
            <a:r>
              <a:rPr lang="cs-CZ" sz="2000" dirty="0">
                <a:solidFill>
                  <a:schemeClr val="tx1">
                    <a:lumMod val="85000"/>
                    <a:lumOff val="15000"/>
                  </a:schemeClr>
                </a:solidFill>
              </a:rPr>
              <a:t>do ř. 12 a (nebo 13 v případě snížené sazby) od ostatních osob neusazených v tuzemsku (od neplátců v EU a mimo EU)</a:t>
            </a:r>
          </a:p>
          <a:p>
            <a:pPr marL="91440" indent="-91440">
              <a:buFont typeface="Arial"/>
              <a:buChar char="•"/>
              <a:defRPr/>
            </a:pPr>
            <a:endParaRPr lang="cs-CZ" sz="2000" b="1" dirty="0">
              <a:solidFill>
                <a:schemeClr val="tx1">
                  <a:lumMod val="85000"/>
                  <a:lumOff val="15000"/>
                </a:schemeClr>
              </a:solidFill>
            </a:endParaRPr>
          </a:p>
          <a:p>
            <a:pPr marL="91440" indent="-91440">
              <a:buFont typeface="Arial"/>
              <a:buChar char="•"/>
              <a:defRPr/>
            </a:pPr>
            <a:endParaRPr lang="cs-CZ" sz="2000" dirty="0">
              <a:solidFill>
                <a:schemeClr val="tx1">
                  <a:lumMod val="85000"/>
                  <a:lumOff val="15000"/>
                </a:schemeClr>
              </a:solidFill>
            </a:endParaRPr>
          </a:p>
        </p:txBody>
      </p:sp>
      <p:sp>
        <p:nvSpPr>
          <p:cNvPr id="59396" name="Zástupný symbol pro číslo snímku 3">
            <a:extLst>
              <a:ext uri="{FF2B5EF4-FFF2-40B4-BE49-F238E27FC236}">
                <a16:creationId xmlns:a16="http://schemas.microsoft.com/office/drawing/2014/main" id="{ED76E952-8906-6BF4-DE02-B06806BF1226}"/>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A72268CE-8EA6-468F-86AA-30A30F2CDB5C}" type="slidenum">
              <a:rPr lang="cs-CZ" altLang="cs-CZ" smtClean="0">
                <a:solidFill>
                  <a:srgbClr val="FFFFFF"/>
                </a:solidFill>
                <a:latin typeface="Calibri" panose="020F0502020204030204" pitchFamily="34" charset="0"/>
              </a:rPr>
              <a:pPr fontAlgn="base">
                <a:spcBef>
                  <a:spcPct val="0"/>
                </a:spcBef>
                <a:spcAft>
                  <a:spcPct val="0"/>
                </a:spcAft>
                <a:defRPr/>
              </a:pPr>
              <a:t>43</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3D1805-8954-718B-EDA1-5CFFCE8B728F}"/>
              </a:ext>
            </a:extLst>
          </p:cNvPr>
          <p:cNvSpPr>
            <a:spLocks noGrp="1"/>
          </p:cNvSpPr>
          <p:nvPr>
            <p:ph type="title"/>
          </p:nvPr>
        </p:nvSpPr>
        <p:spPr>
          <a:xfrm>
            <a:off x="2999656" y="188913"/>
            <a:ext cx="7560840" cy="1223962"/>
          </a:xfrm>
        </p:spPr>
        <p:txBody>
          <a:bodyPr/>
          <a:lstStyle/>
          <a:p>
            <a:pPr algn="ctr">
              <a:defRPr/>
            </a:pPr>
            <a:r>
              <a:rPr lang="cs-CZ" b="1" dirty="0">
                <a:solidFill>
                  <a:schemeClr val="accent2">
                    <a:lumMod val="75000"/>
                  </a:schemeClr>
                </a:solidFill>
                <a:latin typeface="Calibri" panose="020F0502020204030204" pitchFamily="34" charset="0"/>
                <a:cs typeface="Calibri" pitchFamily="34" charset="0"/>
              </a:rPr>
              <a:t>Osoba identifikovaná k dani </a:t>
            </a:r>
            <a:br>
              <a:rPr lang="cs-CZ" b="1" dirty="0">
                <a:solidFill>
                  <a:schemeClr val="accent2">
                    <a:lumMod val="75000"/>
                  </a:schemeClr>
                </a:solidFill>
                <a:latin typeface="Calibri" panose="020F0502020204030204" pitchFamily="34" charset="0"/>
                <a:cs typeface="Calibri" pitchFamily="34" charset="0"/>
              </a:rPr>
            </a:br>
            <a:r>
              <a:rPr lang="cs-CZ" b="1" dirty="0">
                <a:solidFill>
                  <a:schemeClr val="accent2">
                    <a:lumMod val="75000"/>
                  </a:schemeClr>
                </a:solidFill>
                <a:latin typeface="Calibri" panose="020F0502020204030204" pitchFamily="34" charset="0"/>
                <a:cs typeface="Calibri" pitchFamily="34" charset="0"/>
              </a:rPr>
              <a:t>zboží ze zahraničí</a:t>
            </a:r>
          </a:p>
        </p:txBody>
      </p:sp>
      <p:sp>
        <p:nvSpPr>
          <p:cNvPr id="3" name="Zástupný symbol pro obsah 2">
            <a:extLst>
              <a:ext uri="{FF2B5EF4-FFF2-40B4-BE49-F238E27FC236}">
                <a16:creationId xmlns:a16="http://schemas.microsoft.com/office/drawing/2014/main" id="{291E9D91-04AD-0812-D08E-A2B4FB86E70E}"/>
              </a:ext>
            </a:extLst>
          </p:cNvPr>
          <p:cNvSpPr>
            <a:spLocks noGrp="1"/>
          </p:cNvSpPr>
          <p:nvPr>
            <p:ph idx="1"/>
          </p:nvPr>
        </p:nvSpPr>
        <p:spPr>
          <a:xfrm>
            <a:off x="1487488" y="1340768"/>
            <a:ext cx="10704512" cy="5328319"/>
          </a:xfrm>
        </p:spPr>
        <p:txBody>
          <a:bodyPr rtlCol="0">
            <a:normAutofit/>
          </a:bodyPr>
          <a:lstStyle/>
          <a:p>
            <a:pPr marL="114300" indent="0" algn="ctr">
              <a:buNone/>
              <a:defRPr/>
            </a:pPr>
            <a:r>
              <a:rPr lang="cs-CZ" sz="2000" b="1" dirty="0">
                <a:solidFill>
                  <a:schemeClr val="tx1">
                    <a:lumMod val="85000"/>
                    <a:lumOff val="15000"/>
                  </a:schemeClr>
                </a:solidFill>
              </a:rPr>
              <a:t>§ 25 Pořízení zboží z EU od osoby registrované k dani</a:t>
            </a:r>
          </a:p>
          <a:p>
            <a:pPr marL="114300" indent="0">
              <a:buNone/>
              <a:defRPr/>
            </a:pPr>
            <a:r>
              <a:rPr lang="cs-CZ" sz="2000" b="1" dirty="0">
                <a:solidFill>
                  <a:schemeClr val="tx1">
                    <a:lumMod val="85000"/>
                    <a:lumOff val="15000"/>
                  </a:schemeClr>
                </a:solidFill>
              </a:rPr>
              <a:t> </a:t>
            </a:r>
          </a:p>
          <a:p>
            <a:pPr marL="180975" indent="-180975">
              <a:buFont typeface="Wingdings" panose="05000000000000000000" pitchFamily="2" charset="2"/>
              <a:buChar char="§"/>
              <a:defRPr/>
            </a:pPr>
            <a:r>
              <a:rPr lang="cs-CZ" sz="2000" dirty="0">
                <a:solidFill>
                  <a:schemeClr val="tx1">
                    <a:lumMod val="85000"/>
                    <a:lumOff val="15000"/>
                  </a:schemeClr>
                </a:solidFill>
              </a:rPr>
              <a:t>Pokud je obec již osobou identifikovanou k dani nebo pokud překročí hodnotu pro pořízení zboží 326 tis. Kč za rok</a:t>
            </a:r>
          </a:p>
          <a:p>
            <a:pPr marL="180975" indent="-180975">
              <a:buFont typeface="Wingdings" panose="05000000000000000000" pitchFamily="2" charset="2"/>
              <a:buChar char="§"/>
              <a:defRPr/>
            </a:pPr>
            <a:r>
              <a:rPr lang="cs-CZ" sz="2000" dirty="0">
                <a:solidFill>
                  <a:schemeClr val="tx1">
                    <a:lumMod val="85000"/>
                    <a:lumOff val="15000"/>
                  </a:schemeClr>
                </a:solidFill>
              </a:rPr>
              <a:t>Přepočet cizí měny § 4 odst.5 ZDPH (kurz ČNB ke dni vzniku povinnosti přiznat daň platný v účetní jednotce)</a:t>
            </a:r>
          </a:p>
          <a:p>
            <a:pPr marL="180975" indent="-180975">
              <a:buFont typeface="Wingdings" panose="05000000000000000000" pitchFamily="2" charset="2"/>
              <a:buChar char="§"/>
              <a:defRPr/>
            </a:pPr>
            <a:r>
              <a:rPr lang="cs-CZ" sz="2000" dirty="0">
                <a:solidFill>
                  <a:schemeClr val="tx1">
                    <a:lumMod val="85000"/>
                    <a:lumOff val="15000"/>
                  </a:schemeClr>
                </a:solidFill>
              </a:rPr>
              <a:t>Při pořízení zboží z EU se ze záloh DPH neodvádí</a:t>
            </a:r>
          </a:p>
          <a:p>
            <a:pPr marL="180975" indent="-180975">
              <a:buFont typeface="Wingdings" panose="05000000000000000000" pitchFamily="2" charset="2"/>
              <a:buChar char="§"/>
              <a:defRPr/>
            </a:pPr>
            <a:r>
              <a:rPr lang="cs-CZ" sz="2000" dirty="0">
                <a:solidFill>
                  <a:schemeClr val="tx1">
                    <a:lumMod val="85000"/>
                    <a:lumOff val="15000"/>
                  </a:schemeClr>
                </a:solidFill>
              </a:rPr>
              <a:t>Ke dni vystavení daňového dokladu, nebo k 15.dni následujícího měsíce po dodání zboží ( pokud nebylo vystaven daňový doklad dříve). </a:t>
            </a:r>
          </a:p>
          <a:p>
            <a:pPr marL="180975" indent="-180975">
              <a:buFont typeface="Wingdings" panose="05000000000000000000" pitchFamily="2" charset="2"/>
              <a:buChar char="§"/>
              <a:defRPr/>
            </a:pPr>
            <a:r>
              <a:rPr lang="cs-CZ" sz="2000" dirty="0">
                <a:solidFill>
                  <a:schemeClr val="tx1">
                    <a:lumMod val="85000"/>
                    <a:lumOff val="15000"/>
                  </a:schemeClr>
                </a:solidFill>
              </a:rPr>
              <a:t>ZD a DPH se uvede do ř. 3 (nebo 4 v případě snížené sazby) DAP DPH </a:t>
            </a:r>
          </a:p>
          <a:p>
            <a:pPr marL="114300" indent="0">
              <a:buNone/>
              <a:defRPr/>
            </a:pPr>
            <a:endParaRPr lang="cs-CZ" sz="2000" dirty="0">
              <a:solidFill>
                <a:schemeClr val="tx1">
                  <a:lumMod val="85000"/>
                  <a:lumOff val="15000"/>
                </a:schemeClr>
              </a:solidFill>
            </a:endParaRPr>
          </a:p>
          <a:p>
            <a:pPr marL="0" indent="0">
              <a:buNone/>
              <a:defRPr/>
            </a:pPr>
            <a:endParaRPr lang="cs-CZ" sz="2000" b="1" dirty="0">
              <a:solidFill>
                <a:schemeClr val="tx1">
                  <a:lumMod val="85000"/>
                  <a:lumOff val="15000"/>
                </a:schemeClr>
              </a:solidFill>
            </a:endParaRPr>
          </a:p>
          <a:p>
            <a:pPr marL="91440" indent="-91440">
              <a:buFont typeface="Arial"/>
              <a:buChar char="•"/>
              <a:defRPr/>
            </a:pPr>
            <a:endParaRPr lang="cs-CZ" sz="2000" dirty="0">
              <a:solidFill>
                <a:schemeClr val="tx1">
                  <a:lumMod val="85000"/>
                  <a:lumOff val="15000"/>
                </a:schemeClr>
              </a:solidFill>
            </a:endParaRPr>
          </a:p>
        </p:txBody>
      </p:sp>
      <p:sp>
        <p:nvSpPr>
          <p:cNvPr id="60420" name="Zástupný symbol pro číslo snímku 3">
            <a:extLst>
              <a:ext uri="{FF2B5EF4-FFF2-40B4-BE49-F238E27FC236}">
                <a16:creationId xmlns:a16="http://schemas.microsoft.com/office/drawing/2014/main" id="{4EFA68C9-3275-9006-1FDC-DE9E8DFCDADD}"/>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94D194B3-CF86-47A2-91BB-FA4C21B49E0C}" type="slidenum">
              <a:rPr lang="cs-CZ" altLang="cs-CZ" smtClean="0">
                <a:solidFill>
                  <a:srgbClr val="FFFFFF"/>
                </a:solidFill>
                <a:latin typeface="Calibri" panose="020F0502020204030204" pitchFamily="34" charset="0"/>
              </a:rPr>
              <a:pPr fontAlgn="base">
                <a:spcBef>
                  <a:spcPct val="0"/>
                </a:spcBef>
                <a:spcAft>
                  <a:spcPct val="0"/>
                </a:spcAft>
                <a:defRPr/>
              </a:pPr>
              <a:t>44</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478074D-712F-7093-02CE-8EEB1648971C}"/>
              </a:ext>
            </a:extLst>
          </p:cNvPr>
          <p:cNvSpPr>
            <a:spLocks noGrp="1"/>
          </p:cNvSpPr>
          <p:nvPr>
            <p:ph type="title"/>
          </p:nvPr>
        </p:nvSpPr>
        <p:spPr>
          <a:xfrm>
            <a:off x="1774826" y="188913"/>
            <a:ext cx="8208963" cy="1223962"/>
          </a:xfrm>
        </p:spPr>
        <p:txBody>
          <a:bodyPr/>
          <a:lstStyle/>
          <a:p>
            <a:pPr algn="ctr">
              <a:defRPr/>
            </a:pPr>
            <a:r>
              <a:rPr lang="cs-CZ" b="1" dirty="0">
                <a:solidFill>
                  <a:schemeClr val="accent2">
                    <a:lumMod val="75000"/>
                  </a:schemeClr>
                </a:solidFill>
                <a:latin typeface="Calibri" panose="020F0502020204030204" pitchFamily="34" charset="0"/>
                <a:cs typeface="Calibri" pitchFamily="34" charset="0"/>
              </a:rPr>
              <a:t>Sazby DPH</a:t>
            </a:r>
          </a:p>
        </p:txBody>
      </p:sp>
      <p:sp>
        <p:nvSpPr>
          <p:cNvPr id="3" name="Zástupný symbol pro obsah 2">
            <a:extLst>
              <a:ext uri="{FF2B5EF4-FFF2-40B4-BE49-F238E27FC236}">
                <a16:creationId xmlns:a16="http://schemas.microsoft.com/office/drawing/2014/main" id="{07DCDBE4-A6F6-B1F0-5542-9F8DCA65E648}"/>
              </a:ext>
            </a:extLst>
          </p:cNvPr>
          <p:cNvSpPr>
            <a:spLocks noGrp="1"/>
          </p:cNvSpPr>
          <p:nvPr>
            <p:ph idx="1"/>
          </p:nvPr>
        </p:nvSpPr>
        <p:spPr>
          <a:xfrm>
            <a:off x="1559496" y="1268760"/>
            <a:ext cx="10297144" cy="5589240"/>
          </a:xfrm>
        </p:spPr>
        <p:txBody>
          <a:bodyPr rtlCol="0">
            <a:normAutofit/>
          </a:bodyPr>
          <a:lstStyle/>
          <a:p>
            <a:pPr marL="457200" indent="-457200">
              <a:buFont typeface="+mj-lt"/>
              <a:buAutoNum type="arabicPeriod"/>
              <a:defRPr/>
            </a:pPr>
            <a:r>
              <a:rPr lang="cs-CZ" sz="2400" b="1" dirty="0">
                <a:solidFill>
                  <a:schemeClr val="tx1">
                    <a:lumMod val="85000"/>
                    <a:lumOff val="15000"/>
                  </a:schemeClr>
                </a:solidFill>
              </a:rPr>
              <a:t>Základní sazba DPH 21%</a:t>
            </a:r>
          </a:p>
          <a:p>
            <a:pPr marL="457200" indent="-457200">
              <a:buFont typeface="+mj-lt"/>
              <a:buAutoNum type="arabicPeriod"/>
              <a:defRPr/>
            </a:pPr>
            <a:endParaRPr lang="cs-CZ" sz="2400" b="1" dirty="0">
              <a:solidFill>
                <a:schemeClr val="tx1">
                  <a:lumMod val="85000"/>
                  <a:lumOff val="15000"/>
                </a:schemeClr>
              </a:solidFill>
            </a:endParaRPr>
          </a:p>
          <a:p>
            <a:pPr marL="457200" indent="-457200">
              <a:buFont typeface="+mj-lt"/>
              <a:buAutoNum type="arabicPeriod"/>
              <a:defRPr/>
            </a:pPr>
            <a:r>
              <a:rPr lang="cs-CZ" sz="2400" b="1" dirty="0">
                <a:solidFill>
                  <a:schemeClr val="tx1">
                    <a:lumMod val="85000"/>
                    <a:lumOff val="15000"/>
                  </a:schemeClr>
                </a:solidFill>
              </a:rPr>
              <a:t>První snížená sazba DPH 15% </a:t>
            </a:r>
            <a:r>
              <a:rPr lang="cs-CZ" b="1" dirty="0">
                <a:solidFill>
                  <a:schemeClr val="tx1">
                    <a:lumMod val="85000"/>
                    <a:lumOff val="15000"/>
                  </a:schemeClr>
                </a:solidFill>
              </a:rPr>
              <a:t>(§48, §49 </a:t>
            </a:r>
            <a:r>
              <a:rPr lang="cs-CZ" b="1" dirty="0"/>
              <a:t>Příloha č. 2, Příloha č. 3 </a:t>
            </a:r>
            <a:r>
              <a:rPr lang="cs-CZ" b="1" dirty="0">
                <a:solidFill>
                  <a:schemeClr val="tx1">
                    <a:lumMod val="85000"/>
                    <a:lumOff val="15000"/>
                  </a:schemeClr>
                </a:solidFill>
              </a:rPr>
              <a:t>ZDPH)</a:t>
            </a:r>
          </a:p>
          <a:p>
            <a:pPr marL="762000" lvl="2" indent="-285750" algn="just">
              <a:buFont typeface="Arial" panose="020B0604020202020204" pitchFamily="34" charset="0"/>
              <a:buChar char="•"/>
              <a:defRPr/>
            </a:pPr>
            <a:r>
              <a:rPr lang="cs-CZ" sz="1900" dirty="0">
                <a:solidFill>
                  <a:schemeClr val="tx1">
                    <a:lumMod val="85000"/>
                    <a:lumOff val="15000"/>
                  </a:schemeClr>
                </a:solidFill>
              </a:rPr>
              <a:t>Např.: Výstavba staveb pro sociální bydlení, oprava staveb pro bydlení, sběr, likvidace a doprava komunálního odpadu, potraviny, zdravotnické a ortopedické prostředky, služby výkonných umělců, pohřební služby, dřeviny, rostliny, semena, palivové dřevo</a:t>
            </a:r>
          </a:p>
          <a:p>
            <a:pPr marL="476250" lvl="2" indent="0" algn="just">
              <a:buNone/>
              <a:defRPr/>
            </a:pPr>
            <a:endParaRPr lang="cs-CZ" sz="1900" dirty="0">
              <a:solidFill>
                <a:schemeClr val="tx1">
                  <a:lumMod val="85000"/>
                  <a:lumOff val="15000"/>
                </a:schemeClr>
              </a:solidFill>
            </a:endParaRPr>
          </a:p>
          <a:p>
            <a:pPr marL="457200" indent="-457200">
              <a:buFont typeface="+mj-lt"/>
              <a:buAutoNum type="arabicPeriod"/>
              <a:defRPr/>
            </a:pPr>
            <a:r>
              <a:rPr lang="cs-CZ" sz="2400" b="1" dirty="0">
                <a:solidFill>
                  <a:schemeClr val="tx1">
                    <a:lumMod val="85000"/>
                    <a:lumOff val="15000"/>
                  </a:schemeClr>
                </a:solidFill>
              </a:rPr>
              <a:t>Druhá snížená sazba DPH 10% </a:t>
            </a:r>
            <a:r>
              <a:rPr lang="cs-CZ" b="1" dirty="0">
                <a:solidFill>
                  <a:schemeClr val="tx1">
                    <a:lumMod val="85000"/>
                    <a:lumOff val="15000"/>
                  </a:schemeClr>
                </a:solidFill>
              </a:rPr>
              <a:t>(§47 ZDPH, </a:t>
            </a:r>
            <a:r>
              <a:rPr lang="cs-CZ" b="1" dirty="0"/>
              <a:t>Příloha č. 3a , Příloha č. 2a  ZDPH)</a:t>
            </a:r>
          </a:p>
          <a:p>
            <a:pPr marL="762000" lvl="2" indent="-285750" algn="just">
              <a:buFont typeface="Arial" panose="020B0604020202020204" pitchFamily="34" charset="0"/>
              <a:buChar char="•"/>
              <a:defRPr/>
            </a:pPr>
            <a:r>
              <a:rPr lang="cs-CZ" sz="1800" dirty="0">
                <a:solidFill>
                  <a:schemeClr val="tx1">
                    <a:lumMod val="85000"/>
                    <a:lumOff val="15000"/>
                  </a:schemeClr>
                </a:solidFill>
              </a:rPr>
              <a:t>Např.:  Teplo, chlad, oprava zdravotnických prostředků, tiskoviny (vč. elektronických), ubytovací služby, stravovací služby, vodné, stočné, veřejná hromadná doprava</a:t>
            </a:r>
          </a:p>
          <a:p>
            <a:pPr marL="361950" indent="-361950">
              <a:buFont typeface="Wingdings" panose="05000000000000000000" pitchFamily="2" charset="2"/>
              <a:buChar char="§"/>
              <a:defRPr/>
            </a:pPr>
            <a:endParaRPr lang="cs-CZ" b="1" dirty="0">
              <a:solidFill>
                <a:schemeClr val="tx1">
                  <a:lumMod val="85000"/>
                  <a:lumOff val="15000"/>
                </a:schemeClr>
              </a:solidFill>
            </a:endParaRPr>
          </a:p>
          <a:p>
            <a:pPr marL="361950" indent="-361950">
              <a:buFont typeface="Wingdings" panose="05000000000000000000" pitchFamily="2" charset="2"/>
              <a:buChar char="§"/>
              <a:defRPr/>
            </a:pPr>
            <a:endParaRPr lang="cs-CZ" dirty="0">
              <a:solidFill>
                <a:schemeClr val="tx1">
                  <a:lumMod val="85000"/>
                  <a:lumOff val="15000"/>
                </a:schemeClr>
              </a:solidFill>
            </a:endParaRPr>
          </a:p>
          <a:p>
            <a:pPr marL="361950" indent="-361950">
              <a:buFont typeface="Wingdings" panose="05000000000000000000" pitchFamily="2" charset="2"/>
              <a:buChar char="§"/>
              <a:defRPr/>
            </a:pPr>
            <a:endParaRPr lang="cs-CZ" dirty="0">
              <a:solidFill>
                <a:schemeClr val="tx1">
                  <a:lumMod val="85000"/>
                  <a:lumOff val="15000"/>
                </a:schemeClr>
              </a:solidFill>
            </a:endParaRPr>
          </a:p>
          <a:p>
            <a:pPr marL="180975" indent="-180975">
              <a:buFont typeface="Wingdings" panose="05000000000000000000" pitchFamily="2" charset="2"/>
              <a:buChar char="§"/>
              <a:defRPr/>
            </a:pPr>
            <a:endParaRPr lang="cs-CZ" dirty="0">
              <a:solidFill>
                <a:schemeClr val="tx1">
                  <a:lumMod val="85000"/>
                  <a:lumOff val="15000"/>
                </a:schemeClr>
              </a:solidFill>
            </a:endParaRPr>
          </a:p>
          <a:p>
            <a:pPr marL="114300" indent="0">
              <a:buNone/>
              <a:defRPr/>
            </a:pPr>
            <a:endParaRPr lang="cs-CZ" dirty="0">
              <a:solidFill>
                <a:schemeClr val="tx1">
                  <a:lumMod val="85000"/>
                  <a:lumOff val="15000"/>
                </a:schemeClr>
              </a:solidFill>
            </a:endParaRPr>
          </a:p>
          <a:p>
            <a:pPr marL="0" indent="0">
              <a:buNone/>
              <a:defRPr/>
            </a:pPr>
            <a:endParaRPr lang="cs-CZ" b="1" dirty="0">
              <a:solidFill>
                <a:schemeClr val="tx1">
                  <a:lumMod val="85000"/>
                  <a:lumOff val="15000"/>
                </a:schemeClr>
              </a:solidFill>
            </a:endParaRPr>
          </a:p>
          <a:p>
            <a:pPr marL="91440" indent="-91440">
              <a:buFont typeface="Arial"/>
              <a:buChar char="•"/>
              <a:defRPr/>
            </a:pPr>
            <a:endParaRPr lang="cs-CZ" dirty="0">
              <a:solidFill>
                <a:schemeClr val="tx1">
                  <a:lumMod val="85000"/>
                  <a:lumOff val="15000"/>
                </a:schemeClr>
              </a:solidFill>
            </a:endParaRPr>
          </a:p>
        </p:txBody>
      </p:sp>
      <p:sp>
        <p:nvSpPr>
          <p:cNvPr id="60420" name="Zástupný symbol pro číslo snímku 3">
            <a:extLst>
              <a:ext uri="{FF2B5EF4-FFF2-40B4-BE49-F238E27FC236}">
                <a16:creationId xmlns:a16="http://schemas.microsoft.com/office/drawing/2014/main" id="{7AAAC239-A4E7-F289-DF2D-3CEA0131AB10}"/>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B2C3E295-9EFB-427C-A01F-37DEAE9A4CC3}" type="slidenum">
              <a:rPr lang="cs-CZ" altLang="cs-CZ" smtClean="0">
                <a:solidFill>
                  <a:srgbClr val="FFFFFF"/>
                </a:solidFill>
                <a:latin typeface="Calibri" panose="020F0502020204030204" pitchFamily="34" charset="0"/>
              </a:rPr>
              <a:pPr fontAlgn="base">
                <a:spcBef>
                  <a:spcPct val="0"/>
                </a:spcBef>
                <a:spcAft>
                  <a:spcPct val="0"/>
                </a:spcAft>
                <a:defRPr/>
              </a:pPr>
              <a:t>45</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a:extLst>
              <a:ext uri="{FF2B5EF4-FFF2-40B4-BE49-F238E27FC236}">
                <a16:creationId xmlns:a16="http://schemas.microsoft.com/office/drawing/2014/main" id="{D77A8991-E6CF-DB24-D2FD-4483F1669DF0}"/>
              </a:ext>
            </a:extLst>
          </p:cNvPr>
          <p:cNvSpPr>
            <a:spLocks noGrp="1"/>
          </p:cNvSpPr>
          <p:nvPr>
            <p:ph idx="1"/>
          </p:nvPr>
        </p:nvSpPr>
        <p:spPr>
          <a:xfrm>
            <a:off x="2014538" y="490539"/>
            <a:ext cx="10177462" cy="6178821"/>
          </a:xfrm>
        </p:spPr>
        <p:txBody>
          <a:bodyPr rtlCol="0">
            <a:normAutofit/>
          </a:bodyPr>
          <a:lstStyle/>
          <a:p>
            <a:pPr marL="91440" indent="-91440" algn="ctr">
              <a:buNone/>
              <a:defRPr/>
            </a:pPr>
            <a:endParaRPr lang="cs-CZ" dirty="0">
              <a:solidFill>
                <a:schemeClr val="tx1">
                  <a:lumMod val="85000"/>
                  <a:lumOff val="15000"/>
                </a:schemeClr>
              </a:solidFill>
              <a:cs typeface="Calibri" panose="020F0502020204030204" pitchFamily="34" charset="0"/>
            </a:endParaRPr>
          </a:p>
          <a:p>
            <a:pPr marL="91440" indent="-91440" algn="ctr">
              <a:buNone/>
              <a:defRPr/>
            </a:pPr>
            <a:r>
              <a:rPr lang="cs-CZ" sz="3600" dirty="0">
                <a:solidFill>
                  <a:schemeClr val="tx1">
                    <a:lumMod val="85000"/>
                    <a:lumOff val="15000"/>
                  </a:schemeClr>
                </a:solidFill>
                <a:cs typeface="Calibri" panose="020F0502020204030204" pitchFamily="34" charset="0"/>
              </a:rPr>
              <a:t>Děkujeme za pozornost</a:t>
            </a:r>
          </a:p>
          <a:p>
            <a:pPr marL="91440" indent="-91440">
              <a:buFont typeface="Arial"/>
              <a:buChar char="•"/>
              <a:defRPr/>
            </a:pPr>
            <a:endParaRPr lang="cs-CZ" dirty="0">
              <a:solidFill>
                <a:schemeClr val="tx1">
                  <a:lumMod val="85000"/>
                  <a:lumOff val="15000"/>
                </a:schemeClr>
              </a:solidFill>
              <a:cs typeface="Calibri" panose="020F0502020204030204" pitchFamily="34" charset="0"/>
            </a:endParaRPr>
          </a:p>
          <a:p>
            <a:pPr marL="91440" indent="-91440" algn="ctr">
              <a:buNone/>
              <a:defRPr/>
            </a:pPr>
            <a:endParaRPr lang="cs-CZ" dirty="0">
              <a:solidFill>
                <a:schemeClr val="tx1">
                  <a:lumMod val="85000"/>
                  <a:lumOff val="15000"/>
                </a:schemeClr>
              </a:solidFill>
              <a:cs typeface="Calibri" panose="020F0502020204030204" pitchFamily="34" charset="0"/>
            </a:endParaRPr>
          </a:p>
          <a:p>
            <a:pPr marL="91440" indent="-91440" algn="ctr">
              <a:buNone/>
              <a:defRPr/>
            </a:pPr>
            <a:endParaRPr lang="cs-CZ" dirty="0">
              <a:solidFill>
                <a:schemeClr val="tx1">
                  <a:lumMod val="85000"/>
                  <a:lumOff val="15000"/>
                </a:schemeClr>
              </a:solidFill>
              <a:cs typeface="Calibri" panose="020F0502020204030204" pitchFamily="34" charset="0"/>
            </a:endParaRPr>
          </a:p>
          <a:p>
            <a:pPr marL="114300" indent="0" algn="ctr">
              <a:buNone/>
              <a:defRPr/>
            </a:pPr>
            <a:r>
              <a:rPr lang="cs-CZ" b="1" spc="200" dirty="0">
                <a:solidFill>
                  <a:schemeClr val="tx1">
                    <a:lumMod val="85000"/>
                    <a:lumOff val="15000"/>
                  </a:schemeClr>
                </a:solidFill>
                <a:ea typeface="Times New Roman"/>
                <a:cs typeface="Calibri" panose="020F0502020204030204" pitchFamily="34" charset="0"/>
              </a:rPr>
              <a:t>         </a:t>
            </a:r>
            <a:r>
              <a:rPr lang="cs-CZ" b="1" spc="200" dirty="0">
                <a:ea typeface="Times New Roman"/>
                <a:cs typeface="Calibri" panose="020F0502020204030204" pitchFamily="34" charset="0"/>
              </a:rPr>
              <a:t>DAŇOVÉ PORADENSTVÍ TOMÁŠ PACLÍK, a.s.</a:t>
            </a:r>
            <a:br>
              <a:rPr lang="cs-CZ" b="1" spc="200" dirty="0">
                <a:ea typeface="Times New Roman"/>
                <a:cs typeface="Calibri" panose="020F0502020204030204" pitchFamily="34" charset="0"/>
              </a:rPr>
            </a:br>
            <a:r>
              <a:rPr lang="cs-CZ" b="1" spc="200" dirty="0">
                <a:ea typeface="Times New Roman"/>
                <a:cs typeface="Calibri" panose="020F0502020204030204" pitchFamily="34" charset="0"/>
              </a:rPr>
              <a:t>	</a:t>
            </a:r>
            <a:r>
              <a:rPr lang="cs-CZ" b="1" spc="200" dirty="0">
                <a:cs typeface="Calibri" panose="020F0502020204030204" pitchFamily="34" charset="0"/>
              </a:rPr>
              <a:t>Jeremenkova 40b, 779 00, Olomouc </a:t>
            </a:r>
          </a:p>
          <a:p>
            <a:pPr marL="91440" indent="-91440" algn="ctr">
              <a:buNone/>
              <a:defRPr/>
            </a:pPr>
            <a:endParaRPr lang="cs-CZ" b="1" spc="200" dirty="0">
              <a:ea typeface="Times New Roman"/>
              <a:cs typeface="Calibri" panose="020F0502020204030204" pitchFamily="34" charset="0"/>
            </a:endParaRPr>
          </a:p>
          <a:p>
            <a:pPr marL="91440" indent="-91440" algn="ctr">
              <a:buNone/>
              <a:defRPr/>
            </a:pPr>
            <a:r>
              <a:rPr lang="cs-CZ" b="1" spc="200" dirty="0">
                <a:ea typeface="Times New Roman"/>
                <a:cs typeface="Calibri" panose="020F0502020204030204" pitchFamily="34" charset="0"/>
              </a:rPr>
              <a:t> Ing. Andrea Hošáková, 602 775 568,</a:t>
            </a:r>
          </a:p>
          <a:p>
            <a:pPr marL="91440" indent="-91440" algn="ctr">
              <a:buNone/>
              <a:defRPr/>
            </a:pPr>
            <a:r>
              <a:rPr lang="cs-CZ" b="1" spc="200" dirty="0">
                <a:ea typeface="Times New Roman"/>
                <a:cs typeface="Calibri" panose="020F0502020204030204" pitchFamily="34" charset="0"/>
              </a:rPr>
              <a:t> </a:t>
            </a:r>
            <a:r>
              <a:rPr lang="cs-CZ" b="1" spc="200" dirty="0">
                <a:solidFill>
                  <a:schemeClr val="bg2">
                    <a:lumMod val="50000"/>
                  </a:schemeClr>
                </a:solidFill>
                <a:ea typeface="Times New Roman"/>
                <a:cs typeface="Calibri" panose="020F0502020204030204" pitchFamily="34" charset="0"/>
                <a:hlinkClick r:id="rId2"/>
              </a:rPr>
              <a:t>hosakova@tomaspaclik.cz</a:t>
            </a:r>
            <a:endParaRPr lang="cs-CZ" b="1" spc="200" dirty="0">
              <a:solidFill>
                <a:schemeClr val="bg2">
                  <a:lumMod val="50000"/>
                </a:schemeClr>
              </a:solidFill>
              <a:ea typeface="Times New Roman"/>
              <a:cs typeface="Calibri" panose="020F0502020204030204" pitchFamily="34" charset="0"/>
            </a:endParaRPr>
          </a:p>
          <a:p>
            <a:pPr marL="91440" indent="-91440" algn="ctr">
              <a:buNone/>
              <a:defRPr/>
            </a:pPr>
            <a:endParaRPr lang="cs-CZ" b="1" spc="200" dirty="0">
              <a:solidFill>
                <a:schemeClr val="bg2">
                  <a:lumMod val="50000"/>
                </a:schemeClr>
              </a:solidFill>
              <a:ea typeface="Times New Roman"/>
              <a:cs typeface="Calibri" panose="020F0502020204030204" pitchFamily="34" charset="0"/>
            </a:endParaRPr>
          </a:p>
          <a:p>
            <a:pPr marL="91440" indent="-91440" algn="ctr">
              <a:buNone/>
              <a:defRPr/>
            </a:pPr>
            <a:r>
              <a:rPr lang="cs-CZ" b="1" spc="200" dirty="0">
                <a:ea typeface="Times New Roman"/>
                <a:cs typeface="Calibri" panose="020F0502020204030204" pitchFamily="34" charset="0"/>
              </a:rPr>
              <a:t>Ing. Milan Lang, 724 295 258, </a:t>
            </a:r>
          </a:p>
          <a:p>
            <a:pPr marL="91440" indent="-91440" algn="ctr">
              <a:buNone/>
              <a:defRPr/>
            </a:pPr>
            <a:r>
              <a:rPr lang="cs-CZ" b="1" spc="200" dirty="0">
                <a:solidFill>
                  <a:schemeClr val="bg2">
                    <a:lumMod val="50000"/>
                  </a:schemeClr>
                </a:solidFill>
                <a:ea typeface="Times New Roman"/>
                <a:cs typeface="Calibri" panose="020F0502020204030204" pitchFamily="34" charset="0"/>
                <a:hlinkClick r:id="rId3"/>
              </a:rPr>
              <a:t>lang@tomaspaclik.cz</a:t>
            </a:r>
            <a:endParaRPr lang="cs-CZ" b="1" spc="200" dirty="0">
              <a:solidFill>
                <a:schemeClr val="bg2">
                  <a:lumMod val="50000"/>
                </a:schemeClr>
              </a:solidFill>
              <a:ea typeface="Times New Roman"/>
              <a:cs typeface="Calibri" panose="020F0502020204030204" pitchFamily="34" charset="0"/>
            </a:endParaRPr>
          </a:p>
          <a:p>
            <a:pPr marL="91440" indent="-91440" algn="ctr">
              <a:buNone/>
              <a:defRPr/>
            </a:pPr>
            <a:endParaRPr lang="cs-CZ" b="1" spc="200" dirty="0">
              <a:solidFill>
                <a:schemeClr val="bg2">
                  <a:lumMod val="50000"/>
                </a:schemeClr>
              </a:solidFill>
              <a:ea typeface="Times New Roman"/>
              <a:cs typeface="Calibri" panose="020F0502020204030204" pitchFamily="34" charset="0"/>
            </a:endParaRPr>
          </a:p>
          <a:p>
            <a:pPr marL="91440" indent="-91440">
              <a:buNone/>
              <a:defRPr/>
            </a:pPr>
            <a:endParaRPr lang="cs-CZ" b="1" dirty="0">
              <a:solidFill>
                <a:schemeClr val="tx1">
                  <a:lumMod val="85000"/>
                  <a:lumOff val="15000"/>
                </a:schemeClr>
              </a:solidFill>
            </a:endParaRPr>
          </a:p>
          <a:p>
            <a:pPr marL="91440" indent="-91440">
              <a:buFont typeface="Arial"/>
              <a:buChar char="•"/>
              <a:defRPr/>
            </a:pPr>
            <a:endParaRPr lang="cs-CZ" dirty="0">
              <a:solidFill>
                <a:schemeClr val="tx1">
                  <a:lumMod val="85000"/>
                  <a:lumOff val="15000"/>
                </a:schemeClr>
              </a:solidFill>
            </a:endParaRPr>
          </a:p>
        </p:txBody>
      </p:sp>
      <p:sp>
        <p:nvSpPr>
          <p:cNvPr id="61443" name="Zástupný symbol pro číslo snímku 3">
            <a:extLst>
              <a:ext uri="{FF2B5EF4-FFF2-40B4-BE49-F238E27FC236}">
                <a16:creationId xmlns:a16="http://schemas.microsoft.com/office/drawing/2014/main" id="{E57D1AA8-6BDC-6C99-D8FE-0AE3667BE23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1C90F7A5-36EA-4F53-BDD6-C5F15E0592D6}" type="slidenum">
              <a:rPr lang="cs-CZ" altLang="cs-CZ" smtClean="0">
                <a:solidFill>
                  <a:srgbClr val="FFFFFF"/>
                </a:solidFill>
                <a:latin typeface="Calibri" panose="020F0502020204030204" pitchFamily="34" charset="0"/>
              </a:rPr>
              <a:pPr fontAlgn="base">
                <a:spcBef>
                  <a:spcPct val="0"/>
                </a:spcBef>
                <a:spcAft>
                  <a:spcPct val="0"/>
                </a:spcAft>
                <a:defRPr/>
              </a:pPr>
              <a:t>46</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dpis 1">
            <a:extLst>
              <a:ext uri="{FF2B5EF4-FFF2-40B4-BE49-F238E27FC236}">
                <a16:creationId xmlns:a16="http://schemas.microsoft.com/office/drawing/2014/main" id="{E60084AD-6CBA-4A4E-7988-9664CAE695C7}"/>
              </a:ext>
            </a:extLst>
          </p:cNvPr>
          <p:cNvSpPr>
            <a:spLocks noGrp="1"/>
          </p:cNvSpPr>
          <p:nvPr>
            <p:ph type="title"/>
          </p:nvPr>
        </p:nvSpPr>
        <p:spPr>
          <a:xfrm>
            <a:off x="2783632" y="135991"/>
            <a:ext cx="7543800" cy="828675"/>
          </a:xfrm>
        </p:spPr>
        <p:txBody>
          <a:bodyPr/>
          <a:lstStyle/>
          <a:p>
            <a:pPr>
              <a:defRPr/>
            </a:pPr>
            <a:r>
              <a:rPr lang="cs-CZ" altLang="cs-CZ" dirty="0">
                <a:solidFill>
                  <a:srgbClr val="333399"/>
                </a:solidFill>
              </a:rPr>
              <a:t>Daň z příjmů právnických osob</a:t>
            </a:r>
            <a:endParaRPr lang="cs-CZ" altLang="cs-CZ" dirty="0">
              <a:solidFill>
                <a:schemeClr val="tx1">
                  <a:lumMod val="75000"/>
                  <a:lumOff val="25000"/>
                </a:schemeClr>
              </a:solidFill>
            </a:endParaRPr>
          </a:p>
        </p:txBody>
      </p:sp>
      <p:sp>
        <p:nvSpPr>
          <p:cNvPr id="3" name="Zástupný symbol pro obsah 2">
            <a:extLst>
              <a:ext uri="{FF2B5EF4-FFF2-40B4-BE49-F238E27FC236}">
                <a16:creationId xmlns:a16="http://schemas.microsoft.com/office/drawing/2014/main" id="{08F92027-2B03-3B4D-7EB7-7D774F9FF9F9}"/>
              </a:ext>
            </a:extLst>
          </p:cNvPr>
          <p:cNvSpPr>
            <a:spLocks noGrp="1"/>
          </p:cNvSpPr>
          <p:nvPr>
            <p:ph idx="1"/>
          </p:nvPr>
        </p:nvSpPr>
        <p:spPr>
          <a:xfrm>
            <a:off x="1487488" y="1152908"/>
            <a:ext cx="10297144" cy="5569102"/>
          </a:xfrm>
        </p:spPr>
        <p:txBody>
          <a:bodyPr rtlCol="0">
            <a:noAutofit/>
          </a:bodyPr>
          <a:lstStyle/>
          <a:p>
            <a:pPr marL="265113" indent="-265113">
              <a:buClr>
                <a:schemeClr val="accent1">
                  <a:lumMod val="75000"/>
                </a:schemeClr>
              </a:buClr>
              <a:defRPr/>
            </a:pPr>
            <a:r>
              <a:rPr lang="cs-CZ" sz="2000" dirty="0">
                <a:solidFill>
                  <a:schemeClr val="tx1">
                    <a:lumMod val="75000"/>
                    <a:lumOff val="25000"/>
                  </a:schemeClr>
                </a:solidFill>
              </a:rPr>
              <a:t>U veřejně prospěšného poplatníka je předmětem daně vždy:</a:t>
            </a:r>
          </a:p>
          <a:p>
            <a:pPr marL="712788" indent="-265113">
              <a:buClr>
                <a:schemeClr val="accent1">
                  <a:lumMod val="75000"/>
                </a:schemeClr>
              </a:buClr>
              <a:buFont typeface="Arial"/>
              <a:buChar char="•"/>
              <a:defRPr/>
            </a:pPr>
            <a:r>
              <a:rPr lang="cs-CZ" sz="2000" dirty="0">
                <a:solidFill>
                  <a:schemeClr val="tx1">
                    <a:lumMod val="75000"/>
                    <a:lumOff val="25000"/>
                  </a:schemeClr>
                </a:solidFill>
              </a:rPr>
              <a:t>příjem z reklamy,</a:t>
            </a:r>
          </a:p>
          <a:p>
            <a:pPr marL="712788" indent="-265113">
              <a:buClr>
                <a:schemeClr val="accent1">
                  <a:lumMod val="75000"/>
                </a:schemeClr>
              </a:buClr>
              <a:buFont typeface="Arial"/>
              <a:buChar char="•"/>
              <a:defRPr/>
            </a:pPr>
            <a:r>
              <a:rPr lang="cs-CZ" sz="2000" dirty="0">
                <a:solidFill>
                  <a:schemeClr val="tx1">
                    <a:lumMod val="75000"/>
                    <a:lumOff val="25000"/>
                  </a:schemeClr>
                </a:solidFill>
              </a:rPr>
              <a:t>příjem v podobě úroku,</a:t>
            </a:r>
          </a:p>
          <a:p>
            <a:pPr marL="712788" indent="-265113">
              <a:buClr>
                <a:schemeClr val="accent1">
                  <a:lumMod val="75000"/>
                </a:schemeClr>
              </a:buClr>
              <a:buFont typeface="Arial"/>
              <a:buChar char="•"/>
              <a:defRPr/>
            </a:pPr>
            <a:r>
              <a:rPr lang="cs-CZ" sz="2000" dirty="0">
                <a:solidFill>
                  <a:schemeClr val="tx1">
                    <a:lumMod val="75000"/>
                    <a:lumOff val="25000"/>
                  </a:schemeClr>
                </a:solidFill>
              </a:rPr>
              <a:t>příjem z nájemného s výjimkou nájmu státního majetku.</a:t>
            </a:r>
          </a:p>
          <a:p>
            <a:pPr marL="0" indent="0">
              <a:buClr>
                <a:schemeClr val="accent1">
                  <a:lumMod val="75000"/>
                </a:schemeClr>
              </a:buClr>
              <a:buNone/>
              <a:defRPr/>
            </a:pPr>
            <a:endParaRPr lang="cs-CZ" sz="2000" dirty="0">
              <a:solidFill>
                <a:schemeClr val="tx1">
                  <a:lumMod val="75000"/>
                  <a:lumOff val="25000"/>
                </a:schemeClr>
              </a:solidFill>
            </a:endParaRPr>
          </a:p>
          <a:p>
            <a:pPr marL="0" indent="0">
              <a:buClr>
                <a:schemeClr val="accent1">
                  <a:lumMod val="75000"/>
                </a:schemeClr>
              </a:buClr>
              <a:buNone/>
              <a:defRPr/>
            </a:pPr>
            <a:r>
              <a:rPr lang="cs-CZ" sz="2000" dirty="0">
                <a:solidFill>
                  <a:schemeClr val="tx1">
                    <a:lumMod val="75000"/>
                    <a:lumOff val="25000"/>
                  </a:schemeClr>
                </a:solidFill>
              </a:rPr>
              <a:t>V případě, že se k výše uvedeným příjmům vztahují přímo související náklady, lze do základu daně z příjmů zahrnout pouze rozdíl mezi příjmem a souvisejícím nákladem.</a:t>
            </a:r>
          </a:p>
          <a:p>
            <a:pPr marL="0" indent="0">
              <a:buClr>
                <a:schemeClr val="accent1">
                  <a:lumMod val="75000"/>
                </a:schemeClr>
              </a:buClr>
              <a:buNone/>
              <a:defRPr/>
            </a:pPr>
            <a:endParaRPr lang="cs-CZ" sz="2000" dirty="0">
              <a:solidFill>
                <a:schemeClr val="tx1">
                  <a:lumMod val="75000"/>
                  <a:lumOff val="25000"/>
                </a:schemeClr>
              </a:solidFill>
            </a:endParaRPr>
          </a:p>
          <a:p>
            <a:pPr marL="265113" indent="-265113">
              <a:buClr>
                <a:schemeClr val="accent1">
                  <a:lumMod val="75000"/>
                </a:schemeClr>
              </a:buClr>
              <a:defRPr/>
            </a:pPr>
            <a:r>
              <a:rPr lang="cs-CZ" sz="2000" dirty="0">
                <a:solidFill>
                  <a:schemeClr val="tx1">
                    <a:lumMod val="75000"/>
                    <a:lumOff val="25000"/>
                  </a:schemeClr>
                </a:solidFill>
              </a:rPr>
              <a:t>Předmětem daně je také </a:t>
            </a:r>
            <a:r>
              <a:rPr lang="cs-CZ" sz="2000" b="1" dirty="0">
                <a:solidFill>
                  <a:schemeClr val="tx1">
                    <a:lumMod val="75000"/>
                    <a:lumOff val="25000"/>
                  </a:schemeClr>
                </a:solidFill>
              </a:rPr>
              <a:t>zisk z hospodářské činnosti</a:t>
            </a:r>
            <a:r>
              <a:rPr lang="cs-CZ" sz="2000" dirty="0">
                <a:solidFill>
                  <a:schemeClr val="tx1">
                    <a:lumMod val="75000"/>
                    <a:lumOff val="25000"/>
                  </a:schemeClr>
                </a:solidFill>
              </a:rPr>
              <a:t>, pokud je územně samosprávným celkem provozována</a:t>
            </a:r>
          </a:p>
        </p:txBody>
      </p:sp>
      <p:sp>
        <p:nvSpPr>
          <p:cNvPr id="22532" name="Zástupný symbol pro číslo snímku 1">
            <a:extLst>
              <a:ext uri="{FF2B5EF4-FFF2-40B4-BE49-F238E27FC236}">
                <a16:creationId xmlns:a16="http://schemas.microsoft.com/office/drawing/2014/main" id="{489F5217-C023-57D0-5C5A-0177408D87E9}"/>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FFA52B65-426D-4191-A728-53C13D5F4843}" type="slidenum">
              <a:rPr lang="cs-CZ" altLang="cs-CZ" smtClean="0">
                <a:solidFill>
                  <a:srgbClr val="FEFFFF"/>
                </a:solidFill>
                <a:latin typeface="Tahoma" panose="020B0604030504040204" pitchFamily="34" charset="0"/>
              </a:rPr>
              <a:pPr fontAlgn="base">
                <a:spcBef>
                  <a:spcPct val="0"/>
                </a:spcBef>
                <a:spcAft>
                  <a:spcPct val="0"/>
                </a:spcAft>
                <a:defRPr/>
              </a:pPr>
              <a:t>5</a:t>
            </a:fld>
            <a:endParaRPr lang="cs-CZ" altLang="cs-CZ" dirty="0">
              <a:solidFill>
                <a:srgbClr val="FEFFFF"/>
              </a:solidFill>
              <a:latin typeface="Tahoma" panose="020B0604030504040204" pitchFamily="34" charset="0"/>
            </a:endParaRPr>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a:extLst>
              <a:ext uri="{FF2B5EF4-FFF2-40B4-BE49-F238E27FC236}">
                <a16:creationId xmlns:a16="http://schemas.microsoft.com/office/drawing/2014/main" id="{3CEDF80C-F19D-4C67-5E3F-8382433E67D3}"/>
              </a:ext>
            </a:extLst>
          </p:cNvPr>
          <p:cNvSpPr>
            <a:spLocks noGrp="1" noChangeArrowheads="1"/>
          </p:cNvSpPr>
          <p:nvPr>
            <p:ph type="title"/>
          </p:nvPr>
        </p:nvSpPr>
        <p:spPr>
          <a:xfrm>
            <a:off x="2012936" y="23211"/>
            <a:ext cx="8936037" cy="1295400"/>
          </a:xfrm>
        </p:spPr>
        <p:txBody>
          <a:bodyPr/>
          <a:lstStyle/>
          <a:p>
            <a:pPr algn="ctr">
              <a:defRPr/>
            </a:pPr>
            <a:r>
              <a:rPr lang="cs-CZ" altLang="cs-CZ" dirty="0">
                <a:solidFill>
                  <a:srgbClr val="333399"/>
                </a:solidFill>
              </a:rPr>
              <a:t>Výnosy z </a:t>
            </a:r>
            <a:r>
              <a:rPr lang="cs-CZ" altLang="cs-CZ" dirty="0" err="1">
                <a:solidFill>
                  <a:srgbClr val="333399"/>
                </a:solidFill>
              </a:rPr>
              <a:t>VZaZ</a:t>
            </a:r>
            <a:r>
              <a:rPr lang="cs-CZ" altLang="cs-CZ" dirty="0">
                <a:solidFill>
                  <a:srgbClr val="333399"/>
                </a:solidFill>
              </a:rPr>
              <a:t>, které jsou předmětem daně z příjmů</a:t>
            </a:r>
          </a:p>
        </p:txBody>
      </p:sp>
      <p:graphicFrame>
        <p:nvGraphicFramePr>
          <p:cNvPr id="6" name="Zástupný symbol pro obsah 5">
            <a:extLst>
              <a:ext uri="{FF2B5EF4-FFF2-40B4-BE49-F238E27FC236}">
                <a16:creationId xmlns:a16="http://schemas.microsoft.com/office/drawing/2014/main" id="{85BC6A43-CE5C-4436-98F8-67A87D0BCAE4}"/>
              </a:ext>
            </a:extLst>
          </p:cNvPr>
          <p:cNvGraphicFramePr>
            <a:graphicFrameLocks noGrp="1"/>
          </p:cNvGraphicFramePr>
          <p:nvPr>
            <p:ph idx="1"/>
            <p:extLst>
              <p:ext uri="{D42A27DB-BD31-4B8C-83A1-F6EECF244321}">
                <p14:modId xmlns:p14="http://schemas.microsoft.com/office/powerpoint/2010/main" val="1705196853"/>
              </p:ext>
            </p:extLst>
          </p:nvPr>
        </p:nvGraphicFramePr>
        <p:xfrm>
          <a:off x="2135560" y="1412776"/>
          <a:ext cx="9793088" cy="5112570"/>
        </p:xfrm>
        <a:graphic>
          <a:graphicData uri="http://schemas.openxmlformats.org/drawingml/2006/table">
            <a:tbl>
              <a:tblPr>
                <a:tableStyleId>{5C22544A-7EE6-4342-B048-85BDC9FD1C3A}</a:tableStyleId>
              </a:tblPr>
              <a:tblGrid>
                <a:gridCol w="3514453">
                  <a:extLst>
                    <a:ext uri="{9D8B030D-6E8A-4147-A177-3AD203B41FA5}">
                      <a16:colId xmlns:a16="http://schemas.microsoft.com/office/drawing/2014/main" val="20000"/>
                    </a:ext>
                  </a:extLst>
                </a:gridCol>
                <a:gridCol w="6278635">
                  <a:extLst>
                    <a:ext uri="{9D8B030D-6E8A-4147-A177-3AD203B41FA5}">
                      <a16:colId xmlns:a16="http://schemas.microsoft.com/office/drawing/2014/main" val="20001"/>
                    </a:ext>
                  </a:extLst>
                </a:gridCol>
              </a:tblGrid>
              <a:tr h="385090">
                <a:tc>
                  <a:txBody>
                    <a:bodyPr/>
                    <a:lstStyle/>
                    <a:p>
                      <a:pPr algn="ctr" fontAlgn="ctr"/>
                      <a:r>
                        <a:rPr lang="cs-CZ" sz="2000" u="none" strike="noStrike" dirty="0">
                          <a:effectLst/>
                        </a:rPr>
                        <a:t>601</a:t>
                      </a:r>
                      <a:endParaRPr lang="cs-CZ" sz="2000" b="0" i="0" u="none" strike="noStrike" dirty="0">
                        <a:effectLst/>
                        <a:latin typeface="Arial" panose="020B0604020202020204" pitchFamily="34" charset="0"/>
                      </a:endParaRPr>
                    </a:p>
                  </a:txBody>
                  <a:tcPr marL="0" marR="0" marT="0" marB="0" anchor="ctr"/>
                </a:tc>
                <a:tc>
                  <a:txBody>
                    <a:bodyPr/>
                    <a:lstStyle/>
                    <a:p>
                      <a:pPr algn="l" fontAlgn="ctr"/>
                      <a:r>
                        <a:rPr lang="cs-CZ" sz="2000" u="none" strike="noStrike" dirty="0">
                          <a:effectLst/>
                        </a:rPr>
                        <a:t>Výnosy z prodeje vlastních výrobků</a:t>
                      </a:r>
                      <a:endParaRPr lang="cs-CZ" sz="20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10000"/>
                  </a:ext>
                </a:extLst>
              </a:tr>
              <a:tr h="385090">
                <a:tc>
                  <a:txBody>
                    <a:bodyPr/>
                    <a:lstStyle/>
                    <a:p>
                      <a:pPr algn="ctr" fontAlgn="ctr"/>
                      <a:r>
                        <a:rPr lang="cs-CZ" sz="2000" u="none" strike="noStrike" dirty="0">
                          <a:effectLst/>
                        </a:rPr>
                        <a:t>602</a:t>
                      </a:r>
                      <a:endParaRPr lang="cs-CZ" sz="2000" b="0" i="0" u="none" strike="noStrike" dirty="0">
                        <a:effectLst/>
                        <a:latin typeface="Arial" panose="020B0604020202020204" pitchFamily="34" charset="0"/>
                      </a:endParaRPr>
                    </a:p>
                  </a:txBody>
                  <a:tcPr marL="0" marR="0" marT="0" marB="0" anchor="ctr"/>
                </a:tc>
                <a:tc>
                  <a:txBody>
                    <a:bodyPr/>
                    <a:lstStyle/>
                    <a:p>
                      <a:pPr algn="l" fontAlgn="ctr"/>
                      <a:r>
                        <a:rPr lang="cs-CZ" sz="2000" u="none" strike="noStrike" dirty="0">
                          <a:effectLst/>
                        </a:rPr>
                        <a:t>Výnosy z prodeje služeb</a:t>
                      </a:r>
                      <a:endParaRPr lang="cs-CZ" sz="2000" b="0" i="0" u="none" strike="noStrike" dirty="0">
                        <a:effectLst/>
                        <a:latin typeface="Arial" panose="020B0604020202020204" pitchFamily="34" charset="0"/>
                      </a:endParaRPr>
                    </a:p>
                  </a:txBody>
                  <a:tcPr marL="0" marR="0" marT="0" marB="0" anchor="ctr"/>
                </a:tc>
                <a:extLst>
                  <a:ext uri="{0D108BD9-81ED-4DB2-BD59-A6C34878D82A}">
                    <a16:rowId xmlns:a16="http://schemas.microsoft.com/office/drawing/2014/main" val="10001"/>
                  </a:ext>
                </a:extLst>
              </a:tr>
              <a:tr h="385090">
                <a:tc>
                  <a:txBody>
                    <a:bodyPr/>
                    <a:lstStyle/>
                    <a:p>
                      <a:pPr algn="ctr" fontAlgn="b"/>
                      <a:r>
                        <a:rPr lang="cs-CZ" sz="2000" u="none" strike="noStrike" dirty="0">
                          <a:effectLst/>
                        </a:rPr>
                        <a:t>603</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Výnosy z pronájmu </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2"/>
                  </a:ext>
                </a:extLst>
              </a:tr>
              <a:tr h="385090">
                <a:tc>
                  <a:txBody>
                    <a:bodyPr/>
                    <a:lstStyle/>
                    <a:p>
                      <a:pPr algn="ctr" fontAlgn="b"/>
                      <a:r>
                        <a:rPr lang="cs-CZ" sz="2000" u="none" strike="noStrike" dirty="0">
                          <a:effectLst/>
                        </a:rPr>
                        <a:t>604</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Výnosy z prodaného zboží</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3"/>
                  </a:ext>
                </a:extLst>
              </a:tr>
              <a:tr h="425854">
                <a:tc>
                  <a:txBody>
                    <a:bodyPr/>
                    <a:lstStyle/>
                    <a:p>
                      <a:pPr algn="ctr" fontAlgn="b"/>
                      <a:r>
                        <a:rPr lang="cs-CZ" sz="2000" u="none" strike="noStrike" dirty="0">
                          <a:effectLst/>
                        </a:rPr>
                        <a:t>609</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Jiné výnosy z vlastních výkonů</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4"/>
                  </a:ext>
                </a:extLst>
              </a:tr>
              <a:tr h="450726">
                <a:tc>
                  <a:txBody>
                    <a:bodyPr/>
                    <a:lstStyle/>
                    <a:p>
                      <a:pPr algn="ctr" fontAlgn="b"/>
                      <a:r>
                        <a:rPr lang="cs-CZ" sz="2000" u="none" strike="noStrike" dirty="0">
                          <a:effectLst/>
                        </a:rPr>
                        <a:t>641</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Smluvní pokuty a penále</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5"/>
                  </a:ext>
                </a:extLst>
              </a:tr>
              <a:tr h="385090">
                <a:tc>
                  <a:txBody>
                    <a:bodyPr/>
                    <a:lstStyle/>
                    <a:p>
                      <a:pPr algn="ctr" fontAlgn="b"/>
                      <a:r>
                        <a:rPr lang="cs-CZ" sz="2000" u="none" strike="noStrike" dirty="0">
                          <a:effectLst/>
                        </a:rPr>
                        <a:t>644</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pl-PL" sz="2000" u="none" strike="noStrike" dirty="0">
                          <a:effectLst/>
                        </a:rPr>
                        <a:t>Výnosy z prodeje materiálu</a:t>
                      </a:r>
                      <a:endParaRPr lang="pl-PL"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6"/>
                  </a:ext>
                </a:extLst>
              </a:tr>
              <a:tr h="385090">
                <a:tc>
                  <a:txBody>
                    <a:bodyPr/>
                    <a:lstStyle/>
                    <a:p>
                      <a:pPr algn="ctr" fontAlgn="b"/>
                      <a:r>
                        <a:rPr lang="cs-CZ" sz="2000" u="none" strike="noStrike" dirty="0">
                          <a:effectLst/>
                        </a:rPr>
                        <a:t>645,646</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Výnosy z prodeje dlouhodobého majetku</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7"/>
                  </a:ext>
                </a:extLst>
              </a:tr>
              <a:tr h="385090">
                <a:tc>
                  <a:txBody>
                    <a:bodyPr/>
                    <a:lstStyle/>
                    <a:p>
                      <a:pPr algn="ctr" fontAlgn="b"/>
                      <a:r>
                        <a:rPr lang="cs-CZ" sz="2000" u="none" strike="noStrike" dirty="0">
                          <a:effectLst/>
                        </a:rPr>
                        <a:t>647</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Výnosy z prodeje pozemků</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8"/>
                  </a:ext>
                </a:extLst>
              </a:tr>
              <a:tr h="385090">
                <a:tc>
                  <a:txBody>
                    <a:bodyPr/>
                    <a:lstStyle/>
                    <a:p>
                      <a:pPr algn="ctr" fontAlgn="b"/>
                      <a:r>
                        <a:rPr lang="cs-CZ" sz="2000" u="none" strike="noStrike">
                          <a:effectLst/>
                        </a:rPr>
                        <a:t>649</a:t>
                      </a:r>
                      <a:endParaRPr lang="cs-CZ" sz="2000" b="0" i="0" u="none" strike="noStrike">
                        <a:effectLst/>
                        <a:latin typeface="Arial" panose="020B0604020202020204" pitchFamily="34" charset="0"/>
                      </a:endParaRPr>
                    </a:p>
                  </a:txBody>
                  <a:tcPr marL="0" marR="0" marT="0" marB="0" anchor="b"/>
                </a:tc>
                <a:tc>
                  <a:txBody>
                    <a:bodyPr/>
                    <a:lstStyle/>
                    <a:p>
                      <a:pPr algn="l" fontAlgn="b"/>
                      <a:r>
                        <a:rPr lang="cs-CZ" sz="2000" u="none" strike="noStrike" dirty="0">
                          <a:effectLst/>
                        </a:rPr>
                        <a:t>Ostatní výnosy z činnosti</a:t>
                      </a:r>
                    </a:p>
                  </a:txBody>
                  <a:tcPr marL="0" marR="0" marT="0" marB="0" anchor="b"/>
                </a:tc>
                <a:extLst>
                  <a:ext uri="{0D108BD9-81ED-4DB2-BD59-A6C34878D82A}">
                    <a16:rowId xmlns:a16="http://schemas.microsoft.com/office/drawing/2014/main" val="10009"/>
                  </a:ext>
                </a:extLst>
              </a:tr>
              <a:tr h="385090">
                <a:tc>
                  <a:txBody>
                    <a:bodyPr/>
                    <a:lstStyle/>
                    <a:p>
                      <a:pPr algn="ctr" fontAlgn="b"/>
                      <a:r>
                        <a:rPr lang="cs-CZ" sz="2000" u="none" strike="noStrike" dirty="0">
                          <a:effectLst/>
                        </a:rPr>
                        <a:t>662</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Úroky</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10"/>
                  </a:ext>
                </a:extLst>
              </a:tr>
              <a:tr h="385090">
                <a:tc>
                  <a:txBody>
                    <a:bodyPr/>
                    <a:lstStyle/>
                    <a:p>
                      <a:pPr algn="ctr" fontAlgn="b"/>
                      <a:r>
                        <a:rPr lang="cs-CZ" sz="2000" u="none" strike="noStrike">
                          <a:effectLst/>
                        </a:rPr>
                        <a:t>663</a:t>
                      </a:r>
                      <a:endParaRPr lang="cs-CZ" sz="2000" b="0" i="0" u="none" strike="noStrike">
                        <a:effectLst/>
                        <a:latin typeface="Arial" panose="020B0604020202020204" pitchFamily="34" charset="0"/>
                      </a:endParaRPr>
                    </a:p>
                  </a:txBody>
                  <a:tcPr marL="0" marR="0" marT="0" marB="0" anchor="b"/>
                </a:tc>
                <a:tc>
                  <a:txBody>
                    <a:bodyPr/>
                    <a:lstStyle/>
                    <a:p>
                      <a:pPr algn="l" fontAlgn="b"/>
                      <a:r>
                        <a:rPr lang="cs-CZ" sz="2000" u="none" strike="noStrike" dirty="0">
                          <a:effectLst/>
                        </a:rPr>
                        <a:t>Kurzové rozdíly (nákladem je 553)</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11"/>
                  </a:ext>
                </a:extLst>
              </a:tr>
              <a:tr h="385090">
                <a:tc>
                  <a:txBody>
                    <a:bodyPr/>
                    <a:lstStyle/>
                    <a:p>
                      <a:pPr algn="ctr" fontAlgn="b"/>
                      <a:r>
                        <a:rPr lang="cs-CZ" sz="2000" u="none" strike="noStrike" dirty="0">
                          <a:effectLst/>
                        </a:rPr>
                        <a:t>669</a:t>
                      </a:r>
                      <a:endParaRPr lang="cs-CZ" sz="2000" b="0" i="0" u="none" strike="noStrike" dirty="0">
                        <a:effectLst/>
                        <a:latin typeface="Arial" panose="020B0604020202020204" pitchFamily="34" charset="0"/>
                      </a:endParaRPr>
                    </a:p>
                  </a:txBody>
                  <a:tcPr marL="0" marR="0" marT="0" marB="0" anchor="b"/>
                </a:tc>
                <a:tc>
                  <a:txBody>
                    <a:bodyPr/>
                    <a:lstStyle/>
                    <a:p>
                      <a:pPr algn="l" fontAlgn="b"/>
                      <a:r>
                        <a:rPr lang="cs-CZ" sz="2000" u="none" strike="noStrike" dirty="0">
                          <a:effectLst/>
                        </a:rPr>
                        <a:t>Ostatní  finanční výnosy – finanční bonusy</a:t>
                      </a:r>
                      <a:endParaRPr lang="cs-CZ" sz="20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12"/>
                  </a:ext>
                </a:extLst>
              </a:tr>
            </a:tbl>
          </a:graphicData>
        </a:graphic>
      </p:graphicFrame>
      <p:sp>
        <p:nvSpPr>
          <p:cNvPr id="23599" name="Zástupný symbol pro číslo snímku 3">
            <a:extLst>
              <a:ext uri="{FF2B5EF4-FFF2-40B4-BE49-F238E27FC236}">
                <a16:creationId xmlns:a16="http://schemas.microsoft.com/office/drawing/2014/main" id="{2206F995-808E-1649-25F2-CDCB02B6716E}"/>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21AFEF4E-7A23-4D75-83FC-0543AFD4BA4D}" type="slidenum">
              <a:rPr lang="cs-CZ" altLang="cs-CZ" smtClean="0">
                <a:solidFill>
                  <a:schemeClr val="bg1"/>
                </a:solidFill>
                <a:latin typeface="Tahoma" panose="020B0604030504040204" pitchFamily="34" charset="0"/>
                <a:cs typeface="Tahoma" panose="020B0604030504040204" pitchFamily="34" charset="0"/>
              </a:rPr>
              <a:pPr fontAlgn="base">
                <a:spcBef>
                  <a:spcPct val="0"/>
                </a:spcBef>
                <a:spcAft>
                  <a:spcPct val="0"/>
                </a:spcAft>
                <a:defRPr/>
              </a:pPr>
              <a:t>6</a:t>
            </a:fld>
            <a:endParaRPr lang="cs-CZ" altLang="cs-CZ">
              <a:solidFill>
                <a:schemeClr val="bg1"/>
              </a:solidFill>
              <a:latin typeface="Tahoma" panose="020B0604030504040204" pitchFamily="34" charset="0"/>
              <a:cs typeface="Tahoma" panose="020B0604030504040204" pitchFamily="34" charset="0"/>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0B8B137-DF62-2089-D31D-349D06599B79}"/>
              </a:ext>
            </a:extLst>
          </p:cNvPr>
          <p:cNvSpPr>
            <a:spLocks noGrp="1"/>
          </p:cNvSpPr>
          <p:nvPr>
            <p:ph type="title"/>
          </p:nvPr>
        </p:nvSpPr>
        <p:spPr>
          <a:xfrm>
            <a:off x="2620206" y="181789"/>
            <a:ext cx="8047794" cy="979959"/>
          </a:xfrm>
        </p:spPr>
        <p:txBody>
          <a:bodyPr>
            <a:noAutofit/>
          </a:bodyPr>
          <a:lstStyle/>
          <a:p>
            <a:pPr algn="ctr">
              <a:defRPr/>
            </a:pPr>
            <a:r>
              <a:rPr lang="cs-CZ" dirty="0">
                <a:solidFill>
                  <a:srgbClr val="333399"/>
                </a:solidFill>
              </a:rPr>
              <a:t>Odměna za zpětný odběr odpadů</a:t>
            </a:r>
          </a:p>
        </p:txBody>
      </p:sp>
      <p:sp>
        <p:nvSpPr>
          <p:cNvPr id="17411" name="Zástupný obsah 2">
            <a:extLst>
              <a:ext uri="{FF2B5EF4-FFF2-40B4-BE49-F238E27FC236}">
                <a16:creationId xmlns:a16="http://schemas.microsoft.com/office/drawing/2014/main" id="{2D5CD989-3449-08B5-741B-2D0E73AFB0F4}"/>
              </a:ext>
            </a:extLst>
          </p:cNvPr>
          <p:cNvSpPr>
            <a:spLocks noGrp="1" noChangeArrowheads="1"/>
          </p:cNvSpPr>
          <p:nvPr>
            <p:ph idx="1"/>
          </p:nvPr>
        </p:nvSpPr>
        <p:spPr>
          <a:xfrm>
            <a:off x="1703512" y="1412776"/>
            <a:ext cx="10153127" cy="5263436"/>
          </a:xfrm>
        </p:spPr>
        <p:txBody>
          <a:bodyPr>
            <a:normAutofit/>
          </a:bodyPr>
          <a:lstStyle/>
          <a:p>
            <a:pPr eaLnBrk="1" hangingPunct="1">
              <a:defRPr/>
            </a:pPr>
            <a:endParaRPr lang="cs-CZ" altLang="cs-CZ" sz="2000" dirty="0"/>
          </a:p>
          <a:p>
            <a:pPr marL="265113" indent="-265113">
              <a:buFont typeface="Arial"/>
              <a:buChar char="•"/>
              <a:defRPr/>
            </a:pPr>
            <a:r>
              <a:rPr lang="cs-CZ" altLang="cs-CZ" sz="2000" dirty="0">
                <a:solidFill>
                  <a:schemeClr val="tx1">
                    <a:lumMod val="85000"/>
                    <a:lumOff val="15000"/>
                  </a:schemeClr>
                </a:solidFill>
              </a:rPr>
              <a:t>EKO-KOM, ELEKTROWIN, ASEKOL, EKOLAMP</a:t>
            </a:r>
          </a:p>
          <a:p>
            <a:pPr marL="265113" indent="-265113">
              <a:buFont typeface="Arial"/>
              <a:buChar char="•"/>
              <a:defRPr/>
            </a:pPr>
            <a:r>
              <a:rPr lang="cs-CZ" altLang="cs-CZ" sz="2000" dirty="0">
                <a:solidFill>
                  <a:schemeClr val="tx1">
                    <a:lumMod val="85000"/>
                    <a:lumOff val="15000"/>
                  </a:schemeClr>
                </a:solidFill>
              </a:rPr>
              <a:t>Zpravidla se účtuje na účet 649</a:t>
            </a:r>
          </a:p>
          <a:p>
            <a:pPr eaLnBrk="1" hangingPunct="1">
              <a:defRPr/>
            </a:pPr>
            <a:endParaRPr lang="cs-CZ" altLang="cs-CZ" sz="2000" dirty="0">
              <a:solidFill>
                <a:schemeClr val="tx1">
                  <a:lumMod val="85000"/>
                  <a:lumOff val="15000"/>
                </a:schemeClr>
              </a:solidFill>
            </a:endParaRPr>
          </a:p>
          <a:p>
            <a:pPr eaLnBrk="1" hangingPunct="1">
              <a:defRPr/>
            </a:pPr>
            <a:endParaRPr lang="cs-CZ" altLang="cs-CZ" sz="2000" dirty="0"/>
          </a:p>
          <a:p>
            <a:pPr eaLnBrk="1" hangingPunct="1">
              <a:defRPr/>
            </a:pPr>
            <a:r>
              <a:rPr lang="cs-CZ" altLang="cs-CZ" sz="2000" dirty="0"/>
              <a:t>Doporučujeme do základu daně zahrnovat, pokud není prokázáno, že se jedná o ztrátovou činnost. Důvodem je skutečnost, že se nemusí jednat  o příjem v rámci výkonu veřejné správy.</a:t>
            </a:r>
          </a:p>
        </p:txBody>
      </p:sp>
      <p:sp>
        <p:nvSpPr>
          <p:cNvPr id="4" name="Zástupný symbol pro číslo snímku 3">
            <a:extLst>
              <a:ext uri="{FF2B5EF4-FFF2-40B4-BE49-F238E27FC236}">
                <a16:creationId xmlns:a16="http://schemas.microsoft.com/office/drawing/2014/main" id="{048BE536-29B1-BCE3-0D05-C2325770EEF9}"/>
              </a:ext>
            </a:extLst>
          </p:cNvPr>
          <p:cNvSpPr>
            <a:spLocks noGrp="1"/>
          </p:cNvSpPr>
          <p:nvPr>
            <p:ph type="sldNum" sz="quarter" idx="12"/>
          </p:nvPr>
        </p:nvSpPr>
        <p:spPr/>
        <p:txBody>
          <a:bodyPr/>
          <a:lstStyle/>
          <a:p>
            <a:pPr>
              <a:defRPr/>
            </a:pPr>
            <a:fld id="{2028A68D-8012-4FE8-B5CB-7ACED8496FE7}" type="slidenum">
              <a:rPr lang="cs-CZ" altLang="cs-CZ"/>
              <a:pPr>
                <a:defRPr/>
              </a:pPr>
              <a:t>7</a:t>
            </a:fld>
            <a:endParaRPr lang="cs-CZ" altLang="cs-CZ" dirty="0"/>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CD07185-7238-09C2-8513-2ACC060CCBF8}"/>
              </a:ext>
            </a:extLst>
          </p:cNvPr>
          <p:cNvSpPr>
            <a:spLocks noGrp="1"/>
          </p:cNvSpPr>
          <p:nvPr>
            <p:ph type="title"/>
          </p:nvPr>
        </p:nvSpPr>
        <p:spPr>
          <a:xfrm>
            <a:off x="2872679" y="287339"/>
            <a:ext cx="7543800" cy="909637"/>
          </a:xfrm>
        </p:spPr>
        <p:txBody>
          <a:bodyPr>
            <a:normAutofit/>
          </a:bodyPr>
          <a:lstStyle/>
          <a:p>
            <a:pPr algn="ctr">
              <a:defRPr/>
            </a:pPr>
            <a:r>
              <a:rPr lang="cs-CZ" dirty="0">
                <a:solidFill>
                  <a:srgbClr val="333399"/>
                </a:solidFill>
              </a:rPr>
              <a:t>Náhrad za ubytování uprchlíků</a:t>
            </a:r>
          </a:p>
        </p:txBody>
      </p:sp>
      <p:sp>
        <p:nvSpPr>
          <p:cNvPr id="11267" name="Zástupný obsah 2">
            <a:extLst>
              <a:ext uri="{FF2B5EF4-FFF2-40B4-BE49-F238E27FC236}">
                <a16:creationId xmlns:a16="http://schemas.microsoft.com/office/drawing/2014/main" id="{BBBB4A59-7388-4DAA-CB6B-87A35A28DD63}"/>
              </a:ext>
            </a:extLst>
          </p:cNvPr>
          <p:cNvSpPr>
            <a:spLocks noGrp="1"/>
          </p:cNvSpPr>
          <p:nvPr>
            <p:ph idx="1"/>
          </p:nvPr>
        </p:nvSpPr>
        <p:spPr>
          <a:xfrm>
            <a:off x="1487488" y="1340768"/>
            <a:ext cx="10657184" cy="5328592"/>
          </a:xfrm>
        </p:spPr>
        <p:txBody>
          <a:bodyPr rtlCol="0">
            <a:normAutofit/>
          </a:bodyPr>
          <a:lstStyle/>
          <a:p>
            <a:pPr marL="265113" indent="-265113">
              <a:buFont typeface="Arial"/>
              <a:buChar char="•"/>
              <a:defRPr/>
            </a:pPr>
            <a:r>
              <a:rPr lang="cs-CZ" altLang="cs-CZ" sz="2000" dirty="0">
                <a:solidFill>
                  <a:schemeClr val="tx1">
                    <a:lumMod val="85000"/>
                    <a:lumOff val="15000"/>
                  </a:schemeClr>
                </a:solidFill>
              </a:rPr>
              <a:t>Paušální náhrada nákladů na ubytování dle zákona č. 65/2022 sb. ve znění pozdějších předpisů</a:t>
            </a:r>
          </a:p>
          <a:p>
            <a:pPr marL="265113" indent="-265113">
              <a:buFont typeface="Arial"/>
              <a:buChar char="•"/>
              <a:defRPr/>
            </a:pPr>
            <a:r>
              <a:rPr lang="cs-CZ" altLang="cs-CZ" sz="2000" dirty="0">
                <a:solidFill>
                  <a:schemeClr val="tx1">
                    <a:lumMod val="85000"/>
                    <a:lumOff val="15000"/>
                  </a:schemeClr>
                </a:solidFill>
              </a:rPr>
              <a:t>200 – 350 Kč /ubytovaná osoby/noc</a:t>
            </a:r>
          </a:p>
          <a:p>
            <a:pPr marL="265113" indent="-265113">
              <a:buFont typeface="Arial"/>
              <a:buChar char="•"/>
              <a:defRPr/>
            </a:pPr>
            <a:r>
              <a:rPr lang="cs-CZ" altLang="cs-CZ" sz="2000" dirty="0">
                <a:solidFill>
                  <a:schemeClr val="tx1">
                    <a:lumMod val="85000"/>
                    <a:lumOff val="15000"/>
                  </a:schemeClr>
                </a:solidFill>
              </a:rPr>
              <a:t>Zpravidla se účtuje na účet 649</a:t>
            </a:r>
          </a:p>
          <a:p>
            <a:pPr marL="265113" indent="-265113">
              <a:buFont typeface="Arial"/>
              <a:buChar char="•"/>
              <a:defRPr/>
            </a:pPr>
            <a:endParaRPr lang="cs-CZ" altLang="cs-CZ" sz="2000" dirty="0">
              <a:solidFill>
                <a:schemeClr val="tx1">
                  <a:lumMod val="85000"/>
                  <a:lumOff val="15000"/>
                </a:schemeClr>
              </a:solidFill>
            </a:endParaRPr>
          </a:p>
          <a:p>
            <a:pPr marL="265113" indent="-265113">
              <a:buFont typeface="Arial"/>
              <a:buChar char="•"/>
              <a:defRPr/>
            </a:pPr>
            <a:endParaRPr lang="cs-CZ" altLang="cs-CZ" sz="2000" dirty="0">
              <a:solidFill>
                <a:schemeClr val="tx1">
                  <a:lumMod val="85000"/>
                  <a:lumOff val="15000"/>
                </a:schemeClr>
              </a:solidFill>
            </a:endParaRPr>
          </a:p>
          <a:p>
            <a:pPr marL="265113" indent="-265113">
              <a:buFont typeface="Arial"/>
              <a:buChar char="•"/>
              <a:defRPr/>
            </a:pPr>
            <a:r>
              <a:rPr lang="cs-CZ" altLang="cs-CZ" sz="2000" dirty="0"/>
              <a:t>Doporučujeme do základu daně zahrnovat, pokud není prokázáno, že se jedná o ztrátovou činnost. </a:t>
            </a:r>
            <a:endParaRPr lang="cs-CZ" altLang="cs-CZ" sz="2000" dirty="0">
              <a:solidFill>
                <a:schemeClr val="tx1">
                  <a:lumMod val="85000"/>
                  <a:lumOff val="15000"/>
                </a:schemeClr>
              </a:solidFill>
            </a:endParaRPr>
          </a:p>
          <a:p>
            <a:pPr marL="265113" indent="-265113">
              <a:buFont typeface="Arial"/>
              <a:buChar char="•"/>
              <a:defRPr/>
            </a:pPr>
            <a:endParaRPr lang="cs-CZ" altLang="cs-CZ" sz="2000" dirty="0">
              <a:solidFill>
                <a:schemeClr val="tx1">
                  <a:lumMod val="85000"/>
                  <a:lumOff val="15000"/>
                </a:schemeClr>
              </a:solidFill>
            </a:endParaRPr>
          </a:p>
        </p:txBody>
      </p:sp>
      <p:sp>
        <p:nvSpPr>
          <p:cNvPr id="24580" name="Zástupný symbol pro číslo snímku 3">
            <a:extLst>
              <a:ext uri="{FF2B5EF4-FFF2-40B4-BE49-F238E27FC236}">
                <a16:creationId xmlns:a16="http://schemas.microsoft.com/office/drawing/2014/main" id="{4EEF8DE2-FDBA-BBD1-8E3F-FD6EBAE5D4BA}"/>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7379DE07-9CB5-479F-9CE0-A4F2AAA42FA8}" type="slidenum">
              <a:rPr lang="cs-CZ" altLang="cs-CZ" smtClean="0">
                <a:solidFill>
                  <a:srgbClr val="FFFFFF"/>
                </a:solidFill>
                <a:latin typeface="Calibri" panose="020F0502020204030204" pitchFamily="34" charset="0"/>
              </a:rPr>
              <a:pPr fontAlgn="base">
                <a:spcBef>
                  <a:spcPct val="0"/>
                </a:spcBef>
                <a:spcAft>
                  <a:spcPct val="0"/>
                </a:spcAft>
                <a:defRPr/>
              </a:pPr>
              <a:t>8</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97797AA-9903-0D91-FB43-175B95C35786}"/>
              </a:ext>
            </a:extLst>
          </p:cNvPr>
          <p:cNvSpPr>
            <a:spLocks noGrp="1"/>
          </p:cNvSpPr>
          <p:nvPr>
            <p:ph type="title"/>
          </p:nvPr>
        </p:nvSpPr>
        <p:spPr>
          <a:xfrm>
            <a:off x="2927649" y="287339"/>
            <a:ext cx="7632847" cy="909637"/>
          </a:xfrm>
        </p:spPr>
        <p:txBody>
          <a:bodyPr>
            <a:noAutofit/>
          </a:bodyPr>
          <a:lstStyle/>
          <a:p>
            <a:pPr algn="ctr">
              <a:defRPr/>
            </a:pPr>
            <a:r>
              <a:rPr lang="cs-CZ" dirty="0">
                <a:solidFill>
                  <a:srgbClr val="333399"/>
                </a:solidFill>
              </a:rPr>
              <a:t>Náhrada od ZP za antigenní testy</a:t>
            </a:r>
          </a:p>
        </p:txBody>
      </p:sp>
      <p:sp>
        <p:nvSpPr>
          <p:cNvPr id="11267" name="Zástupný obsah 2">
            <a:extLst>
              <a:ext uri="{FF2B5EF4-FFF2-40B4-BE49-F238E27FC236}">
                <a16:creationId xmlns:a16="http://schemas.microsoft.com/office/drawing/2014/main" id="{EFCDE432-8268-651A-BFA7-491A4770A82D}"/>
              </a:ext>
            </a:extLst>
          </p:cNvPr>
          <p:cNvSpPr>
            <a:spLocks noGrp="1"/>
          </p:cNvSpPr>
          <p:nvPr>
            <p:ph idx="1"/>
          </p:nvPr>
        </p:nvSpPr>
        <p:spPr>
          <a:xfrm>
            <a:off x="1775520" y="1772816"/>
            <a:ext cx="10416480" cy="4680520"/>
          </a:xfrm>
        </p:spPr>
        <p:txBody>
          <a:bodyPr rtlCol="0">
            <a:normAutofit/>
          </a:bodyPr>
          <a:lstStyle/>
          <a:p>
            <a:pPr marL="265113" indent="-265113">
              <a:buFont typeface="Arial"/>
              <a:buChar char="•"/>
              <a:defRPr/>
            </a:pPr>
            <a:r>
              <a:rPr lang="cs-CZ" altLang="cs-CZ" sz="2000" dirty="0">
                <a:solidFill>
                  <a:schemeClr val="tx1">
                    <a:lumMod val="85000"/>
                    <a:lumOff val="15000"/>
                  </a:schemeClr>
                </a:solidFill>
              </a:rPr>
              <a:t>Poskytována dle skutečných nákladů</a:t>
            </a:r>
          </a:p>
          <a:p>
            <a:pPr marL="265113" indent="-265113">
              <a:buFont typeface="Arial"/>
              <a:buChar char="•"/>
              <a:defRPr/>
            </a:pPr>
            <a:r>
              <a:rPr lang="cs-CZ" altLang="cs-CZ" sz="2000" dirty="0">
                <a:solidFill>
                  <a:schemeClr val="tx1">
                    <a:lumMod val="85000"/>
                    <a:lumOff val="15000"/>
                  </a:schemeClr>
                </a:solidFill>
              </a:rPr>
              <a:t>Zpravidla se účtuje na účet 649</a:t>
            </a:r>
          </a:p>
          <a:p>
            <a:pPr marL="265113" indent="-265113">
              <a:buFont typeface="Arial"/>
              <a:buChar char="•"/>
              <a:defRPr/>
            </a:pPr>
            <a:endParaRPr lang="cs-CZ" altLang="cs-CZ" sz="2000" dirty="0">
              <a:solidFill>
                <a:schemeClr val="tx1">
                  <a:lumMod val="85000"/>
                  <a:lumOff val="15000"/>
                </a:schemeClr>
              </a:solidFill>
            </a:endParaRPr>
          </a:p>
          <a:p>
            <a:pPr marL="265113" indent="-265113">
              <a:buFont typeface="Arial"/>
              <a:buChar char="•"/>
              <a:defRPr/>
            </a:pPr>
            <a:endParaRPr lang="cs-CZ" altLang="cs-CZ" sz="2000" dirty="0">
              <a:solidFill>
                <a:schemeClr val="tx1">
                  <a:lumMod val="85000"/>
                  <a:lumOff val="15000"/>
                </a:schemeClr>
              </a:solidFill>
            </a:endParaRPr>
          </a:p>
          <a:p>
            <a:pPr marL="265113" indent="-265113">
              <a:buFont typeface="Arial"/>
              <a:buChar char="•"/>
              <a:defRPr/>
            </a:pPr>
            <a:r>
              <a:rPr lang="cs-CZ" altLang="cs-CZ" sz="2000" dirty="0"/>
              <a:t>Nejedná se o ziskovou činnost, tzn. nemusí se zahrnovat do základu daně DPPO.</a:t>
            </a:r>
            <a:endParaRPr lang="cs-CZ" altLang="cs-CZ" sz="2000" dirty="0">
              <a:solidFill>
                <a:schemeClr val="tx1">
                  <a:lumMod val="85000"/>
                  <a:lumOff val="15000"/>
                </a:schemeClr>
              </a:solidFill>
            </a:endParaRPr>
          </a:p>
          <a:p>
            <a:pPr marL="265113" indent="-265113">
              <a:buFont typeface="Arial"/>
              <a:buChar char="•"/>
              <a:defRPr/>
            </a:pPr>
            <a:endParaRPr lang="cs-CZ" altLang="cs-CZ" dirty="0">
              <a:solidFill>
                <a:schemeClr val="tx1">
                  <a:lumMod val="85000"/>
                  <a:lumOff val="15000"/>
                </a:schemeClr>
              </a:solidFill>
            </a:endParaRPr>
          </a:p>
        </p:txBody>
      </p:sp>
      <p:sp>
        <p:nvSpPr>
          <p:cNvPr id="24580" name="Zástupný symbol pro číslo snímku 3">
            <a:extLst>
              <a:ext uri="{FF2B5EF4-FFF2-40B4-BE49-F238E27FC236}">
                <a16:creationId xmlns:a16="http://schemas.microsoft.com/office/drawing/2014/main" id="{FAED0AAE-127B-2186-CD0E-66CE1B9F3660}"/>
              </a:ext>
            </a:extLst>
          </p:cNvPr>
          <p:cNvSpPr>
            <a:spLocks noGrp="1" noChangeArrowheads="1"/>
          </p:cNvSpPr>
          <p:nvPr>
            <p:ph type="sldNum" sz="quarter" idx="12"/>
          </p:nvPr>
        </p:nvSpPr>
        <p:spPr bwMode="auto"/>
        <p:txBody>
          <a:bodyPr wrap="square" numCol="1" anchorCtr="0" compatLnSpc="1">
            <a:prstTxWarp prst="textNoShape">
              <a:avLst/>
            </a:prstTxWarp>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eaLnBrk="0" fontAlgn="base" hangingPunct="0">
              <a:spcBef>
                <a:spcPct val="0"/>
              </a:spcBef>
              <a:spcAft>
                <a:spcPct val="0"/>
              </a:spcAft>
              <a:defRPr>
                <a:solidFill>
                  <a:schemeClr val="tx1"/>
                </a:solidFill>
                <a:latin typeface="Garamond" panose="02020404030301010803" pitchFamily="18" charset="0"/>
              </a:defRPr>
            </a:lvl6pPr>
            <a:lvl7pPr marL="2971800" indent="-228600" defTabSz="457200" eaLnBrk="0" fontAlgn="base" hangingPunct="0">
              <a:spcBef>
                <a:spcPct val="0"/>
              </a:spcBef>
              <a:spcAft>
                <a:spcPct val="0"/>
              </a:spcAft>
              <a:defRPr>
                <a:solidFill>
                  <a:schemeClr val="tx1"/>
                </a:solidFill>
                <a:latin typeface="Garamond" panose="02020404030301010803" pitchFamily="18" charset="0"/>
              </a:defRPr>
            </a:lvl7pPr>
            <a:lvl8pPr marL="3429000" indent="-228600" defTabSz="457200" eaLnBrk="0" fontAlgn="base" hangingPunct="0">
              <a:spcBef>
                <a:spcPct val="0"/>
              </a:spcBef>
              <a:spcAft>
                <a:spcPct val="0"/>
              </a:spcAft>
              <a:defRPr>
                <a:solidFill>
                  <a:schemeClr val="tx1"/>
                </a:solidFill>
                <a:latin typeface="Garamond" panose="02020404030301010803" pitchFamily="18" charset="0"/>
              </a:defRPr>
            </a:lvl8pPr>
            <a:lvl9pPr marL="3886200" indent="-228600" defTabSz="457200" eaLnBrk="0" fontAlgn="base" hangingPunct="0">
              <a:spcBef>
                <a:spcPct val="0"/>
              </a:spcBef>
              <a:spcAft>
                <a:spcPct val="0"/>
              </a:spcAft>
              <a:defRPr>
                <a:solidFill>
                  <a:schemeClr val="tx1"/>
                </a:solidFill>
                <a:latin typeface="Garamond" panose="02020404030301010803" pitchFamily="18" charset="0"/>
              </a:defRPr>
            </a:lvl9pPr>
          </a:lstStyle>
          <a:p>
            <a:pPr fontAlgn="base">
              <a:spcBef>
                <a:spcPct val="0"/>
              </a:spcBef>
              <a:spcAft>
                <a:spcPct val="0"/>
              </a:spcAft>
              <a:defRPr/>
            </a:pPr>
            <a:fld id="{46227993-59AB-4068-BB1F-6FE2F9A8C088}" type="slidenum">
              <a:rPr lang="cs-CZ" altLang="cs-CZ" smtClean="0">
                <a:solidFill>
                  <a:srgbClr val="FFFFFF"/>
                </a:solidFill>
                <a:latin typeface="Calibri" panose="020F0502020204030204" pitchFamily="34" charset="0"/>
              </a:rPr>
              <a:pPr fontAlgn="base">
                <a:spcBef>
                  <a:spcPct val="0"/>
                </a:spcBef>
                <a:spcAft>
                  <a:spcPct val="0"/>
                </a:spcAft>
                <a:defRPr/>
              </a:pPr>
              <a:t>9</a:t>
            </a:fld>
            <a:endParaRPr lang="cs-CZ" altLang="cs-CZ">
              <a:solidFill>
                <a:srgbClr val="FFFFFF"/>
              </a:solidFill>
              <a:latin typeface="Calibri" panose="020F0502020204030204" pitchFamily="34" charset="0"/>
            </a:endParaRPr>
          </a:p>
        </p:txBody>
      </p:sp>
    </p:spTree>
  </p:cSld>
  <p:clrMapOvr>
    <a:masterClrMapping/>
  </p:clrMapOvr>
  <p:transition spd="slow">
    <p:wipe/>
  </p:transition>
</p:sld>
</file>

<file path=ppt/theme/theme1.xml><?xml version="1.0" encoding="utf-8"?>
<a:theme xmlns:a="http://schemas.openxmlformats.org/drawingml/2006/main" name="Stébla">
  <a:themeElements>
    <a:clrScheme name="Stébla">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tébla">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tébla">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2717</TotalTime>
  <Words>4799</Words>
  <Application>Microsoft Office PowerPoint</Application>
  <PresentationFormat>Širokoúhlá obrazovka</PresentationFormat>
  <Paragraphs>501</Paragraphs>
  <Slides>46</Slides>
  <Notes>18</Notes>
  <HiddenSlides>0</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46</vt:i4>
      </vt:variant>
    </vt:vector>
  </HeadingPairs>
  <TitlesOfParts>
    <vt:vector size="56" baseType="lpstr">
      <vt:lpstr>Arial</vt:lpstr>
      <vt:lpstr>Calibri</vt:lpstr>
      <vt:lpstr>Century Gothic</vt:lpstr>
      <vt:lpstr>Courier New</vt:lpstr>
      <vt:lpstr>Symbol</vt:lpstr>
      <vt:lpstr>Tahoma</vt:lpstr>
      <vt:lpstr>Times New Roman</vt:lpstr>
      <vt:lpstr>Wingdings</vt:lpstr>
      <vt:lpstr>Wingdings 3</vt:lpstr>
      <vt:lpstr>Stébla</vt:lpstr>
      <vt:lpstr>Prezentace aplikace PowerPoint</vt:lpstr>
      <vt:lpstr>Daň z příjmů právnických osob</vt:lpstr>
      <vt:lpstr>Daň z příjmů právnických osob</vt:lpstr>
      <vt:lpstr>Daň z příjmů právnických osob</vt:lpstr>
      <vt:lpstr>Daň z příjmů právnických osob</vt:lpstr>
      <vt:lpstr>Výnosy z VZaZ, které jsou předmětem daně z příjmů</vt:lpstr>
      <vt:lpstr>Odměna za zpětný odběr odpadů</vt:lpstr>
      <vt:lpstr>Náhrad za ubytování uprchlíků</vt:lpstr>
      <vt:lpstr>Náhrada od ZP za antigenní testy</vt:lpstr>
      <vt:lpstr>Bezúplatné příjmy</vt:lpstr>
      <vt:lpstr>Daňové odpisy hmotného majetku</vt:lpstr>
      <vt:lpstr>Daňové odpisy hmotného majetku</vt:lpstr>
      <vt:lpstr>Odčitatelná položka dle § 20 odst. 7 x  sleva na dani § 35 ZDP</vt:lpstr>
      <vt:lpstr>Zaúčtování daně</vt:lpstr>
      <vt:lpstr>Vyplnění daňového přiznání</vt:lpstr>
      <vt:lpstr>Vyplnění řádků daňového přiznání</vt:lpstr>
      <vt:lpstr>Vyplnění řádků daňového přiznání</vt:lpstr>
      <vt:lpstr>Vyplnění řádků daňového přiznání</vt:lpstr>
      <vt:lpstr>Elektronické podání DAP, nový web</vt:lpstr>
      <vt:lpstr>Daň z přidané hodnoty  -  neplátci DPH</vt:lpstr>
      <vt:lpstr>Novinky od r. 2023</vt:lpstr>
      <vt:lpstr>Prezentace aplikace PowerPoint</vt:lpstr>
      <vt:lpstr>Sledování obratu – vstupuje do obratu </vt:lpstr>
      <vt:lpstr>Sledování obratu – nevstupuje do obratu</vt:lpstr>
      <vt:lpstr>Nevstupuje do obratu - přeúčtování</vt:lpstr>
      <vt:lpstr>Nevstupuje do obratu – osvobozená plnění</vt:lpstr>
      <vt:lpstr>Osvobozená plnění podle §61 písm. e)  kulturní činnost</vt:lpstr>
      <vt:lpstr>Osvobozená plnění podle §61 písm. d)  sportovní služby</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Osoba identifikovaná k dani zboží a služby ze zahraničí (§ 6g až § 6l)</vt:lpstr>
      <vt:lpstr>Osoba identifikovaná k dani  služby ze zahraničí</vt:lpstr>
      <vt:lpstr>Osoba identifikovaná k dani  zboží ze zahraničí</vt:lpstr>
      <vt:lpstr>Sazby DPH</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Seminář pro PO -2007</dc:title>
  <dc:creator>Musilová</dc:creator>
  <cp:lastModifiedBy>Milan Lang</cp:lastModifiedBy>
  <cp:revision>226</cp:revision>
  <dcterms:created xsi:type="dcterms:W3CDTF">2007-10-17T14:47:00Z</dcterms:created>
  <dcterms:modified xsi:type="dcterms:W3CDTF">2023-02-22T07:45:33Z</dcterms:modified>
</cp:coreProperties>
</file>