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331" r:id="rId3"/>
    <p:sldId id="332" r:id="rId4"/>
    <p:sldId id="335" r:id="rId5"/>
    <p:sldId id="333" r:id="rId6"/>
    <p:sldId id="336" r:id="rId7"/>
    <p:sldId id="334" r:id="rId8"/>
    <p:sldId id="337" r:id="rId9"/>
    <p:sldId id="339" r:id="rId10"/>
    <p:sldId id="338" r:id="rId11"/>
    <p:sldId id="343" r:id="rId12"/>
    <p:sldId id="340" r:id="rId13"/>
    <p:sldId id="341" r:id="rId14"/>
    <p:sldId id="342" r:id="rId15"/>
    <p:sldId id="344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102" d="100"/>
          <a:sy n="102" d="100"/>
        </p:scale>
        <p:origin x="2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19.02.2018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l.polachova@kr-olomoucky.cz" TargetMode="External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</a:p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Informace o projektu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PS Vzdělávání RSK pro území Olomouckého kraje</a:t>
            </a:r>
          </a:p>
          <a:p>
            <a:pPr algn="ctr"/>
            <a:r>
              <a:rPr lang="cs-CZ" sz="2400" dirty="0" smtClean="0">
                <a:latin typeface="Calibri" panose="020F0502020204030204" pitchFamily="34" charset="0"/>
              </a:rPr>
              <a:t>Olomouc</a:t>
            </a:r>
            <a:r>
              <a:rPr lang="cs-CZ" sz="2400" dirty="0">
                <a:latin typeface="Calibri" panose="020F0502020204030204" pitchFamily="34" charset="0"/>
              </a:rPr>
              <a:t>, </a:t>
            </a:r>
            <a:r>
              <a:rPr lang="cs-CZ" sz="2400" dirty="0" smtClean="0">
                <a:latin typeface="Calibri" panose="020F0502020204030204" pitchFamily="34" charset="0"/>
              </a:rPr>
              <a:t> 23. </a:t>
            </a:r>
            <a:r>
              <a:rPr lang="cs-CZ" sz="2400" dirty="0">
                <a:latin typeface="Calibri" panose="020F0502020204030204" pitchFamily="34" charset="0"/>
              </a:rPr>
              <a:t>2</a:t>
            </a:r>
            <a:r>
              <a:rPr lang="cs-CZ" sz="2400" dirty="0" smtClean="0">
                <a:latin typeface="Calibri" panose="020F0502020204030204" pitchFamily="34" charset="0"/>
              </a:rPr>
              <a:t>. 2018</a:t>
            </a:r>
            <a:endParaRPr lang="cs-CZ" sz="2400" dirty="0">
              <a:latin typeface="Calibri" panose="020F050202020403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/>
              <a:t>RNDr. Bronislava Vláčilová, věcná manažerka  </a:t>
            </a:r>
            <a:r>
              <a:rPr lang="cs-CZ" sz="1500" i="1" dirty="0" smtClean="0"/>
              <a:t>projektu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Polachová, projektová manažerka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Krajská inkluzívní koncepce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cs-CZ" dirty="0"/>
              <a:t>Metodika rovných příležitostí ve vzdělávání </a:t>
            </a:r>
          </a:p>
          <a:p>
            <a:pPr marL="0" indent="0">
              <a:buNone/>
            </a:pPr>
            <a:r>
              <a:rPr lang="cs-CZ" dirty="0" smtClean="0"/>
              <a:t>    pro </a:t>
            </a:r>
            <a:r>
              <a:rPr lang="cs-CZ" dirty="0"/>
              <a:t>prioritní osu 3 OP </a:t>
            </a:r>
            <a:r>
              <a:rPr lang="cs-CZ" dirty="0" smtClean="0"/>
              <a:t>VVV</a:t>
            </a:r>
            <a:r>
              <a:rPr lang="cs-CZ" sz="2000" dirty="0" smtClean="0"/>
              <a:t>_Č</a:t>
            </a:r>
            <a:r>
              <a:rPr lang="cs-CZ" sz="2000" dirty="0"/>
              <a:t>. j.: </a:t>
            </a:r>
            <a:r>
              <a:rPr lang="cs-CZ" sz="2000" dirty="0" smtClean="0"/>
              <a:t>MSMT-34985/2017-2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dirty="0" err="1" smtClean="0"/>
              <a:t>Příloha_Kodex</a:t>
            </a:r>
            <a:r>
              <a:rPr lang="cs-CZ" dirty="0" smtClean="0"/>
              <a:t> školy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7772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plány 2018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Setkání v platformách</a:t>
            </a:r>
          </a:p>
          <a:p>
            <a:r>
              <a:rPr lang="cs-CZ" dirty="0" smtClean="0"/>
              <a:t>Tematická setkávání PP dle potřeb z terénu</a:t>
            </a:r>
          </a:p>
          <a:p>
            <a:r>
              <a:rPr lang="cs-CZ" dirty="0" smtClean="0"/>
              <a:t>Monitoring a evaluace KAP č.1</a:t>
            </a:r>
          </a:p>
          <a:p>
            <a:r>
              <a:rPr lang="cs-CZ" dirty="0" smtClean="0"/>
              <a:t>Dotazníkové šetření na všech SŠ a VOŠ v kraji </a:t>
            </a:r>
          </a:p>
          <a:p>
            <a:r>
              <a:rPr lang="cs-CZ" dirty="0" smtClean="0"/>
              <a:t>Pravidelná aktualizace Seznamu projektových záměrů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332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275040" cy="130100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Seznam projektový záměrů – aktuální informace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Schválené projekty (31 projektů ze seznamu</a:t>
            </a:r>
            <a:r>
              <a:rPr lang="cs-CZ" dirty="0" smtClean="0"/>
              <a:t>) – IROP, ITI Olomoucké aglomerace</a:t>
            </a:r>
            <a:endParaRPr lang="cs-CZ" dirty="0"/>
          </a:p>
          <a:p>
            <a:r>
              <a:rPr lang="cs-CZ" dirty="0"/>
              <a:t>Nepodané projekty (32 projektů ze seznamu)</a:t>
            </a:r>
          </a:p>
          <a:p>
            <a:r>
              <a:rPr lang="cs-CZ" dirty="0"/>
              <a:t>Zamítnuté projekty (4 </a:t>
            </a:r>
            <a:r>
              <a:rPr lang="cs-CZ" dirty="0" smtClean="0"/>
              <a:t>projekty </a:t>
            </a:r>
            <a:r>
              <a:rPr lang="cs-CZ" dirty="0"/>
              <a:t>ze seznamu</a:t>
            </a:r>
            <a:r>
              <a:rPr lang="cs-CZ" dirty="0" smtClean="0"/>
              <a:t>) – žádost nesplnila podmínky přijatelnosti, případně byla stažena žadatelem</a:t>
            </a:r>
            <a:endParaRPr lang="cs-CZ" dirty="0"/>
          </a:p>
          <a:p>
            <a:r>
              <a:rPr lang="cs-CZ" dirty="0"/>
              <a:t>Projekty v hodnocení (3 projekty ze seznamu</a:t>
            </a:r>
            <a:r>
              <a:rPr lang="cs-CZ" dirty="0" smtClean="0"/>
              <a:t>) – 1x ITI Olomoucké aglomerace, 2x CLLD (</a:t>
            </a:r>
            <a:r>
              <a:rPr lang="cs-CZ" dirty="0"/>
              <a:t>MAS </a:t>
            </a:r>
            <a:r>
              <a:rPr lang="cs-CZ" dirty="0" err="1"/>
              <a:t>Vincenze</a:t>
            </a:r>
            <a:r>
              <a:rPr lang="cs-CZ" dirty="0"/>
              <a:t> </a:t>
            </a:r>
            <a:r>
              <a:rPr lang="cs-CZ" dirty="0" err="1"/>
              <a:t>Priessnitze</a:t>
            </a:r>
            <a:r>
              <a:rPr lang="cs-CZ" dirty="0"/>
              <a:t> pro </a:t>
            </a:r>
            <a:r>
              <a:rPr lang="cs-CZ" dirty="0" smtClean="0"/>
              <a:t>Jesenicko)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2169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Revize OP VVV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Zásadní </a:t>
            </a:r>
            <a:r>
              <a:rPr lang="cs-CZ" dirty="0"/>
              <a:t>změna v textu OP VVV byla provedena v kapitole Horizontální zásady, kde došlo k odstranění limitujících možností podpory škol, které vzdělávají více než 30 – 40 % dětí a žáků s potřebou podpůrných </a:t>
            </a:r>
            <a:r>
              <a:rPr lang="cs-CZ" dirty="0" smtClean="0"/>
              <a:t>opatření</a:t>
            </a:r>
          </a:p>
          <a:p>
            <a:r>
              <a:rPr lang="cs-CZ" dirty="0" smtClean="0"/>
              <a:t>Předběžně na podzim 2018 bude v IROP výzva pro speciální školy a speciální pedagogická centra</a:t>
            </a:r>
          </a:p>
          <a:p>
            <a:r>
              <a:rPr lang="cs-CZ" dirty="0" smtClean="0"/>
              <a:t>Na </a:t>
            </a:r>
            <a:r>
              <a:rPr lang="cs-CZ" dirty="0"/>
              <a:t>výzvu IROP bude navazovat výzva z OP VVV na podporu žáků se zdravotním </a:t>
            </a:r>
            <a:r>
              <a:rPr lang="cs-CZ" dirty="0" smtClean="0"/>
              <a:t>postižením (2019)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4325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203032" cy="1301006"/>
          </a:xfrm>
        </p:spPr>
        <p:txBody>
          <a:bodyPr>
            <a:noAutofit/>
          </a:bodyPr>
          <a:lstStyle/>
          <a:p>
            <a:r>
              <a:rPr lang="cs-CZ" sz="3600" dirty="0" smtClean="0"/>
              <a:t>Projekty speciálních škol a SPC ve schváleném seznamu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cs-CZ" sz="2400" dirty="0" smtClean="0"/>
              <a:t>V aktuálním seznamu z prosince 2017 jsou následující projekty speciálních škol a SPC: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31, 32 Odborné učiliště a Praktická škola Lipová – lázně 458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40 Střední škola a Základní škola Lipník nad Bečvou, Osecká 301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50 Soukromé odborné učiliště Velký Újezd, s.r.o.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51 Střední škola, základní škola a mateřská škola JISTOTA, o. p. s.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60, 61 Střední škola, základní škola a mateřská škola pro sluchově postižené Olomouc, Kosmonautů 4</a:t>
            </a:r>
          </a:p>
          <a:p>
            <a:pPr>
              <a:buFontTx/>
              <a:buChar char="-"/>
            </a:pPr>
            <a:r>
              <a:rPr lang="cs-CZ" sz="2400" dirty="0" err="1" smtClean="0"/>
              <a:t>poř</a:t>
            </a:r>
            <a:r>
              <a:rPr lang="cs-CZ" sz="2400" dirty="0" smtClean="0"/>
              <a:t>. č. 70 Soukromá střední odborná škola Hranice, s.r.o.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10101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Děkujeme </a:t>
            </a:r>
            <a:r>
              <a:rPr lang="cs-CZ" dirty="0"/>
              <a:t>za </a:t>
            </a:r>
            <a:r>
              <a:rPr lang="cs-CZ" dirty="0" smtClean="0"/>
              <a:t>pozornost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Více </a:t>
            </a:r>
            <a:r>
              <a:rPr lang="cs-CZ" dirty="0"/>
              <a:t>informací:</a:t>
            </a:r>
          </a:p>
          <a:p>
            <a:pPr marL="0" indent="0" algn="ctr">
              <a:buNone/>
            </a:pPr>
            <a:r>
              <a:rPr lang="cs-CZ" dirty="0">
                <a:hlinkClick r:id="rId2"/>
              </a:rPr>
              <a:t>b.vlacilova@kr-olomoucky.cz</a:t>
            </a:r>
            <a:endParaRPr lang="cs-CZ" dirty="0"/>
          </a:p>
          <a:p>
            <a:pPr marL="0" indent="0" algn="ctr">
              <a:buNone/>
            </a:pPr>
            <a:r>
              <a:rPr lang="cs-CZ" dirty="0">
                <a:hlinkClick r:id="rId3"/>
              </a:rPr>
              <a:t>l.polachova@kr-olomoucky.cz</a:t>
            </a:r>
            <a:endParaRPr lang="cs-CZ" dirty="0"/>
          </a:p>
          <a:p>
            <a:pPr marL="0" indent="0" algn="ctr">
              <a:buNone/>
            </a:pPr>
            <a:r>
              <a:rPr lang="cs-CZ" dirty="0"/>
              <a:t>(RT KAP)</a:t>
            </a:r>
          </a:p>
        </p:txBody>
      </p:sp>
    </p:spTree>
    <p:extLst>
      <p:ext uri="{BB962C8B-B14F-4D97-AF65-F5344CB8AC3E}">
        <p14:creationId xmlns:p14="http://schemas.microsoft.com/office/powerpoint/2010/main" val="223998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Aktivity </a:t>
            </a:r>
            <a:r>
              <a:rPr lang="cs-CZ" dirty="0" smtClean="0"/>
              <a:t>projektu KAP</a:t>
            </a:r>
            <a:br>
              <a:rPr lang="cs-CZ" dirty="0" smtClean="0"/>
            </a:br>
            <a:r>
              <a:rPr lang="cs-CZ" dirty="0" smtClean="0"/>
              <a:t> </a:t>
            </a:r>
            <a:r>
              <a:rPr lang="cs-CZ" dirty="0"/>
              <a:t>v </a:t>
            </a:r>
            <a:r>
              <a:rPr lang="cs-CZ" dirty="0" smtClean="0"/>
              <a:t>roce 2017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1051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Setkání v platformách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9205" y="1556792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13. 3. </a:t>
            </a:r>
            <a:r>
              <a:rPr lang="cs-CZ" dirty="0"/>
              <a:t>2017 Další rozvoj sítě podpory nadání v Olomouckém </a:t>
            </a:r>
            <a:r>
              <a:rPr lang="cs-CZ" dirty="0" smtClean="0"/>
              <a:t>kraji </a:t>
            </a:r>
            <a:r>
              <a:rPr lang="cs-CZ" sz="2000" dirty="0" smtClean="0"/>
              <a:t>(platforma pro inkluzi)</a:t>
            </a:r>
          </a:p>
          <a:p>
            <a:r>
              <a:rPr lang="cs-CZ" dirty="0" smtClean="0"/>
              <a:t>23. 3. 2017 Polytechnické </a:t>
            </a:r>
            <a:r>
              <a:rPr lang="cs-CZ" dirty="0"/>
              <a:t>vzdělávání se zaměřením na tvorbu </a:t>
            </a:r>
            <a:r>
              <a:rPr lang="cs-CZ" dirty="0" smtClean="0"/>
              <a:t>ŠAP/PA </a:t>
            </a:r>
            <a:r>
              <a:rPr lang="cs-CZ" sz="2000" dirty="0" smtClean="0"/>
              <a:t>(platforma pro podporu polytechnického vzdělávání)</a:t>
            </a:r>
          </a:p>
          <a:p>
            <a:r>
              <a:rPr lang="cs-CZ" dirty="0" smtClean="0"/>
              <a:t>27. 4. </a:t>
            </a:r>
            <a:r>
              <a:rPr lang="cs-CZ" dirty="0"/>
              <a:t>2017 Infrastruktura škol a digitální </a:t>
            </a:r>
            <a:r>
              <a:rPr lang="cs-CZ" dirty="0" smtClean="0"/>
              <a:t>vzdělávání </a:t>
            </a:r>
            <a:r>
              <a:rPr lang="cs-CZ" sz="2200" dirty="0" smtClean="0"/>
              <a:t>(platforma pro infrastrukturu a investice)</a:t>
            </a:r>
          </a:p>
          <a:p>
            <a:r>
              <a:rPr lang="cs-CZ" sz="3500" dirty="0" smtClean="0"/>
              <a:t>9. 6. </a:t>
            </a:r>
            <a:r>
              <a:rPr lang="cs-CZ" sz="3500" dirty="0"/>
              <a:t>2017 Celoživotní vzdělávání pedagogických </a:t>
            </a:r>
            <a:r>
              <a:rPr lang="cs-CZ" sz="3500" dirty="0" smtClean="0"/>
              <a:t>pracovníků </a:t>
            </a:r>
            <a:r>
              <a:rPr lang="cs-CZ" sz="2200" dirty="0" smtClean="0"/>
              <a:t>(platforma pro odborné, celoživotní vzdělávání a kariérové poradenství)</a:t>
            </a:r>
          </a:p>
          <a:p>
            <a:r>
              <a:rPr lang="cs-CZ" sz="3500" dirty="0" smtClean="0"/>
              <a:t>13. 6. </a:t>
            </a:r>
            <a:r>
              <a:rPr lang="cs-CZ" sz="3500" dirty="0"/>
              <a:t>2017 Fiktivní firma a spolupráce se </a:t>
            </a:r>
            <a:r>
              <a:rPr lang="cs-CZ" sz="3500" dirty="0" smtClean="0"/>
              <a:t>zaměstnavateli </a:t>
            </a:r>
            <a:r>
              <a:rPr lang="cs-CZ" sz="2400" dirty="0" smtClean="0"/>
              <a:t>(platforma pro podnikavost, kreativitu a iniciativu)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195996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231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Tematická setkávání 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19. 10. </a:t>
            </a:r>
            <a:r>
              <a:rPr lang="cs-CZ" dirty="0"/>
              <a:t>2017 Stáže pedagogických pracovníků u </a:t>
            </a:r>
            <a:r>
              <a:rPr lang="cs-CZ" dirty="0" smtClean="0"/>
              <a:t>zaměstnavatelů</a:t>
            </a:r>
          </a:p>
          <a:p>
            <a:r>
              <a:rPr lang="cs-CZ" dirty="0"/>
              <a:t>6</a:t>
            </a:r>
            <a:r>
              <a:rPr lang="cs-CZ" dirty="0" smtClean="0"/>
              <a:t>. 11. 2017 </a:t>
            </a:r>
            <a:r>
              <a:rPr lang="cs-CZ" dirty="0"/>
              <a:t>Aktualizace RVP ve vazbě na tvorbu </a:t>
            </a:r>
            <a:r>
              <a:rPr lang="cs-CZ" dirty="0" smtClean="0"/>
              <a:t>ŠAP</a:t>
            </a:r>
          </a:p>
          <a:p>
            <a:r>
              <a:rPr lang="cs-CZ" dirty="0"/>
              <a:t>21</a:t>
            </a:r>
            <a:r>
              <a:rPr lang="cs-CZ" dirty="0" smtClean="0"/>
              <a:t>. 11. 2017 </a:t>
            </a:r>
            <a:r>
              <a:rPr lang="cs-CZ" dirty="0"/>
              <a:t>Kariérové </a:t>
            </a:r>
            <a:r>
              <a:rPr lang="cs-CZ" dirty="0" smtClean="0"/>
              <a:t>poradenství</a:t>
            </a:r>
          </a:p>
          <a:p>
            <a:r>
              <a:rPr lang="cs-CZ" dirty="0"/>
              <a:t>6</a:t>
            </a:r>
            <a:r>
              <a:rPr lang="cs-CZ" dirty="0" smtClean="0"/>
              <a:t>. 12. 2017 </a:t>
            </a:r>
            <a:r>
              <a:rPr lang="cs-CZ" dirty="0"/>
              <a:t>Výzvy zaměřené na zkvalitnění vzdělávací infrastruktury – aktuální informace</a:t>
            </a:r>
          </a:p>
        </p:txBody>
      </p:sp>
    </p:spTree>
    <p:extLst>
      <p:ext uri="{BB962C8B-B14F-4D97-AF65-F5344CB8AC3E}">
        <p14:creationId xmlns:p14="http://schemas.microsoft.com/office/powerpoint/2010/main" val="2882359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32013" cy="5589240"/>
          </a:xfrm>
        </p:spPr>
      </p:pic>
    </p:spTree>
    <p:extLst>
      <p:ext uri="{BB962C8B-B14F-4D97-AF65-F5344CB8AC3E}">
        <p14:creationId xmlns:p14="http://schemas.microsoft.com/office/powerpoint/2010/main" val="4258366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 smtClean="0"/>
              <a:t>Semináře pro PP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21. 2. 2017 seminář </a:t>
            </a:r>
            <a:r>
              <a:rPr lang="cs-CZ" dirty="0"/>
              <a:t>pro žadatele ve výzvě Podpora škol formou zjednodušeného finančního vykazování – Šablony pro SŠ a </a:t>
            </a:r>
            <a:r>
              <a:rPr lang="cs-CZ" dirty="0" smtClean="0"/>
              <a:t>VOŠ</a:t>
            </a:r>
          </a:p>
          <a:p>
            <a:r>
              <a:rPr lang="cs-CZ" dirty="0" smtClean="0"/>
              <a:t>2. a 16. 10. </a:t>
            </a:r>
            <a:r>
              <a:rPr lang="cs-CZ" dirty="0"/>
              <a:t>2017 </a:t>
            </a:r>
            <a:r>
              <a:rPr lang="cs-CZ" dirty="0" smtClean="0"/>
              <a:t>seminář Práce </a:t>
            </a:r>
            <a:r>
              <a:rPr lang="cs-CZ" dirty="0"/>
              <a:t>s </a:t>
            </a:r>
            <a:r>
              <a:rPr lang="cs-CZ" dirty="0" smtClean="0"/>
              <a:t>časem</a:t>
            </a:r>
          </a:p>
          <a:p>
            <a:r>
              <a:rPr lang="cs-CZ" dirty="0" smtClean="0"/>
              <a:t>10. 11. </a:t>
            </a:r>
            <a:r>
              <a:rPr lang="cs-CZ" dirty="0"/>
              <a:t>2017 </a:t>
            </a:r>
            <a:r>
              <a:rPr lang="cs-CZ" dirty="0" smtClean="0"/>
              <a:t>seminář k novým výzvám v programu Erasmus</a:t>
            </a:r>
            <a:r>
              <a:rPr lang="cs-CZ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5845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5589240"/>
          </a:xfrm>
        </p:spPr>
      </p:pic>
    </p:spTree>
    <p:extLst>
      <p:ext uri="{BB962C8B-B14F-4D97-AF65-F5344CB8AC3E}">
        <p14:creationId xmlns:p14="http://schemas.microsoft.com/office/powerpoint/2010/main" val="255737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Plány pro rok 2018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21332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3973</TotalTime>
  <Words>542</Words>
  <Application>Microsoft Office PowerPoint</Application>
  <PresentationFormat>Předvádění na obrazovce (4:3)</PresentationFormat>
  <Paragraphs>60</Paragraphs>
  <Slides>15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8" baseType="lpstr">
      <vt:lpstr>Arial</vt:lpstr>
      <vt:lpstr>Calibri</vt:lpstr>
      <vt:lpstr>Motiv systému Office</vt:lpstr>
      <vt:lpstr>Prezentace aplikace PowerPoint</vt:lpstr>
      <vt:lpstr>Aktivity projektu KAP  v roce 2017</vt:lpstr>
      <vt:lpstr>Setkání v platformách</vt:lpstr>
      <vt:lpstr>Prezentace aplikace PowerPoint</vt:lpstr>
      <vt:lpstr>Tematická setkávání PP</vt:lpstr>
      <vt:lpstr>Prezentace aplikace PowerPoint</vt:lpstr>
      <vt:lpstr>Semináře pro PP</vt:lpstr>
      <vt:lpstr>Prezentace aplikace PowerPoint</vt:lpstr>
      <vt:lpstr>Plány pro rok 2018</vt:lpstr>
      <vt:lpstr>Krajská inkluzívní koncepce</vt:lpstr>
      <vt:lpstr>Další plány 2018</vt:lpstr>
      <vt:lpstr>Seznam projektový záměrů – aktuální informace</vt:lpstr>
      <vt:lpstr>Revize OP VVV</vt:lpstr>
      <vt:lpstr>Projekty speciálních škol a SPC ve schváleném seznamu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Valovičová Leona</cp:lastModifiedBy>
  <cp:revision>603</cp:revision>
  <dcterms:created xsi:type="dcterms:W3CDTF">2015-08-27T07:44:55Z</dcterms:created>
  <dcterms:modified xsi:type="dcterms:W3CDTF">2018-02-19T11:22:45Z</dcterms:modified>
</cp:coreProperties>
</file>